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58" r:id="rId5"/>
    <p:sldId id="459" r:id="rId6"/>
    <p:sldId id="488" r:id="rId7"/>
    <p:sldId id="489" r:id="rId8"/>
    <p:sldId id="490" r:id="rId9"/>
    <p:sldId id="491" r:id="rId10"/>
    <p:sldId id="462" r:id="rId11"/>
    <p:sldId id="461" r:id="rId12"/>
    <p:sldId id="463" r:id="rId13"/>
    <p:sldId id="476" r:id="rId14"/>
    <p:sldId id="477" r:id="rId15"/>
    <p:sldId id="472" r:id="rId16"/>
    <p:sldId id="479" r:id="rId17"/>
    <p:sldId id="483" r:id="rId18"/>
    <p:sldId id="478" r:id="rId19"/>
    <p:sldId id="482" r:id="rId20"/>
    <p:sldId id="480" r:id="rId21"/>
    <p:sldId id="481" r:id="rId22"/>
    <p:sldId id="484" r:id="rId23"/>
    <p:sldId id="475" r:id="rId24"/>
    <p:sldId id="485" r:id="rId25"/>
    <p:sldId id="486" r:id="rId26"/>
    <p:sldId id="487" r:id="rId27"/>
    <p:sldId id="457" r:id="rId28"/>
    <p:sldId id="424" r:id="rId29"/>
    <p:sldId id="419" r:id="rId30"/>
    <p:sldId id="420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533" autoAdjust="0"/>
  </p:normalViewPr>
  <p:slideViewPr>
    <p:cSldViewPr>
      <p:cViewPr varScale="1">
        <p:scale>
          <a:sx n="74" d="100"/>
          <a:sy n="74" d="100"/>
        </p:scale>
        <p:origin x="37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3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FA7EA-3664-49FE-B0F0-25537597E3EA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21623-BBB3-4AB7-910A-25A1390DA602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downloa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7.png"/><Relationship Id="rId3" Type="http://schemas.openxmlformats.org/officeDocument/2006/relationships/hyperlink" Target="https://softuni.bg/courses/databases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jpeg"/><Relationship Id="rId15" Type="http://schemas.openxmlformats.org/officeDocument/2006/relationships/image" Target="../media/image28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softwaregroup-bg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838200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9412" y="2077971"/>
            <a:ext cx="7306141" cy="142722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Introduction to MongoDB:</a:t>
            </a:r>
            <a:br>
              <a:rPr lang="en-US" dirty="0" smtClean="0"/>
            </a:br>
            <a:r>
              <a:rPr lang="en-US" dirty="0" smtClean="0"/>
              <a:t>Data Model, Client Tools, Queries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61" y="3661660"/>
            <a:ext cx="7972851" cy="2657619"/>
          </a:xfrm>
          <a:prstGeom prst="rect">
            <a:avLst/>
          </a:prstGeom>
        </p:spPr>
      </p:pic>
      <p:pic>
        <p:nvPicPr>
          <p:cNvPr id="14" name="Picture 13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MongoDB from the official web site: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www.mongodb.org/downloads</a:t>
            </a:r>
            <a:endParaRPr lang="en-US" dirty="0" smtClean="0"/>
          </a:p>
          <a:p>
            <a:pPr lvl="1"/>
            <a:r>
              <a:rPr lang="en-US" dirty="0" smtClean="0"/>
              <a:t>Installers for all major platforms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How to start MongoDB?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Go to installation folder and run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>
                <a:latin typeface="+mj-lt"/>
                <a:cs typeface="Consolas" panose="020B0609020204030204" pitchFamily="49" charset="0"/>
              </a:rPr>
              <a:t>Paths need some configuration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>
                <a:latin typeface="+mj-lt"/>
                <a:cs typeface="Consolas" panose="020B0609020204030204" pitchFamily="49" charset="0"/>
              </a:rPr>
              <a:t>You should specify databases path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>
                <a:latin typeface="+mj-lt"/>
                <a:cs typeface="Consolas" panose="020B0609020204030204" pitchFamily="49" charset="0"/>
              </a:rPr>
              <a:t>or </a:t>
            </a:r>
            <a:r>
              <a:rPr lang="en-US" sz="3000" dirty="0">
                <a:cs typeface="Consolas" panose="020B0609020204030204" pitchFamily="49" charset="0"/>
              </a:rPr>
              <a:t>use default </a:t>
            </a:r>
            <a:r>
              <a:rPr lang="en-US" sz="3000" dirty="0" smtClean="0">
                <a:cs typeface="Consolas" panose="020B0609020204030204" pitchFamily="49" charset="0"/>
              </a:rPr>
              <a:t>path and </a:t>
            </a:r>
            <a:r>
              <a:rPr lang="en-US" sz="3000" dirty="0" smtClean="0">
                <a:latin typeface="+mj-lt"/>
                <a:cs typeface="Consolas" panose="020B0609020204030204" pitchFamily="49" charset="0"/>
              </a:rPr>
              <a:t>create folder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C:\data\db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2" indent="0">
              <a:buClr>
                <a:srgbClr val="F2B254"/>
              </a:buClr>
              <a:buSzPct val="100000"/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Installation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151812" y="3943290"/>
            <a:ext cx="358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BEEDC"/>
                </a:solidFill>
              </a:rPr>
              <a:t>$ cd C:\</a:t>
            </a:r>
            <a:r>
              <a:rPr lang="en-US" dirty="0" smtClean="0">
                <a:solidFill>
                  <a:srgbClr val="FBEEDC"/>
                </a:solidFill>
              </a:rPr>
              <a:t>MongoDb\bin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780212" y="5308222"/>
            <a:ext cx="4953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BEEDC"/>
                </a:solidFill>
              </a:rPr>
              <a:t>$ mongod ––</a:t>
            </a:r>
            <a:r>
              <a:rPr lang="en-US" dirty="0" smtClean="0">
                <a:solidFill>
                  <a:srgbClr val="FBEEDC"/>
                </a:solidFill>
              </a:rPr>
              <a:t>dbpath</a:t>
            </a:r>
            <a:r>
              <a:rPr lang="en-US" dirty="0">
                <a:solidFill>
                  <a:srgbClr val="FBEEDC"/>
                </a:solidFill>
              </a:rPr>
              <a:t> </a:t>
            </a:r>
            <a:r>
              <a:rPr lang="en-US" dirty="0" smtClean="0">
                <a:solidFill>
                  <a:srgbClr val="FBEEDC"/>
                </a:solidFill>
              </a:rPr>
              <a:t>D:\mongodb\data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9409112" y="5904045"/>
            <a:ext cx="2324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BEEDC"/>
                </a:solidFill>
              </a:rPr>
              <a:t>$ </a:t>
            </a:r>
            <a:r>
              <a:rPr lang="en-US" dirty="0" smtClean="0">
                <a:solidFill>
                  <a:srgbClr val="FBEEDC"/>
                </a:solidFill>
              </a:rPr>
              <a:t>mongod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1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Installing MongoDB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68" y="2475566"/>
            <a:ext cx="2211388" cy="2211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312" y="1066800"/>
            <a:ext cx="4226300" cy="14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2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Connect to a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Select a database</a:t>
            </a:r>
            <a:endParaRPr lang="en-GB" dirty="0"/>
          </a:p>
          <a:p>
            <a:r>
              <a:rPr lang="en-GB" dirty="0" smtClean="0"/>
              <a:t>Show database name</a:t>
            </a:r>
          </a:p>
          <a:p>
            <a:r>
              <a:rPr lang="en-GB" dirty="0" smtClean="0"/>
              <a:t>Show all databases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use MongoDB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833277" y="1228838"/>
            <a:ext cx="6342092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mongo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38582" y="1944754"/>
            <a:ext cx="6342092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use &lt;database name&gt;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33277" y="2660670"/>
            <a:ext cx="6342092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db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33277" y="3376586"/>
            <a:ext cx="6342092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show dbs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8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to create user in database?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Database user roles: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dbAdmin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dbOwner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userAdmin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userAdminAnyDatabase</a:t>
            </a:r>
          </a:p>
          <a:p>
            <a:r>
              <a:rPr lang="en-GB" dirty="0" smtClean="0"/>
              <a:t>Login: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Authentication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921778" y="1816357"/>
            <a:ext cx="6342092" cy="2123658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use softuni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db.createUser({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"user": "vgeorgiev",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"pwd": "slojnaParola123",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"roles": ["readWrite", "dbAdmin"]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0612" y="6075147"/>
            <a:ext cx="6342092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db.auth("vgeorgiev", "slojnaParola123")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302" y="1447800"/>
            <a:ext cx="2286521" cy="330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r>
              <a:rPr lang="en-GB" dirty="0" smtClean="0"/>
              <a:t>MongoDB Queries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864" y="1407832"/>
            <a:ext cx="3545168" cy="35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 query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Same as (in SQL):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MongoDB Queries – Read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684212" y="2222338"/>
            <a:ext cx="10823576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db.courses.find({ level: { $gt: 2 }}, { name: true }).limit(5);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Left Brace 1"/>
          <p:cNvSpPr/>
          <p:nvPr/>
        </p:nvSpPr>
        <p:spPr>
          <a:xfrm rot="16200000">
            <a:off x="1974798" y="2358603"/>
            <a:ext cx="304800" cy="9906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41398" y="29981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collection</a:t>
            </a:r>
            <a:endParaRPr lang="en-GB" sz="2200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4981865" y="1386302"/>
            <a:ext cx="304800" cy="293520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95364" y="2998113"/>
            <a:ext cx="87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filters</a:t>
            </a:r>
            <a:endParaRPr lang="en-GB" sz="2200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7857718" y="1802467"/>
            <a:ext cx="304800" cy="212060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7313612" y="2998113"/>
            <a:ext cx="1392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projection</a:t>
            </a:r>
            <a:endParaRPr lang="en-GB" sz="220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9843071" y="2268027"/>
            <a:ext cx="304800" cy="118948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9070420" y="2998113"/>
            <a:ext cx="1976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cursor modifier</a:t>
            </a:r>
            <a:endParaRPr lang="en-GB" sz="2200" dirty="0"/>
          </a:p>
        </p:txBody>
      </p:sp>
      <p:sp>
        <p:nvSpPr>
          <p:cNvPr id="13" name="Rounded Rectangle 12"/>
          <p:cNvSpPr/>
          <p:nvPr/>
        </p:nvSpPr>
        <p:spPr>
          <a:xfrm>
            <a:off x="3729036" y="4758567"/>
            <a:ext cx="4727576" cy="144655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name</a:t>
            </a:r>
            <a:b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courses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level &gt; 2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 5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9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Operators:</a:t>
            </a:r>
          </a:p>
          <a:p>
            <a:pPr lvl="1"/>
            <a:r>
              <a:rPr lang="en-GB" dirty="0"/>
              <a:t>Comparison </a:t>
            </a:r>
            <a:r>
              <a:rPr lang="en-GB" dirty="0" smtClean="0"/>
              <a:t>–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$gte</a:t>
            </a:r>
            <a:r>
              <a:rPr lang="en-GB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$in</a:t>
            </a:r>
            <a:r>
              <a:rPr lang="en-GB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$lt</a:t>
            </a:r>
            <a:r>
              <a:rPr lang="en-GB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lte</a:t>
            </a:r>
            <a:endParaRPr lang="en-GB" dirty="0"/>
          </a:p>
          <a:p>
            <a:pPr lvl="1"/>
            <a:r>
              <a:rPr lang="en-GB" dirty="0"/>
              <a:t>Logical </a:t>
            </a:r>
            <a:r>
              <a:rPr lang="en-GB" dirty="0" smtClean="0"/>
              <a:t>–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GB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$nor</a:t>
            </a:r>
            <a:r>
              <a:rPr lang="en-GB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$not</a:t>
            </a:r>
            <a:r>
              <a:rPr lang="en-GB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$or</a:t>
            </a:r>
          </a:p>
          <a:p>
            <a:pPr lvl="1"/>
            <a:r>
              <a:rPr lang="en-GB" dirty="0"/>
              <a:t>Element </a:t>
            </a:r>
            <a:r>
              <a:rPr lang="en-GB" dirty="0" smtClean="0"/>
              <a:t>–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lang="en-GB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$type</a:t>
            </a:r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MongoDB </a:t>
            </a:r>
            <a:r>
              <a:rPr lang="en-GB" dirty="0"/>
              <a:t>Queries </a:t>
            </a:r>
            <a:r>
              <a:rPr lang="en-GB" dirty="0" smtClean="0"/>
              <a:t>– Read (2)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681036" y="2683988"/>
            <a:ext cx="10823576" cy="1107996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db.courses.find({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$or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[{ level: {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$gt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 } }, { level: {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$lt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3 } }]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1036" y="1372849"/>
            <a:ext cx="10823576" cy="1107996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db.courses.find({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name: "Databases"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4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Insert query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smtClean="0"/>
              <a:t>Same as (in SQL):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MongoDB </a:t>
            </a:r>
            <a:r>
              <a:rPr lang="en-GB" dirty="0"/>
              <a:t>Queries </a:t>
            </a:r>
            <a:r>
              <a:rPr lang="en-GB" dirty="0" smtClean="0"/>
              <a:t>– Insert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760412" y="2209800"/>
            <a:ext cx="10591800" cy="1785104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db.courses.insert({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name: "Databases",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description: "Databases description",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level: 3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0412" y="5511463"/>
            <a:ext cx="10591800" cy="769441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courses (name, description, level)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 ("Databases",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"Databases description", 3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5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Inserting bulk data in MongoDB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MongoDB </a:t>
            </a:r>
            <a:r>
              <a:rPr lang="en-GB" dirty="0"/>
              <a:t>Queries </a:t>
            </a:r>
            <a:r>
              <a:rPr lang="en-GB" dirty="0" smtClean="0"/>
              <a:t>– Bulk Insert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757236" y="2514600"/>
            <a:ext cx="10671176" cy="2092881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bulk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db.courses.initializeUnorderedBulkOp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bulk.insert( {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"ASP.NET MVC", level: 3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bulk.insert( { item: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"Web Development", level: 3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bulk.insert( { item: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"SPA Applications", level: 2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bulk.execute();</a:t>
            </a:r>
          </a:p>
        </p:txBody>
      </p:sp>
    </p:spTree>
    <p:extLst>
      <p:ext uri="{BB962C8B-B14F-4D97-AF65-F5344CB8AC3E}">
        <p14:creationId xmlns:p14="http://schemas.microsoft.com/office/powerpoint/2010/main" val="174525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Update query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>
              <a:spcBef>
                <a:spcPts val="0"/>
              </a:spcBef>
            </a:pPr>
            <a:r>
              <a:rPr lang="en-GB" dirty="0" smtClean="0"/>
              <a:t>Same as (in SQL):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MongoDB </a:t>
            </a:r>
            <a:r>
              <a:rPr lang="en-GB" dirty="0"/>
              <a:t>Queries </a:t>
            </a:r>
            <a:r>
              <a:rPr lang="en-GB" dirty="0" smtClean="0"/>
              <a:t>– Update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760412" y="1905000"/>
            <a:ext cx="10668000" cy="1785104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db.courses.update(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name: { $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"Databases" }},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$set: { description: "Concepts, MSSQL, MySQL, Oracle"}},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multi: true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0412" y="4800600"/>
            <a:ext cx="10668000" cy="1107996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 courses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description = "Concepts, MSSQL, MySQL, Oracle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name = "Databases"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MongoDB Overview</a:t>
            </a:r>
          </a:p>
          <a:p>
            <a:pPr marL="749246" lvl="1" indent="-44450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Installation</a:t>
            </a:r>
          </a:p>
          <a:p>
            <a:pPr marL="749246" lvl="1" indent="-44450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Structure and documents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Hosting locally MongoDB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Console CLI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RoboMongo, MongoVUE, UMongo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Executing queries on MongoDB data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267665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14" y="4108978"/>
            <a:ext cx="2139422" cy="21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Delete query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Same as (in SQL):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MongoDB </a:t>
            </a:r>
            <a:r>
              <a:rPr lang="en-GB" dirty="0"/>
              <a:t>Queries </a:t>
            </a:r>
            <a:r>
              <a:rPr lang="en-GB" dirty="0" smtClean="0"/>
              <a:t>– </a:t>
            </a:r>
            <a:r>
              <a:rPr lang="en-GB" dirty="0"/>
              <a:t>Delete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0412" y="2133600"/>
            <a:ext cx="10668000" cy="492443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db.courses.remove({ name: "Databases" });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0412" y="4640759"/>
            <a:ext cx="10668000" cy="892552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courses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name = "Databases"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Aggregation</a:t>
            </a:r>
            <a:r>
              <a:rPr lang="en-GB" dirty="0"/>
              <a:t> </a:t>
            </a:r>
            <a:r>
              <a:rPr lang="en-GB" dirty="0" smtClean="0"/>
              <a:t>is operation </a:t>
            </a:r>
            <a:r>
              <a:rPr lang="en-GB" dirty="0"/>
              <a:t>that process data records and return computed </a:t>
            </a:r>
            <a:r>
              <a:rPr lang="en-GB" dirty="0" smtClean="0"/>
              <a:t>results</a:t>
            </a:r>
          </a:p>
          <a:p>
            <a:endParaRPr lang="en-GB" dirty="0"/>
          </a:p>
          <a:p>
            <a:endParaRPr lang="en-GB" dirty="0" smtClean="0"/>
          </a:p>
          <a:p>
            <a:pPr>
              <a:spcBef>
                <a:spcPts val="1800"/>
              </a:spcBef>
            </a:pPr>
            <a:r>
              <a:rPr lang="en-GB" dirty="0" smtClean="0"/>
              <a:t>Result: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MongoDB </a:t>
            </a:r>
            <a:r>
              <a:rPr lang="en-GB" dirty="0"/>
              <a:t>Queries </a:t>
            </a:r>
            <a:r>
              <a:rPr lang="en-GB" dirty="0" smtClean="0"/>
              <a:t>– Aggregation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619236" y="2486561"/>
            <a:ext cx="10947176" cy="1323439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db.courses.aggregate([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$match: { isActive: true } },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$group: { level: "$level", students: { $sum: "$studentsCount" }}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9236" y="4736319"/>
            <a:ext cx="10947176" cy="1631216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level: 1, students: 460 },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level: 2, students: 350 },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level: 3, students: 200 }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3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46212" y="4850296"/>
            <a:ext cx="8938472" cy="820600"/>
          </a:xfrm>
        </p:spPr>
        <p:txBody>
          <a:bodyPr/>
          <a:lstStyle/>
          <a:p>
            <a:r>
              <a:rPr lang="en-GB" dirty="0" smtClean="0"/>
              <a:t>MongoDB Queries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864" y="1143000"/>
            <a:ext cx="3545168" cy="35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7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54884" y="4191000"/>
            <a:ext cx="10721128" cy="820600"/>
          </a:xfrm>
        </p:spPr>
        <p:txBody>
          <a:bodyPr/>
          <a:lstStyle/>
          <a:p>
            <a:r>
              <a:rPr lang="en-GB" dirty="0" smtClean="0"/>
              <a:t>MongoDB Management Tools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54884" y="5069168"/>
            <a:ext cx="10721128" cy="1365365"/>
          </a:xfrm>
        </p:spPr>
        <p:txBody>
          <a:bodyPr/>
          <a:lstStyle/>
          <a:p>
            <a:r>
              <a:rPr lang="en-GB" dirty="0" smtClean="0"/>
              <a:t>Tools </a:t>
            </a:r>
            <a:r>
              <a:rPr lang="en-GB" smtClean="0"/>
              <a:t>for MongoDB Administration</a:t>
            </a:r>
            <a:r>
              <a:rPr lang="en-GB" dirty="0" smtClean="0"/>
              <a:t>,</a:t>
            </a:r>
            <a:br>
              <a:rPr lang="en-GB" dirty="0" smtClean="0"/>
            </a:br>
            <a:r>
              <a:rPr lang="en-GB" dirty="0" smtClean="0"/>
              <a:t>Query Execution and Data Browsing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40" y="730874"/>
            <a:ext cx="2542738" cy="2542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34" y="955166"/>
            <a:ext cx="4647020" cy="30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MongoDB is an open-source DB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there are many available viewers</a:t>
            </a:r>
          </a:p>
          <a:p>
            <a:pPr>
              <a:lnSpc>
                <a:spcPct val="100000"/>
              </a:lnSpc>
            </a:pPr>
            <a:r>
              <a:rPr lang="en-US" dirty="0"/>
              <a:t>Some, but not all are: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MongoDB CLI</a:t>
            </a:r>
          </a:p>
          <a:p>
            <a:pPr lvl="2">
              <a:lnSpc>
                <a:spcPct val="100000"/>
              </a:lnSpc>
            </a:pPr>
            <a:r>
              <a:rPr lang="en-US" sz="3100" dirty="0"/>
              <a:t>Comes with installation of MongoDB</a:t>
            </a:r>
          </a:p>
          <a:p>
            <a:pPr lvl="2">
              <a:lnSpc>
                <a:spcPct val="100000"/>
              </a:lnSpc>
            </a:pPr>
            <a:r>
              <a:rPr lang="en-US" sz="3100" dirty="0"/>
              <a:t>Execute queries inside the CMD/Terminal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MongoVUE</a:t>
            </a:r>
            <a:r>
              <a:rPr lang="en-US" dirty="0"/>
              <a:t> &amp;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UMongo </a:t>
            </a:r>
            <a:r>
              <a:rPr lang="en-US" dirty="0" smtClean="0"/>
              <a:t>&amp;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Robomongo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sz="3100" dirty="0" smtClean="0"/>
              <a:t>Provide </a:t>
            </a:r>
            <a:r>
              <a:rPr lang="en-US" sz="3100" dirty="0"/>
              <a:t>UI to view, edit are remove DB </a:t>
            </a:r>
            <a:r>
              <a:rPr lang="en-US" sz="3100" dirty="0" smtClean="0"/>
              <a:t>documents</a:t>
            </a:r>
          </a:p>
          <a:p>
            <a:pPr lvl="2">
              <a:lnSpc>
                <a:spcPct val="100000"/>
              </a:lnSpc>
            </a:pPr>
            <a:r>
              <a:rPr lang="en-US" sz="3100" dirty="0" smtClean="0"/>
              <a:t>Execute queries inside the tool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MongoDB Management Tools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0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MongoDB Management Tools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40" y="1420982"/>
            <a:ext cx="2542738" cy="2542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34" y="1645274"/>
            <a:ext cx="4647020" cy="30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8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MongoDB </a:t>
            </a:r>
            <a:r>
              <a:rPr lang="en-GB" dirty="0"/>
              <a:t>Overview</a:t>
            </a:r>
          </a:p>
          <a:p>
            <a:pPr marL="749246" lvl="1" indent="-444500">
              <a:lnSpc>
                <a:spcPct val="100000"/>
              </a:lnSpc>
              <a:buFontTx/>
              <a:buAutoNum type="arabicPeriod"/>
            </a:pPr>
            <a:r>
              <a:rPr lang="en-GB" dirty="0"/>
              <a:t>Installation</a:t>
            </a:r>
          </a:p>
          <a:p>
            <a:pPr marL="749246" lvl="1" indent="-444500">
              <a:lnSpc>
                <a:spcPct val="100000"/>
              </a:lnSpc>
              <a:buFontTx/>
              <a:buAutoNum type="arabicPeriod"/>
            </a:pPr>
            <a:r>
              <a:rPr lang="en-GB" dirty="0"/>
              <a:t>Structure and documents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/>
              <a:t>Hosting locally </a:t>
            </a:r>
            <a:r>
              <a:rPr lang="en-GB" dirty="0" smtClean="0"/>
              <a:t>MongoDB</a:t>
            </a:r>
            <a:endParaRPr lang="en-GB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/>
              <a:t>Console CLI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/>
              <a:t>RoboMongo, MongoVUE, UMongo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/>
              <a:t>Executing queries on </a:t>
            </a:r>
            <a:r>
              <a:rPr lang="en-GB" dirty="0" smtClean="0"/>
              <a:t>MongoDB </a:t>
            </a:r>
            <a:r>
              <a:rPr lang="en-GB" dirty="0"/>
              <a:t>data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  <p:pic>
        <p:nvPicPr>
          <p:cNvPr id="9" name="Picture 2" descr="db, stat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69" y="1239025"/>
            <a:ext cx="1535088" cy="15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MongoDB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48" y="1371600"/>
            <a:ext cx="3505200" cy="350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2058">
            <a:off x="6411601" y="1462358"/>
            <a:ext cx="3810266" cy="19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2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MongoDB</a:t>
            </a:r>
            <a:r>
              <a:rPr lang="en-US" dirty="0" smtClean="0"/>
              <a:t> is an open-source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document store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The leading NoSQL database</a:t>
            </a:r>
          </a:p>
          <a:p>
            <a:pPr lvl="1"/>
            <a:r>
              <a:rPr lang="en-US" dirty="0" smtClean="0"/>
              <a:t>Save </a:t>
            </a:r>
            <a:r>
              <a:rPr lang="en-US" dirty="0"/>
              <a:t>JSON-style objects with dynamic </a:t>
            </a:r>
            <a:r>
              <a:rPr lang="en-US" dirty="0" smtClean="0"/>
              <a:t>schemas</a:t>
            </a:r>
          </a:p>
          <a:p>
            <a:r>
              <a:rPr lang="en-US" dirty="0" smtClean="0"/>
              <a:t>Support many features:</a:t>
            </a:r>
          </a:p>
          <a:p>
            <a:pPr lvl="1"/>
            <a:r>
              <a:rPr lang="en-US" dirty="0" smtClean="0"/>
              <a:t>Support for indices</a:t>
            </a:r>
          </a:p>
          <a:p>
            <a:pPr lvl="1"/>
            <a:r>
              <a:rPr lang="en-GB" dirty="0"/>
              <a:t>Rich, document-based </a:t>
            </a:r>
            <a:r>
              <a:rPr lang="en-GB" dirty="0" smtClean="0"/>
              <a:t>queries (</a:t>
            </a:r>
            <a:r>
              <a:rPr lang="en-US" dirty="0" smtClean="0"/>
              <a:t>CRUD operations)</a:t>
            </a:r>
          </a:p>
          <a:p>
            <a:pPr lvl="1"/>
            <a:r>
              <a:rPr lang="en-GB" dirty="0"/>
              <a:t>Flexible aggregation and data </a:t>
            </a:r>
            <a:r>
              <a:rPr lang="en-GB" dirty="0" smtClean="0"/>
              <a:t>processing</a:t>
            </a:r>
          </a:p>
          <a:p>
            <a:pPr lvl="1"/>
            <a:r>
              <a:rPr lang="en-GB" dirty="0"/>
              <a:t>Store files of any size without complicating your </a:t>
            </a:r>
            <a:r>
              <a:rPr lang="en-GB" dirty="0" smtClean="0"/>
              <a:t>stack</a:t>
            </a:r>
          </a:p>
          <a:p>
            <a:pPr lvl="1"/>
            <a:r>
              <a:rPr lang="en-US" dirty="0"/>
              <a:t>Fast </a:t>
            </a:r>
            <a:r>
              <a:rPr lang="en-US" dirty="0" smtClean="0"/>
              <a:t>in-place updates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9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6212" y="4906512"/>
            <a:ext cx="8938472" cy="820600"/>
          </a:xfrm>
        </p:spPr>
        <p:txBody>
          <a:bodyPr/>
          <a:lstStyle/>
          <a:p>
            <a:r>
              <a:rPr lang="en-US" dirty="0" smtClean="0"/>
              <a:t>MongoDB Data Model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body" idx="1"/>
          </p:nvPr>
        </p:nvSpPr>
        <p:spPr>
          <a:xfrm>
            <a:off x="783484" y="5734984"/>
            <a:ext cx="10263928" cy="719034"/>
          </a:xfrm>
        </p:spPr>
        <p:txBody>
          <a:bodyPr/>
          <a:lstStyle/>
          <a:p>
            <a:r>
              <a:rPr lang="en-US" dirty="0" smtClean="0"/>
              <a:t>How is the Data Structured in MongoDB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394023" y="533400"/>
            <a:ext cx="5155448" cy="4171016"/>
            <a:chOff x="3394023" y="629584"/>
            <a:chExt cx="5155448" cy="417101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4023" y="629584"/>
              <a:ext cx="5155448" cy="402481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8012" y="2329570"/>
              <a:ext cx="2471030" cy="2471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Data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MongoDB instance can have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database can have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collection can have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1329373"/>
            <a:ext cx="2086250" cy="1657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1270137" y="3079069"/>
            <a:ext cx="9396275" cy="3550331"/>
            <a:chOff x="684212" y="3079069"/>
            <a:chExt cx="9396275" cy="3550331"/>
          </a:xfrm>
        </p:grpSpPr>
        <p:sp>
          <p:nvSpPr>
            <p:cNvPr id="7" name="Rounded Rectangle 6"/>
            <p:cNvSpPr/>
            <p:nvPr/>
          </p:nvSpPr>
          <p:spPr>
            <a:xfrm>
              <a:off x="684212" y="3079069"/>
              <a:ext cx="9396275" cy="3550331"/>
            </a:xfrm>
            <a:prstGeom prst="roundRect">
              <a:avLst>
                <a:gd name="adj" fmla="val 2164"/>
              </a:avLst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MongoDB Instance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404262" y="3754509"/>
              <a:ext cx="5854608" cy="2706214"/>
            </a:xfrm>
            <a:prstGeom prst="roundRect">
              <a:avLst>
                <a:gd name="adj" fmla="val 1577"/>
              </a:avLst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3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Database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49282" y="3754510"/>
              <a:ext cx="2278930" cy="699861"/>
            </a:xfrm>
            <a:prstGeom prst="roundRect">
              <a:avLst>
                <a:gd name="adj" fmla="val 3982"/>
              </a:avLst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Database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51012" y="4222807"/>
              <a:ext cx="1835720" cy="2078119"/>
            </a:xfrm>
            <a:prstGeom prst="roundRect">
              <a:avLst>
                <a:gd name="adj" fmla="val 4078"/>
              </a:avLst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1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Collection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886101" y="4675911"/>
              <a:ext cx="1605926" cy="466819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Document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86101" y="5208896"/>
              <a:ext cx="1605926" cy="466819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Document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549280" y="4755549"/>
              <a:ext cx="2278930" cy="699861"/>
            </a:xfrm>
            <a:prstGeom prst="roundRect">
              <a:avLst>
                <a:gd name="adj" fmla="val 5251"/>
              </a:avLst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Database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49280" y="5760862"/>
              <a:ext cx="2278930" cy="699861"/>
            </a:xfrm>
            <a:prstGeom prst="roundRect">
              <a:avLst>
                <a:gd name="adj" fmla="val 7788"/>
              </a:avLst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Database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798020" y="4418122"/>
              <a:ext cx="1484894" cy="4930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Collection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4812" y="4418122"/>
              <a:ext cx="1556934" cy="4930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Collection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98020" y="5010513"/>
              <a:ext cx="1484894" cy="4930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Collection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84812" y="5010513"/>
              <a:ext cx="1556934" cy="4930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Collection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98020" y="5602904"/>
              <a:ext cx="1484894" cy="4930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Collection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84812" y="5602904"/>
              <a:ext cx="1556934" cy="4930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Collection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886101" y="5759973"/>
              <a:ext cx="1605926" cy="466819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Document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0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Documents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Documents in MongoDB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are JSON objects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370012" y="1742814"/>
            <a:ext cx="4571277" cy="5123736"/>
            <a:chOff x="431799" y="1523999"/>
            <a:chExt cx="4274475" cy="5598791"/>
          </a:xfrm>
        </p:grpSpPr>
        <p:pic>
          <p:nvPicPr>
            <p:cNvPr id="23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820" r="10582"/>
            <a:stretch/>
          </p:blipFill>
          <p:spPr bwMode="auto">
            <a:xfrm>
              <a:off x="431799" y="1523999"/>
              <a:ext cx="4274475" cy="559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596722" y="1607264"/>
              <a:ext cx="3376344" cy="521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>
                  <a:solidFill>
                    <a:schemeClr val="bg1"/>
                  </a:solidFill>
                </a:rPr>
                <a:t>Databases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Students: </a:t>
              </a:r>
              <a:r>
                <a:rPr lang="en-US" sz="1800" b="1" dirty="0">
                  <a:solidFill>
                    <a:schemeClr val="bg1"/>
                  </a:solidFill>
                </a:rPr>
                <a:t>250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Titles: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  - </a:t>
              </a:r>
              <a:r>
                <a:rPr 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Intro to SQL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  - </a:t>
              </a:r>
              <a:r>
                <a:rPr 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NoSQL databases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  - </a:t>
              </a:r>
              <a:r>
                <a:rPr 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Entity Framework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Evaluation: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Homework: </a:t>
              </a:r>
              <a:r>
                <a:rPr 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- Exam: </a:t>
              </a:r>
              <a:r>
                <a:rPr 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Teamwork: </a:t>
              </a:r>
              <a:r>
                <a:rPr 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Attendance: </a:t>
              </a:r>
              <a:r>
                <a:rPr 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</p:grpSp>
      <p:sp>
        <p:nvSpPr>
          <p:cNvPr id="2" name="Right Arrow 1"/>
          <p:cNvSpPr/>
          <p:nvPr/>
        </p:nvSpPr>
        <p:spPr>
          <a:xfrm>
            <a:off x="6149498" y="3733800"/>
            <a:ext cx="905522" cy="794802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389812" y="1721108"/>
            <a:ext cx="4038600" cy="4832092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name": "Databases",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"students": 250,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"titles": [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"Intro to SQL",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"NoSQL databases",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"DB Performance"    </a:t>
            </a:r>
            <a:endParaRPr lang="en-US" sz="2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]</a:t>
            </a:r>
            <a:r>
              <a:rPr lang="bg-BG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evaluation":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"homework": 10,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"exam": 60,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"teamwork": 20,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"attendance": 10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1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Documents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 documents many types of values</a:t>
            </a:r>
          </a:p>
          <a:p>
            <a:pPr lvl="1"/>
            <a:r>
              <a:rPr lang="en-US" dirty="0" smtClean="0"/>
              <a:t>Numbers, Booleans </a:t>
            </a:r>
          </a:p>
          <a:p>
            <a:pPr lvl="1"/>
            <a:r>
              <a:rPr lang="en-US" dirty="0"/>
              <a:t>Strings, </a:t>
            </a:r>
            <a:r>
              <a:rPr lang="en-US" dirty="0" smtClean="0"/>
              <a:t>Object Ids</a:t>
            </a:r>
          </a:p>
          <a:p>
            <a:pPr lvl="1"/>
            <a:r>
              <a:rPr lang="en-US" dirty="0" smtClean="0"/>
              <a:t>Dates</a:t>
            </a:r>
            <a:endParaRPr lang="en-US" dirty="0"/>
          </a:p>
          <a:p>
            <a:pPr lvl="1"/>
            <a:r>
              <a:rPr lang="en-US" dirty="0" smtClean="0"/>
              <a:t>Objects</a:t>
            </a:r>
          </a:p>
          <a:p>
            <a:pPr lvl="2"/>
            <a:r>
              <a:rPr lang="en-US" dirty="0" smtClean="0"/>
              <a:t>Also know as nested documents</a:t>
            </a:r>
          </a:p>
          <a:p>
            <a:pPr lvl="1"/>
            <a:r>
              <a:rPr lang="en-US" dirty="0" smtClean="0"/>
              <a:t>Arrays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178704" y="2133600"/>
            <a:ext cx="4021108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17, 3.14, true/false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78704" y="2795482"/>
            <a:ext cx="4021108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"Svetlin Nakov"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178704" y="3457364"/>
            <a:ext cx="4021108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2014-09-01T14:58:48.126Z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78704" y="4118394"/>
            <a:ext cx="4021108" cy="144655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"username": "nakov",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"accessLevel": 2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78704" y="5795087"/>
            <a:ext cx="4021108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['bananas', 'oranges']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MongoDB Installation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68" y="2743200"/>
            <a:ext cx="2211388" cy="2211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12" y="914400"/>
            <a:ext cx="5597900" cy="186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2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1192</Words>
  <Application>Microsoft Office PowerPoint</Application>
  <PresentationFormat>Custom</PresentationFormat>
  <Paragraphs>296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MongoDB</vt:lpstr>
      <vt:lpstr>Table of Contents</vt:lpstr>
      <vt:lpstr>MongoDB Overview</vt:lpstr>
      <vt:lpstr>MongoDB</vt:lpstr>
      <vt:lpstr>MongoDB Data Model</vt:lpstr>
      <vt:lpstr>MongoDB Data Model</vt:lpstr>
      <vt:lpstr>MongoDB Documents</vt:lpstr>
      <vt:lpstr>MongoDB Documents (2)</vt:lpstr>
      <vt:lpstr>MongoDB Installation</vt:lpstr>
      <vt:lpstr>MongoDB Installation</vt:lpstr>
      <vt:lpstr>Installing MongoDB</vt:lpstr>
      <vt:lpstr>How to use MongoDB</vt:lpstr>
      <vt:lpstr>Authentication</vt:lpstr>
      <vt:lpstr>MongoDB Queries</vt:lpstr>
      <vt:lpstr>MongoDB Queries – Read</vt:lpstr>
      <vt:lpstr>MongoDB Queries – Read (2)</vt:lpstr>
      <vt:lpstr>MongoDB Queries – Insert</vt:lpstr>
      <vt:lpstr>MongoDB Queries – Bulk Insert</vt:lpstr>
      <vt:lpstr>MongoDB Queries – Update</vt:lpstr>
      <vt:lpstr>MongoDB Queries – Delete</vt:lpstr>
      <vt:lpstr>MongoDB Queries – Aggregation</vt:lpstr>
      <vt:lpstr>MongoDB Queries</vt:lpstr>
      <vt:lpstr>MongoDB Management Tools</vt:lpstr>
      <vt:lpstr>MongoDB Management Tools</vt:lpstr>
      <vt:lpstr>MongoDB Management Tools</vt:lpstr>
      <vt:lpstr>Summary</vt:lpstr>
      <vt:lpstr>MongoDB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subject>Software Development Course</dc:subject>
  <dc:creator/>
  <cp:keywords>Databases, NoSQL, programming, SoftUni, Software University, programming, software development, software engineering, course, database, MongoDb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2015-06-21T20:36:18Z</dcterms:modified>
  <cp:category>Databases, NoSQL, programming, SoftUni, Software University, programming, software development, software engineering, course, MongoDb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