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2"/>
  </p:sldMasterIdLst>
  <p:notesMasterIdLst>
    <p:notesMasterId r:id="rId39"/>
  </p:notesMasterIdLst>
  <p:handoutMasterIdLst>
    <p:handoutMasterId r:id="rId40"/>
  </p:handoutMasterIdLst>
  <p:sldIdLst>
    <p:sldId id="274" r:id="rId3"/>
    <p:sldId id="276" r:id="rId4"/>
    <p:sldId id="428" r:id="rId5"/>
    <p:sldId id="545" r:id="rId6"/>
    <p:sldId id="557" r:id="rId7"/>
    <p:sldId id="558" r:id="rId8"/>
    <p:sldId id="559" r:id="rId9"/>
    <p:sldId id="546" r:id="rId10"/>
    <p:sldId id="560" r:id="rId11"/>
    <p:sldId id="551" r:id="rId12"/>
    <p:sldId id="567" r:id="rId13"/>
    <p:sldId id="568" r:id="rId14"/>
    <p:sldId id="570" r:id="rId15"/>
    <p:sldId id="569" r:id="rId16"/>
    <p:sldId id="573" r:id="rId17"/>
    <p:sldId id="574" r:id="rId18"/>
    <p:sldId id="575" r:id="rId19"/>
    <p:sldId id="576" r:id="rId20"/>
    <p:sldId id="577" r:id="rId21"/>
    <p:sldId id="578" r:id="rId22"/>
    <p:sldId id="579" r:id="rId23"/>
    <p:sldId id="580" r:id="rId24"/>
    <p:sldId id="581" r:id="rId25"/>
    <p:sldId id="582" r:id="rId26"/>
    <p:sldId id="449" r:id="rId27"/>
    <p:sldId id="543" r:id="rId28"/>
    <p:sldId id="544" r:id="rId29"/>
    <p:sldId id="554" r:id="rId30"/>
    <p:sldId id="571" r:id="rId31"/>
    <p:sldId id="572" r:id="rId32"/>
    <p:sldId id="583" r:id="rId33"/>
    <p:sldId id="349" r:id="rId34"/>
    <p:sldId id="351" r:id="rId35"/>
    <p:sldId id="431" r:id="rId36"/>
    <p:sldId id="584" r:id="rId37"/>
    <p:sldId id="542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660" autoAdjust="0"/>
  </p:normalViewPr>
  <p:slideViewPr>
    <p:cSldViewPr>
      <p:cViewPr varScale="1">
        <p:scale>
          <a:sx n="72" d="100"/>
          <a:sy n="72" d="100"/>
        </p:scale>
        <p:origin x="366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954" y="-25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19-09-2014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19-09-2014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6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61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17126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82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91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3760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19-09-2014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7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13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6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10000" b="1" dirty="0" smtClean="0">
                <a:solidFill>
                  <a:srgbClr val="F3BE60"/>
                </a:solidFill>
              </a:rPr>
              <a:t>Questions?</a:t>
            </a:r>
            <a:endParaRPr lang="en-US" sz="100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19-09-2014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30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http://softuni.org/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Relationship Id="rId1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softuni.bg/courses/csharp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-basic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uni.bg/trainings/coursesinstances/details/2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8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433594" y="1545608"/>
            <a:ext cx="8132718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Java Collections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33594" y="2536208"/>
            <a:ext cx="8132718" cy="7196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Arrays, Lists, Strings, Sets, Maps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062026"/>
            <a:ext cx="2438399" cy="713193"/>
          </a:xfrm>
        </p:spPr>
        <p:txBody>
          <a:bodyPr/>
          <a:lstStyle/>
          <a:p>
            <a:r>
              <a:rPr lang="en-US" dirty="0" smtClean="0"/>
              <a:t>Angel Georgiev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719984"/>
            <a:ext cx="2237097" cy="444343"/>
          </a:xfrm>
        </p:spPr>
        <p:txBody>
          <a:bodyPr/>
          <a:lstStyle/>
          <a:p>
            <a:r>
              <a:rPr lang="en-US" dirty="0" smtClean="0"/>
              <a:t>Part-time Trainer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3" y="5480607"/>
            <a:ext cx="2237096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3" y="5821769"/>
            <a:ext cx="2237096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4759">
            <a:off x="3407531" y="4612191"/>
            <a:ext cx="1579890" cy="157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062" y="5084265"/>
            <a:ext cx="3040950" cy="110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70">
            <a:off x="9225401" y="4853266"/>
            <a:ext cx="2171577" cy="13300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2827">
            <a:off x="8258773" y="3682418"/>
            <a:ext cx="3266617" cy="8187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2716">
            <a:off x="3081902" y="341069"/>
            <a:ext cx="3265757" cy="1346459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1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394">
            <a:off x="4594830" y="3584077"/>
            <a:ext cx="3302656" cy="105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8812" y="560991"/>
            <a:ext cx="4332740" cy="630618"/>
          </a:xfrm>
          <a:prstGeom prst="rect">
            <a:avLst/>
          </a:prstGeom>
        </p:spPr>
      </p:pic>
      <p:pic>
        <p:nvPicPr>
          <p:cNvPr id="18" name="Picture 2">
            <a:hlinkClick r:id="rId13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05776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483944"/>
            <a:ext cx="8938472" cy="688256"/>
          </a:xfrm>
        </p:spPr>
        <p:txBody>
          <a:bodyPr/>
          <a:lstStyle/>
          <a:p>
            <a:r>
              <a:rPr lang="en-US" noProof="1" smtClean="0"/>
              <a:t>Using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309" y="1905000"/>
            <a:ext cx="6254278" cy="23145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73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23628"/>
            <a:ext cx="11804822" cy="573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Java arrays have fixed length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Cannot add / remove / insert elements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Lists </a:t>
            </a:r>
            <a:r>
              <a:rPr lang="en-US" dirty="0" smtClean="0"/>
              <a:t>are like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resizable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 add / remove / insert of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Lists in Java are defined through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  <a:r>
              <a:rPr lang="en-US" dirty="0" smtClean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 smtClean="0"/>
              <a:t> is the type of the list,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in Java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810" y="5074695"/>
            <a:ext cx="10653602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ArrayList&lt;Integer&gt; numbers = new ArrayList&lt;Integer&gt;();</a:t>
            </a:r>
          </a:p>
          <a:p>
            <a:r>
              <a:rPr lang="en-US" dirty="0" smtClean="0"/>
              <a:t>numbers.add(5);</a:t>
            </a:r>
          </a:p>
          <a:p>
            <a:r>
              <a:rPr lang="en-US" dirty="0" smtClean="0"/>
              <a:t>System.out.println(numbers.get(0)); // 5</a:t>
            </a:r>
          </a:p>
        </p:txBody>
      </p:sp>
    </p:spTree>
    <p:extLst>
      <p:ext uri="{BB962C8B-B14F-4D97-AF65-F5344CB8AC3E}">
        <p14:creationId xmlns:p14="http://schemas.microsoft.com/office/powerpoint/2010/main" val="107082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ArrayList&lt;String&gt;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4810" y="1104377"/>
            <a:ext cx="10653602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smtClean="0"/>
              <a:t>ArrayList&lt;String&gt; names = new ArrayList&lt;String&gt;() {{</a:t>
            </a:r>
          </a:p>
          <a:p>
            <a:r>
              <a:rPr lang="en-US" sz="2200" dirty="0" smtClean="0"/>
              <a:t>	add("Peter");</a:t>
            </a:r>
          </a:p>
          <a:p>
            <a:r>
              <a:rPr lang="en-US" sz="2200" dirty="0" smtClean="0"/>
              <a:t>	add("Maria");</a:t>
            </a:r>
          </a:p>
          <a:p>
            <a:r>
              <a:rPr lang="en-US" sz="2200" dirty="0" smtClean="0"/>
              <a:t>	add("Katya");</a:t>
            </a:r>
          </a:p>
          <a:p>
            <a:r>
              <a:rPr lang="en-US" sz="2200" dirty="0" smtClean="0"/>
              <a:t>	add("Todor");			</a:t>
            </a:r>
          </a:p>
          <a:p>
            <a:r>
              <a:rPr lang="en-US" sz="2200" dirty="0" smtClean="0"/>
              <a:t>}};</a:t>
            </a:r>
          </a:p>
          <a:p>
            <a:r>
              <a:rPr lang="en-US" sz="2200" dirty="0" smtClean="0"/>
              <a:t>names.add("Nakov"); // Peter, Maria, Katya, Todor, Nakov</a:t>
            </a:r>
          </a:p>
          <a:p>
            <a:r>
              <a:rPr lang="en-US" sz="2200" dirty="0" smtClean="0"/>
              <a:t>names.remove(0); // Maria, Katya, Todor, Nakov</a:t>
            </a:r>
          </a:p>
          <a:p>
            <a:r>
              <a:rPr lang="en-US" sz="2200" dirty="0" smtClean="0"/>
              <a:t>names.remove(1); // Maria, Todor, Nakov</a:t>
            </a:r>
          </a:p>
          <a:p>
            <a:r>
              <a:rPr lang="en-US" sz="2200" dirty="0" smtClean="0"/>
              <a:t>names.remove("Todor"); // Maria, Nakov</a:t>
            </a:r>
          </a:p>
          <a:p>
            <a:r>
              <a:rPr lang="en-US" sz="2200" dirty="0" smtClean="0"/>
              <a:t>names.addAll(Arrays.asList("Alice", "Tedy"));</a:t>
            </a:r>
          </a:p>
          <a:p>
            <a:r>
              <a:rPr lang="en-US" sz="2200" dirty="0" smtClean="0"/>
              <a:t>   // Maria, Nakov, Alice, Tedy</a:t>
            </a:r>
          </a:p>
          <a:p>
            <a:r>
              <a:rPr lang="en-US" sz="2200" dirty="0" smtClean="0"/>
              <a:t>names.add(3, "Sylvia"); // Maria, Nakov, Alice, Sylvia, Tedy</a:t>
            </a:r>
          </a:p>
          <a:p>
            <a:r>
              <a:rPr lang="en-US" sz="2200" dirty="0" smtClean="0"/>
              <a:t>names.set(2, "Mike"); // Maria, Nakov, Mike, Sylvia, Tedy</a:t>
            </a:r>
          </a:p>
          <a:p>
            <a:r>
              <a:rPr lang="en-US" sz="2200" dirty="0" smtClean="0"/>
              <a:t>System.out.println(names);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950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ArrayList&lt;Integer&gt;</a:t>
            </a:r>
            <a:r>
              <a:rPr lang="en-US" dirty="0" smtClean="0"/>
              <a:t> </a:t>
            </a:r>
            <a:r>
              <a:rPr lang="en-US" dirty="0"/>
              <a:t>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27210" y="1398510"/>
            <a:ext cx="10348802" cy="48498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500" dirty="0" smtClean="0"/>
              <a:t>// This will not compile!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ArrayList&lt;int&gt; intArr = new ArrayList&lt;int&gt;();</a:t>
            </a:r>
          </a:p>
          <a:p>
            <a:pPr>
              <a:lnSpc>
                <a:spcPct val="110000"/>
              </a:lnSpc>
            </a:pPr>
            <a:endParaRPr lang="en-US" sz="2500" dirty="0" smtClean="0"/>
          </a:p>
          <a:p>
            <a:pPr>
              <a:lnSpc>
                <a:spcPct val="110000"/>
              </a:lnSpc>
            </a:pPr>
            <a:r>
              <a:rPr lang="en-US" sz="2500" dirty="0" smtClean="0"/>
              <a:t>ArrayList&lt;Integer&gt; nums = new ArrayList&lt;&gt;(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    Arrays.asList(5, -3, 10, 25));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nums.add(55); // 5, -3, 10, 25, 55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System.out.println(nums.get(0)); // 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System.out.println(nums); // [5, -3, 10, 25, 55]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nums.remove(2); // 5, -3, 25, 55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nums.set(0, 101); // 101, -3, 25, 55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System.out.println(nums); // [101, -3, 25, 55]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0108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511" y="2076716"/>
            <a:ext cx="2045618" cy="2050732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04" y="1600200"/>
            <a:ext cx="1811832" cy="1811832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12711" y="2076716"/>
            <a:ext cx="2045618" cy="2050732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684214" y="4614966"/>
            <a:ext cx="10820398" cy="774883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400"/>
              </a:lnSpc>
            </a:pP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141414" y="5529366"/>
            <a:ext cx="9905998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2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203883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158251"/>
            <a:ext cx="8938472" cy="688256"/>
          </a:xfrm>
        </p:spPr>
        <p:txBody>
          <a:bodyPr/>
          <a:lstStyle/>
          <a:p>
            <a:r>
              <a:rPr lang="en-US" dirty="0" smtClean="0"/>
              <a:t>Basic String Operations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7612" y="2341182"/>
            <a:ext cx="9400115" cy="13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5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 smtClean="0"/>
              <a:t> are indexed sequences </a:t>
            </a:r>
            <a:r>
              <a:rPr lang="en-US" dirty="0"/>
              <a:t>of </a:t>
            </a:r>
            <a:r>
              <a:rPr lang="en-US" dirty="0" smtClean="0"/>
              <a:t>Unicode characters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Represented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class in </a:t>
            </a:r>
            <a:r>
              <a:rPr lang="en-US" dirty="0" smtClean="0"/>
              <a:t>Java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Characters accessed by index: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length()-1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2402006" y="4114800"/>
            <a:ext cx="766276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"Hello, 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SoftUni!";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6589" name="Group 141"/>
          <p:cNvGraphicFramePr>
            <a:graphicFrameLocks noGrp="1"/>
          </p:cNvGraphicFramePr>
          <p:nvPr>
            <p:extLst/>
          </p:nvPr>
        </p:nvGraphicFramePr>
        <p:xfrm>
          <a:off x="2422531" y="5032100"/>
          <a:ext cx="7634284" cy="520320"/>
        </p:xfrm>
        <a:graphic>
          <a:graphicData uri="http://schemas.openxmlformats.org/drawingml/2006/table">
            <a:tbl>
              <a:tblPr/>
              <a:tblGrid>
                <a:gridCol w="508698"/>
                <a:gridCol w="512510"/>
                <a:gridCol w="506794"/>
                <a:gridCol w="508698"/>
                <a:gridCol w="508698"/>
                <a:gridCol w="510604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U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6495" name="Line 47"/>
          <p:cNvSpPr>
            <a:spLocks noChangeShapeType="1"/>
          </p:cNvSpPr>
          <p:nvPr/>
        </p:nvSpPr>
        <p:spPr bwMode="auto">
          <a:xfrm>
            <a:off x="1774830" y="5288944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355616" y="499717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5130" y="5655916"/>
            <a:ext cx="762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0  1  2  3  4  5  6  7  8  9  10 11 12 13 14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14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9037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Strings in Java</a:t>
            </a:r>
          </a:p>
          <a:p>
            <a:pPr lvl="1"/>
            <a:r>
              <a:rPr lang="en-US" dirty="0" smtClean="0"/>
              <a:t>Know their number of characters: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</a:t>
            </a:r>
            <a:endParaRPr lang="en-US" dirty="0" smtClean="0"/>
          </a:p>
          <a:p>
            <a:pPr lvl="1"/>
            <a:r>
              <a:rPr lang="en-US" dirty="0" smtClean="0"/>
              <a:t>Can be accessed by index: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length()-1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Reference types</a:t>
            </a:r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sz="3000" dirty="0" smtClean="0"/>
              <a:t>Stored </a:t>
            </a:r>
            <a:r>
              <a:rPr lang="en-US" sz="3000" dirty="0"/>
              <a:t>in the </a:t>
            </a:r>
            <a:r>
              <a:rPr lang="en-US" sz="3000" dirty="0" smtClean="0"/>
              <a:t>heap (dynamic memory)</a:t>
            </a:r>
            <a:endParaRPr lang="en-US" sz="3000" dirty="0"/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sz="3000" dirty="0" smtClean="0"/>
              <a:t>Can have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000" dirty="0" smtClean="0"/>
              <a:t> value (missing </a:t>
            </a:r>
            <a:r>
              <a:rPr lang="en-US" sz="3000" dirty="0"/>
              <a:t>value)</a:t>
            </a:r>
          </a:p>
          <a:p>
            <a:r>
              <a:rPr lang="en-US" dirty="0" smtClean="0"/>
              <a:t>Strings cannot </a:t>
            </a:r>
            <a:r>
              <a:rPr lang="en-US" dirty="0"/>
              <a:t>be modified (immutable)</a:t>
            </a:r>
          </a:p>
          <a:p>
            <a:pPr lvl="1"/>
            <a:r>
              <a:rPr lang="en-US" dirty="0" smtClean="0"/>
              <a:t>Most string </a:t>
            </a:r>
            <a:r>
              <a:rPr lang="en-US" dirty="0"/>
              <a:t>operations return a new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</a:t>
            </a:r>
            <a:r>
              <a:rPr lang="en-US" dirty="0"/>
              <a:t>instance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dirty="0" smtClean="0"/>
              <a:t> class is used to build stings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Strings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108301">
            <a:off x="7596066" y="3420033"/>
            <a:ext cx="4030497" cy="7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9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4" y="1250584"/>
            <a:ext cx="105155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"SoftUni";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str.length(); i++)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System.out.printf("str[%d] = %s\n", i, str.charAt(i));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System.out.println(str.indexOf("Uni")); // 4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System.out.println(str.indexOf("uni")); // -1 (not found)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System.out.println(str.substring(4, 7)); // 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System.out.println(str.replace("Soft", "Hard")); // HardUni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System.out.println(str.toLowerCase()); // softuni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System.out.println(str.toUpperCase()); // SOFTUNI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6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614" y="1295400"/>
            <a:ext cx="10805998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"Steve";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"Jobs";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56;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System.out.println(firstName + " " + lastName +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(age: " + age + ")"); // Steve Jobs (age: 56)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allLangs = "C#, Java; HTML, CSS; PHP, SQL";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langs = allLangs.split("[, ;]+");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(String lang : langs)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System.out.println(lang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System.out.println("Langs = " + String.join(", ", langs));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  \n\n Software   University  ".trim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57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730877"/>
          </a:xfrm>
        </p:spPr>
        <p:txBody>
          <a:bodyPr>
            <a:normAutofit fontScale="85000" lnSpcReduction="20000"/>
          </a:bodyPr>
          <a:lstStyle/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Arrays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</a:t>
            </a:r>
            <a:r>
              <a:rPr lang="en-US" sz="3500" dirty="0" smtClean="0"/>
              <a:t>,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String[]</a:t>
            </a:r>
            <a:r>
              <a:rPr lang="en-US" sz="3500" dirty="0" smtClean="0"/>
              <a:t>, etc.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Lists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/>
              <a:t>Strings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3500" dirty="0"/>
              <a:t> 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3500" dirty="0"/>
              <a:t> 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3500" dirty="0"/>
              <a:t> 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"Hello";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Sets</a:t>
            </a:r>
            <a:endParaRPr lang="en-US" sz="3800" dirty="0"/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sz="3500" dirty="0"/>
              <a:t>, 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Maps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sz="3500" dirty="0" smtClean="0"/>
              <a:t>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  <a:r>
              <a:rPr lang="en-US" sz="3500" dirty="0" smtClean="0"/>
              <a:t>,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TreeMap&lt;K,</a:t>
            </a:r>
            <a:r>
              <a:rPr lang="en-US" sz="3500" dirty="0" smtClean="0"/>
              <a:t>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393" y="3904174"/>
            <a:ext cx="2368238" cy="236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4833">
            <a:off x="5636288" y="2513676"/>
            <a:ext cx="2352193" cy="235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teks.co.in/site/blog/wp-content/uploads/2014/03/eclipse_bckgr_logo_fc_lg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32812" y="1676400"/>
            <a:ext cx="2819400" cy="1601933"/>
          </a:xfrm>
          <a:prstGeom prst="roundRect">
            <a:avLst>
              <a:gd name="adj" fmla="val 1814"/>
            </a:avLst>
          </a:prstGeom>
          <a:solidFill>
            <a:schemeClr val="tx1"/>
          </a:solidFill>
          <a:ln>
            <a:solidFill>
              <a:srgbClr val="767691"/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3200" dirty="0" smtClean="0"/>
              <a:t> operator does not work correctly for strings!</a:t>
            </a:r>
          </a:p>
          <a:p>
            <a:pPr lvl="1"/>
            <a:r>
              <a:rPr lang="en-US" sz="3000" dirty="0" smtClean="0"/>
              <a:t>Use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String.equals(String)</a:t>
            </a:r>
            <a:r>
              <a:rPr lang="en-US" sz="3000" dirty="0" smtClean="0"/>
              <a:t> and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String.compareTo(String)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 in Java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03414" y="2723925"/>
            <a:ext cx="10196398" cy="3295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words = "yes yes".split("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("words[0] = " + words[0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 // yes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("words[1] = " + words[0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 // yes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System.out.println(words[0] == words[1]);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System.out.println(words[0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equals(words[1]));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System.out.println("Alice".compareTo("Mike")); // &lt; 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("Alice".compareTo("Alice")); // == 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("Mike".compareTo("Alice")); // &gt; 0</a:t>
            </a:r>
          </a:p>
        </p:txBody>
      </p:sp>
    </p:spTree>
    <p:extLst>
      <p:ext uri="{BB962C8B-B14F-4D97-AF65-F5344CB8AC3E}">
        <p14:creationId xmlns:p14="http://schemas.microsoft.com/office/powerpoint/2010/main" val="269802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dirty="0" smtClean="0"/>
              <a:t>match text by pattern, e.g.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[0-9]+</a:t>
            </a:r>
            <a:r>
              <a:rPr lang="en-US" dirty="0" smtClean="0"/>
              <a:t> matches a non-empty sequence of digits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[a-zA-Z]*</a:t>
            </a:r>
            <a:r>
              <a:rPr lang="en-US" noProof="1" smtClean="0"/>
              <a:t> </a:t>
            </a:r>
            <a:r>
              <a:rPr lang="en-US" dirty="0" smtClean="0"/>
              <a:t>matches </a:t>
            </a:r>
            <a:r>
              <a:rPr lang="en-US" dirty="0"/>
              <a:t>a </a:t>
            </a:r>
            <a:r>
              <a:rPr lang="en-US" dirty="0" smtClean="0"/>
              <a:t>sequence </a:t>
            </a:r>
            <a:r>
              <a:rPr lang="en-US" dirty="0"/>
              <a:t>of </a:t>
            </a:r>
            <a:r>
              <a:rPr lang="en-US" dirty="0" smtClean="0"/>
              <a:t>letters (including empty)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[A-Z][a-z]+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[A-Z][a-z]+</a:t>
            </a:r>
            <a:r>
              <a:rPr lang="en-US" noProof="1" smtClean="0"/>
              <a:t> </a:t>
            </a:r>
            <a:r>
              <a:rPr lang="en-US" dirty="0" smtClean="0"/>
              <a:t>matches a name (first name + space + last name)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\s+</a:t>
            </a:r>
            <a:r>
              <a:rPr lang="en-US" dirty="0" smtClean="0"/>
              <a:t> matches any whitespace;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\S+</a:t>
            </a:r>
            <a:r>
              <a:rPr lang="en-US" dirty="0" smtClean="0"/>
              <a:t> matches non-whitespace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\d+</a:t>
            </a:r>
            <a:r>
              <a:rPr lang="en-US" dirty="0" smtClean="0"/>
              <a:t> matches digits;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\D+</a:t>
            </a:r>
            <a:r>
              <a:rPr lang="en-US" dirty="0" smtClean="0"/>
              <a:t> matches non-digits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\w+</a:t>
            </a:r>
            <a:r>
              <a:rPr lang="en-US" dirty="0" smtClean="0"/>
              <a:t> </a:t>
            </a:r>
            <a:r>
              <a:rPr lang="en-US" dirty="0"/>
              <a:t>matches </a:t>
            </a:r>
            <a:r>
              <a:rPr lang="en-US" dirty="0" smtClean="0"/>
              <a:t>letters (Unicode);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\W+</a:t>
            </a:r>
            <a:r>
              <a:rPr lang="en-US" dirty="0" smtClean="0"/>
              <a:t> </a:t>
            </a:r>
            <a:r>
              <a:rPr lang="en-US" dirty="0"/>
              <a:t>matches </a:t>
            </a:r>
            <a:r>
              <a:rPr lang="en-US" dirty="0" smtClean="0"/>
              <a:t>non-letters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d{1,3}([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-]*[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]+)+</a:t>
            </a:r>
            <a:r>
              <a:rPr lang="en-US" dirty="0" smtClean="0"/>
              <a:t> matches international phone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5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by Regular Expression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6404" y="1445908"/>
            <a:ext cx="11034598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import java.util.regex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.*;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…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"\\+\\d{1,3}([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-]*[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0-9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]+)+";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System.out.println("+359 2 981-981".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true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System.out.println("invalid number".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System.out.println("+359 123-".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System.out.println("+359 (2) 981 981".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false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System.out.println("+44 280 11 11".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true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System.out.println("++44 280 11 11".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System.out.println("(+49) 325 908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44".matches(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System.out.println("+49 325 908-40-40".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)); // true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76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Matches by Pattern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305176"/>
            <a:ext cx="106679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import java.util.regex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.*;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…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text =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my number in Sofia is +359 894 11 22 33, " +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 in Munich my number is +49 89 975-99222.";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 phonePattern = Pattern.compile(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"\\+\\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d{1,3}([ -]*([0-9]+))+");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Matcher matcher = phonePattern.matcher(text);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(matcher.find())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System.out.println(matcher.group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+359 894 11 22 33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49 89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975-99222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4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203883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158251"/>
            <a:ext cx="8938472" cy="688256"/>
          </a:xfrm>
        </p:spPr>
        <p:txBody>
          <a:bodyPr/>
          <a:lstStyle/>
          <a:p>
            <a:r>
              <a:rPr lang="en-US" dirty="0" smtClean="0"/>
              <a:t>Live Demos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7612" y="2341182"/>
            <a:ext cx="9400115" cy="13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4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92873"/>
          </a:xfrm>
        </p:spPr>
        <p:txBody>
          <a:bodyPr/>
          <a:lstStyle/>
          <a:p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noProof="1" smtClean="0"/>
              <a:t> and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endParaRPr lang="en-US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://upload.wikimedia.org/wikipedia/commons/thumb/6/6d/Venn_A_intersect_B.svg/350px-Venn_A_intersect_B.sv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02884" y="1442206"/>
            <a:ext cx="4625128" cy="305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79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in Java keep unique elements</a:t>
            </a:r>
          </a:p>
          <a:p>
            <a:pPr lvl="1"/>
            <a:r>
              <a:rPr lang="en-US" dirty="0" smtClean="0"/>
              <a:t>Like lists but duplicated elements are stored only once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Keeps a set of elements in a hash-tables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The elements are randomly ordered (by their hash code)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/>
              <a:t>Keeps a set of elements in </a:t>
            </a:r>
            <a:r>
              <a:rPr lang="en-US" sz="3200" dirty="0" smtClean="0"/>
              <a:t>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red-black ordered search tree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/>
              <a:t>The elements are </a:t>
            </a:r>
            <a:r>
              <a:rPr lang="en-US" sz="3200" dirty="0" smtClean="0"/>
              <a:t>ordered incrementally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5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r>
              <a:rPr lang="en-US" dirty="0" smtClean="0"/>
              <a:t> – Examples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2" y="1600200"/>
            <a:ext cx="10210800" cy="4026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500" dirty="0" smtClean="0"/>
              <a:t>Set&lt;String&gt; set = new TreeSet&lt;String&gt;();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set.add("Pesho");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set.add("Tosho");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set.add("Pesho");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set.add("Gosho");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set.add("Maria");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set.add("Alice");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set.remove("Pesho");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System.out.println(set); // [Alice, Gosho, Maria, Tosho]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5591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6259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Maps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662" y="1134575"/>
            <a:ext cx="3040950" cy="110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70">
            <a:off x="1203231" y="859677"/>
            <a:ext cx="2171577" cy="1330049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394">
            <a:off x="3559724" y="1221877"/>
            <a:ext cx="3302656" cy="105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://upload.wikimedia.org/wikipedia/commons/thumb/0/05/Associative_array_as_linked_list.svg/688px-Associative_array_as_linked_list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054" y="2929268"/>
            <a:ext cx="7744958" cy="293813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13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Maps in Java keep unique &lt;key, value&gt; pairs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 smtClean="0"/>
              <a:t>Keeps a map of elements in a 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hash-table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 smtClean="0"/>
              <a:t>The elements are randomly ordered (by their hash code)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TreeMap&lt;K,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/>
              <a:t>Keeps a set of elements in </a:t>
            </a:r>
            <a:r>
              <a:rPr lang="en-US" sz="3400" dirty="0" smtClean="0"/>
              <a:t>a 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red-black ordered search tree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/>
              <a:t>The elements are </a:t>
            </a:r>
            <a:r>
              <a:rPr lang="en-US" sz="3400" dirty="0" smtClean="0"/>
              <a:t>ordered incrementally by their key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Java Basics</a:t>
            </a:r>
            <a:r>
              <a:rPr lang="en-US" dirty="0" smtClean="0"/>
              <a:t>" course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for absolute beginners</a:t>
            </a:r>
          </a:p>
          <a:p>
            <a:pPr lvl="1"/>
            <a:r>
              <a:rPr lang="en-US" dirty="0" smtClean="0"/>
              <a:t>Take the "C# Basics" course at SoftUni first</a:t>
            </a:r>
            <a:r>
              <a:rPr lang="bg-BG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softuni.bg/courses/csharp-basics</a:t>
            </a:r>
            <a:endParaRPr lang="en-US" dirty="0" smtClean="0"/>
          </a:p>
          <a:p>
            <a:pPr lvl="1"/>
            <a:r>
              <a:rPr lang="en-US" dirty="0" smtClean="0"/>
              <a:t>The course is for beginners, but with previous coding skills</a:t>
            </a:r>
            <a:endParaRPr lang="bg-BG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Coding skills – entry level</a:t>
            </a:r>
          </a:p>
          <a:p>
            <a:pPr lvl="1"/>
            <a:r>
              <a:rPr lang="en-US" dirty="0" smtClean="0"/>
              <a:t>Computer English – entry level</a:t>
            </a:r>
          </a:p>
          <a:p>
            <a:pPr lvl="1"/>
            <a:r>
              <a:rPr lang="en-US" dirty="0" smtClean="0"/>
              <a:t>Logical thinking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Not for Absolute Beginners</a:t>
            </a:r>
            <a:endParaRPr lang="en-US" dirty="0"/>
          </a:p>
        </p:txBody>
      </p:sp>
      <p:pic>
        <p:nvPicPr>
          <p:cNvPr id="3076" name="Picture 4" descr="http://png-3.findicons.com/files/icons/1861/xml_docs_x_tended/128/crystal_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09" y="4055776"/>
            <a:ext cx="2249029" cy="224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627813" y="3810000"/>
            <a:ext cx="2057400" cy="2740582"/>
            <a:chOff x="6627812" y="3733799"/>
            <a:chExt cx="2098413" cy="28929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812" y="3733799"/>
              <a:ext cx="2098413" cy="2892983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6704023" y="5504108"/>
              <a:ext cx="1931939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coding skills</a:t>
              </a:r>
            </a:p>
            <a:p>
              <a:pPr algn="ctr"/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required!</a:t>
              </a:r>
              <a:endParaRPr lang="en-US" sz="2600" b="1" spc="50" dirty="0">
                <a:ln w="952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1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US" dirty="0" smtClean="0"/>
              <a:t>Counting </a:t>
            </a:r>
            <a:r>
              <a:rPr lang="en-US" smtClean="0"/>
              <a:t>words occurrences </a:t>
            </a:r>
            <a:r>
              <a:rPr lang="en-US" dirty="0" smtClean="0"/>
              <a:t>in a list: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bg-BG" noProof="1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dirty="0" smtClean="0"/>
              <a:t>– Examples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69814" y="1798990"/>
            <a:ext cx="10834798" cy="46018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200" dirty="0" smtClean="0"/>
              <a:t>String[] words = { "yes", "hi", "hello", "hi", "welcome",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"yes", "yes", "welcome", "hi", "yes", "hello", "yes" };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200" dirty="0" smtClean="0"/>
              <a:t>Map&lt;String, Integer&gt; wordsCount = new HashMap&lt;String, Integer&gt;();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for (String word : words) {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Integer count = wordsCount.get(word);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if (count == null) {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  count = 0; 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}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wordsCount.put(word, count+1);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}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200" dirty="0" smtClean="0"/>
              <a:t>System.out.println(wordsCount); // {hi=3, yes=5, hello=2, welcome=2}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5467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Students and their grades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TreeMap&lt;K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noProof="1" smtClean="0">
                <a:cs typeface="Consolas" panose="020B0609020204030204" pitchFamily="49" charset="0"/>
              </a:rPr>
              <a:t> </a:t>
            </a:r>
            <a:r>
              <a:rPr lang="en-US" dirty="0" smtClean="0"/>
              <a:t>– Examples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967640"/>
            <a:ext cx="108204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dirty="0" smtClean="0"/>
              <a:t>HashMap&lt;String, ArrayList&lt;Integer&gt;&gt; grades = new HashMap&lt;&gt;();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grades.put("Peter", new ArrayList&lt;&gt;(Arrays.asList(5)));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grades.put("George", new ArrayList&lt;&gt;(Arrays.asList(5, 5, 6)));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grades.put("Maria", new ArrayList&lt;&gt;(Arrays.asList(5, 4, 4)));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grades.get("Peter").add(6);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grades.get("George").add(6);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for (String key : grades.keySet()) {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  System.out.println("" + key + " -&gt; " + grades.get(key));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000" dirty="0" smtClean="0"/>
              <a:t>Arrays, Strings and Collections: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Arrays: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String[]</a:t>
            </a:r>
            <a:r>
              <a:rPr lang="en-US" dirty="0"/>
              <a:t>, etc.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Strings: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"Hello";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Lists: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Sets: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Maps: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TreeMap&lt;K,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028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642" y="2189409"/>
            <a:ext cx="3354388" cy="3354386"/>
          </a:xfrm>
          <a:prstGeom prst="rect">
            <a:avLst/>
          </a:prstGeom>
          <a:noFill/>
        </p:spPr>
      </p:pic>
      <p:pic>
        <p:nvPicPr>
          <p:cNvPr id="7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276">
            <a:off x="7519991" y="1124456"/>
            <a:ext cx="1848660" cy="173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dirty="0" smtClean="0"/>
              <a:t>Collections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</a:t>
            </a:r>
            <a:r>
              <a:rPr lang="en-US" sz="2000" dirty="0" smtClean="0">
                <a:hlinkClick r:id="rId4"/>
              </a:rPr>
              <a:t>with Java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C# Basics</a:t>
            </a:r>
            <a:r>
              <a:rPr lang="en-US" sz="2000" dirty="0" smtClean="0"/>
              <a:t>" course by </a:t>
            </a:r>
            <a:r>
              <a:rPr lang="en-US" sz="2000" noProof="1" smtClean="0"/>
              <a:t>Software University </a:t>
            </a:r>
            <a:r>
              <a:rPr lang="en-US" sz="2000" dirty="0" smtClean="0"/>
              <a:t>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11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0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105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442827">
            <a:off x="1962412" y="2244098"/>
            <a:ext cx="8219213" cy="215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6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programming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</a:t>
            </a:r>
            <a:r>
              <a:rPr lang="en-US" dirty="0" smtClean="0"/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/>
                <a:gridCol w="588264"/>
                <a:gridCol w="588264"/>
                <a:gridCol w="588264"/>
                <a:gridCol w="588264"/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 smtClean="0">
                <a:solidFill>
                  <a:srgbClr val="FFFFFF"/>
                </a:solidFill>
                <a:latin typeface="+mn-lt"/>
              </a:rPr>
            </a:br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of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445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Allocating an array of 10 integers: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Assigning values to the array elements: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 by index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Arrays in Java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953904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int[] numbers = new int[10];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511731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for (int i=0; i&lt;numbers.length; i++)</a:t>
            </a:r>
          </a:p>
          <a:p>
            <a:r>
              <a:rPr lang="en-US" dirty="0" smtClean="0"/>
              <a:t>    numbers[i] = i+1;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410200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numbers[3] = 20;</a:t>
            </a:r>
          </a:p>
          <a:p>
            <a:r>
              <a:rPr lang="en-US" dirty="0"/>
              <a:t>numbers[5] = numbers[2] + </a:t>
            </a:r>
            <a:r>
              <a:rPr lang="en-US" dirty="0" smtClean="0"/>
              <a:t>numbers[7];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3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3304"/>
            <a:ext cx="11804822" cy="5570355"/>
          </a:xfrm>
        </p:spPr>
        <p:txBody>
          <a:bodyPr/>
          <a:lstStyle/>
          <a:p>
            <a:r>
              <a:rPr lang="en-US" dirty="0" smtClean="0"/>
              <a:t>You may define an array of any type,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Strings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0" y="2030896"/>
            <a:ext cx="10210802" cy="4219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String[] names = { "Peter", "Maria", "Katya", "Todor" };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 (int i = 0; i&lt;names.length; i++) {</a:t>
            </a:r>
          </a:p>
          <a:p>
            <a:r>
              <a:rPr lang="en-US" dirty="0" smtClean="0"/>
              <a:t>  System.out.printf("names[%d] = %s\n", i, names[i]);</a:t>
            </a:r>
          </a:p>
          <a:p>
            <a:r>
              <a:rPr lang="en-US" dirty="0" smtClean="0"/>
              <a:t>}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 (String name : names) {</a:t>
            </a:r>
          </a:p>
          <a:p>
            <a:r>
              <a:rPr lang="en-US" dirty="0" smtClean="0"/>
              <a:t>  System.out.println(name);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names[4] = "Nakov"; // ArrayIndexOutOfBoundsException</a:t>
            </a:r>
          </a:p>
          <a:p>
            <a:r>
              <a:rPr lang="en-US" dirty="0" smtClean="0"/>
              <a:t>names.length = 5; // array.length is read-only field</a:t>
            </a:r>
          </a:p>
        </p:txBody>
      </p:sp>
    </p:spTree>
    <p:extLst>
      <p:ext uri="{BB962C8B-B14F-4D97-AF65-F5344CB8AC3E}">
        <p14:creationId xmlns:p14="http://schemas.microsoft.com/office/powerpoint/2010/main" val="250520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Read, Sort and Print Array of n Strings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0" y="1295400"/>
            <a:ext cx="10210802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Scanner scanner = new Scanner(System.in);</a:t>
            </a:r>
          </a:p>
          <a:p>
            <a:r>
              <a:rPr lang="en-US" dirty="0" smtClean="0"/>
              <a:t>int n = scanner.nextInt();</a:t>
            </a:r>
          </a:p>
          <a:p>
            <a:r>
              <a:rPr lang="en-US" dirty="0" smtClean="0"/>
              <a:t>scanner.nextLine();</a:t>
            </a:r>
          </a:p>
          <a:p>
            <a:r>
              <a:rPr lang="en-US" dirty="0" smtClean="0"/>
              <a:t>String[] lines = new String[n];</a:t>
            </a:r>
          </a:p>
          <a:p>
            <a:r>
              <a:rPr lang="en-US" dirty="0" smtClean="0"/>
              <a:t>for (int i = 0; i &lt; n; i++) {</a:t>
            </a:r>
          </a:p>
          <a:p>
            <a:r>
              <a:rPr lang="en-US" dirty="0" smtClean="0"/>
              <a:t>  lines[i] = scanner.nextLine();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Arrays.sort(lines);</a:t>
            </a:r>
          </a:p>
          <a:p>
            <a:endParaRPr lang="en-US" dirty="0" smtClean="0"/>
          </a:p>
          <a:p>
            <a:r>
              <a:rPr lang="en-US" dirty="0" smtClean="0"/>
              <a:t>for (int i = 0; i &lt; lines.length; i++) {</a:t>
            </a:r>
          </a:p>
          <a:p>
            <a:r>
              <a:rPr lang="en-US" dirty="0" smtClean="0"/>
              <a:t>  System.out.println(lines[i]);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232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18992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4501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442827">
            <a:off x="1719855" y="2015779"/>
            <a:ext cx="8231521" cy="215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9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1899</Words>
  <Application>Microsoft Office PowerPoint</Application>
  <PresentationFormat>Custom</PresentationFormat>
  <Paragraphs>356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Java Collections Basics</vt:lpstr>
      <vt:lpstr>Table of Contents</vt:lpstr>
      <vt:lpstr>Warning: Not for Absolute Beginners</vt:lpstr>
      <vt:lpstr>Arrays</vt:lpstr>
      <vt:lpstr>What are Arrays?</vt:lpstr>
      <vt:lpstr>Working with Arrays in Java</vt:lpstr>
      <vt:lpstr>Arrays of Strings</vt:lpstr>
      <vt:lpstr>Read, Sort and Print Array of n Strings</vt:lpstr>
      <vt:lpstr>Arrays</vt:lpstr>
      <vt:lpstr>Lists</vt:lpstr>
      <vt:lpstr>Lists in Java</vt:lpstr>
      <vt:lpstr>ArrayList&lt;String&gt; – Example</vt:lpstr>
      <vt:lpstr>ArrayList&lt;Integer&gt; – Example</vt:lpstr>
      <vt:lpstr>PowerPoint Presentation</vt:lpstr>
      <vt:lpstr>Strings</vt:lpstr>
      <vt:lpstr>What Is String?</vt:lpstr>
      <vt:lpstr>Working with Strings</vt:lpstr>
      <vt:lpstr>Strings – Examples</vt:lpstr>
      <vt:lpstr>Strings – Examples (2)</vt:lpstr>
      <vt:lpstr>Comparing Strings in Java</vt:lpstr>
      <vt:lpstr>Regular Expressions</vt:lpstr>
      <vt:lpstr>Validation by Regular Expression – Example</vt:lpstr>
      <vt:lpstr>Find Matches by Pattern – Example</vt:lpstr>
      <vt:lpstr>Strings</vt:lpstr>
      <vt:lpstr>Sets</vt:lpstr>
      <vt:lpstr>Sets in Java</vt:lpstr>
      <vt:lpstr>HashSet&lt;E&gt; and TreeSet&lt;E&gt; – Examples</vt:lpstr>
      <vt:lpstr>Maps</vt:lpstr>
      <vt:lpstr>Maps in Java</vt:lpstr>
      <vt:lpstr>HashMap&lt;K, V&gt; – Examples</vt:lpstr>
      <vt:lpstr>TreeMap&lt;K, V&gt; – Examples</vt:lpstr>
      <vt:lpstr>Summary</vt:lpstr>
      <vt:lpstr>Java Collections Basics</vt:lpstr>
      <vt:lpstr>License</vt:lpstr>
      <vt:lpstr>SoftUni Diamond Partners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Collections Basics: Arrays, Lists, Strings, Sets, Maps</dc:title>
  <dc:creator/>
  <cp:keywords>collections, data structures, arrays, strings, lists, sets, maps, Java, SoftUni, Software University, programming, course</cp:keywords>
  <cp:lastModifiedBy/>
  <cp:revision>1</cp:revision>
  <dcterms:created xsi:type="dcterms:W3CDTF">2014-01-02T17:00:34Z</dcterms:created>
  <dcterms:modified xsi:type="dcterms:W3CDTF">2014-09-19T07:19:13Z</dcterms:modified>
  <cp:category>programming,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