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1"/>
  </p:notesMasterIdLst>
  <p:handoutMasterIdLst>
    <p:handoutMasterId r:id="rId72"/>
  </p:handoutMasterIdLst>
  <p:sldIdLst>
    <p:sldId id="274" r:id="rId3"/>
    <p:sldId id="425" r:id="rId4"/>
    <p:sldId id="426" r:id="rId5"/>
    <p:sldId id="428" r:id="rId6"/>
    <p:sldId id="429" r:id="rId7"/>
    <p:sldId id="431" r:id="rId8"/>
    <p:sldId id="435" r:id="rId9"/>
    <p:sldId id="437" r:id="rId10"/>
    <p:sldId id="440" r:id="rId11"/>
    <p:sldId id="441" r:id="rId12"/>
    <p:sldId id="444" r:id="rId13"/>
    <p:sldId id="448" r:id="rId14"/>
    <p:sldId id="450" r:id="rId15"/>
    <p:sldId id="541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60" r:id="rId25"/>
    <p:sldId id="461" r:id="rId26"/>
    <p:sldId id="463" r:id="rId27"/>
    <p:sldId id="466" r:id="rId28"/>
    <p:sldId id="470" r:id="rId29"/>
    <p:sldId id="536" r:id="rId30"/>
    <p:sldId id="467" r:id="rId31"/>
    <p:sldId id="537" r:id="rId32"/>
    <p:sldId id="469" r:id="rId33"/>
    <p:sldId id="542" r:id="rId34"/>
    <p:sldId id="543" r:id="rId35"/>
    <p:sldId id="471" r:id="rId36"/>
    <p:sldId id="472" r:id="rId37"/>
    <p:sldId id="474" r:id="rId38"/>
    <p:sldId id="476" r:id="rId39"/>
    <p:sldId id="477" r:id="rId40"/>
    <p:sldId id="479" r:id="rId41"/>
    <p:sldId id="484" r:id="rId42"/>
    <p:sldId id="488" r:id="rId43"/>
    <p:sldId id="492" r:id="rId44"/>
    <p:sldId id="493" r:id="rId45"/>
    <p:sldId id="494" r:id="rId46"/>
    <p:sldId id="496" r:id="rId47"/>
    <p:sldId id="498" r:id="rId48"/>
    <p:sldId id="538" r:id="rId49"/>
    <p:sldId id="500" r:id="rId50"/>
    <p:sldId id="501" r:id="rId51"/>
    <p:sldId id="502" r:id="rId52"/>
    <p:sldId id="539" r:id="rId53"/>
    <p:sldId id="540" r:id="rId54"/>
    <p:sldId id="530" r:id="rId55"/>
    <p:sldId id="522" r:id="rId56"/>
    <p:sldId id="523" r:id="rId57"/>
    <p:sldId id="524" r:id="rId58"/>
    <p:sldId id="525" r:id="rId59"/>
    <p:sldId id="526" r:id="rId60"/>
    <p:sldId id="527" r:id="rId61"/>
    <p:sldId id="544" r:id="rId62"/>
    <p:sldId id="528" r:id="rId63"/>
    <p:sldId id="532" r:id="rId64"/>
    <p:sldId id="535" r:id="rId65"/>
    <p:sldId id="534" r:id="rId66"/>
    <p:sldId id="421" r:id="rId67"/>
    <p:sldId id="545" r:id="rId68"/>
    <p:sldId id="423" r:id="rId69"/>
    <p:sldId id="424" r:id="rId7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4" autoAdjust="0"/>
    <p:restoredTop sz="94533" autoAdjust="0"/>
  </p:normalViewPr>
  <p:slideViewPr>
    <p:cSldViewPr>
      <p:cViewPr varScale="1">
        <p:scale>
          <a:sx n="92" d="100"/>
          <a:sy n="92" d="100"/>
        </p:scale>
        <p:origin x="10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6319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5451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488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824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9074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71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158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190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924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78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weblog.wordpress.com/2010/08/16/understanding-undefined-and-preventing-referenceerror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gif"/><Relationship Id="rId4" Type="http://schemas.openxmlformats.org/officeDocument/2006/relationships/image" Target="../media/image4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tf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56.png"/><Relationship Id="rId3" Type="http://schemas.openxmlformats.org/officeDocument/2006/relationships/hyperlink" Target="https://softuni.bg/courses/javascript-basics/" TargetMode="External"/><Relationship Id="rId7" Type="http://schemas.openxmlformats.org/officeDocument/2006/relationships/image" Target="../media/image53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55.png"/><Relationship Id="rId5" Type="http://schemas.openxmlformats.org/officeDocument/2006/relationships/image" Target="../media/image52.jpeg"/><Relationship Id="rId15" Type="http://schemas.openxmlformats.org/officeDocument/2006/relationships/image" Target="../media/image57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54.png"/><Relationship Id="rId14" Type="http://schemas.openxmlformats.org/officeDocument/2006/relationships/hyperlink" Target="http://www.softwaregroup-bg.com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mber" TargetMode="External"/><Relationship Id="rId2" Type="http://schemas.openxmlformats.org/officeDocument/2006/relationships/hyperlink" Target="http://en.wikipedia.org/wiki/IEEE_floating_poi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657248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117699"/>
            <a:ext cx="7910299" cy="1311301"/>
          </a:xfrm>
        </p:spPr>
        <p:txBody>
          <a:bodyPr>
            <a:normAutofit fontScale="92500"/>
          </a:bodyPr>
          <a:lstStyle/>
          <a:p>
            <a:r>
              <a:rPr lang="en-US" dirty="0"/>
              <a:t>Data Types, Variables, Operators, Expressions, </a:t>
            </a:r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2" descr="http://educhoices.org/cimages/multimages/1/free_technology_courses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9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3733800"/>
            <a:ext cx="7381875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 rot="21359624">
            <a:off x="4341023" y="4267856"/>
            <a:ext cx="7044646" cy="1469925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6350">
                  <a:solidFill>
                    <a:schemeClr val="accent1">
                      <a:lumMod val="20000"/>
                      <a:lumOff val="80000"/>
                      <a:alpha val="70000"/>
                    </a:schemeClr>
                  </a:solidFill>
                  <a:prstDash val="solid"/>
                </a:ln>
                <a:solidFill>
                  <a:srgbClr val="FFFF0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JavaScript Syntax</a:t>
            </a:r>
            <a:endParaRPr lang="en-US" sz="10700" b="1" dirty="0">
              <a:ln w="6350">
                <a:solidFill>
                  <a:schemeClr val="accent1">
                    <a:lumMod val="20000"/>
                    <a:lumOff val="80000"/>
                    <a:alpha val="70000"/>
                  </a:schemeClr>
                </a:solidFill>
                <a:prstDash val="solid"/>
              </a:ln>
              <a:solidFill>
                <a:srgbClr val="FFFF0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612" y="1933792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4896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4864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'1234';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Number(str)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1235</a:t>
            </a:r>
          </a:p>
        </p:txBody>
      </p:sp>
    </p:spTree>
    <p:extLst>
      <p:ext uri="{BB962C8B-B14F-4D97-AF65-F5344CB8AC3E}">
        <p14:creationId xmlns:p14="http://schemas.microsoft.com/office/powerpoint/2010/main" val="2493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possible values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</a:t>
            </a:r>
            <a:r>
              <a:rPr lang="en-US" dirty="0" smtClean="0"/>
              <a:t>expressions</a:t>
            </a:r>
            <a:endParaRPr lang="bg-BG" dirty="0"/>
          </a:p>
          <a:p>
            <a:r>
              <a:rPr lang="en-US" dirty="0"/>
              <a:t>Example of </a:t>
            </a:r>
            <a:r>
              <a:rPr lang="en-US" dirty="0" smtClean="0"/>
              <a:t>Boolean variables:</a:t>
            </a:r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5" y="3851977"/>
            <a:ext cx="10061578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2;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pic>
        <p:nvPicPr>
          <p:cNvPr id="7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02" y="1441866"/>
            <a:ext cx="1663019" cy="1896882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14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data type r</a:t>
            </a:r>
            <a:r>
              <a:rPr lang="en-US" dirty="0" smtClean="0"/>
              <a:t>epresents </a:t>
            </a:r>
            <a:r>
              <a:rPr lang="en-US" dirty="0"/>
              <a:t>a sequence of characters</a:t>
            </a:r>
          </a:p>
          <a:p>
            <a:r>
              <a:rPr lang="en-US" dirty="0" smtClean="0"/>
              <a:t>Strings </a:t>
            </a:r>
            <a:r>
              <a:rPr lang="en-US" dirty="0"/>
              <a:t>are enclosed in quotes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 correctly</a:t>
            </a:r>
          </a:p>
          <a:p>
            <a:pPr lvl="2"/>
            <a:r>
              <a:rPr lang="en-US" dirty="0" smtClean="0"/>
              <a:t>Best practices suggest using single quotes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Strings </a:t>
            </a:r>
            <a:r>
              <a:rPr lang="en-US" dirty="0"/>
              <a:t>can be </a:t>
            </a:r>
            <a:r>
              <a:rPr lang="en-US" dirty="0" smtClean="0"/>
              <a:t>concatenated (joined together)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1062036" y="3913496"/>
            <a:ext cx="10061576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'Welcome to JavaScript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6" y="5943600"/>
            <a:ext cx="10061576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'Soft'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 ' +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'Uni';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stored internally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Unicode</a:t>
            </a:r>
          </a:p>
          <a:p>
            <a:pPr lvl="1"/>
            <a:r>
              <a:rPr lang="en-US" dirty="0" smtClean="0"/>
              <a:t>Unicode supports all commonly used alphabets in the world</a:t>
            </a:r>
          </a:p>
          <a:p>
            <a:pPr lvl="2"/>
            <a:r>
              <a:rPr lang="en-US" dirty="0" smtClean="0"/>
              <a:t>E.g. Cyrillic, Chinese, Arabic, Greek, etc. scripts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Unicode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2814" y="3429000"/>
            <a:ext cx="10363198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asSalamuAlaykum = '</a:t>
            </a:r>
            <a:r>
              <a:rPr lang="ar-AE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السلام عليكم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alert(asSalamuAlaykum);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на кирилица!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leafJapanese = '</a:t>
            </a:r>
            <a:r>
              <a:rPr lang="ja-JP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Pronounced as "ha"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alert(leafJapanese);</a:t>
            </a:r>
          </a:p>
        </p:txBody>
      </p:sp>
    </p:spTree>
    <p:extLst>
      <p:ext uri="{BB962C8B-B14F-4D97-AF65-F5344CB8AC3E}">
        <p14:creationId xmlns:p14="http://schemas.microsoft.com/office/powerpoint/2010/main" val="25132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in JavaScript hold key-value pairs: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2093012"/>
            <a:ext cx="103631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: "SoftUni", age : 2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{name: "SoftUni", age: 2}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['site'] = "http://www.softuni.bg";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obj.age =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obj['name']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"Software University";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{name: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"Software University",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site: "http://www.softuni.bg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obj.name;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obj.site;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{age: 10}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Data Types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2" y="1344340"/>
            <a:ext cx="5905500" cy="3207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 rot="20186168">
            <a:off x="3560637" y="2949868"/>
            <a:ext cx="3444750" cy="73564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Data Types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644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What is '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' in JavaScript?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70" y="1181024"/>
            <a:ext cx="4558756" cy="340995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8913812" y="1793740"/>
            <a:ext cx="2112000" cy="2047857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  <p:pic>
        <p:nvPicPr>
          <p:cNvPr id="2050" name="Picture 2" descr="A null set symbol, one of the many symbols for athei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4" y="1793740"/>
            <a:ext cx="2047858" cy="2047858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1850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JS there is a special value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means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 has not been defined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800" dirty="0" smtClean="0"/>
              <a:t>no such variable exist in the current context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 </a:t>
            </a:r>
            <a:r>
              <a:rPr lang="en-US" dirty="0" smtClean="0"/>
              <a:t>is different than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US" dirty="0" smtClean="0"/>
              <a:t> means that an object exists and is empty (has no value)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5836" y="4368731"/>
            <a:ext cx="10213976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</a:t>
            </a:r>
          </a:p>
        </p:txBody>
      </p:sp>
    </p:spTree>
    <p:extLst>
      <p:ext uri="{BB962C8B-B14F-4D97-AF65-F5344CB8AC3E}">
        <p14:creationId xmlns:p14="http://schemas.microsoft.com/office/powerpoint/2010/main" val="36373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Type of a Variable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9014" y="2046506"/>
            <a:ext cx="102107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new Number(5);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Number {[[PrimitiveValue]]: 5}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3402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/ Null / Typeof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12" y="1018650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7265612" y="676221"/>
            <a:ext cx="2410200" cy="2337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magnifi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62" y="2780400"/>
            <a:ext cx="1943998" cy="1944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6932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JavaScript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dirty="0" smtClean="0"/>
              <a:t>Object, Number, Boolean, String</a:t>
            </a:r>
            <a:endParaRPr lang="en-US" dirty="0" smtClean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Declaring </a:t>
            </a:r>
            <a:r>
              <a:rPr lang="en-US" dirty="0" smtClean="0"/>
              <a:t>and Using Variables</a:t>
            </a:r>
            <a:endParaRPr lang="en-US" dirty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Operators, Expressions, Statements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sz="3400" dirty="0"/>
              <a:t>If-else, switch-case</a:t>
            </a:r>
            <a:endParaRPr lang="en-US" sz="3400" dirty="0" smtClean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False-like Conditions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Accessing Forms Fields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49562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634" y="1507439"/>
            <a:ext cx="1997594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Using Variables</a:t>
            </a:r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847098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475412" y="2182898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is a:</a:t>
            </a:r>
          </a:p>
          <a:p>
            <a:pPr lvl="1"/>
            <a:r>
              <a:rPr lang="en-US" dirty="0"/>
              <a:t>Placeholder of information that can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 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/>
              <a:t>stored information</a:t>
            </a:r>
            <a:endParaRPr lang="bg-BG" dirty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grpSp>
        <p:nvGrpSpPr>
          <p:cNvPr id="6" name="Group 5"/>
          <p:cNvGrpSpPr/>
          <p:nvPr/>
        </p:nvGrpSpPr>
        <p:grpSpPr>
          <a:xfrm>
            <a:off x="8803729" y="4079875"/>
            <a:ext cx="2319883" cy="2016125"/>
            <a:chOff x="6629400" y="609600"/>
            <a:chExt cx="1938883" cy="1635125"/>
          </a:xfrm>
        </p:grpSpPr>
        <p:pic>
          <p:nvPicPr>
            <p:cNvPr id="7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2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39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has: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(of stored data)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Name: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/>
              <a:t>Type: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lvl="1"/>
            <a:r>
              <a:rPr lang="en-US" dirty="0" smtClean="0"/>
              <a:t>Value: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55200" y="3936298"/>
            <a:ext cx="5163212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counter = 5;</a:t>
            </a: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733800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71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/>
              <a:t>is inferred by the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Give </a:t>
            </a:r>
            <a:r>
              <a:rPr lang="en-US" dirty="0"/>
              <a:t>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814520" y="5029200"/>
            <a:ext cx="10385292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 = 200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"Hello";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 name : 'Peter', age : 19 };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1" descr="C:\Temp\math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20" y="1905000"/>
            <a:ext cx="2835662" cy="1973082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 rot="21010789">
            <a:off x="6815207" y="2957133"/>
            <a:ext cx="1660519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352519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Letters </a:t>
            </a:r>
            <a:r>
              <a:rPr lang="en-US" dirty="0"/>
              <a:t>(Unicode</a:t>
            </a:r>
            <a:r>
              <a:rPr lang="en-US" dirty="0" smtClean="0"/>
              <a:t>),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digits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 smtClean="0"/>
              <a:t>],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underscore</a:t>
            </a:r>
            <a:r>
              <a:rPr lang="en-US" dirty="0" smtClean="0"/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dollar</a:t>
            </a:r>
            <a:r>
              <a:rPr lang="en-US" dirty="0" smtClean="0"/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'</a:t>
            </a:r>
            <a:endParaRPr lang="en-US" dirty="0"/>
          </a:p>
          <a:p>
            <a:pPr lvl="1"/>
            <a:r>
              <a:rPr lang="en-US" dirty="0" smtClean="0"/>
              <a:t>Cannot start with a digit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be a </a:t>
            </a:r>
            <a:r>
              <a:rPr lang="en-US" dirty="0" smtClean="0"/>
              <a:t>JavaScript keyword</a:t>
            </a:r>
          </a:p>
          <a:p>
            <a:r>
              <a:rPr lang="en-US" dirty="0" smtClean="0"/>
              <a:t>Identifiers in </a:t>
            </a:r>
            <a:r>
              <a:rPr lang="en-US" dirty="0"/>
              <a:t>JavaScript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</a:p>
          <a:p>
            <a:r>
              <a:rPr lang="en-US" dirty="0" smtClean="0"/>
              <a:t>Identifiers should </a:t>
            </a:r>
            <a:r>
              <a:rPr lang="en-US" dirty="0"/>
              <a:t>have a descriptive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Latin letters</a:t>
            </a:r>
          </a:p>
          <a:p>
            <a:r>
              <a:rPr lang="en-US" dirty="0"/>
              <a:t>Variables </a:t>
            </a:r>
            <a:r>
              <a:rPr lang="en-US" dirty="0" smtClean="0"/>
              <a:t>and </a:t>
            </a:r>
            <a:r>
              <a:rPr lang="en-US" dirty="0"/>
              <a:t>functions names: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877459"/>
            <a:ext cx="2914753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831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Examples of correct identifiers: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Examples of incorrect identifiers: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57236" y="5818496"/>
            <a:ext cx="106711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= 5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is a keyword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 = 2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Cannot 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758826" y="1678321"/>
            <a:ext cx="10671176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New = 2;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N is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capital, so it's not a JS keyword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_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 = 2;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identifier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'Hello';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symbols used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is more appropriate: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greeting = 'Hello';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100;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Undescriptive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numberOfClients = 100;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Descriptive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identifier: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111632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smtClean="0"/>
              <a:t> operator is used to assign a value to a variable:</a:t>
            </a:r>
            <a:endParaRPr lang="en-US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912812" y="2369570"/>
            <a:ext cx="10282234" cy="365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 a value to a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= 5;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an already declared variable: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firstValue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cascade calling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assigns 3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then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thirdValue, so both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have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value 3 as a result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thirdValue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firstValue = 3;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Avoid this!</a:t>
            </a: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46" y="2069727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6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Local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en-US" dirty="0" smtClean="0"/>
              <a:t> 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Global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Stored as properties </a:t>
            </a:r>
            <a:r>
              <a:rPr lang="en-US" dirty="0"/>
              <a:t>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dirty="0" smtClean="0"/>
              <a:t> object</a:t>
            </a: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/>
              <a:t>Using </a:t>
            </a:r>
            <a:r>
              <a:rPr lang="en-US" noProof="1" smtClean="0"/>
              <a:t>global variables is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very bad practice</a:t>
            </a:r>
            <a:r>
              <a:rPr lang="en-US" noProof="1" smtClean="0"/>
              <a:t>!</a:t>
            </a:r>
            <a:endParaRPr lang="bg-BG" noProof="1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65251" y="2457575"/>
            <a:ext cx="9453562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 is local in the current scope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bg-BG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alabala</a:t>
            </a:r>
            <a:r>
              <a:rPr lang="bg-BG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a is referenced here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65251" y="5464022"/>
            <a:ext cx="9453562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as window.a = 5;</a:t>
            </a:r>
          </a:p>
        </p:txBody>
      </p:sp>
    </p:spTree>
    <p:extLst>
      <p:ext uri="{BB962C8B-B14F-4D97-AF65-F5344CB8AC3E}">
        <p14:creationId xmlns:p14="http://schemas.microsoft.com/office/powerpoint/2010/main" val="172514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variable in JavaScript can be: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unresolvable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global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Read more here: </a:t>
            </a:r>
            <a:r>
              <a:rPr lang="en-US" sz="2400" dirty="0">
                <a:hlinkClick r:id="rId2"/>
              </a:rPr>
              <a:t>http://javascriptweblog.wordpress.com/2010/08/16/understanding-undefined-and-preventing-referenceerrors</a:t>
            </a:r>
            <a:r>
              <a:rPr lang="en-US" sz="2400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7978" y="1981200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console.log(asfd);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17978" y="2701802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undefined; console.log(p);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17978" y="3429000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null; console.log(p);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7978" y="4191000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localVar = 5;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console.log(localVar);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17978" y="4911602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globalVar = 5; console.log(globalVar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Unresolvable variables </a:t>
            </a:r>
            <a:r>
              <a:rPr lang="en-US" dirty="0" smtClean="0"/>
              <a:t>in JavaScript are different than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 </a:t>
            </a:r>
            <a:endParaRPr lang="en-US" dirty="0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Unresolvable Variables </a:t>
            </a:r>
            <a:r>
              <a:rPr lang="en-US" dirty="0" smtClean="0"/>
              <a:t>and Undefined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4" y="1981200"/>
            <a:ext cx="10515598" cy="460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is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defined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6612" y="2719894"/>
            <a:ext cx="10515598" cy="35748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greeting = 'hello';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 local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greeting;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msg is a global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with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undefined;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Different than "delete msg"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msg;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Delete a global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msg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490995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JavaScript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011328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2011328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036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 this code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secondVar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unresolvable</a:t>
            </a:r>
            <a:r>
              <a:rPr lang="en-US" dirty="0" smtClean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 this code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</a:t>
            </a:r>
            <a:r>
              <a:rPr lang="en-US" dirty="0" smtClean="0"/>
              <a:t> (instead of unresolvable):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Unresolvable Variables – Examples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7818" y="1905000"/>
            <a:ext cx="11034602" cy="1260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firstVar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console.log(firstVar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console.log(secondVar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secondVar is not defined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7818" y="4217718"/>
            <a:ext cx="11034602" cy="1649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console.log(p);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 is now undefined, it is resolvable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9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6764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1670032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/>
              <a:t>Unresolvable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recommended to enable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strict syntax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Converts global variables usage to runtime errors</a:t>
            </a:r>
          </a:p>
          <a:p>
            <a:pPr lvl="1"/>
            <a:r>
              <a:rPr lang="en-US" dirty="0" smtClean="0"/>
              <a:t>Disables some of the "bad" JavaScript features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Strict Syntax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0" y="3352800"/>
            <a:ext cx="1059180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"use strict";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local = 5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Local variables will work in strict mode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 = 10;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Uncaught ReferenceError: x is not defined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code will not be executed, because of the error above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* 5);</a:t>
            </a:r>
          </a:p>
        </p:txBody>
      </p:sp>
    </p:spTree>
    <p:extLst>
      <p:ext uri="{BB962C8B-B14F-4D97-AF65-F5344CB8AC3E}">
        <p14:creationId xmlns:p14="http://schemas.microsoft.com/office/powerpoint/2010/main" val="11489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JavaScript Strict Syntax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1446212" y="558744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beonpage1blog.com/wp-content/uploads/2012/12/strict-rules-for-seo-252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839" y="1052259"/>
            <a:ext cx="2643928" cy="3147534"/>
          </a:xfrm>
          <a:prstGeom prst="round2DiagRect">
            <a:avLst>
              <a:gd name="adj1" fmla="val 11505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untergunter/leaf-mimes/512/text-x-javascrip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2139288"/>
            <a:ext cx="2177955" cy="217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ustudio.net.au/wp-content/uploads/2013/03/seo-source-code-tip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767" y="2258704"/>
            <a:ext cx="2590800" cy="1943100"/>
          </a:xfrm>
          <a:prstGeom prst="round2DiagRect">
            <a:avLst>
              <a:gd name="adj1" fmla="val 0"/>
              <a:gd name="adj2" fmla="val 2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2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444" y="4404743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455612" y="5300766"/>
            <a:ext cx="11277600" cy="661839"/>
          </a:xfrm>
        </p:spPr>
        <p:txBody>
          <a:bodyPr/>
          <a:lstStyle/>
          <a:p>
            <a:r>
              <a:rPr lang="en-US" sz="3800" dirty="0" smtClean="0"/>
              <a:t>Arithmetic, Logical, Comparison, Assignment, …</a:t>
            </a:r>
            <a:endParaRPr lang="en-US" sz="3800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60020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6002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952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Operators are used to build expressions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75678"/>
              </p:ext>
            </p:extLst>
          </p:nvPr>
        </p:nvGraphicFramePr>
        <p:xfrm>
          <a:off x="906894" y="1600200"/>
          <a:ext cx="10369118" cy="4120896"/>
        </p:xfrm>
        <a:graphic>
          <a:graphicData uri="http://schemas.openxmlformats.org/drawingml/2006/table">
            <a:tbl>
              <a:tblPr/>
              <a:tblGrid>
                <a:gridCol w="3587318"/>
                <a:gridCol w="6781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JS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395619"/>
              </p:ext>
            </p:extLst>
          </p:nvPr>
        </p:nvGraphicFramePr>
        <p:xfrm>
          <a:off x="723900" y="1219200"/>
          <a:ext cx="10704512" cy="4896612"/>
        </p:xfrm>
        <a:graphic>
          <a:graphicData uri="http://schemas.openxmlformats.org/drawingml/2006/table">
            <a:tbl>
              <a:tblPr/>
              <a:tblGrid>
                <a:gridCol w="3084512"/>
                <a:gridCol w="7620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263509"/>
              </p:ext>
            </p:extLst>
          </p:nvPr>
        </p:nvGraphicFramePr>
        <p:xfrm>
          <a:off x="733116" y="1150938"/>
          <a:ext cx="10668000" cy="3495676"/>
        </p:xfrm>
        <a:graphic>
          <a:graphicData uri="http://schemas.openxmlformats.org/drawingml/2006/table">
            <a:tbl>
              <a:tblPr/>
              <a:tblGrid>
                <a:gridCol w="3069108"/>
                <a:gridCol w="759889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 (2)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4953000"/>
            <a:ext cx="11806419" cy="1572002"/>
          </a:xfrm>
          <a:prstGeom prst="rect">
            <a:avLst/>
          </a:prstGeom>
        </p:spPr>
        <p:txBody>
          <a:bodyPr/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200" dirty="0"/>
              <a:t>Parenthesis operator always has the highest precedence</a:t>
            </a:r>
          </a:p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200" dirty="0"/>
              <a:t>Note: prefer using parentheses, even when it seems stupid to do so</a:t>
            </a:r>
          </a:p>
        </p:txBody>
      </p:sp>
    </p:spTree>
    <p:extLst>
      <p:ext uri="{BB962C8B-B14F-4D97-AF65-F5344CB8AC3E}">
        <p14:creationId xmlns:p14="http://schemas.microsoft.com/office/powerpoint/2010/main" val="32162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 smtClean="0"/>
              <a:t>The 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returns number or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numbers</a:t>
            </a:r>
          </a:p>
          <a:p>
            <a:pPr lvl="1"/>
            <a:r>
              <a:rPr lang="en-US" dirty="0" smtClean="0"/>
              <a:t>Even on real (floating-point) numbers</a:t>
            </a:r>
          </a:p>
          <a:p>
            <a:pPr lvl="1"/>
            <a:r>
              <a:rPr lang="en-US" dirty="0" smtClean="0"/>
              <a:t>E.g. 5.3 % 3 </a:t>
            </a:r>
            <a:r>
              <a:rPr lang="en-US" dirty="0" smtClean="0">
                <a:sym typeface="Wingdings" panose="05000000000000000000" pitchFamily="2" charset="2"/>
              </a:rPr>
              <a:t> 2.3</a:t>
            </a:r>
            <a:endParaRPr lang="en-US" dirty="0"/>
          </a:p>
          <a:p>
            <a:r>
              <a:rPr lang="en-US" dirty="0" smtClean="0"/>
              <a:t>The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smtClean="0"/>
              <a:t> increments / decrement </a:t>
            </a:r>
            <a:r>
              <a:rPr lang="en-US" dirty="0"/>
              <a:t>a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Prefix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smtClean="0"/>
              <a:t> vs. postfix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6176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Dates from the calendar: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1-Nov-2014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3-Sep-2006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3581400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closeup of digits by mkbgeorgi.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3915461"/>
            <a:ext cx="2191896" cy="1459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387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^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</a:b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378438"/>
              </p:ext>
            </p:extLst>
          </p:nvPr>
        </p:nvGraphicFramePr>
        <p:xfrm>
          <a:off x="1827212" y="44196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8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1749"/>
            <a:ext cx="11804822" cy="5570355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operators in JS always work for 32-bit integers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</a:t>
            </a:r>
            <a:r>
              <a:rPr lang="en-US" sz="3000" dirty="0"/>
              <a:t>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</a:t>
            </a:r>
            <a:r>
              <a:rPr lang="en-US" sz="2800" dirty="0" smtClean="0"/>
              <a:t>works bit </a:t>
            </a:r>
            <a:r>
              <a:rPr lang="en-US" sz="2800" dirty="0"/>
              <a:t>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</a:t>
            </a:r>
            <a:r>
              <a:rPr lang="en-US" sz="3000" dirty="0" smtClean="0"/>
              <a:t>like bitwise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endParaRPr lang="en-US" sz="3000" dirty="0"/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</a:t>
            </a:r>
            <a:r>
              <a:rPr lang="en-US" sz="3000" dirty="0" smtClean="0"/>
              <a:t>operators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2034404" y="4628002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Comparison operators are used to compare </a:t>
            </a:r>
            <a:r>
              <a:rPr lang="en-US" sz="3200" dirty="0" smtClean="0"/>
              <a:t>variables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3000" dirty="0"/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3000" dirty="0"/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!==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means "equal after type conversion"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3200" dirty="0" smtClean="0"/>
              <a:t> means "equal and of the same type"</a:t>
            </a:r>
            <a:endParaRPr lang="en-US" sz="3200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842965" y="3820606"/>
            <a:ext cx="10433048" cy="25801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</a:t>
            </a:r>
            <a:r>
              <a:rPr lang="en-US" sz="20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  <a:endParaRPr lang="en-US" sz="20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12" y="3248376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16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841377" y="3352800"/>
            <a:ext cx="1043463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|= 1); 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+= 3); 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305" y="28194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38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57505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Operators in JavaScript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11873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18">
            <a:off x="3177652" y="1418250"/>
            <a:ext cx="5475592" cy="2725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92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</a:p>
          <a:p>
            <a:r>
              <a:rPr lang="en-US" dirty="0"/>
              <a:t>Member access </a:t>
            </a:r>
            <a:r>
              <a:rPr lang="en-US" dirty="0" smtClean="0"/>
              <a:t>operator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used to access object members</a:t>
            </a:r>
          </a:p>
          <a:p>
            <a:r>
              <a:rPr lang="en-US" dirty="0"/>
              <a:t>Square </a:t>
            </a:r>
            <a:r>
              <a:rPr lang="en-US" dirty="0" smtClean="0"/>
              <a:t>brackets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[]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used </a:t>
            </a:r>
            <a:r>
              <a:rPr lang="en-US" dirty="0" smtClean="0"/>
              <a:t>with arrays to access element by index</a:t>
            </a:r>
            <a:endParaRPr lang="en-US" dirty="0"/>
          </a:p>
          <a:p>
            <a:r>
              <a:rPr lang="en-US" dirty="0" smtClean="0"/>
              <a:t>Parentheses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used to override the default operator </a:t>
            </a:r>
            <a:r>
              <a:rPr lang="en-US" dirty="0" smtClean="0"/>
              <a:t>precedence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8575" y="4953000"/>
            <a:ext cx="10507438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</p:spTree>
    <p:extLst>
      <p:ext uri="{BB962C8B-B14F-4D97-AF65-F5344CB8AC3E}">
        <p14:creationId xmlns:p14="http://schemas.microsoft.com/office/powerpoint/2010/main" val="30067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(if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</a:t>
            </a:r>
            <a:r>
              <a:rPr lang="en-US" dirty="0"/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then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returns </a:t>
            </a:r>
            <a:r>
              <a:rPr lang="en-US" noProof="1"/>
              <a:t>the type of the </a:t>
            </a:r>
            <a:r>
              <a:rPr lang="en-US" dirty="0"/>
              <a:t>object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references the current context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 JavaScript the value this depends on the current scope</a:t>
            </a: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20194" y="1923218"/>
            <a:ext cx="10279617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0194" y="1314192"/>
            <a:ext cx="10279618" cy="49269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{};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obj.name = "SoftUni";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obj.age = 2;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// Object {name: "SoftUni", age: 2}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"a &gt; b" : "b &gt;= 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4.5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console.log(typeof(a)); // number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console.log(typeof([])); // object</a:t>
            </a:r>
          </a:p>
        </p:txBody>
      </p:sp>
    </p:spTree>
    <p:extLst>
      <p:ext uri="{BB962C8B-B14F-4D97-AF65-F5344CB8AC3E}">
        <p14:creationId xmlns:p14="http://schemas.microsoft.com/office/powerpoint/2010/main" val="4192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08" y="194644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86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69" y="1752600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39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typeless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The variable types are not explicitly defined</a:t>
            </a:r>
          </a:p>
          <a:p>
            <a:pPr lvl="1"/>
            <a:r>
              <a:rPr lang="en-US" dirty="0" smtClean="0"/>
              <a:t>The type of a variable can be changed at runtime</a:t>
            </a:r>
          </a:p>
          <a:p>
            <a:r>
              <a:rPr lang="en-US" dirty="0" smtClean="0"/>
              <a:t>Variables in JS are declared with 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4191000"/>
            <a:ext cx="10363200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holds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integer 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variable now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'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Svetlin Nakov';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mark =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5.25;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holds a floating-point number</a:t>
            </a:r>
          </a:p>
        </p:txBody>
      </p:sp>
    </p:spTree>
    <p:extLst>
      <p:ext uri="{BB962C8B-B14F-4D97-AF65-F5344CB8AC3E}">
        <p14:creationId xmlns:p14="http://schemas.microsoft.com/office/powerpoint/2010/main" val="9055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/>
              <a:t> 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1065214" y="3926919"/>
            <a:ext cx="1005839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1723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27876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84127"/>
            <a:ext cx="8938472" cy="692873"/>
          </a:xfrm>
        </p:spPr>
        <p:txBody>
          <a:bodyPr/>
          <a:lstStyle/>
          <a:p>
            <a:r>
              <a:rPr lang="en-US" dirty="0"/>
              <a:t>Implementing Conditional </a:t>
            </a: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100" name="Picture 4" descr="http://www3.ntu.edu.sg/home/ehchua/programming/java/images/Construct_IfEl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35" y="741847"/>
            <a:ext cx="5381626" cy="3839780"/>
          </a:xfrm>
          <a:prstGeom prst="roundRect">
            <a:avLst>
              <a:gd name="adj" fmla="val 249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implements the 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 smtClean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2160918"/>
            <a:ext cx="10588624" cy="3013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2 ==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even.");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odd.");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3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3544"/>
            <a:ext cx="8938472" cy="940056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5407" y="1222648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 descr="C:\Trash\nested-if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1460599"/>
            <a:ext cx="2019530" cy="3029295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04439"/>
            <a:ext cx="3256447" cy="2541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>
              <a:rot lat="0" lon="3000000" rev="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921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77359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555527"/>
            <a:ext cx="8938472" cy="69287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Several Comparisons 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53" y="1447800"/>
            <a:ext cx="7686190" cy="2827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65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374776" y="2514600"/>
            <a:ext cx="952023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1: console.log('Monday');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2: console.log('Tuesday');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3: console.log('Wednesday');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4: console.log('Thursday');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5: console.log('Friday');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6: console.log('Saturday');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7: console.log('Sunday');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default: console.log('Error!');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4096"/>
            <a:ext cx="11804822" cy="5570355"/>
          </a:xfrm>
        </p:spPr>
        <p:txBody>
          <a:bodyPr>
            <a:normAutofit/>
          </a:bodyPr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</a:t>
            </a:r>
            <a:r>
              <a:rPr lang="en-US" dirty="0" smtClean="0"/>
              <a:t>expression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The statement that corresponds to that case is </a:t>
            </a:r>
            <a:r>
              <a:rPr lang="en-US" dirty="0" smtClean="0"/>
              <a:t>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If no case is equal to the expression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there is default case, it is executed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Otherwise the control is transferred to the end point of the switch </a:t>
            </a:r>
            <a:r>
              <a:rPr lang="en-US" dirty="0" smtClean="0"/>
              <a:t>statement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statement exits the switch-case statement</a:t>
            </a:r>
            <a:endParaRPr lang="en-US" dirty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97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69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noProof="1" smtClean="0">
                <a:latin typeface="+mn-lt"/>
                <a:cs typeface="Consolas" pitchFamily="49" charset="0"/>
              </a:rPr>
              <a:t>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11" y="2182433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5884" y="4901723"/>
            <a:ext cx="10263928" cy="84458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+mn-lt"/>
                <a:cs typeface="Consolas" pitchFamily="49" charset="0"/>
              </a:rPr>
              <a:t>False-like </a:t>
            </a:r>
            <a:r>
              <a:rPr lang="en-US" sz="4800" dirty="0" smtClean="0">
                <a:latin typeface="+mn-lt"/>
                <a:cs typeface="Consolas" pitchFamily="49" charset="0"/>
              </a:rPr>
              <a:t>Conditions</a:t>
            </a:r>
            <a:endParaRPr lang="bg-BG" sz="4800" dirty="0">
              <a:latin typeface="+mn-lt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84" y="5754969"/>
            <a:ext cx="10263928" cy="72203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Unexpected (for Some People) Behavior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48" y="1249282"/>
            <a:ext cx="4495800" cy="3295422"/>
          </a:xfrm>
          <a:prstGeom prst="roundRect">
            <a:avLst>
              <a:gd name="adj" fmla="val 5485"/>
            </a:avLst>
          </a:prstGeom>
        </p:spPr>
      </p:pic>
    </p:spTree>
    <p:extLst>
      <p:ext uri="{BB962C8B-B14F-4D97-AF65-F5344CB8AC3E}">
        <p14:creationId xmlns:p14="http://schemas.microsoft.com/office/powerpoint/2010/main" val="2817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Values converted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(zero)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</a:t>
            </a:r>
            <a:r>
              <a:rPr lang="en-US" dirty="0" smtClean="0"/>
              <a:t>zero as string)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(empty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/>
              <a:t> </a:t>
            </a:r>
            <a:r>
              <a:rPr lang="en-US" dirty="0"/>
              <a:t> (empty </a:t>
            </a:r>
            <a:r>
              <a:rPr lang="en-US" dirty="0" smtClean="0"/>
              <a:t>array)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Values converted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(one)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one</a:t>
            </a:r>
            <a:r>
              <a:rPr lang="bg-BG" dirty="0" smtClean="0"/>
              <a:t> </a:t>
            </a:r>
            <a:r>
              <a:rPr lang="en-US" dirty="0" smtClean="0"/>
              <a:t>as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dirty="0" smtClean="0"/>
              <a:t>(the opposite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False-like Conditions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733800"/>
            <a:ext cx="3403600" cy="2552700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56" y="1307858"/>
            <a:ext cx="1997594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Integer types </a:t>
            </a:r>
            <a:r>
              <a:rPr lang="en-US" sz="3200" dirty="0" smtClean="0"/>
              <a:t>represent </a:t>
            </a:r>
            <a:r>
              <a:rPr lang="en-US" sz="3200" dirty="0"/>
              <a:t>whole numbers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In JavaScript integer numbers are in the range from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to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9007199254740992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The underlying type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64-bit floating-point </a:t>
            </a:r>
            <a:r>
              <a:rPr lang="en-US" dirty="0"/>
              <a:t>number (IEEE-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754</a:t>
            </a:r>
            <a:r>
              <a:rPr lang="en-US" dirty="0" smtClean="0"/>
              <a:t>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Numbers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5836" y="3886200"/>
            <a:ext cx="102139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maxInteger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9007199254740992;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-9007199254740992;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5, b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 = a / 0;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</p:txBody>
      </p:sp>
    </p:spTree>
    <p:extLst>
      <p:ext uri="{BB962C8B-B14F-4D97-AF65-F5344CB8AC3E}">
        <p14:creationId xmlns:p14="http://schemas.microsoft.com/office/powerpoint/2010/main" val="327024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rich of unexpected (for some people) behavior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Learn more at </a:t>
            </a:r>
            <a:r>
              <a:rPr lang="en-US" dirty="0" smtClean="0"/>
              <a:t>WTF JS: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wtfjs.com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Unexpected / Strange Behavior in JavaScript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9448" y="2171583"/>
            <a:ext cx="1074896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"0" == false // true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if ("0") console.log</a:t>
            </a: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("0 is true"); </a:t>
            </a: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0 is true</a:t>
            </a:r>
            <a:endParaRPr lang="en-US" sz="25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[] == false // true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if ([]) console.log</a:t>
            </a: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("[] is true"); </a:t>
            </a: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[] is true</a:t>
            </a:r>
            <a:endParaRPr lang="en-US" sz="25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 == false //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(!null) { console.log("! null") } //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null</a:t>
            </a:r>
            <a:endParaRPr lang="en-US" sz="25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3428208"/>
            <a:ext cx="1758082" cy="1758080"/>
          </a:xfrm>
          <a:prstGeom prst="rect">
            <a:avLst/>
          </a:prstGeom>
        </p:spPr>
      </p:pic>
      <p:pic>
        <p:nvPicPr>
          <p:cNvPr id="1028" name="Picture 4" descr="http://i694.photobucket.com/albums/vv305/sunnymoonxy/th_3fc826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464" y="2416000"/>
            <a:ext cx="1722732" cy="91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2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False-like Conditions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84" y="1103154"/>
            <a:ext cx="4320328" cy="3240246"/>
          </a:xfrm>
          <a:prstGeom prst="roundRect">
            <a:avLst>
              <a:gd name="adj" fmla="val 6558"/>
            </a:avLst>
          </a:prstGeom>
        </p:spPr>
      </p:pic>
    </p:spTree>
    <p:extLst>
      <p:ext uri="{BB962C8B-B14F-4D97-AF65-F5344CB8AC3E}">
        <p14:creationId xmlns:p14="http://schemas.microsoft.com/office/powerpoint/2010/main" val="47606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Accessing Form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Reading and Writing Form Data</a:t>
            </a:r>
            <a:endParaRPr lang="en-US" dirty="0"/>
          </a:p>
        </p:txBody>
      </p:sp>
      <p:pic>
        <p:nvPicPr>
          <p:cNvPr id="1026" name="Picture 2" descr="http://www.iconsdb.com/icons/download/gray/purchase-order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089872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access the form fields by their ID: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Forms Fields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1376" y="2193191"/>
            <a:ext cx="10587036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id="textField"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id="result" /&gt;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document.getElementById("textField").value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resultWrapper = document.getElementById('result');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resultWrapper.innerHTML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"some text";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3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Accessing Form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8744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iconsdb.com/icons/download/gray/purchase-order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089872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JavaScript dynamic data types 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Number, String, Boolean, Undefined, Null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Local and Global variables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Operators (same as in C#, Java and C++)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Expressions (same as in C</a:t>
            </a:r>
            <a:r>
              <a:rPr lang="en-US" sz="3200" dirty="0" smtClean="0"/>
              <a:t>#, Java and C++)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If-else </a:t>
            </a:r>
            <a:r>
              <a:rPr lang="en-US" sz="3200" dirty="0"/>
              <a:t>statements (same as in C#, Java and C++)</a:t>
            </a:r>
            <a:endParaRPr lang="en-US" sz="3200" dirty="0" smtClean="0"/>
          </a:p>
          <a:p>
            <a:pPr>
              <a:lnSpc>
                <a:spcPct val="95000"/>
              </a:lnSpc>
            </a:pPr>
            <a:r>
              <a:rPr lang="en-US" sz="3200" dirty="0" smtClean="0"/>
              <a:t>Switch-case statement (similar to Java / C#)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False-like Conditions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Accessing Form Fields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52" y="13409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222615" y="47726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Syntax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227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types represent </a:t>
            </a:r>
            <a:r>
              <a:rPr lang="en-US" dirty="0"/>
              <a:t>real </a:t>
            </a:r>
            <a:r>
              <a:rPr lang="en-US" dirty="0" smtClean="0"/>
              <a:t>numbers,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3.75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In JavaScript the floating-point numbers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64-bit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Stored in the IEEE-754 format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 range </a:t>
            </a:r>
            <a:r>
              <a:rPr lang="en-US" dirty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-1.79e+308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1.79e+308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 precision of 15-16 digits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smallest positive number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5.0e-324</a:t>
            </a:r>
          </a:p>
          <a:p>
            <a:pPr>
              <a:lnSpc>
                <a:spcPct val="110000"/>
              </a:lnSpc>
            </a:pPr>
            <a:r>
              <a:rPr lang="en-US" dirty="0"/>
              <a:t>Can behave abnormally in the </a:t>
            </a:r>
            <a:r>
              <a:rPr lang="en-US" dirty="0" smtClean="0"/>
              <a:t>calculations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0.1 +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0.2 = 0.30000000000000004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Numbers</a:t>
            </a:r>
            <a:endParaRPr lang="bg-BG" sz="3800" dirty="0"/>
          </a:p>
        </p:txBody>
      </p:sp>
    </p:spTree>
    <p:extLst>
      <p:ext uri="{BB962C8B-B14F-4D97-AF65-F5344CB8AC3E}">
        <p14:creationId xmlns:p14="http://schemas.microsoft.com/office/powerpoint/2010/main" val="47018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Floating-Point </a:t>
            </a:r>
            <a:r>
              <a:rPr lang="en-US" sz="3800" dirty="0" smtClean="0"/>
              <a:t>Numbers – </a:t>
            </a:r>
            <a:r>
              <a:rPr lang="en-US" sz="3800" dirty="0"/>
              <a:t>Example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2" y="1246496"/>
            <a:ext cx="10515600" cy="5112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Math.PI;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3.141592653589793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minValue = Number.MIN_VALUE;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5e-324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maxValue = Number.MAX_VALUE;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1.79e+308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div0 = PI / 0;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divMinus0 = -PI / 0;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unknown = div0 / divMinus0;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0.1;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0.2;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0.3;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 = (a+b == sum);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false!!!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console.log('a+b = '+ (a+b) + ', sum = ' +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a+b? is ' + equal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34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All numbers in JavaScript are stored internally as double-precision floating-point </a:t>
            </a:r>
            <a:r>
              <a:rPr lang="en-US" dirty="0" smtClean="0"/>
              <a:t>numbers (64-bit)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According to the </a:t>
            </a:r>
            <a:r>
              <a:rPr lang="en-US" dirty="0">
                <a:hlinkClick r:id="rId2"/>
              </a:rPr>
              <a:t>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754</a:t>
            </a:r>
            <a:r>
              <a:rPr lang="en-US" dirty="0"/>
              <a:t> </a:t>
            </a:r>
            <a:r>
              <a:rPr lang="en-US" dirty="0" smtClean="0"/>
              <a:t>standard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Can be wrapped as objects of type </a:t>
            </a:r>
            <a:r>
              <a:rPr lang="en-US" dirty="0" smtClean="0">
                <a:hlinkClick r:id="rId3"/>
              </a:rPr>
              <a:t>Number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JavaScript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9636" y="4038600"/>
            <a:ext cx="1036637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3.14159;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new Number(100);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Number { 100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value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biggestNum = Number.MAX_VALUE;</a:t>
            </a:r>
          </a:p>
        </p:txBody>
      </p:sp>
    </p:spTree>
    <p:extLst>
      <p:ext uri="{BB962C8B-B14F-4D97-AF65-F5344CB8AC3E}">
        <p14:creationId xmlns:p14="http://schemas.microsoft.com/office/powerpoint/2010/main" val="40382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3645</Words>
  <Application>Microsoft Office PowerPoint</Application>
  <PresentationFormat>Custom</PresentationFormat>
  <Paragraphs>751</Paragraphs>
  <Slides>68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ＭＳ ゴシック</vt:lpstr>
      <vt:lpstr>Arial</vt:lpstr>
      <vt:lpstr>Calibri</vt:lpstr>
      <vt:lpstr>Consolas</vt:lpstr>
      <vt:lpstr>Wingdings</vt:lpstr>
      <vt:lpstr>Wingdings 2</vt:lpstr>
      <vt:lpstr>SoftUni 16x9</vt:lpstr>
      <vt:lpstr>JavaScript Syntax</vt:lpstr>
      <vt:lpstr>Table of Contents</vt:lpstr>
      <vt:lpstr>Data Types in JavaScript</vt:lpstr>
      <vt:lpstr>What Is a Data Type?</vt:lpstr>
      <vt:lpstr>JavaScript Data Types</vt:lpstr>
      <vt:lpstr>Integer Numbers</vt:lpstr>
      <vt:lpstr>Floating-Point Numbers</vt:lpstr>
      <vt:lpstr>Floating-Point Numbers – Example</vt:lpstr>
      <vt:lpstr>Numbers in JavaScript</vt:lpstr>
      <vt:lpstr>Numbers Conversion</vt:lpstr>
      <vt:lpstr>The Boolean Data Type</vt:lpstr>
      <vt:lpstr>The String Data Type</vt:lpstr>
      <vt:lpstr>Strings are Unicode</vt:lpstr>
      <vt:lpstr>Object Type</vt:lpstr>
      <vt:lpstr>Data Types in JavaScript</vt:lpstr>
      <vt:lpstr>Undefined and Null Values</vt:lpstr>
      <vt:lpstr>Undefined and Null Values</vt:lpstr>
      <vt:lpstr>Checking the Type of a Variable</vt:lpstr>
      <vt:lpstr>Undefined / Null / Typeof</vt:lpstr>
      <vt:lpstr>Declaring and Using Variables</vt:lpstr>
      <vt:lpstr>What Is a Variable?</vt:lpstr>
      <vt:lpstr>Variable Characteristics</vt:lpstr>
      <vt:lpstr>Declaring Variables</vt:lpstr>
      <vt:lpstr>Identifiers</vt:lpstr>
      <vt:lpstr>Identifiers – Examples</vt:lpstr>
      <vt:lpstr>Assigning Values</vt:lpstr>
      <vt:lpstr>Local and Global Variables</vt:lpstr>
      <vt:lpstr>Variables in JavaScript</vt:lpstr>
      <vt:lpstr>Unresolvable Variables and Undefined</vt:lpstr>
      <vt:lpstr>Unresolvable Variables – Examples</vt:lpstr>
      <vt:lpstr>Unresolvable Variables</vt:lpstr>
      <vt:lpstr>JavaScript Strict Syntax</vt:lpstr>
      <vt:lpstr>JavaScript Strict Syntax</vt:lpstr>
      <vt:lpstr>Operators in JavaScript</vt:lpstr>
      <vt:lpstr>What is an Operator?</vt:lpstr>
      <vt:lpstr>Categories of Operators in JS </vt:lpstr>
      <vt:lpstr>Operators Precedence</vt:lpstr>
      <vt:lpstr>Operators Precedence (2)</vt:lpstr>
      <vt:lpstr>Arithmetic Operators</vt:lpstr>
      <vt:lpstr>Logical Operators</vt:lpstr>
      <vt:lpstr>Bitwise Operators</vt:lpstr>
      <vt:lpstr>Comparison Operators</vt:lpstr>
      <vt:lpstr>Assignment Operators</vt:lpstr>
      <vt:lpstr>Operators in JavaScript</vt:lpstr>
      <vt:lpstr>Other Operators</vt:lpstr>
      <vt:lpstr>Other Operators (2)</vt:lpstr>
      <vt:lpstr>Other Operators (3)</vt:lpstr>
      <vt:lpstr>Other Operators</vt:lpstr>
      <vt:lpstr>Expressions</vt:lpstr>
      <vt:lpstr>Expressions</vt:lpstr>
      <vt:lpstr>if and if-else</vt:lpstr>
      <vt:lpstr>Conditional Statements: if-else</vt:lpstr>
      <vt:lpstr>if and if-else</vt:lpstr>
      <vt:lpstr>switch-case</vt:lpstr>
      <vt:lpstr>The switch-case Statement</vt:lpstr>
      <vt:lpstr>How switch-case Works?</vt:lpstr>
      <vt:lpstr>The switch-case Statement</vt:lpstr>
      <vt:lpstr>False-like Conditions</vt:lpstr>
      <vt:lpstr>False-like Conditions</vt:lpstr>
      <vt:lpstr>Unexpected / Strange Behavior in JavaScript</vt:lpstr>
      <vt:lpstr>False-like Conditions</vt:lpstr>
      <vt:lpstr>Accessing Form Fields</vt:lpstr>
      <vt:lpstr>Accessing Forms Fields</vt:lpstr>
      <vt:lpstr>Accessing Form Fields</vt:lpstr>
      <vt:lpstr>Summary</vt:lpstr>
      <vt:lpstr>JavaScript Syntax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Syntax: Data Types, Variables, Expressions, Conditional Statements</dc:title>
  <dc:subject>Software Development Course</dc:subject>
  <dc:creator/>
  <cp:keywords>JS, JavaScript,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2014-11-11T16:14:55Z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