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8"/>
  </p:notesMasterIdLst>
  <p:handoutMasterIdLst>
    <p:handoutMasterId r:id="rId79"/>
  </p:handoutMasterIdLst>
  <p:sldIdLst>
    <p:sldId id="274" r:id="rId3"/>
    <p:sldId id="441" r:id="rId4"/>
    <p:sldId id="552" r:id="rId5"/>
    <p:sldId id="442" r:id="rId6"/>
    <p:sldId id="443" r:id="rId7"/>
    <p:sldId id="444" r:id="rId8"/>
    <p:sldId id="553" r:id="rId9"/>
    <p:sldId id="451" r:id="rId10"/>
    <p:sldId id="453" r:id="rId11"/>
    <p:sldId id="454" r:id="rId12"/>
    <p:sldId id="457" r:id="rId13"/>
    <p:sldId id="460" r:id="rId14"/>
    <p:sldId id="462" r:id="rId15"/>
    <p:sldId id="466" r:id="rId16"/>
    <p:sldId id="467" r:id="rId17"/>
    <p:sldId id="469" r:id="rId18"/>
    <p:sldId id="554" r:id="rId19"/>
    <p:sldId id="555" r:id="rId20"/>
    <p:sldId id="556" r:id="rId21"/>
    <p:sldId id="557" r:id="rId22"/>
    <p:sldId id="470" r:id="rId23"/>
    <p:sldId id="471" r:id="rId24"/>
    <p:sldId id="473" r:id="rId25"/>
    <p:sldId id="475" r:id="rId26"/>
    <p:sldId id="477" r:id="rId27"/>
    <p:sldId id="488" r:id="rId28"/>
    <p:sldId id="567" r:id="rId29"/>
    <p:sldId id="558" r:id="rId30"/>
    <p:sldId id="491" r:id="rId31"/>
    <p:sldId id="493" r:id="rId32"/>
    <p:sldId id="494" r:id="rId33"/>
    <p:sldId id="496" r:id="rId34"/>
    <p:sldId id="497" r:id="rId35"/>
    <p:sldId id="498" r:id="rId36"/>
    <p:sldId id="499" r:id="rId37"/>
    <p:sldId id="502" r:id="rId38"/>
    <p:sldId id="503" r:id="rId39"/>
    <p:sldId id="504" r:id="rId40"/>
    <p:sldId id="505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20" r:id="rId53"/>
    <p:sldId id="559" r:id="rId54"/>
    <p:sldId id="560" r:id="rId55"/>
    <p:sldId id="561" r:id="rId56"/>
    <p:sldId id="562" r:id="rId57"/>
    <p:sldId id="525" r:id="rId58"/>
    <p:sldId id="526" r:id="rId59"/>
    <p:sldId id="532" r:id="rId60"/>
    <p:sldId id="533" r:id="rId61"/>
    <p:sldId id="534" r:id="rId62"/>
    <p:sldId id="536" r:id="rId63"/>
    <p:sldId id="535" r:id="rId64"/>
    <p:sldId id="537" r:id="rId65"/>
    <p:sldId id="563" r:id="rId66"/>
    <p:sldId id="565" r:id="rId67"/>
    <p:sldId id="539" r:id="rId68"/>
    <p:sldId id="541" r:id="rId69"/>
    <p:sldId id="542" r:id="rId70"/>
    <p:sldId id="543" r:id="rId71"/>
    <p:sldId id="544" r:id="rId72"/>
    <p:sldId id="545" r:id="rId73"/>
    <p:sldId id="551" r:id="rId74"/>
    <p:sldId id="566" r:id="rId75"/>
    <p:sldId id="439" r:id="rId76"/>
    <p:sldId id="440" r:id="rId7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2B254"/>
    <a:srgbClr val="F0A22E"/>
    <a:srgbClr val="663606"/>
    <a:srgbClr val="FBEEC9"/>
    <a:srgbClr val="603A14"/>
    <a:srgbClr val="FFFFFF"/>
    <a:srgbClr val="F8DC9E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>
        <p:scale>
          <a:sx n="66" d="100"/>
          <a:sy n="66" d="100"/>
        </p:scale>
        <p:origin x="-1090" y="-60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11/11/2014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4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jpeg"/><Relationship Id="rId15" Type="http://schemas.openxmlformats.org/officeDocument/2006/relationships/image" Target="../media/image4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://www.softwaregroup-bg.com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912812" y="2133600"/>
            <a:ext cx="9983833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statements;</a:t>
            </a:r>
          </a:p>
          <a:p>
            <a:pPr marL="0" lvl="1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(condition);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7;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n + '! = 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fact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(n);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 = ' + fact;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// Can use number here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number is still usable here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Initialization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</a:t>
            </a:r>
            <a:r>
              <a:rPr lang="en-US" sz="8000" dirty="0" smtClean="0">
                <a:latin typeface="+mj-lt"/>
              </a:rPr>
              <a:t>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Body</a:t>
            </a:r>
            <a:r>
              <a:rPr lang="en-US" sz="8000" dirty="0" smtClean="0">
                <a:latin typeface="+mj-lt"/>
              </a:rPr>
              <a:t>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1612" y="3154685"/>
            <a:ext cx="1371601" cy="527804"/>
          </a:xfrm>
          <a:prstGeom prst="wedgeRoundRectCallout">
            <a:avLst>
              <a:gd name="adj1" fmla="val -115107"/>
              <a:gd name="adj2" fmla="val -15019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91605"/>
            <a:ext cx="105438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&lt;= 128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i *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+= i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'i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i + ',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sum);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7287" y="4207444"/>
            <a:ext cx="10390126" cy="2317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7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15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9385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arr) { console.log(arr[index])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10, 20, 30, 40, 50</a:t>
            </a:r>
          </a:p>
          <a:p>
            <a:pPr marL="0" lvl="1"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str = "welcome";</a:t>
            </a:r>
          </a:p>
          <a:p>
            <a:pPr marL="0" lvl="1"/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index in str) { console.log(str[index])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console.log(key);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name, age, location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in arr) { console.log(i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0, 1, 2, 3,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console.log(obj[key]);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Steve, 23 , Sofia</a:t>
            </a: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do-while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update) {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(initialization; test; update) {		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statements;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84212" y="2194881"/>
            <a:ext cx="7567744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resultStr = '';   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row = 1; row &lt;= n; row++)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col = 1; col &lt;= row; col++)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col + ' ';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'\n';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68241" y="2194881"/>
            <a:ext cx="2421971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>
            <a:noAutofit/>
          </a:bodyPr>
          <a:lstStyle/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293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84212" y="1219200"/>
            <a:ext cx="10744200" cy="5189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100; var m = 200;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 = '';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n; number &lt;= m; number++) {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isPrime = true;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divider = 2;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maxDivider = Math.sqrt(number);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(divider &lt;= maxDivider)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(number % divider == 0) { isPrime = false; break;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(isPrime) { result += number + ' ';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arrays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Arrays in JavaScript </a:t>
            </a:r>
            <a:r>
              <a:rPr lang="en-US" dirty="0" smtClean="0"/>
              <a:t>are a specialized</a:t>
            </a:r>
            <a:r>
              <a:rPr lang="en-US" dirty="0"/>
              <a:t>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object</a:t>
            </a:r>
            <a:r>
              <a:rPr lang="en-US" dirty="0"/>
              <a:t> that </a:t>
            </a:r>
            <a:r>
              <a:rPr lang="en-US" dirty="0" smtClean="0"/>
              <a:t>supports properties </a:t>
            </a:r>
            <a:r>
              <a:rPr lang="en-US" dirty="0"/>
              <a:t>and methods that are normally associated with arrays. 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push(), join(), pop()…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are Objects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581400"/>
            <a:ext cx="10668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['one'];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0 : 'one'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'two';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equivalent 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arr.push('two')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obj[1] = 'two';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'one', 'two'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'0': 'one', '1': 'two' }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4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40904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in JavaScript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Sunday'];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51419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76800"/>
            <a:ext cx="1061082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37319"/>
            <a:ext cx="1056364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 - 1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5115038"/>
            <a:ext cx="1056364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6446" y="12573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446212" y="55220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(dynamically-resizable)</a:t>
            </a:r>
          </a:p>
          <a:p>
            <a:pPr lvl="1"/>
            <a:r>
              <a:rPr lang="en-US" sz="3000" dirty="0"/>
              <a:t>Their size can be changed at </a:t>
            </a:r>
            <a:r>
              <a:rPr lang="en-US" sz="3000" dirty="0" smtClean="0"/>
              <a:t>runtime through append / insert / delete</a:t>
            </a:r>
            <a:endParaRPr lang="en-US" sz="3000" dirty="0"/>
          </a:p>
          <a:p>
            <a:r>
              <a:rPr lang="en-US" sz="3200" dirty="0" smtClean="0"/>
              <a:t>Methods for array manipulation: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sz="3000" b="1" dirty="0" smtClean="0"/>
              <a:t> </a:t>
            </a:r>
            <a:r>
              <a:rPr lang="en-US" sz="3000" dirty="0" smtClean="0"/>
              <a:t>– appends a new element at the end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3000" dirty="0"/>
              <a:t> – </a:t>
            </a:r>
            <a:r>
              <a:rPr lang="en-US" sz="3000" dirty="0" smtClean="0"/>
              <a:t>removes and returns the last element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dirty="0" smtClean="0"/>
              <a:t>inserts </a:t>
            </a:r>
            <a:r>
              <a:rPr lang="en-US" sz="3000" dirty="0"/>
              <a:t>a new element at the beginning of the array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 smtClean="0"/>
              <a:t>– removes </a:t>
            </a:r>
            <a:r>
              <a:rPr lang="en-US" sz="3000" dirty="0"/>
              <a:t>and returns the element at the beginning of the </a:t>
            </a:r>
            <a:r>
              <a:rPr lang="en-US" sz="3000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212" y="1371600"/>
            <a:ext cx="107297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191000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array (start…end-1)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81474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38253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/>
                <a:gridCol w="14478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Initializing an associative array (object):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Accessing elements by index: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Inserting a new element / deleting element: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Objects are not arrays </a:t>
            </a:r>
            <a:r>
              <a:rPr lang="en-US" sz="3200" dirty="0" smtClean="0">
                <a:sym typeface="Wingdings" panose="05000000000000000000" pitchFamily="2" charset="2"/>
              </a:rPr>
              <a:t>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slice()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join()</a:t>
            </a:r>
            <a:r>
              <a:rPr lang="en-US" sz="3200" dirty="0" smtClean="0">
                <a:sym typeface="Wingdings" panose="05000000000000000000" pitchFamily="2" charset="2"/>
              </a:rPr>
              <a:t>, 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572000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for (key in prices)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+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Working with Strings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3" y="1447800"/>
            <a:ext cx="6058390" cy="2878975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590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str1 = "Some text </a:t>
            </a:r>
            <a:r>
              <a:rPr lang="en-US" sz="2600" noProof="1" smtClean="0"/>
              <a:t>in </a:t>
            </a:r>
            <a:r>
              <a:rPr lang="en-US" sz="2600" noProof="1"/>
              <a:t>a string variable";</a:t>
            </a:r>
          </a:p>
          <a:p>
            <a:r>
              <a:rPr lang="en-US" sz="2600" noProof="1"/>
              <a:t>var str2 = </a:t>
            </a:r>
            <a:r>
              <a:rPr lang="en-US" sz="2600" noProof="1" smtClean="0"/>
              <a:t>'Text </a:t>
            </a:r>
            <a:r>
              <a:rPr lang="en-US" sz="2600" noProof="1"/>
              <a:t>enclosed in single quotes';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/>
            <a:r>
              <a:rPr lang="en-US" dirty="0" smtClean="0"/>
              <a:t>Returns the number of characters in the string</a:t>
            </a:r>
          </a:p>
          <a:p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/>
              <a:t> is out of range,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noProof="1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  <a:r>
              <a:rPr lang="en-US" noProof="1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/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string.replace(str1,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257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s = </a:t>
            </a:r>
            <a:r>
              <a:rPr lang="en-US" sz="2600" dirty="0"/>
              <a:t>'</a:t>
            </a:r>
            <a:r>
              <a:rPr lang="en-US" sz="2600" noProof="1" smtClean="0"/>
              <a:t>My </a:t>
            </a:r>
            <a:r>
              <a:rPr lang="en-US" sz="2600" noProof="1"/>
              <a:t>mail is email@host.com, please contact </a:t>
            </a:r>
            <a:r>
              <a:rPr lang="en-US" sz="2600" noProof="1" smtClean="0"/>
              <a:t>me</a:t>
            </a:r>
            <a:r>
              <a:rPr lang="en-US" sz="2600" dirty="0"/>
              <a:t>'</a:t>
            </a:r>
            <a:r>
              <a:rPr lang="en-US" sz="2600" noProof="1" smtClean="0"/>
              <a:t>;</a:t>
            </a:r>
          </a:p>
          <a:p>
            <a:r>
              <a:rPr lang="en-US" sz="2600" noProof="1" smtClean="0"/>
              <a:t>var emailIndex = s.search</a:t>
            </a:r>
            <a:r>
              <a:rPr lang="en-US" sz="2600" noProof="1"/>
              <a:t>(/\S+@\S</a:t>
            </a:r>
            <a:r>
              <a:rPr lang="en-US" sz="2600" noProof="1" smtClean="0"/>
              <a:t>+/); // 11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string.indexOf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string.lastIndexOf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(start[,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is optional)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string.substring(start,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str.trimLeft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str.trimRight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whitespace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start / end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strings</a:t>
            </a:r>
          </a:p>
          <a:p>
            <a:pPr lvl="1">
              <a:lnSpc>
                <a:spcPct val="10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expression, e.g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s.split(/[\s,]+/)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750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Java, PHP</a:t>
            </a:r>
            <a:r>
              <a:rPr lang="en-US" sz="2500" noProof="1" smtClean="0"/>
              <a:t>;\n JS</a:t>
            </a:r>
            <a:r>
              <a:rPr lang="en-US" sz="2400" dirty="0"/>
              <a:t>'</a:t>
            </a:r>
            <a:r>
              <a:rPr lang="en-US" sz="2500" noProof="1" smtClean="0"/>
              <a:t>.split</a:t>
            </a:r>
            <a:r>
              <a:rPr lang="en-US" sz="2500" noProof="1"/>
              <a:t>(/[\s</a:t>
            </a:r>
            <a:r>
              <a:rPr lang="en-US" sz="2500" noProof="1" smtClean="0"/>
              <a:t>,;]+/);</a:t>
            </a:r>
            <a:endParaRPr lang="en-US" sz="2500" noProof="1"/>
          </a:p>
          <a:p>
            <a:r>
              <a:rPr lang="en-US" sz="2500" noProof="1" smtClean="0"/>
              <a:t>// tokens = 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PHP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JS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25938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</a:t>
            </a:r>
            <a:r>
              <a:rPr lang="en-US" sz="2500" noProof="1" smtClean="0"/>
              <a:t>Java, PHP</a:t>
            </a:r>
            <a:r>
              <a:rPr lang="bg-BG" sz="2500" noProof="1" smtClean="0"/>
              <a:t> ,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.split(</a:t>
            </a:r>
            <a:r>
              <a:rPr lang="en-US" sz="2400" dirty="0"/>
              <a:t>'</a:t>
            </a:r>
            <a:r>
              <a:rPr lang="bg-BG" sz="2500" noProof="1" smtClean="0"/>
              <a:t>,</a:t>
            </a:r>
            <a:r>
              <a:rPr lang="en-US" sz="2400" dirty="0" smtClean="0"/>
              <a:t>'</a:t>
            </a:r>
            <a:r>
              <a:rPr lang="en-US" sz="2500" noProof="1" smtClean="0"/>
              <a:t>);</a:t>
            </a:r>
            <a:endParaRPr lang="en-US" sz="2500" noProof="1"/>
          </a:p>
          <a:p>
            <a:r>
              <a:rPr lang="en-US" sz="2500" noProof="1"/>
              <a:t>// tokens = </a:t>
            </a:r>
            <a:r>
              <a:rPr lang="en-US" sz="2500" noProof="1" smtClean="0"/>
              <a:t>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</a:t>
            </a:r>
            <a:r>
              <a:rPr lang="en-US" sz="2500" noProof="1"/>
              <a:t>PHP 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4" y="1524000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primitive type</a:t>
            </a:r>
            <a:r>
              <a:rPr lang="en-US" dirty="0" smtClean="0"/>
              <a:t>, it has a object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/ method is called, the JS engine converts the primitive into its corresponding object type and calls the property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3947633"/>
            <a:ext cx="3466197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str.length;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786808"/>
            <a:ext cx="5358003" cy="12799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var tempStr = new String(str);</a:t>
            </a:r>
          </a:p>
          <a:p>
            <a:r>
              <a:rPr lang="en-US" sz="2300" noProof="1"/>
              <a:t>tempStr.length;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4341812" y="4058575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215" y="5425496"/>
            <a:ext cx="10860639" cy="1047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300" noProof="1" smtClean="0"/>
              <a:t>String.prototype.len2 = function() { return this.length * 2; }</a:t>
            </a:r>
          </a:p>
          <a:p>
            <a:pPr>
              <a:lnSpc>
                <a:spcPct val="110000"/>
              </a:lnSpc>
            </a:pPr>
            <a:r>
              <a:rPr lang="en-US" sz="2300" noProof="1" smtClean="0"/>
              <a:t>var lenTwice = </a:t>
            </a:r>
            <a:r>
              <a:rPr lang="en-US" sz="2400" dirty="0" smtClean="0"/>
              <a:t>'</a:t>
            </a:r>
            <a:r>
              <a:rPr lang="en-US" sz="2300" noProof="1" smtClean="0"/>
              <a:t>hello</a:t>
            </a:r>
            <a:r>
              <a:rPr lang="en-US" sz="2400" dirty="0"/>
              <a:t>'</a:t>
            </a:r>
            <a:r>
              <a:rPr lang="en-US" sz="2300" noProof="1" smtClean="0"/>
              <a:t>.len2(); // 10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573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 from string to number: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Conversion </a:t>
            </a:r>
            <a:r>
              <a:rPr lang="en-US" dirty="0"/>
              <a:t>from primitive to object </a:t>
            </a:r>
            <a:r>
              <a:rPr lang="en-US" dirty="0" smtClean="0"/>
              <a:t>type: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759607"/>
            <a:ext cx="105187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base = 'string'; // "string"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strObj = new String(base);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// String {0: "s", 1: "t", 2: "r", 3: "i", 4: "n", 5: "g"}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String(strObj); // "string"</a:t>
            </a:r>
            <a:endParaRPr lang="en-US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676400"/>
            <a:ext cx="10518776" cy="93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</a:t>
            </a:r>
            <a:r>
              <a:rPr lang="en-US" dirty="0" smtClean="0"/>
              <a:t>'</a:t>
            </a:r>
            <a:r>
              <a:rPr lang="en-US" noProof="1" smtClean="0">
                <a:effectLst/>
              </a:rPr>
              <a:t>42</a:t>
            </a:r>
            <a:r>
              <a:rPr lang="en-US" dirty="0"/>
              <a:t>'</a:t>
            </a:r>
            <a:r>
              <a:rPr lang="en-US" noProof="1" smtClean="0"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num = Number(str); // 42</a:t>
            </a:r>
            <a:endParaRPr lang="en-US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Strings in JS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Their values cannot be changed - a new string is created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Several ways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sz="3200" dirty="0" smtClean="0"/>
              <a:t> strings: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Concatenating </a:t>
            </a:r>
            <a:r>
              <a:rPr lang="en-US" sz="3200" dirty="0"/>
              <a:t>strings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 operation</a:t>
            </a:r>
            <a:r>
              <a:rPr lang="en-US" sz="3200" dirty="0"/>
              <a:t> in modern browsers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Implemented like a string builder with internal buffering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old browsers concatenation is slow </a:t>
            </a:r>
            <a:r>
              <a:rPr lang="en-US" sz="3200" dirty="0">
                <a:sym typeface="Wingdings" panose="05000000000000000000" pitchFamily="2" charset="2"/>
              </a:rPr>
              <a:t> 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Array.join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2985527"/>
            <a:ext cx="1076679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var strConcat1 = str1 + str2;</a:t>
            </a:r>
          </a:p>
          <a:p>
            <a:r>
              <a:rPr lang="en-US" sz="2600" dirty="0" smtClean="0">
                <a:solidFill>
                  <a:srgbClr val="FBEEDC"/>
                </a:solidFill>
              </a:rPr>
              <a:t>var strConcat2 = str.concat(str2);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5" y="5922467"/>
            <a:ext cx="1076679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[].push(</a:t>
            </a:r>
            <a:r>
              <a:rPr lang="en-US" sz="2600" dirty="0">
                <a:solidFill>
                  <a:srgbClr val="FBEEDC"/>
                </a:solidFill>
              </a:rPr>
              <a:t>'</a:t>
            </a:r>
            <a:r>
              <a:rPr lang="en-US" sz="2600" dirty="0" smtClean="0">
                <a:solidFill>
                  <a:srgbClr val="FBEEDC"/>
                </a:solidFill>
              </a:rPr>
              <a:t>first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second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third</a:t>
            </a:r>
            <a:r>
              <a:rPr lang="en-US" sz="2600" dirty="0">
                <a:solidFill>
                  <a:srgbClr val="FBEEDC"/>
                </a:solidFill>
              </a:rPr>
              <a:t>', </a:t>
            </a:r>
            <a:r>
              <a:rPr lang="en-US" sz="2600" dirty="0" smtClean="0">
                <a:solidFill>
                  <a:srgbClr val="FBEEDC"/>
                </a:solidFill>
              </a:rPr>
              <a:t>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1772687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2633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5" y="3505202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55626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6" y="1371600"/>
            <a:ext cx="927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rgbClr val="FBEEDC"/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rgbClr val="FBEEDC"/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counter = 0;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(counter &lt; 10) {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console.log('Number : ' + counter);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String.prototype.htmlEscape = function() {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var escapedStr = </a:t>
            </a:r>
            <a:r>
              <a:rPr lang="en-US" sz="2400" dirty="0" smtClean="0">
                <a:solidFill>
                  <a:srgbClr val="FBEEDC"/>
                </a:solidFill>
              </a:rPr>
              <a:t>String(this).replace</a:t>
            </a:r>
            <a:r>
              <a:rPr lang="en-US" sz="2400" dirty="0">
                <a:solidFill>
                  <a:srgbClr val="FBEEDC"/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escapedStr.replace(/'/g, </a:t>
            </a:r>
            <a:r>
              <a:rPr lang="en-US" sz="2400" dirty="0" smtClean="0">
                <a:solidFill>
                  <a:srgbClr val="FBEEDC"/>
                </a:solidFill>
              </a:rPr>
              <a:t>'&amp;#39</a:t>
            </a:r>
            <a:r>
              <a:rPr lang="en-US" sz="2400" dirty="0">
                <a:solidFill>
                  <a:srgbClr val="FBEEDC"/>
                </a:solidFill>
              </a:rPr>
              <a:t>'</a:t>
            </a:r>
            <a:r>
              <a:rPr lang="en-US" sz="2400" dirty="0" smtClean="0">
                <a:solidFill>
                  <a:srgbClr val="FBEEDC"/>
                </a:solidFill>
              </a:rPr>
              <a:t>);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return escapedStr;</a:t>
            </a:r>
          </a:p>
          <a:p>
            <a:r>
              <a:rPr lang="bg-BG" sz="2400" dirty="0">
                <a:solidFill>
                  <a:srgbClr val="FBEEDC"/>
                </a:solidFill>
              </a:rPr>
              <a:t>}</a:t>
            </a:r>
            <a:endParaRPr lang="en-US" sz="2400" dirty="0" smtClean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762000"/>
            <a:ext cx="4876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r>
              <a:rPr lang="en-US" dirty="0" smtClean="0"/>
              <a:t> by keys / indexes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in </a:t>
            </a:r>
            <a:r>
              <a:rPr lang="en-US" sz="3200" noProof="1"/>
              <a:t>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Loops, Arrays and Strings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06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'n! = ';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'1 = ' + fact;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4063</Words>
  <Application>Microsoft Office PowerPoint</Application>
  <PresentationFormat>Custom</PresentationFormat>
  <Paragraphs>706</Paragraphs>
  <Slides>75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SoftUni 16x9</vt:lpstr>
      <vt:lpstr>PowerPoint Presentation</vt:lpstr>
      <vt:lpstr>Table of Contents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Arrays in JS are Objects</vt:lpstr>
      <vt:lpstr>What are Arrays?</vt:lpstr>
      <vt:lpstr>Creating Arrays </vt:lpstr>
      <vt:lpstr>Creating Arrays in JavaScript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From Object to Primitive Type</vt:lpstr>
      <vt:lpstr>String Concatenation</vt:lpstr>
      <vt:lpstr>String Concatenation</vt:lpstr>
      <vt:lpstr>HTML Escaping</vt:lpstr>
      <vt:lpstr>String Escaping</vt:lpstr>
      <vt:lpstr>String Escaping (2)</vt:lpstr>
      <vt:lpstr>HTML 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2014-11-11T19:41:13Z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