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25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421" r:id="rId22"/>
    <p:sldId id="608" r:id="rId23"/>
    <p:sldId id="423" r:id="rId24"/>
    <p:sldId id="424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1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16694/what-is-event-bubbling-and-captu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_event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event-types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68358" cy="1144048"/>
          </a:xfrm>
        </p:spPr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81200"/>
            <a:ext cx="8215313" cy="1452821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 smtClean="0"/>
              <a:t>Handling in JavaScript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http://webhelp101.com/wp-content/uploads/2012/05/css-tutorials-dom.jpg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"/>
          <a:stretch/>
        </p:blipFill>
        <p:spPr bwMode="auto">
          <a:xfrm>
            <a:off x="6780212" y="3733800"/>
            <a:ext cx="4724400" cy="2394967"/>
          </a:xfrm>
          <a:prstGeom prst="roundRect">
            <a:avLst>
              <a:gd name="adj" fmla="val 28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81163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733799"/>
            <a:ext cx="2394967" cy="2394967"/>
          </a:xfrm>
          <a:prstGeom prst="roundRect">
            <a:avLst>
              <a:gd name="adj" fmla="val 28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more powerful way </a:t>
            </a:r>
            <a:r>
              <a:rPr lang="en-US" dirty="0"/>
              <a:t>for attaching event </a:t>
            </a:r>
            <a:r>
              <a:rPr lang="en-US" dirty="0" smtClean="0"/>
              <a:t>handlers: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isCaptureEvent</a:t>
            </a:r>
            <a:r>
              <a:rPr lang="en-US" noProof="1" smtClean="0"/>
              <a:t>: </a:t>
            </a:r>
            <a:r>
              <a:rPr lang="en-US" dirty="0" smtClean="0"/>
              <a:t>catch the "capture" or "bubbling" phase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attach multiple events in a chain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/>
              <a:t>addEventListener(…)</a:t>
            </a:r>
            <a:endParaRPr lang="en-US" noProof="1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0414" y="1988403"/>
            <a:ext cx="105917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domElement.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addEventListener</a:t>
            </a:r>
            <a:r>
              <a:rPr lang="en-US" sz="2400" noProof="1" smtClean="0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eventType, eventHandler, isCaptureEvent)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0414" y="4563323"/>
            <a:ext cx="10591798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var button = document.getElementById("buttonOK");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button.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addEventListener</a:t>
            </a:r>
            <a:r>
              <a:rPr lang="en-US" sz="2400" noProof="1" smtClean="0">
                <a:solidFill>
                  <a:schemeClr val="tx1"/>
                </a:solidFill>
              </a:rPr>
              <a:t>("click", function() {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console.log("You clicked me");  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}, false);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5484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3188" y="3048000"/>
            <a:ext cx="9884518" cy="820600"/>
          </a:xfrm>
        </p:spPr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46211" y="3868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08" y="890662"/>
            <a:ext cx="5336716" cy="1776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36" y="4648200"/>
            <a:ext cx="5753100" cy="1613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94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5199200"/>
            <a:ext cx="8153400" cy="82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"event" </a:t>
            </a:r>
            <a:r>
              <a:rPr lang="en-US" dirty="0"/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18252"/>
            <a:ext cx="4113581" cy="23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3612" y="1916254"/>
            <a:ext cx="2438400" cy="2316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2"/>
          <p:cNvSpPr txBox="1">
            <a:spLocks/>
          </p:cNvSpPr>
          <p:nvPr/>
        </p:nvSpPr>
        <p:spPr>
          <a:xfrm rot="16200000">
            <a:off x="4792894" y="2696195"/>
            <a:ext cx="3414713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Just take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 smtClean="0"/>
              <a:t>" object holds information about the 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Passed </a:t>
            </a:r>
            <a:r>
              <a:rPr lang="en-US" dirty="0"/>
              <a:t>as </a:t>
            </a:r>
            <a:r>
              <a:rPr lang="en-US" dirty="0" smtClean="0"/>
              <a:t>parameter to the event handling function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contains information about: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 of the </a:t>
            </a:r>
            <a:r>
              <a:rPr lang="en-US" dirty="0" smtClean="0"/>
              <a:t>event (e.g.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resize</a:t>
            </a:r>
            <a:r>
              <a:rPr lang="en-US" dirty="0" smtClean="0"/>
              <a:t>', …)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</a:t>
            </a:r>
            <a:r>
              <a:rPr lang="en-US" dirty="0"/>
              <a:t> of the </a:t>
            </a:r>
            <a:r>
              <a:rPr lang="en-US" dirty="0" smtClean="0"/>
              <a:t>event (e.g. the button clicked)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key pressed for </a:t>
            </a:r>
            <a:r>
              <a:rPr lang="en-US" dirty="0" smtClean="0"/>
              <a:t>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button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 cursor position for</a:t>
            </a:r>
            <a:r>
              <a:rPr lang="en-US" dirty="0" smtClean="0"/>
              <a:t> </a:t>
            </a:r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"event" </a:t>
            </a:r>
            <a:r>
              <a:rPr lang="en-US" dirty="0"/>
              <a:t>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67208" y="2590995"/>
            <a:ext cx="104850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btn.onclick = function(event) { alert(event);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 smtClean="0"/>
              <a:t>" </a:t>
            </a:r>
            <a:r>
              <a:rPr lang="en-US" dirty="0"/>
              <a:t>object is </a:t>
            </a:r>
            <a:r>
              <a:rPr lang="en-US" dirty="0" smtClean="0"/>
              <a:t>the </a:t>
            </a:r>
            <a:r>
              <a:rPr lang="en-US" dirty="0"/>
              <a:t>only argument of the </a:t>
            </a:r>
            <a:r>
              <a:rPr lang="en-US" dirty="0" smtClean="0"/>
              <a:t>event handler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Old IE versions pass the event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0412" y="1834118"/>
            <a:ext cx="10699204" cy="2196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function onButtonClick(event)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console.log(event.target);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console.log(event.type);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console.log("(" + event.clientX + ", " + event.clientY + ")");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button.addEventListener("click", onButtonClick, false);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0412" y="4884574"/>
            <a:ext cx="10699204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onButtonClick(event)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(!event) event = window.event;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// Your event handling code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3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8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The "event" </a:t>
            </a:r>
            <a:r>
              <a:rPr lang="en-US" dirty="0"/>
              <a:t>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06" y="1143000"/>
            <a:ext cx="5269884" cy="3513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27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544987"/>
            <a:ext cx="8938472" cy="820600"/>
          </a:xfrm>
        </p:spPr>
        <p:txBody>
          <a:bodyPr/>
          <a:lstStyle/>
          <a:p>
            <a:r>
              <a:rPr lang="en-US" dirty="0"/>
              <a:t>Capturing and Bubbling Events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62" y="838200"/>
            <a:ext cx="2381250" cy="4155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62" y="838200"/>
            <a:ext cx="2762250" cy="415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732799" cy="5570355"/>
          </a:xfrm>
        </p:spPr>
        <p:txBody>
          <a:bodyPr>
            <a:noAutofit/>
          </a:bodyPr>
          <a:lstStyle/>
          <a:p>
            <a:r>
              <a:rPr lang="en-US" sz="3200" dirty="0"/>
              <a:t>When the user clicks on an HTML </a:t>
            </a:r>
            <a:r>
              <a:rPr lang="en-US" sz="3200" dirty="0" smtClean="0"/>
              <a:t>element</a:t>
            </a:r>
          </a:p>
          <a:p>
            <a:pPr lvl="1"/>
            <a:r>
              <a:rPr lang="en-US" sz="3000" dirty="0" smtClean="0"/>
              <a:t>E.g. on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sz="3000" dirty="0"/>
              <a:t> in the page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event is also </a:t>
            </a:r>
            <a:r>
              <a:rPr lang="en-US" sz="3000" dirty="0" smtClean="0"/>
              <a:t>fired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on all of its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parents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button is still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pPr lvl="1"/>
            <a:r>
              <a:rPr lang="en-US" sz="3000" dirty="0" smtClean="0"/>
              <a:t>But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3000" dirty="0"/>
              <a:t> event is fired on all of its parents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3000" dirty="0" smtClean="0"/>
              <a:t> event </a:t>
            </a:r>
            <a:r>
              <a:rPr lang="en-US" sz="3000" dirty="0"/>
              <a:t>is fired on all elements in the </a:t>
            </a:r>
            <a:r>
              <a:rPr lang="en-US" sz="3000" dirty="0" smtClean="0"/>
              <a:t>chain</a:t>
            </a:r>
            <a:endParaRPr lang="en-US" sz="30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Events </a:t>
            </a:r>
            <a:r>
              <a:rPr lang="en-US" dirty="0"/>
              <a:t>Chain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97" y="2362200"/>
            <a:ext cx="3359829" cy="2562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1179443"/>
            <a:ext cx="11804822" cy="5542033"/>
          </a:xfrm>
        </p:spPr>
        <p:txBody>
          <a:bodyPr>
            <a:normAutofit lnSpcReduction="10000"/>
          </a:bodyPr>
          <a:lstStyle/>
          <a:p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Capturing</a:t>
            </a:r>
            <a:r>
              <a:rPr lang="en-US" sz="3200" dirty="0" smtClean="0"/>
              <a:t> </a:t>
            </a:r>
            <a:r>
              <a:rPr lang="en-US" sz="3200" dirty="0"/>
              <a:t>handlers go down the chain</a:t>
            </a:r>
          </a:p>
          <a:p>
            <a:pPr lvl="1"/>
            <a:r>
              <a:rPr lang="en-US" sz="3000" dirty="0"/>
              <a:t>The first executed handler is on the </a:t>
            </a:r>
            <a:r>
              <a:rPr lang="en-US" sz="3000" dirty="0" smtClean="0"/>
              <a:t>parent</a:t>
            </a:r>
            <a:endParaRPr lang="en-US" sz="3000" dirty="0"/>
          </a:p>
          <a:p>
            <a:pPr lvl="1"/>
            <a:r>
              <a:rPr lang="en-US" sz="3000" dirty="0"/>
              <a:t>The last executed handler is on the </a:t>
            </a:r>
            <a:r>
              <a:rPr lang="en-US" sz="3000" dirty="0" smtClean="0"/>
              <a:t>target</a:t>
            </a:r>
            <a:endParaRPr lang="en-US" sz="3000" dirty="0"/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Bubbling</a:t>
            </a:r>
            <a:r>
              <a:rPr lang="en-US" sz="3200" dirty="0" smtClean="0"/>
              <a:t> </a:t>
            </a:r>
            <a:r>
              <a:rPr lang="en-US" sz="3200" dirty="0"/>
              <a:t>handlers bubble up to the parent</a:t>
            </a:r>
          </a:p>
          <a:p>
            <a:pPr lvl="1"/>
            <a:r>
              <a:rPr lang="en-US" sz="3000" dirty="0"/>
              <a:t>The first executed handler is on the target</a:t>
            </a:r>
          </a:p>
          <a:p>
            <a:pPr lvl="1"/>
            <a:r>
              <a:rPr lang="en-US" sz="3000" dirty="0"/>
              <a:t>Then its parent's, and its parent's, </a:t>
            </a:r>
            <a:r>
              <a:rPr lang="en-US" sz="3000" dirty="0" smtClean="0"/>
              <a:t>etc.</a:t>
            </a:r>
          </a:p>
          <a:p>
            <a:r>
              <a:rPr lang="en-US" dirty="0" smtClean="0">
                <a:hlinkClick r:id="rId3"/>
              </a:rPr>
              <a:t>Capturing and Bubbling Explained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Chains: Types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88" y="1565318"/>
            <a:ext cx="4449346" cy="4454482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680539" y="1295400"/>
            <a:ext cx="67854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1"/>
                </a:solidFill>
              </a:rPr>
              <a:t>domElement</a:t>
            </a:r>
            <a:r>
              <a:rPr lang="en-US" sz="2400" noProof="1">
                <a:solidFill>
                  <a:schemeClr val="tx1"/>
                </a:solidFill>
              </a:rPr>
              <a:t>.addEventListener(</a:t>
            </a:r>
            <a:r>
              <a:rPr lang="en-US" sz="2400" noProof="1" smtClean="0">
                <a:solidFill>
                  <a:schemeClr val="tx1"/>
                </a:solidFill>
              </a:rPr>
              <a:t>eventType,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eventHandler,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isCaptureEvent</a:t>
            </a:r>
            <a:r>
              <a:rPr lang="en-US" sz="2400" noProof="1" smtClean="0">
                <a:solidFill>
                  <a:schemeClr val="tx1"/>
                </a:solidFill>
              </a:rPr>
              <a:t>)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8176"/>
            <a:ext cx="8938472" cy="820600"/>
          </a:xfrm>
        </p:spPr>
        <p:txBody>
          <a:bodyPr/>
          <a:lstStyle/>
          <a:p>
            <a:r>
              <a:rPr lang="en-US" dirty="0"/>
              <a:t>Event Chain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1126643"/>
            <a:ext cx="6453928" cy="3337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33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JavaScript Event Model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Event Handler Registration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The “event” object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Capturing and </a:t>
            </a:r>
            <a:r>
              <a:rPr lang="en-US" dirty="0" smtClean="0"/>
              <a:t>bubbling </a:t>
            </a:r>
            <a:r>
              <a:rPr lang="en-US" dirty="0" smtClean="0"/>
              <a:t>events</a:t>
            </a:r>
          </a:p>
          <a:p>
            <a:pPr marL="815921" lvl="1" indent="-511175">
              <a:lnSpc>
                <a:spcPct val="110000"/>
              </a:lnSpc>
            </a:pPr>
            <a:r>
              <a:rPr lang="en-US" dirty="0" smtClean="0"/>
              <a:t>Event chaining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3" y="4099842"/>
            <a:ext cx="2224758" cy="22247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409">
            <a:off x="8671967" y="1559701"/>
            <a:ext cx="1837148" cy="1837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JavaScript Event Model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Event Handler Registration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The “event” object</a:t>
            </a:r>
          </a:p>
          <a:p>
            <a:pPr marL="511175" indent="-511175">
              <a:lnSpc>
                <a:spcPct val="110000"/>
              </a:lnSpc>
              <a:buFontTx/>
              <a:buAutoNum type="arabicPeriod"/>
            </a:pPr>
            <a:r>
              <a:rPr lang="en-US" dirty="0"/>
              <a:t>Capturing and </a:t>
            </a:r>
            <a:r>
              <a:rPr lang="en-US" dirty="0" smtClean="0"/>
              <a:t>bubbling </a:t>
            </a:r>
            <a:r>
              <a:rPr lang="en-US" dirty="0"/>
              <a:t>events</a:t>
            </a:r>
          </a:p>
          <a:p>
            <a:pPr marL="815921" lvl="1" indent="-511175">
              <a:lnSpc>
                <a:spcPct val="110000"/>
              </a:lnSpc>
            </a:pPr>
            <a:r>
              <a:rPr lang="en-US" dirty="0"/>
              <a:t>Event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88" y="12954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094175" y="47244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DOM and Events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5813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JavaScript Event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84" y="1313000"/>
            <a:ext cx="4167928" cy="364844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4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event model </a:t>
            </a:r>
            <a:r>
              <a:rPr lang="en-US" dirty="0" smtClean="0"/>
              <a:t>provides notifications for certain events</a:t>
            </a:r>
          </a:p>
          <a:p>
            <a:pPr lvl="1"/>
            <a:r>
              <a:rPr lang="en-US" dirty="0" smtClean="0"/>
              <a:t>E.g. execute a JS function when a button is clicked</a:t>
            </a:r>
            <a:endParaRPr lang="en-US" dirty="0"/>
          </a:p>
          <a:p>
            <a:r>
              <a:rPr lang="en-US" dirty="0"/>
              <a:t>The DOM event model 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listeners attached to the DOM </a:t>
            </a:r>
            <a:r>
              <a:rPr lang="en-US" dirty="0" smtClean="0"/>
              <a:t>objects</a:t>
            </a:r>
          </a:p>
          <a:p>
            <a:r>
              <a:rPr lang="en-US" dirty="0" smtClean="0">
                <a:hlinkClick r:id="rId3"/>
              </a:rPr>
              <a:t>Events Demo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Model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3886200"/>
            <a:ext cx="5337178" cy="23792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94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 provides </a:t>
            </a:r>
            <a:r>
              <a:rPr lang="en-US" dirty="0" smtClean="0"/>
              <a:t>access to many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mouse clicks, mouse moves, mouse over,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Touch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finger touch, touch start, end, move,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field focus, value change, form submit,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Keyboard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 smtClean="0"/>
              <a:t>– key down, key up, key press,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 / UI events </a:t>
            </a:r>
            <a:r>
              <a:rPr lang="en-US" dirty="0" smtClean="0"/>
              <a:t>– node insert, node remove, load, resize, …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list of all DOM event types: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http://www.w3.org/TR/DOM-Level-3-Events/#event-types-list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dirty="0" smtClean="0"/>
              <a:t>may also define custom event types</a:t>
            </a: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9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 Types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4597606" y="1681429"/>
            <a:ext cx="276826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abort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marL="0"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</a:p>
          <a:p>
            <a:pPr marL="0" lvl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2" y="1681429"/>
            <a:ext cx="276826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mouseup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mousedown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651" y="4983182"/>
            <a:ext cx="276826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keypress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41230" y="4983182"/>
            <a:ext cx="276826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focusin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focusout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212" y="989186"/>
            <a:ext cx="4114800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Mouse</a:t>
            </a:r>
            <a:r>
              <a:rPr lang="en-US" sz="3400" dirty="0">
                <a:solidFill>
                  <a:prstClr val="white"/>
                </a:solidFill>
              </a:rPr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6606" y="971669"/>
            <a:ext cx="3610582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DOM / UI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712" y="4162415"/>
            <a:ext cx="4114800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Keyboard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60230" y="4161657"/>
            <a:ext cx="3610582" cy="63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srgbClr val="FBEEC9">
                    <a:lumMod val="75000"/>
                  </a:srgbClr>
                </a:solidFill>
              </a:rPr>
              <a:t>Focus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281" y="3183901"/>
            <a:ext cx="276826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ouchstart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ouchend</a:t>
            </a:r>
          </a:p>
          <a:p>
            <a:pPr marL="0" lvl="1"/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ouchcancel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touchleave</a:t>
            </a:r>
          </a:p>
          <a:p>
            <a:pPr marL="0" lvl="1"/>
            <a:r>
              <a:rPr lang="en-US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touchmove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30644" y="2392805"/>
            <a:ext cx="3610582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srgbClr val="FBEEC9">
                    <a:lumMod val="75000"/>
                  </a:srgbClr>
                </a:solidFill>
              </a:rPr>
              <a:t>Touch </a:t>
            </a:r>
            <a:r>
              <a:rPr lang="en-US" sz="3400" dirty="0" smtClean="0">
                <a:solidFill>
                  <a:prstClr val="white"/>
                </a:solidFill>
              </a:rPr>
              <a:t>events</a:t>
            </a:r>
            <a:endParaRPr lang="en-US" sz="3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Handler Registration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84" y="1295400"/>
            <a:ext cx="5539528" cy="3568734"/>
          </a:xfrm>
          <a:prstGeom prst="roundRect">
            <a:avLst>
              <a:gd name="adj" fmla="val 2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737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JavaScript code can be specified in the HTML attributes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onresize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 Handler in the HTML Code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7442" y="274819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buttonClickFunction()</a:t>
            </a:r>
            <a:r>
              <a:rPr lang="en-US" sz="2400" noProof="1" smtClean="0">
                <a:solidFill>
                  <a:schemeClr val="tx1"/>
                </a:solidFill>
              </a:rPr>
              <a:t>"&gt;Click Me!&lt;/button&gt;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7442" y="4034061"/>
            <a:ext cx="1043237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function buttonClickFunction() {</a:t>
            </a:r>
          </a:p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  console.log("You clicked the [Click Me!] button");</a:t>
            </a:r>
          </a:p>
          <a:p>
            <a:pPr algn="l">
              <a:lnSpc>
                <a:spcPct val="110000"/>
              </a:lnSpc>
            </a:pPr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 flipV="1">
            <a:off x="5811359" y="3389016"/>
            <a:ext cx="344534" cy="45719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73664" y="586293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alert('OK clicked')</a:t>
            </a:r>
            <a:r>
              <a:rPr lang="en-US" sz="2400" noProof="1" smtClean="0">
                <a:solidFill>
                  <a:schemeClr val="tx1"/>
                </a:solidFill>
              </a:rPr>
              <a:t>"&gt;OK&lt;/button&gt;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JavaScript code can be specified in the JS code through the properties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onresize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 Handler in the JS Code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7442" y="2748195"/>
            <a:ext cx="1043237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5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400" noProof="1" smtClean="0">
                <a:solidFill>
                  <a:schemeClr val="tx1"/>
                </a:solidFill>
              </a:rPr>
              <a:t>="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click-button</a:t>
            </a:r>
            <a:r>
              <a:rPr lang="en-US" sz="2400" noProof="1" smtClean="0">
                <a:solidFill>
                  <a:schemeClr val="tx1"/>
                </a:solidFill>
              </a:rPr>
              <a:t>"&gt;Click Me!&lt;/button&gt;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7442" y="4015408"/>
            <a:ext cx="1043237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&lt;button id="click-button"&gt;Click me&lt;/button&gt;</a:t>
            </a:r>
          </a:p>
          <a:p>
            <a:pPr algn="l"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var button = document.getElementById("click-button");</a:t>
            </a:r>
          </a:p>
          <a:p>
            <a:pPr algn="l">
              <a:spcBef>
                <a:spcPts val="900"/>
              </a:spcBef>
            </a:pPr>
            <a:r>
              <a:rPr lang="en-US" sz="2400" noProof="1" smtClean="0">
                <a:solidFill>
                  <a:schemeClr val="tx1"/>
                </a:solidFill>
              </a:rPr>
              <a:t>button.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2400" noProof="1" smtClean="0">
                <a:solidFill>
                  <a:schemeClr val="tx1"/>
                </a:solidFill>
              </a:rPr>
              <a:t> = function onButtonClick() {</a:t>
            </a:r>
          </a:p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  console.log("You clicked the button");</a:t>
            </a:r>
          </a:p>
          <a:p>
            <a:pPr algn="l"/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0800000" flipV="1">
            <a:off x="5811359" y="3389016"/>
            <a:ext cx="344534" cy="45719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958</Words>
  <Application>Microsoft Office PowerPoint</Application>
  <PresentationFormat>Custom</PresentationFormat>
  <Paragraphs>195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Events</vt:lpstr>
      <vt:lpstr>Table of Contents </vt:lpstr>
      <vt:lpstr>JavaScript Event Model</vt:lpstr>
      <vt:lpstr>Event Model</vt:lpstr>
      <vt:lpstr>Event Types</vt:lpstr>
      <vt:lpstr>Common Event Types</vt:lpstr>
      <vt:lpstr>Event Handler Registration</vt:lpstr>
      <vt:lpstr>Define Event Handler in the HTML Code</vt:lpstr>
      <vt:lpstr>Define Event Handler in the JS Code</vt:lpstr>
      <vt:lpstr>Using addEventListener(…)</vt:lpstr>
      <vt:lpstr>Event Handlers</vt:lpstr>
      <vt:lpstr>The "event" Object</vt:lpstr>
      <vt:lpstr>The "event" Object</vt:lpstr>
      <vt:lpstr>Event Object </vt:lpstr>
      <vt:lpstr>The "event" Object</vt:lpstr>
      <vt:lpstr>Capturing and Bubbling Events</vt:lpstr>
      <vt:lpstr>Browser Events Chain</vt:lpstr>
      <vt:lpstr>Event Chains: Types</vt:lpstr>
      <vt:lpstr>Event Chain</vt:lpstr>
      <vt:lpstr>Summary</vt:lpstr>
      <vt:lpstr>JavaScript DOM and Events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Events</dc:title>
  <dc:subject>Software Development Course</dc:subject>
  <dc:creator/>
  <cp:keywords>JS, JavaScript, DOM, events,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2015-03-30T14:58:53Z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