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" name="Shape 53"/>
          <p:cNvGrpSpPr/>
          <p:nvPr/>
        </p:nvGrpSpPr>
        <p:grpSpPr>
          <a:xfrm>
            <a:off x="2" y="4713898"/>
            <a:ext cx="3047923" cy="429600"/>
            <a:chOff x="-72" y="4713898"/>
            <a:chExt cx="3047923" cy="429600"/>
          </a:xfrm>
        </p:grpSpPr>
        <p:sp>
          <p:nvSpPr>
            <p:cNvPr id="54" name="Shape 5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Shape 64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307825"/>
            <a:ext cx="3123600" cy="4533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017625" y="305250"/>
            <a:ext cx="4806900" cy="3024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3836700" y="1448474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13950" y="734375"/>
            <a:ext cx="8330100" cy="30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ctrTitle"/>
          </p:nvPr>
        </p:nvSpPr>
        <p:spPr>
          <a:xfrm>
            <a:off x="1408050" y="1190375"/>
            <a:ext cx="6929100" cy="2179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397650" y="4064975"/>
            <a:ext cx="4804500" cy="645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28775" y="450125"/>
            <a:ext cx="23355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356292" y="450125"/>
            <a:ext cx="23355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flipH="1">
            <a:off x="3836700" y="1448474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s://lagunita.stanford.edu" TargetMode="External"/><Relationship Id="rId5" Type="http://schemas.openxmlformats.org/officeDocument/2006/relationships/hyperlink" Target="http://www-bcf.usc.edu/~gareth/IS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ivethirtyeight.com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Statistic learning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16694" l="0" r="0" t="16687"/>
          <a:stretch/>
        </p:blipFill>
        <p:spPr>
          <a:xfrm>
            <a:off x="4124750" y="3524424"/>
            <a:ext cx="4691350" cy="13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type="title"/>
          </p:nvPr>
        </p:nvSpPr>
        <p:spPr>
          <a:xfrm>
            <a:off x="311700" y="307825"/>
            <a:ext cx="3123600" cy="45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Is there an ideal f(X)?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017625" y="305250"/>
            <a:ext cx="4806900" cy="302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particular, what is a good value for f(X) at any selected value of X, say X = 4? There can be many Y values at X = 4. A good value is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-GB"/>
              <a:t>f(4) = E(Y |X = 4) E(Y |X = 4)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means expected value (average) of Y given X = 4. This ideal f(x) = E(Y |X = x) is called the regression function.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Regression function f(x) 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Is also defined for vector X</a:t>
            </a:r>
            <a:br>
              <a:rPr lang="en-GB"/>
            </a:br>
            <a:r>
              <a:rPr lang="en-GB"/>
              <a:t>f(x) = f(x1, x2, x3) = E(Y |X1 = x1, X2 = x2, X3 = x3)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Is the ideal or optimal predictor of Y with regard to mean-squared prediction error: f(x) = E(Y |X = x) is the function that minimizes E[(Y − g(X))^2 |X = x] over all functions g at all points X = 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 = Y − f(x) is the irreducible error — i.e. even if we knew f(x), we would still make errors in prediction, since at each X = x there is typically a distribution of possible Y values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For any estimate ˆf(x) of f(x), we have 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25" y="4183173"/>
            <a:ext cx="5069550" cy="7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to estimate f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We have few if any data points with X = 4 exactly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So we cannot compute E(Y |X = 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But,           						, where N (x) is some neighborhood of x</a:t>
            </a:r>
            <a:br>
              <a:rPr lang="en-GB"/>
            </a:br>
          </a:p>
          <a:p>
            <a:pPr indent="-228600" lvl="0" marL="457200">
              <a:spcBef>
                <a:spcPts val="0"/>
              </a:spcBef>
            </a:pPr>
            <a:r>
              <a:rPr lang="en-GB"/>
              <a:t>Nearest neighbor averaging can be pretty good for small p — i.e. p ≤ 4 and large-ish N.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862" y="1809475"/>
            <a:ext cx="30003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362" y="3177170"/>
            <a:ext cx="4051275" cy="17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Parametric and structured models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linear model is an important example of a parametric model: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f</a:t>
            </a:r>
            <a:r>
              <a:rPr lang="en-GB" sz="900"/>
              <a:t>L </a:t>
            </a:r>
            <a:r>
              <a:rPr lang="en-GB"/>
              <a:t>= b0 + b1*X									f</a:t>
            </a:r>
            <a:r>
              <a:rPr lang="en-GB" sz="900"/>
              <a:t>q </a:t>
            </a:r>
            <a:r>
              <a:rPr lang="en-GB"/>
              <a:t>= b0 + b1*X +b2*X^2 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437" y="1667100"/>
            <a:ext cx="4359124" cy="3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25" y="3201212"/>
            <a:ext cx="3597199" cy="16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274" y="3201224"/>
            <a:ext cx="3323274" cy="175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Assessing Model Accuracy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Squared Prediction Error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175" y="1189424"/>
            <a:ext cx="3625825" cy="4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812" y="1633775"/>
            <a:ext cx="5958374" cy="32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Thank you!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128750" y="2408112"/>
            <a:ext cx="6886500" cy="21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Links: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828775" y="450125"/>
            <a:ext cx="48729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http://scikit-learn.org/stable/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https://lagunita.stanford.edu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http://www-bcf.usc.edu/~gareth/ISL/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http://statsmodels.sourceforge.net/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Plan: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What is Data Science?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Examples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Linear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1408050" y="1190375"/>
            <a:ext cx="6929100" cy="217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“Essentially, all models are wrong, but some are useful”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1397650" y="4064975"/>
            <a:ext cx="48045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George 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Who is Data Scientist?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100" y="0"/>
            <a:ext cx="43728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4" y="149576"/>
            <a:ext cx="4372900" cy="48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7820" l="0" r="0" t="7812"/>
          <a:stretch/>
        </p:blipFill>
        <p:spPr>
          <a:xfrm>
            <a:off x="3047650" y="0"/>
            <a:ext cx="60963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Image recognition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(mnist dataset)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FiveThirtyEight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Election predictions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474" y="229699"/>
            <a:ext cx="5907600" cy="4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33001" r="33004" t="0"/>
          <a:stretch/>
        </p:blipFill>
        <p:spPr>
          <a:xfrm>
            <a:off x="5442850" y="308100"/>
            <a:ext cx="3401999" cy="45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Statistical Learning and Data Science?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Shown are Sales vs TV, Radio and Newspaper, with a blue linear-regression line fit separately to each. Can we predict Sales using these three? Perhaps we can do better using a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Sales ≈ f(TV, Radio, Newspaper)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708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Here Sales is a response or target that we wish to predict. We generically refer to the response as Y . TV is a feature, or input, or predictor; we name it X1. Likewise name Radio as X2, and so on. We can refer to the input vector collectively as: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Now we write our model as Y = f(X) + e where e  captures measurement errors and other discrepancies. 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0" y="2082600"/>
            <a:ext cx="14478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f(X) good for? 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With a good f we can make predictions of Y at new points X = x.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 can understand which components of X = (X1, X2, . . . , Xp) are important in explaining Y , and which are irrelevant. e.g. Seniority and Years of Education have a big impact on Income, but Marital Status typically does not.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Depending on the complexity of f, we may be able to understand how each component Xj of X affects Y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