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58" r:id="rId5"/>
    <p:sldId id="260" r:id="rId6"/>
    <p:sldId id="262" r:id="rId7"/>
    <p:sldId id="268" r:id="rId8"/>
    <p:sldId id="267" r:id="rId9"/>
    <p:sldId id="261" r:id="rId10"/>
    <p:sldId id="270" r:id="rId11"/>
    <p:sldId id="266" r:id="rId12"/>
    <p:sldId id="264" r:id="rId13"/>
    <p:sldId id="265" r:id="rId14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1" autoAdjust="0"/>
  </p:normalViewPr>
  <p:slideViewPr>
    <p:cSldViewPr snapToGrid="0">
      <p:cViewPr>
        <p:scale>
          <a:sx n="75" d="100"/>
          <a:sy n="75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5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9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986D-4B21-4B91-B1D2-5CFC0D3D8AE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Андрей\Desktop\1\Безымянный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154" y="-6351"/>
            <a:ext cx="12483153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2"/>
          <p:cNvSpPr>
            <a:spLocks noChangeArrowheads="1"/>
          </p:cNvSpPr>
          <p:nvPr/>
        </p:nvSpPr>
        <p:spPr bwMode="auto">
          <a:xfrm>
            <a:off x="1951630" y="209528"/>
            <a:ext cx="10099343" cy="17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«</a:t>
            </a: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Министерство образования и науки Российской Федерации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Федеральное государственное бюджетное образовательное учреждение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высшего образования «Магнитогорский государственный технический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Университет им. Г.И. Носова»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871" y="5615001"/>
            <a:ext cx="8461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студент группы</a:t>
            </a:r>
            <a:r>
              <a:rPr lang="en-US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АВб-21-12                                       Шемякин К. А.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доцент, к.т.н.                                                       Калитаев А. Н.</a:t>
            </a:r>
          </a:p>
        </p:txBody>
      </p:sp>
      <p:sp>
        <p:nvSpPr>
          <p:cNvPr id="5" name="Содержимое 9"/>
          <p:cNvSpPr txBox="1">
            <a:spLocks/>
          </p:cNvSpPr>
          <p:nvPr/>
        </p:nvSpPr>
        <p:spPr>
          <a:xfrm>
            <a:off x="1793189" y="2431745"/>
            <a:ext cx="10257784" cy="257942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ru-RU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Разработка программной библиотеки для осуществления прямого управления эмбоссером </a:t>
            </a:r>
            <a:r>
              <a:rPr lang="en-US" sz="40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MATICA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279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396197" y="168153"/>
            <a:ext cx="7508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Проектное решение драйвера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384761" y="3096158"/>
            <a:ext cx="1321445" cy="1562459"/>
            <a:chOff x="4459057" y="4591624"/>
            <a:chExt cx="1321445" cy="15624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794B69E-09D4-23A3-CDBB-6C6AFAD7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4FD0773-E414-71C1-CD4F-11915174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814F84-C5CB-7495-FDB8-4594AD13574B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384761" y="1224903"/>
            <a:ext cx="1307252" cy="1562459"/>
            <a:chOff x="2008240" y="4591624"/>
            <a:chExt cx="1307252" cy="1562459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F54CE67-D52E-7E47-20F6-FEA4C453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58BBECC-6C15-992F-2037-2C2455C6AF93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72B8CBA-1FE8-450E-1183-4DF1802B2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292790" y="2578593"/>
            <a:ext cx="2103407" cy="2597590"/>
            <a:chOff x="6698461" y="1494327"/>
            <a:chExt cx="1265206" cy="1562459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43686"/>
              <a:ext cx="1265206" cy="72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Century Gothic" panose="020B0502020202020204" pitchFamily="34" charset="0"/>
                </a:rPr>
                <a:t>Chip</a:t>
              </a:r>
            </a:p>
            <a:p>
              <a:pPr algn="ctr"/>
              <a:r>
                <a:rPr lang="en-US" sz="2400" dirty="0" smtClean="0">
                  <a:latin typeface="Century Gothic" panose="020B0502020202020204" pitchFamily="34" charset="0"/>
                </a:rPr>
                <a:t>Writer</a:t>
              </a:r>
            </a:p>
            <a:p>
              <a:pPr algn="ctr"/>
              <a:r>
                <a:rPr lang="en-US" sz="2400" dirty="0" smtClean="0">
                  <a:latin typeface="Century Gothic" panose="020B0502020202020204" pitchFamily="34" charset="0"/>
                </a:rPr>
                <a:t>Driver</a:t>
              </a:r>
              <a:endParaRPr lang="en-US" sz="240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0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4843" y="1187299"/>
            <a:ext cx="11600596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83615" y="82785"/>
            <a:ext cx="622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Полученные результаты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5702" y="1065424"/>
            <a:ext cx="11600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автоматизированной системы мониторинга и управления технологическим процессом на ЛПЦ-4 ПАО «ММК» даст предприятию такие возможности как: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пользователей непрерывной, актуальной и оперативной информацией о данных технологического процесса производства;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ввода и редактирования первичных данных при необходимости;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редактирования уставных значение и состояний агрегатов прокатного стана;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эффективности работы стана за счет контроля перемещения слябов по линиям загрузки, состояния карты печей и связи со всеми системами автоматизации;</a:t>
            </a:r>
          </a:p>
        </p:txBody>
      </p:sp>
    </p:spTree>
    <p:extLst>
      <p:ext uri="{BB962C8B-B14F-4D97-AF65-F5344CB8AC3E}">
        <p14:creationId xmlns:p14="http://schemas.microsoft.com/office/powerpoint/2010/main" val="32990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2943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70145" y="82785"/>
            <a:ext cx="865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Публикации за период обучения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4843" y="1187299"/>
            <a:ext cx="116005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altLang="ru-RU" sz="17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Калюжная А. В. Мониторинг в непрерывном производстве / Калюжная А.В., Егорова Л. Г. // Передовые инновационные разработки. Перспективы и опыт использования, проблемы внедрения в производство – М.: «Конверт». – 2019. – 100-101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2. 	Калюжная А. В. Автоматизация мониторинга непрерывного производства / Калюжная А.В., Егорова Л. Г. // Тезисы 77-й международной научно-технической конференции «актуальные проблемы современной науки, техники и образования». – Мгн, 2019. – 354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3. Калюжная А. В. Реинжиниринг бизнес-процессов предприятия на основе нотации BPMN // Сборник научных трудов XXI-й Российской научной конференции. Том 1. 26-28 апреля 2018 г. – М.: ФГБОУ ВО «РЭУ им. Г. В. Плеханова». – 2018. – 68-72 с.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827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633" y="1009934"/>
            <a:ext cx="68355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Спасибо 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за</a:t>
            </a:r>
          </a:p>
          <a:p>
            <a:pPr algn="ctr"/>
            <a:r>
              <a:rPr lang="ru-RU" sz="9600" dirty="0">
                <a:solidFill>
                  <a:srgbClr val="002060"/>
                </a:solidFill>
                <a:latin typeface="Century Gothic" panose="020B0502020202020204" pitchFamily="34" charset="0"/>
              </a:rPr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643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60502" y="168153"/>
            <a:ext cx="5270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Описние эмбоссера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75" y="1696995"/>
            <a:ext cx="3790949" cy="5054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33" y="1696994"/>
            <a:ext cx="3790950" cy="50545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7416" y="1016230"/>
            <a:ext cx="427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Полный набор компонентов кардридерного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96675" y="1156772"/>
            <a:ext cx="427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Управляющая плата модуля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2644574" y="137376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Анализ текущих решений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84595" y="2396714"/>
            <a:ext cx="1785431" cy="2270345"/>
            <a:chOff x="848488" y="2995177"/>
            <a:chExt cx="1785431" cy="22703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848488" y="4557636"/>
              <a:ext cx="1785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Century Gothic" panose="020B0502020202020204" pitchFamily="34" charset="0"/>
                </a:rPr>
                <a:t>TranzWare</a:t>
              </a:r>
              <a:r>
                <a:rPr lang="en-US" sz="2000" dirty="0">
                  <a:latin typeface="Century Gothic" panose="020B0502020202020204" pitchFamily="34" charset="0"/>
                </a:rPr>
                <a:t> </a:t>
              </a:r>
              <a:r>
                <a:rPr lang="en-US" sz="2000" dirty="0" err="1">
                  <a:latin typeface="Century Gothic" panose="020B0502020202020204" pitchFamily="34" charset="0"/>
                </a:rPr>
                <a:t>CardFactory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3C95EF-83CE-0DAD-3681-7C34EA3DF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936" y="2995177"/>
              <a:ext cx="1496533" cy="1562459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845842" y="2957974"/>
            <a:ext cx="1959959" cy="1849381"/>
            <a:chOff x="8567446" y="2815761"/>
            <a:chExt cx="1959959" cy="18493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E87BB1-2774-44E0-9E86-AF7136B2D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446" y="2815761"/>
              <a:ext cx="1959959" cy="10681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8654709" y="3957256"/>
              <a:ext cx="17854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latin typeface="Century Gothic" panose="020B0502020202020204" pitchFamily="34" charset="0"/>
                </a:rPr>
                <a:t>Эмбоссер </a:t>
              </a:r>
              <a:r>
                <a:rPr lang="en-US" sz="2000" dirty="0" err="1" smtClean="0">
                  <a:latin typeface="Century Gothic" panose="020B0502020202020204" pitchFamily="34" charset="0"/>
                </a:rPr>
                <a:t>SmartWare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3449" y="2445364"/>
            <a:ext cx="2144831" cy="1931791"/>
            <a:chOff x="9355402" y="2946927"/>
            <a:chExt cx="2144831" cy="1931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6BCD99-EF0F-BB81-6E5D-841B9F6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402" y="2946927"/>
              <a:ext cx="2144831" cy="156245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F8824C-45BD-E329-E70B-AF2E073C3BF6}"/>
                </a:ext>
              </a:extLst>
            </p:cNvPr>
            <p:cNvSpPr txBox="1"/>
            <p:nvPr/>
          </p:nvSpPr>
          <p:spPr>
            <a:xfrm>
              <a:off x="9540257" y="4509386"/>
              <a:ext cx="177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entury Gothic" panose="020B0502020202020204" pitchFamily="34" charset="0"/>
                </a:rPr>
                <a:t>Maticard</a:t>
              </a:r>
              <a:r>
                <a:rPr lang="en-US" dirty="0">
                  <a:latin typeface="Century Gothic" panose="020B0502020202020204" pitchFamily="34" charset="0"/>
                </a:rPr>
                <a:t> PRO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51580" y="2997200"/>
            <a:ext cx="1475297" cy="440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3062454" y="3442475"/>
            <a:ext cx="1475297" cy="440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133976" y="2997200"/>
            <a:ext cx="1475297" cy="440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7144850" y="3442475"/>
            <a:ext cx="1475297" cy="4401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2B8CBA-1FE8-450E-1183-4DF1802B2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485" y="1120015"/>
            <a:ext cx="1810669" cy="10851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449618" y="2490841"/>
            <a:ext cx="752404" cy="2787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308927">
            <a:off x="6798500" y="4505633"/>
            <a:ext cx="1584729" cy="42889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936870" y="4516335"/>
            <a:ext cx="1785431" cy="2128878"/>
            <a:chOff x="5808303" y="4460011"/>
            <a:chExt cx="1785431" cy="212887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23E8D1F-D839-4A4B-B861-F9F72C413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979" y="4460011"/>
              <a:ext cx="838080" cy="166733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C815F1-FBB0-AD9F-28E7-EBBFBCD17690}"/>
                </a:ext>
              </a:extLst>
            </p:cNvPr>
            <p:cNvSpPr txBox="1"/>
            <p:nvPr/>
          </p:nvSpPr>
          <p:spPr>
            <a:xfrm>
              <a:off x="5808303" y="6188779"/>
              <a:ext cx="1785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latin typeface="Century Gothic" panose="020B0502020202020204" pitchFamily="34" charset="0"/>
                </a:rPr>
                <a:t>Кардридер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1277470">
            <a:off x="3208653" y="4635912"/>
            <a:ext cx="1575686" cy="800421"/>
            <a:chOff x="2071940" y="4941171"/>
            <a:chExt cx="1486171" cy="88546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223D05A-6CC1-3BB0-56EC-E48ED137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2071940" y="4941171"/>
              <a:ext cx="1475297" cy="44019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FE7613-C3BD-ED6E-0B2C-B1B4C6E9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2082814" y="5386446"/>
              <a:ext cx="1475297" cy="44019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254" y="5353805"/>
            <a:ext cx="1584729" cy="4288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133C89-31B9-47E1-A76D-E40CE3A78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7" y="5247676"/>
            <a:ext cx="2206943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68737" y="1407607"/>
            <a:ext cx="1084997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altLang="ru-RU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записи информации о клиенте банка на чип пластиковой карты через кардридерный модуль эмбоссера 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MATICA.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и программное обеспечение для настройки и хранения карточных продуктов и обработки банковских карт средствами эмбоссеров и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кардридеров и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имеющиеся в нем средства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аппаратного и программного взаимодействия с кардридерным модулем эмбоссера 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altLang="ru-RU" sz="24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Автоматизация работы программного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продукта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TranzWare</a:t>
            </a:r>
            <a:r>
              <a:rPr lang="en-US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0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CardFactory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кардридерным модулем эмбоссера 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MATICA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осуществления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записи информации о клиенте банка на чип пластиковой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карты.</a:t>
            </a:r>
            <a:endParaRPr lang="ru-RU" altLang="ru-RU" sz="20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0997" y="532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21" y="26251"/>
            <a:ext cx="947400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1689" y="860650"/>
            <a:ext cx="11808823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ru-RU" sz="24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достижения поставленной цели необходимо выполнить следующие задачи: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Выполнить анализ работы эмбоссера </a:t>
            </a:r>
            <a:r>
              <a:rPr lang="en-US" sz="2100" dirty="0">
                <a:latin typeface="Century Gothic" panose="020B0502020202020204" pitchFamily="34" charset="0"/>
              </a:rPr>
              <a:t>MATICA </a:t>
            </a:r>
            <a:r>
              <a:rPr lang="ru-RU" sz="2100" dirty="0">
                <a:latin typeface="Century Gothic" panose="020B0502020202020204" pitchFamily="34" charset="0"/>
              </a:rPr>
              <a:t>и методов аппаратного и программного взаимодействия с его кардридерным модулем;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теоретический анализ возможностей программной платформы </a:t>
            </a:r>
            <a:r>
              <a:rPr lang="en-US" sz="2100" dirty="0" err="1">
                <a:latin typeface="Century Gothic" panose="020B0502020202020204" pitchFamily="34" charset="0"/>
              </a:rPr>
              <a:t>FloraWare</a:t>
            </a:r>
            <a:r>
              <a:rPr lang="ru-RU" sz="2100" dirty="0">
                <a:latin typeface="Century Gothic" panose="020B0502020202020204" pitchFamily="34" charset="0"/>
              </a:rPr>
              <a:t>, использующихся для осуществления сетевого взаимодействия;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Провести анализ структуры программного продукта </a:t>
            </a:r>
            <a:r>
              <a:rPr lang="en-US" sz="2100" dirty="0" err="1">
                <a:latin typeface="Century Gothic" panose="020B0502020202020204" pitchFamily="34" charset="0"/>
              </a:rPr>
              <a:t>TranzWare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en-US" sz="2100" dirty="0" err="1">
                <a:latin typeface="Century Gothic" panose="020B0502020202020204" pitchFamily="34" charset="0"/>
              </a:rPr>
              <a:t>CardFactory</a:t>
            </a:r>
            <a:r>
              <a:rPr lang="en-US" sz="2100" dirty="0">
                <a:latin typeface="Century Gothic" panose="020B0502020202020204" pitchFamily="34" charset="0"/>
              </a:rPr>
              <a:t> </a:t>
            </a:r>
            <a:r>
              <a:rPr lang="ru-RU" sz="2100" dirty="0">
                <a:latin typeface="Century Gothic" panose="020B0502020202020204" pitchFamily="34" charset="0"/>
              </a:rPr>
              <a:t>и структуры существующих драйверов кардридеров; 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Описать проектное решение для управления кардридерным модулем эмбоссера </a:t>
            </a:r>
            <a:r>
              <a:rPr lang="en-US" sz="2100" dirty="0">
                <a:latin typeface="Century Gothic" panose="020B0502020202020204" pitchFamily="34" charset="0"/>
              </a:rPr>
              <a:t>MATICA;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Получить результаты опытной эксплуатации разработанной программной библиотеки.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8167" y="382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67" y="60791"/>
            <a:ext cx="5675868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39628" y="111822"/>
            <a:ext cx="7912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FloraWare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DBCE9-7EDD-C8A1-1C96-7712C196D2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4" y="3168762"/>
            <a:ext cx="1665203" cy="1465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1011051" y="4544498"/>
            <a:ext cx="1494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FloraWare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F21BF-4FFB-C471-BD15-5D78796E9C17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C8573-D78C-B14C-4507-D4DABFFBE1AC}"/>
              </a:ext>
            </a:extLst>
          </p:cNvPr>
          <p:cNvSpPr txBox="1"/>
          <p:nvPr/>
        </p:nvSpPr>
        <p:spPr>
          <a:xfrm>
            <a:off x="8244718" y="2831367"/>
            <a:ext cx="3615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Инструменты разработки/тестирования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5385B-82BF-9994-60D6-96CEF66D4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40" y="1729465"/>
            <a:ext cx="1841152" cy="1341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E0851-078A-9C9C-AE72-EE0675FFE32A}"/>
              </a:ext>
            </a:extLst>
          </p:cNvPr>
          <p:cNvSpPr txBox="1"/>
          <p:nvPr/>
        </p:nvSpPr>
        <p:spPr>
          <a:xfrm>
            <a:off x="3719501" y="3045898"/>
            <a:ext cx="2728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Century Gothic" panose="020B0502020202020204" pitchFamily="34" charset="0"/>
              </a:rPr>
              <a:t>Объектная машина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6B4F5-4F08-09C3-BAAB-6BC31A2A4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70" y="1278178"/>
            <a:ext cx="1665203" cy="1465377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C7C7E95-9F35-B009-929F-0A28478BF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56" y="4367342"/>
            <a:ext cx="1482419" cy="14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29C2627-CD5F-A902-B215-21B7C19F6F64}"/>
              </a:ext>
            </a:extLst>
          </p:cNvPr>
          <p:cNvSpPr/>
          <p:nvPr/>
        </p:nvSpPr>
        <p:spPr>
          <a:xfrm>
            <a:off x="5979802" y="3659386"/>
            <a:ext cx="5880225" cy="2865120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AF9E84-9983-8330-64F7-2A0E560EB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192" y="4339959"/>
            <a:ext cx="1669528" cy="16695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6577F3-4CC3-19A8-55D7-8A0E035500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6897" y="3849601"/>
            <a:ext cx="1005746" cy="735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00927BD-963C-6B41-2286-55D7E5EC7DF9}"/>
              </a:ext>
            </a:extLst>
          </p:cNvPr>
          <p:cNvSpPr txBox="1"/>
          <p:nvPr/>
        </p:nvSpPr>
        <p:spPr>
          <a:xfrm>
            <a:off x="8716897" y="5644189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5386FE-E8B7-1759-A3B7-3CFD1C7211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0656" y="4648430"/>
            <a:ext cx="1058228" cy="10582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E18158-733D-547D-27F2-2322D429F79C}"/>
              </a:ext>
            </a:extLst>
          </p:cNvPr>
          <p:cNvSpPr txBox="1"/>
          <p:nvPr/>
        </p:nvSpPr>
        <p:spPr>
          <a:xfrm>
            <a:off x="10884973" y="3843032"/>
            <a:ext cx="867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16" name="Straight Connector 15"/>
          <p:cNvCxnSpPr>
            <a:stCxn id="1026" idx="3"/>
            <a:endCxn id="17" idx="1"/>
          </p:cNvCxnSpPr>
          <p:nvPr/>
        </p:nvCxnSpPr>
        <p:spPr>
          <a:xfrm>
            <a:off x="5386075" y="5091946"/>
            <a:ext cx="59372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45C4F2-83F8-7E63-5A7F-55DCF21B4F67}"/>
              </a:ext>
            </a:extLst>
          </p:cNvPr>
          <p:cNvSpPr txBox="1"/>
          <p:nvPr/>
        </p:nvSpPr>
        <p:spPr>
          <a:xfrm>
            <a:off x="3536045" y="5803800"/>
            <a:ext cx="185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Century Gothic" panose="020B0502020202020204" pitchFamily="34" charset="0"/>
              </a:rPr>
              <a:t>Приложение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Connector 31"/>
          <p:cNvCxnSpPr>
            <a:stCxn id="3" idx="3"/>
            <a:endCxn id="6" idx="1"/>
          </p:cNvCxnSpPr>
          <p:nvPr/>
        </p:nvCxnSpPr>
        <p:spPr>
          <a:xfrm>
            <a:off x="2590797" y="3901451"/>
            <a:ext cx="690884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19" idx="3"/>
            <a:endCxn id="21" idx="1"/>
          </p:cNvCxnSpPr>
          <p:nvPr/>
        </p:nvCxnSpPr>
        <p:spPr>
          <a:xfrm flipV="1">
            <a:off x="7673720" y="4217475"/>
            <a:ext cx="1043177" cy="957248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9" idx="3"/>
            <a:endCxn id="27" idx="1"/>
          </p:cNvCxnSpPr>
          <p:nvPr/>
        </p:nvCxnSpPr>
        <p:spPr>
          <a:xfrm>
            <a:off x="7673720" y="5174723"/>
            <a:ext cx="1016936" cy="282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9" idx="3"/>
            <a:endCxn id="23" idx="1"/>
          </p:cNvCxnSpPr>
          <p:nvPr/>
        </p:nvCxnSpPr>
        <p:spPr>
          <a:xfrm>
            <a:off x="7673720" y="5174723"/>
            <a:ext cx="1043177" cy="854187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  <a:endCxn id="28" idx="1"/>
          </p:cNvCxnSpPr>
          <p:nvPr/>
        </p:nvCxnSpPr>
        <p:spPr>
          <a:xfrm>
            <a:off x="9722643" y="4217475"/>
            <a:ext cx="1162330" cy="102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442B-81D0-2CC2-2C93-1F8DD98A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E803902E-49A7-2FBD-5D9C-0949DC18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1653D-E9BB-89C3-69DA-1561D491E805}"/>
              </a:ext>
            </a:extLst>
          </p:cNvPr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60129-C4CE-D333-BA85-69C53682DF73}"/>
              </a:ext>
            </a:extLst>
          </p:cNvPr>
          <p:cNvSpPr txBox="1"/>
          <p:nvPr/>
        </p:nvSpPr>
        <p:spPr>
          <a:xfrm>
            <a:off x="466093" y="202740"/>
            <a:ext cx="1125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 анализа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TranzWare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CardFactory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281681" y="1158262"/>
            <a:ext cx="8696960" cy="5486378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15F1-FBB0-AD9F-28E7-EBBFBCD17690}"/>
              </a:ext>
            </a:extLst>
          </p:cNvPr>
          <p:cNvSpPr txBox="1"/>
          <p:nvPr/>
        </p:nvSpPr>
        <p:spPr>
          <a:xfrm>
            <a:off x="800067" y="4682680"/>
            <a:ext cx="178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entury Gothic" panose="020B0502020202020204" pitchFamily="34" charset="0"/>
              </a:rPr>
              <a:t>TranzWare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CardFactory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C95EF-83CE-0DAD-3681-7C34EA3D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7" y="3120221"/>
            <a:ext cx="1496533" cy="156245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34770" y="1494327"/>
            <a:ext cx="2828765" cy="1275810"/>
            <a:chOff x="3316223" y="1549485"/>
            <a:chExt cx="2828765" cy="12758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133C89-31B9-47E1-A76D-E40CE3A78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135" y="1549485"/>
              <a:ext cx="2206943" cy="8657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688B33-993A-A778-16F7-6315C19BA62A}"/>
                </a:ext>
              </a:extLst>
            </p:cNvPr>
            <p:cNvSpPr txBox="1"/>
            <p:nvPr/>
          </p:nvSpPr>
          <p:spPr>
            <a:xfrm>
              <a:off x="3316223" y="2425185"/>
              <a:ext cx="2828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latin typeface="Century Gothic" panose="020B0502020202020204" pitchFamily="34" charset="0"/>
                </a:rPr>
                <a:t>Карточные продукты</a:t>
              </a:r>
              <a:endParaRPr lang="ru-RU" sz="20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3534770" y="3168931"/>
            <a:ext cx="2828765" cy="329449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1" idx="0"/>
          </p:cNvCxnSpPr>
          <p:nvPr/>
        </p:nvCxnSpPr>
        <p:spPr>
          <a:xfrm>
            <a:off x="4949153" y="2770137"/>
            <a:ext cx="0" cy="39879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19500" y="3441700"/>
            <a:ext cx="2465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 smtClean="0">
                <a:latin typeface="Century Gothic" panose="020B0502020202020204" pitchFamily="34" charset="0"/>
              </a:rPr>
              <a:t>Модуль 1</a:t>
            </a: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2</a:t>
            </a:r>
            <a:endParaRPr lang="ru-RU" sz="28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>
                <a:latin typeface="Century Gothic" panose="020B0502020202020204" pitchFamily="34" charset="0"/>
              </a:rPr>
              <a:t>3</a:t>
            </a:r>
            <a:endParaRPr lang="ru-RU" sz="28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 smtClean="0">
                <a:latin typeface="Century Gothic" panose="020B0502020202020204" pitchFamily="34" charset="0"/>
              </a:rPr>
              <a:t>4</a:t>
            </a:r>
            <a:endParaRPr lang="ru-RU" sz="2800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 smtClean="0">
                <a:latin typeface="Century Gothic" panose="020B0502020202020204" pitchFamily="34" charset="0"/>
              </a:rPr>
              <a:t>...</a:t>
            </a:r>
          </a:p>
          <a:p>
            <a:pPr marL="457200" indent="-457200">
              <a:buFont typeface="Century Gothic" panose="020B0502020202020204" pitchFamily="34" charset="0"/>
              <a:buChar char="―"/>
            </a:pPr>
            <a:r>
              <a:rPr lang="ru-RU" sz="2800" dirty="0">
                <a:latin typeface="Century Gothic" panose="020B0502020202020204" pitchFamily="34" charset="0"/>
              </a:rPr>
              <a:t>Модуль </a:t>
            </a:r>
            <a:r>
              <a:rPr lang="en-US" sz="2800" dirty="0" smtClean="0">
                <a:latin typeface="Century Gothic" panose="020B0502020202020204" pitchFamily="34" charset="0"/>
              </a:rPr>
              <a:t>n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Connector 16"/>
          <p:cNvCxnSpPr>
            <a:stCxn id="6" idx="1"/>
            <a:endCxn id="8" idx="3"/>
          </p:cNvCxnSpPr>
          <p:nvPr/>
        </p:nvCxnSpPr>
        <p:spPr>
          <a:xfrm flipH="1">
            <a:off x="2441050" y="3901451"/>
            <a:ext cx="840631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102627" y="1375492"/>
            <a:ext cx="1269461" cy="1562459"/>
            <a:chOff x="6691613" y="1494327"/>
            <a:chExt cx="1269461" cy="156245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1613" y="2156168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</a:t>
              </a:r>
              <a:r>
                <a:rPr lang="ru-RU" sz="1600" dirty="0" smtClean="0">
                  <a:latin typeface="Century Gothic" panose="020B0502020202020204" pitchFamily="34" charset="0"/>
                </a:rPr>
                <a:t>астроек </a:t>
              </a:r>
              <a:r>
                <a:rPr lang="ru-RU" sz="1600" dirty="0">
                  <a:latin typeface="Century Gothic" panose="020B0502020202020204" pitchFamily="34" charset="0"/>
                </a:rPr>
                <a:t>2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258120" y="1375492"/>
            <a:ext cx="1269461" cy="1562459"/>
            <a:chOff x="6691613" y="1494327"/>
            <a:chExt cx="1269461" cy="1562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1613" y="2156168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</a:t>
              </a:r>
              <a:r>
                <a:rPr lang="ru-RU" sz="1600" dirty="0" smtClean="0">
                  <a:latin typeface="Century Gothic" panose="020B0502020202020204" pitchFamily="34" charset="0"/>
                </a:rPr>
                <a:t>астроек </a:t>
              </a:r>
              <a:r>
                <a:rPr lang="en-US" sz="1600" dirty="0" smtClean="0">
                  <a:latin typeface="Century Gothic" panose="020B0502020202020204" pitchFamily="34" charset="0"/>
                </a:rPr>
                <a:t>n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9481454" y="1885269"/>
            <a:ext cx="61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...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21284" flipH="1">
            <a:off x="6365630" y="3147921"/>
            <a:ext cx="714428" cy="2077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F9B1DF-C0D3-5F68-7E9B-BF5685B165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27" y="3547051"/>
            <a:ext cx="645992" cy="8664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186" y="3596668"/>
            <a:ext cx="999936" cy="7671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473654" flipH="1">
            <a:off x="7084322" y="3080839"/>
            <a:ext cx="714428" cy="2077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>
            <a:off x="8562934" y="3052384"/>
            <a:ext cx="371370" cy="1927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4C83E37-90D7-C377-6624-E555648A8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825511">
            <a:off x="10423975" y="3089099"/>
            <a:ext cx="714428" cy="2077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922DFC1-2A46-794C-69A1-1717CEF2A71D}"/>
              </a:ext>
            </a:extLst>
          </p:cNvPr>
          <p:cNvSpPr/>
          <p:nvPr/>
        </p:nvSpPr>
        <p:spPr>
          <a:xfrm>
            <a:off x="7838761" y="3407593"/>
            <a:ext cx="2387406" cy="1195824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673819" y="4979390"/>
            <a:ext cx="1265206" cy="1562459"/>
            <a:chOff x="6698461" y="1494327"/>
            <a:chExt cx="1265206" cy="156245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</a:t>
              </a:r>
              <a:r>
                <a:rPr lang="ru-RU" sz="1400" dirty="0" smtClean="0">
                  <a:latin typeface="Century Gothic" panose="020B0502020202020204" pitchFamily="34" charset="0"/>
                </a:rPr>
                <a:t>бработки </a:t>
              </a:r>
              <a:r>
                <a:rPr lang="ru-RU" sz="1400" dirty="0" smtClean="0">
                  <a:latin typeface="Century Gothic" panose="020B0502020202020204" pitchFamily="34" charset="0"/>
                </a:rPr>
                <a:t>1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157125" y="4979390"/>
            <a:ext cx="1265206" cy="1562459"/>
            <a:chOff x="6698461" y="1494327"/>
            <a:chExt cx="1265206" cy="15624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</a:t>
              </a:r>
              <a:r>
                <a:rPr lang="ru-RU" sz="1400" dirty="0" smtClean="0">
                  <a:latin typeface="Century Gothic" panose="020B0502020202020204" pitchFamily="34" charset="0"/>
                </a:rPr>
                <a:t>бработки </a:t>
              </a:r>
              <a:r>
                <a:rPr lang="ru-RU" sz="1400" dirty="0">
                  <a:latin typeface="Century Gothic" panose="020B0502020202020204" pitchFamily="34" charset="0"/>
                </a:rPr>
                <a:t>2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15315" y="4968371"/>
            <a:ext cx="1265206" cy="1562459"/>
            <a:chOff x="6698461" y="1494327"/>
            <a:chExt cx="1265206" cy="1562459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08" y="1494327"/>
              <a:ext cx="1164942" cy="156245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284" y="1619902"/>
              <a:ext cx="851560" cy="62034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98461" y="2239568"/>
              <a:ext cx="12652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400" dirty="0">
                  <a:latin typeface="Century Gothic" panose="020B0502020202020204" pitchFamily="34" charset="0"/>
                </a:rPr>
                <a:t>о</a:t>
              </a:r>
              <a:r>
                <a:rPr lang="ru-RU" sz="1400" dirty="0" smtClean="0">
                  <a:latin typeface="Century Gothic" panose="020B0502020202020204" pitchFamily="34" charset="0"/>
                </a:rPr>
                <a:t>бработки </a:t>
              </a:r>
              <a:r>
                <a:rPr lang="en-US" sz="1400" dirty="0">
                  <a:latin typeface="Century Gothic" panose="020B0502020202020204" pitchFamily="34" charset="0"/>
                </a:rPr>
                <a:t>n</a:t>
              </a:r>
              <a:endParaRPr lang="en-U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9531061" y="5415136"/>
            <a:ext cx="6126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...</a:t>
            </a:r>
          </a:p>
        </p:txBody>
      </p:sp>
      <p:cxnSp>
        <p:nvCxnSpPr>
          <p:cNvPr id="58" name="Elbow Connector 57"/>
          <p:cNvCxnSpPr>
            <a:stCxn id="45" idx="0"/>
            <a:endCxn id="43" idx="2"/>
          </p:cNvCxnSpPr>
          <p:nvPr/>
        </p:nvCxnSpPr>
        <p:spPr>
          <a:xfrm rot="5400000" flipH="1" flipV="1">
            <a:off x="7981564" y="3928491"/>
            <a:ext cx="375973" cy="1725827"/>
          </a:xfrm>
          <a:prstGeom prst="bentConnector3">
            <a:avLst>
              <a:gd name="adj1" fmla="val 52027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9" idx="0"/>
            <a:endCxn id="43" idx="2"/>
          </p:cNvCxnSpPr>
          <p:nvPr/>
        </p:nvCxnSpPr>
        <p:spPr>
          <a:xfrm rot="5400000" flipH="1" flipV="1">
            <a:off x="8723217" y="4670144"/>
            <a:ext cx="375973" cy="242521"/>
          </a:xfrm>
          <a:prstGeom prst="bentConnector3">
            <a:avLst>
              <a:gd name="adj1" fmla="val 52027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0"/>
            <a:endCxn id="43" idx="2"/>
          </p:cNvCxnSpPr>
          <p:nvPr/>
        </p:nvCxnSpPr>
        <p:spPr>
          <a:xfrm rot="16200000" flipV="1">
            <a:off x="9807822" y="3828059"/>
            <a:ext cx="364954" cy="1915669"/>
          </a:xfrm>
          <a:prstGeom prst="bentConnector3">
            <a:avLst>
              <a:gd name="adj1" fmla="val 49999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6616624" y="1375491"/>
            <a:ext cx="1269461" cy="1562459"/>
            <a:chOff x="6616624" y="1375491"/>
            <a:chExt cx="1269461" cy="15624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819" y="1375491"/>
              <a:ext cx="1164942" cy="15624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6616624" y="2037332"/>
              <a:ext cx="12694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latin typeface="Century Gothic" panose="020B0502020202020204" pitchFamily="34" charset="0"/>
                </a:rPr>
                <a:t>Модуль </a:t>
              </a:r>
            </a:p>
            <a:p>
              <a:pPr algn="ctr"/>
              <a:r>
                <a:rPr lang="ru-RU" sz="1600" dirty="0">
                  <a:latin typeface="Century Gothic" panose="020B0502020202020204" pitchFamily="34" charset="0"/>
                </a:rPr>
                <a:t>н</a:t>
              </a:r>
              <a:r>
                <a:rPr lang="ru-RU" sz="1600" dirty="0" smtClean="0">
                  <a:latin typeface="Century Gothic" panose="020B0502020202020204" pitchFamily="34" charset="0"/>
                </a:rPr>
                <a:t>астроек </a:t>
              </a:r>
              <a:r>
                <a:rPr lang="ru-RU" sz="1600" dirty="0" smtClean="0">
                  <a:latin typeface="Century Gothic" panose="020B0502020202020204" pitchFamily="34" charset="0"/>
                </a:rPr>
                <a:t>1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4836" y="1461544"/>
              <a:ext cx="696348" cy="696348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0839" y="1461544"/>
            <a:ext cx="696348" cy="696348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4676" y="1459083"/>
            <a:ext cx="696348" cy="6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79112" y="162234"/>
            <a:ext cx="940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сетевого подключения к модулю</a:t>
            </a:r>
          </a:p>
        </p:txBody>
      </p:sp>
      <p:sp>
        <p:nvSpPr>
          <p:cNvPr id="3" name="Cloud 2"/>
          <p:cNvSpPr/>
          <p:nvPr/>
        </p:nvSpPr>
        <p:spPr>
          <a:xfrm>
            <a:off x="1063030" y="2893512"/>
            <a:ext cx="3597342" cy="2091847"/>
          </a:xfrm>
          <a:prstGeom prst="clou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3251" y="3754769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Внутренняя сеть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951" y="1455586"/>
            <a:ext cx="965498" cy="1020222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3" idx="3"/>
            <a:endCxn id="10" idx="2"/>
          </p:cNvCxnSpPr>
          <p:nvPr/>
        </p:nvCxnSpPr>
        <p:spPr>
          <a:xfrm flipH="1" flipV="1">
            <a:off x="2861700" y="2475808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8075" y="1049835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6" y="5403232"/>
            <a:ext cx="2000266" cy="886768"/>
          </a:xfrm>
          <a:prstGeom prst="rect">
            <a:avLst/>
          </a:prstGeom>
        </p:spPr>
      </p:pic>
      <p:cxnSp>
        <p:nvCxnSpPr>
          <p:cNvPr id="16" name="Straight Connector 15"/>
          <p:cNvCxnSpPr>
            <a:endCxn id="3" idx="1"/>
          </p:cNvCxnSpPr>
          <p:nvPr/>
        </p:nvCxnSpPr>
        <p:spPr>
          <a:xfrm flipV="1">
            <a:off x="2861701" y="4983132"/>
            <a:ext cx="0" cy="4199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2470" y="6290000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38" y="2590737"/>
            <a:ext cx="965498" cy="1020222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9" idx="2"/>
          </p:cNvCxnSpPr>
          <p:nvPr/>
        </p:nvCxnSpPr>
        <p:spPr>
          <a:xfrm flipH="1" flipV="1">
            <a:off x="6084087" y="3610959"/>
            <a:ext cx="2" cy="5402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54" y="4148266"/>
            <a:ext cx="2000266" cy="8867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10462" y="2178706"/>
            <a:ext cx="2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Управляющая ЭВМ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04857" y="5072688"/>
            <a:ext cx="255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Кардридерный модуль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D3E0E-E0E6-4F32-B612-650FDCFC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33" y="2716013"/>
            <a:ext cx="2000266" cy="88676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9749849" y="2178706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9" idx="0"/>
          </p:cNvCxnSpPr>
          <p:nvPr/>
        </p:nvCxnSpPr>
        <p:spPr>
          <a:xfrm flipV="1">
            <a:off x="8535711" y="3591404"/>
            <a:ext cx="562248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706069" y="3591404"/>
            <a:ext cx="1" cy="53730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7" idx="0"/>
          </p:cNvCxnSpPr>
          <p:nvPr/>
        </p:nvCxnSpPr>
        <p:spPr>
          <a:xfrm flipH="1" flipV="1">
            <a:off x="10314180" y="3591404"/>
            <a:ext cx="562247" cy="52677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6" y="4118180"/>
            <a:ext cx="641650" cy="1276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44" y="4125786"/>
            <a:ext cx="641650" cy="12765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3E8D1F-D839-4A4B-B861-F9F72C413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02" y="4118180"/>
            <a:ext cx="641650" cy="1276546"/>
          </a:xfrm>
          <a:prstGeom prst="rect">
            <a:avLst/>
          </a:prstGeom>
        </p:spPr>
      </p:pic>
      <p:sp>
        <p:nvSpPr>
          <p:cNvPr id="51" name="Cloud 50"/>
          <p:cNvSpPr/>
          <p:nvPr/>
        </p:nvSpPr>
        <p:spPr>
          <a:xfrm>
            <a:off x="8535711" y="1049835"/>
            <a:ext cx="2340716" cy="112887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897348" y="2363371"/>
            <a:ext cx="1455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192.168.0.80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02706" y="5846616"/>
            <a:ext cx="124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192.168.0.81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090241" y="5846616"/>
            <a:ext cx="123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192.168.0.82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22300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74423" y="5542255"/>
            <a:ext cx="1063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2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265350" y="5841072"/>
            <a:ext cx="157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192.168.0.(80+</a:t>
            </a:r>
            <a:r>
              <a:rPr lang="en-US" sz="1400" dirty="0">
                <a:latin typeface="Century Gothic" panose="020B0502020202020204" pitchFamily="34" charset="0"/>
              </a:rPr>
              <a:t>n)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367457" y="5542255"/>
            <a:ext cx="102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Century Gothic" panose="020B0502020202020204" pitchFamily="34" charset="0"/>
              </a:rPr>
              <a:t>ридер </a:t>
            </a:r>
            <a:r>
              <a:rPr lang="en-US" sz="1600" dirty="0">
                <a:latin typeface="Century Gothic" panose="020B0502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82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55767" y="168153"/>
            <a:ext cx="948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Схема взаимодействия с эмбоссером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822A2-AF19-425B-8F76-10DB171C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86" y="2125557"/>
            <a:ext cx="1496533" cy="15624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302" y="3719437"/>
            <a:ext cx="322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Вызывающее приложение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6E22DE-4516-4074-B8C8-B7A50F6B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099" y="1480065"/>
            <a:ext cx="1276369" cy="9792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B90C0-A00A-63D2-36CB-536B62992C28}"/>
              </a:ext>
            </a:extLst>
          </p:cNvPr>
          <p:cNvSpPr txBox="1"/>
          <p:nvPr/>
        </p:nvSpPr>
        <p:spPr>
          <a:xfrm>
            <a:off x="2697714" y="1058916"/>
            <a:ext cx="361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База с таблицей данных карт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01E62-BCE4-D040-93B7-241008D65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56606">
            <a:off x="2500483" y="2334834"/>
            <a:ext cx="1390684" cy="37639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17614" y="1201715"/>
            <a:ext cx="2144831" cy="1931791"/>
            <a:chOff x="9355402" y="2946927"/>
            <a:chExt cx="2144831" cy="1931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A6BCD99-EF0F-BB81-6E5D-841B9F66F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5402" y="2946927"/>
              <a:ext cx="2144831" cy="156245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F8824C-45BD-E329-E70B-AF2E073C3BF6}"/>
                </a:ext>
              </a:extLst>
            </p:cNvPr>
            <p:cNvSpPr txBox="1"/>
            <p:nvPr/>
          </p:nvSpPr>
          <p:spPr>
            <a:xfrm>
              <a:off x="9540257" y="4509386"/>
              <a:ext cx="177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entury Gothic" panose="020B0502020202020204" pitchFamily="34" charset="0"/>
                </a:rPr>
                <a:t>Maticard</a:t>
              </a:r>
              <a:r>
                <a:rPr lang="en-US" dirty="0">
                  <a:latin typeface="Century Gothic" panose="020B0502020202020204" pitchFamily="34" charset="0"/>
                </a:rPr>
                <a:t> PRO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24239" y="2535943"/>
            <a:ext cx="1164942" cy="1562459"/>
            <a:chOff x="7253890" y="2967187"/>
            <a:chExt cx="1164942" cy="156245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491331-5420-4D91-B017-712E5A6C1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3890" y="2967187"/>
              <a:ext cx="1164942" cy="15624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20CE0C-66E3-073B-E6D6-DD7E83255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581" y="3266531"/>
              <a:ext cx="851560" cy="62034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0A6251-3A3B-06AD-FFB2-18AD25A5A38C}"/>
                </a:ext>
              </a:extLst>
            </p:cNvPr>
            <p:cNvSpPr txBox="1"/>
            <p:nvPr/>
          </p:nvSpPr>
          <p:spPr>
            <a:xfrm>
              <a:off x="7551892" y="3923527"/>
              <a:ext cx="56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DLL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03613" y="2555354"/>
            <a:ext cx="1098482" cy="1473321"/>
            <a:chOff x="4831571" y="2946928"/>
            <a:chExt cx="1164942" cy="156245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F9B1DF-C0D3-5F68-7E9B-BF5685B1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571" y="2946928"/>
              <a:ext cx="1164942" cy="156245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7903FB-3E51-F02C-AC3F-FCD788A4A299}"/>
                </a:ext>
              </a:extLst>
            </p:cNvPr>
            <p:cNvSpPr txBox="1"/>
            <p:nvPr/>
          </p:nvSpPr>
          <p:spPr>
            <a:xfrm>
              <a:off x="4939898" y="3435565"/>
              <a:ext cx="948287" cy="68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XML</a:t>
              </a:r>
            </a:p>
            <a:p>
              <a:pPr algn="ctr"/>
              <a:r>
                <a:rPr lang="ru-RU" dirty="0">
                  <a:latin typeface="Century Gothic" panose="020B0502020202020204" pitchFamily="34" charset="0"/>
                </a:rPr>
                <a:t>файл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8240" y="2919802"/>
            <a:ext cx="1146960" cy="3422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239114" y="3365077"/>
            <a:ext cx="1146962" cy="3422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E1A829-2303-5A86-E303-6A3C1FD0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457194" flipH="1">
            <a:off x="957512" y="4176992"/>
            <a:ext cx="822685" cy="3173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4459057" y="4591624"/>
            <a:ext cx="1321445" cy="1562459"/>
            <a:chOff x="4459057" y="4591624"/>
            <a:chExt cx="1321445" cy="156245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94B69E-09D4-23A3-CDBB-6C6AFAD7B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057" y="4591624"/>
              <a:ext cx="1164942" cy="156245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4FD0773-E414-71C1-CD4F-11915174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5748" y="4727446"/>
              <a:ext cx="851560" cy="62034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814F84-C5CB-7495-FDB8-4594AD13574B}"/>
                </a:ext>
              </a:extLst>
            </p:cNvPr>
            <p:cNvSpPr txBox="1"/>
            <p:nvPr/>
          </p:nvSpPr>
          <p:spPr>
            <a:xfrm>
              <a:off x="4506434" y="5395317"/>
              <a:ext cx="12740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</a:t>
              </a:r>
            </a:p>
            <a:p>
              <a:r>
                <a:rPr lang="en-US" sz="1600" dirty="0">
                  <a:latin typeface="Century Gothic" panose="020B0502020202020204" pitchFamily="34" charset="0"/>
                </a:rPr>
                <a:t>MATICA</a:t>
              </a:r>
              <a:endParaRPr lang="ru-RU" sz="1600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5CF948E3-F603-3BD2-4FE5-C6E744E14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3220559" y="4956284"/>
            <a:ext cx="1164943" cy="4401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F237C14-B49F-7065-4724-1010BDCA9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3231432" y="5401559"/>
            <a:ext cx="1164943" cy="44019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 rot="19634447">
            <a:off x="8525887" y="2406087"/>
            <a:ext cx="907316" cy="730791"/>
            <a:chOff x="8433459" y="3513385"/>
            <a:chExt cx="907316" cy="730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13C2B3-EFE0-C4C0-711F-B2EE0EB2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8433459" y="3513385"/>
              <a:ext cx="907316" cy="342842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DD3128-F762-F64F-974F-AF6ADA3E0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 flipH="1">
              <a:off x="8433459" y="3901334"/>
              <a:ext cx="907316" cy="342842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B0FA053D-C9B4-8788-553B-6FA47553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693714" y="4956284"/>
            <a:ext cx="1164943" cy="4401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763D50-8704-0C2E-88D6-6B0174AE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5704587" y="5401559"/>
            <a:ext cx="1164943" cy="44019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9E5AD87-765D-6D83-EFF7-328CE7F0B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79" y="4486085"/>
            <a:ext cx="2000266" cy="886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3D7F1F-5F26-C8F7-48AA-9808EE173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329" y="5278921"/>
            <a:ext cx="641650" cy="1276546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008240" y="4591624"/>
            <a:ext cx="1307252" cy="1562459"/>
            <a:chOff x="2008240" y="4591624"/>
            <a:chExt cx="1307252" cy="1562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F54CE67-D52E-7E47-20F6-FEA4C453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240" y="4591624"/>
              <a:ext cx="1164942" cy="156245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8BBECC-6C15-992F-2037-2C2455C6AF93}"/>
                </a:ext>
              </a:extLst>
            </p:cNvPr>
            <p:cNvSpPr txBox="1"/>
            <p:nvPr/>
          </p:nvSpPr>
          <p:spPr>
            <a:xfrm>
              <a:off x="2041424" y="5278921"/>
              <a:ext cx="127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Century Gothic" panose="020B0502020202020204" pitchFamily="34" charset="0"/>
                </a:rPr>
                <a:t>Драйвер записи карты</a:t>
              </a:r>
              <a:endParaRPr lang="en-US" sz="1600" dirty="0">
                <a:latin typeface="Century Gothic" panose="020B0502020202020204" pitchFamily="34" charset="0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72B8CBA-1FE8-450E-1183-4DF1802B2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2261" y="4863507"/>
              <a:ext cx="728960" cy="43688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74888F7-423D-EB63-A2AE-F8A43FAEB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012262" y="5081949"/>
            <a:ext cx="907316" cy="3428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26C811-3986-20C8-E66F-B02E8117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9012262" y="5469898"/>
            <a:ext cx="907316" cy="342842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2" idx="3"/>
            <a:endCxn id="13" idx="1"/>
          </p:cNvCxnSpPr>
          <p:nvPr/>
        </p:nvCxnSpPr>
        <p:spPr>
          <a:xfrm>
            <a:off x="5143468" y="1969707"/>
            <a:ext cx="4174146" cy="13238"/>
          </a:xfrm>
          <a:prstGeom prst="straightConnector1">
            <a:avLst/>
          </a:prstGeom>
          <a:ln w="57150">
            <a:solidFill>
              <a:srgbClr val="4D4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223D05A-6CC1-3BB0-56EC-E48ED1372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5832319" y="2919802"/>
            <a:ext cx="1146960" cy="3422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3FE7613-C3BD-ED6E-0B2C-B1B4C6E9D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5843193" y="3365077"/>
            <a:ext cx="1146962" cy="34222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29C2627-CD5F-A902-B215-21B7C19F6F64}"/>
              </a:ext>
            </a:extLst>
          </p:cNvPr>
          <p:cNvSpPr/>
          <p:nvPr/>
        </p:nvSpPr>
        <p:spPr>
          <a:xfrm>
            <a:off x="1806894" y="4260425"/>
            <a:ext cx="10053133" cy="2457875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575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Alena Kalyuzhnaya</dc:creator>
  <cp:lastModifiedBy>Konstantin A. Shemyakin</cp:lastModifiedBy>
  <cp:revision>76</cp:revision>
  <cp:lastPrinted>2017-06-22T16:10:04Z</cp:lastPrinted>
  <dcterms:created xsi:type="dcterms:W3CDTF">2017-06-16T14:15:23Z</dcterms:created>
  <dcterms:modified xsi:type="dcterms:W3CDTF">2025-05-22T08:32:22Z</dcterms:modified>
</cp:coreProperties>
</file>