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1" r:id="rId6"/>
    <p:sldId id="262" r:id="rId7"/>
    <p:sldId id="266" r:id="rId8"/>
    <p:sldId id="264" r:id="rId9"/>
    <p:sldId id="265" r:id="rId10"/>
  </p:sldIdLst>
  <p:sldSz cx="12192000" cy="6858000"/>
  <p:notesSz cx="6888163" cy="100203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1052;&#1072;&#1075;&#1080;&#1089;&#1090;&#1088;&#1072;&#1090;&#1091;&#1088;&#1072;\&#1044;&#1080;&#1087;&#1083;&#1086;&#1084;\&#1040;&#1085;&#1072;&#1083;&#1080;&#107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1052;&#1072;&#1075;&#1080;&#1089;&#1090;&#1088;&#1072;&#1090;&#1091;&#1088;&#1072;\&#1044;&#1080;&#1087;&#1083;&#1086;&#1084;\&#1040;&#1085;&#1072;&#1083;&#1080;&#107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Лист1!$B$50</c:f>
              <c:strCache>
                <c:ptCount val="1"/>
                <c:pt idx="0">
                  <c:v>Кол-во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D37-45AC-98BE-ECC1E60A1FB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DD37-45AC-98BE-ECC1E60A1FB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DD37-45AC-98BE-ECC1E60A1FB8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D37-45AC-98BE-ECC1E60A1FB8}"/>
                </c:ext>
                <c:ext xmlns:c15="http://schemas.microsoft.com/office/drawing/2012/chart" uri="{CE6537A1-D6FC-4f65-9D91-7224C49458BB}">
                  <c15:layout>
                    <c:manualLayout>
                      <c:w val="0.1256457618950208"/>
                      <c:h val="0.114829176836833"/>
                    </c:manualLayout>
                  </c15:layout>
                </c:ext>
              </c:extLst>
            </c:dLbl>
            <c:dLbl>
              <c:idx val="1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lt1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D37-45AC-98BE-ECC1E60A1FB8}"/>
                </c:ext>
                <c:ext xmlns:c15="http://schemas.microsoft.com/office/drawing/2012/chart" uri="{CE6537A1-D6FC-4f65-9D91-7224C49458BB}">
                  <c15:layout>
                    <c:manualLayout>
                      <c:w val="0.12032060994594669"/>
                      <c:h val="7.1758059058262935E-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Лист1!$A$51:$A$53</c:f>
              <c:strCache>
                <c:ptCount val="3"/>
                <c:pt idx="0">
                  <c:v>Россия</c:v>
                </c:pt>
                <c:pt idx="1">
                  <c:v>США</c:v>
                </c:pt>
                <c:pt idx="2">
                  <c:v>Австралия</c:v>
                </c:pt>
              </c:strCache>
            </c:strRef>
          </c:cat>
          <c:val>
            <c:numRef>
              <c:f>Лист1!$B$51:$B$53</c:f>
              <c:numCache>
                <c:formatCode>General</c:formatCode>
                <c:ptCount val="3"/>
                <c:pt idx="0">
                  <c:v>12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DD37-45AC-98BE-ECC1E60A1FB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124937157399477"/>
          <c:y val="3.5652717909692593E-2"/>
          <c:w val="0.73750104015338791"/>
          <c:h val="5.85525169285626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EF3-4C46-9DC3-3B8C7FBA631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EF3-4C46-9DC3-3B8C7FBA6315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EF3-4C46-9DC3-3B8C7FBA6315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EF3-4C46-9DC3-3B8C7FBA6315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EF3-4C46-9DC3-3B8C7FBA6315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EF3-4C46-9DC3-3B8C7FBA63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Лист1!$A$2:$A$7</c:f>
              <c:strCache>
                <c:ptCount val="6"/>
                <c:pt idx="0">
                  <c:v>Россия</c:v>
                </c:pt>
                <c:pt idx="1">
                  <c:v>США</c:v>
                </c:pt>
                <c:pt idx="2">
                  <c:v>Канада</c:v>
                </c:pt>
                <c:pt idx="3">
                  <c:v>Франция</c:v>
                </c:pt>
                <c:pt idx="4">
                  <c:v>Бельгия</c:v>
                </c:pt>
                <c:pt idx="5">
                  <c:v>Германия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20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7EF3-4C46-9DC3-3B8C7FBA631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9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45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21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1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0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50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09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5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1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4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986D-4B21-4B91-B1D2-5CFC0D3D8AEF}" type="datetimeFigureOut">
              <a:rPr lang="ru-RU" smtClean="0"/>
              <a:t>26.06.2019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917-4A67-459A-ADEA-E0250FA5C4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Андрей\Desktop\1\Безымянный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154" y="-6351"/>
            <a:ext cx="12483153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12"/>
          <p:cNvSpPr>
            <a:spLocks noChangeArrowheads="1"/>
          </p:cNvSpPr>
          <p:nvPr/>
        </p:nvSpPr>
        <p:spPr bwMode="auto">
          <a:xfrm>
            <a:off x="1951630" y="209528"/>
            <a:ext cx="10099343" cy="170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600" dirty="0">
                <a:solidFill>
                  <a:srgbClr val="323C8D"/>
                </a:solidFill>
                <a:latin typeface="Century Gothic" panose="020B0502020202020204" pitchFamily="34" charset="0"/>
              </a:rPr>
              <a:t>«</a:t>
            </a: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Министерство образования и науки Российской Федерации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Федеральное государственное бюджетное образовательное учреждение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высшего образования «Магнитогорский государственный технический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1800" dirty="0">
                <a:solidFill>
                  <a:srgbClr val="323C8D"/>
                </a:solidFill>
                <a:latin typeface="Century Gothic" panose="020B0502020202020204" pitchFamily="34" charset="0"/>
              </a:rPr>
              <a:t>Университет им. Г.И. Носова»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20871" y="5615001"/>
            <a:ext cx="8461612" cy="87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студент группы ЭАВбп-13                                      Калюжная А. В.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ru-RU" altLang="ru-RU" dirty="0" smtClean="0">
                <a:solidFill>
                  <a:srgbClr val="323C8D"/>
                </a:solidFill>
                <a:latin typeface="Century Gothic" panose="020B0502020202020204" pitchFamily="34" charset="0"/>
              </a:rPr>
              <a:t>Руководитель: доцент, к.т.н.                                                          Егорова Л. Г.</a:t>
            </a:r>
            <a:endParaRPr lang="ru-RU" altLang="ru-RU" dirty="0">
              <a:solidFill>
                <a:srgbClr val="323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Содержимое 9"/>
          <p:cNvSpPr txBox="1">
            <a:spLocks/>
          </p:cNvSpPr>
          <p:nvPr/>
        </p:nvSpPr>
        <p:spPr>
          <a:xfrm>
            <a:off x="1793189" y="2431745"/>
            <a:ext cx="10257784" cy="2579426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ru-RU" sz="4000" b="1" cap="all" dirty="0" smtClean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разработка АВТОМАТИЗИРОВАННОЙ СИСТЕМЫ УПРАВЛЕНИЯ ТЕХНОЛОГИЧЕСКИМ ПРОЦЕССОМ ЧЕРНОВОЙ ГРУППЫ СТАНА 2500 ГОРЯЧЕЙ ПРОКАТКИ ЛПЦ-4 ПАО «ММК»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427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2385" y="1474047"/>
            <a:ext cx="10849972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ru-RU" altLang="ru-RU" sz="2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</a:t>
            </a:r>
            <a:r>
              <a:rPr lang="ru-RU" altLang="ru-RU" sz="20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обработки информации с уровня контроллеров и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-уровня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предназначенных для технологического процесса широкополосного стана горячей прокатки (ШСГП) 2500 ЛПЦ-4 ПАО «ММК».</a:t>
            </a:r>
            <a:endParaRPr lang="en-US" altLang="ru-RU" sz="2000" dirty="0" smtClean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Информационное и программное обеспечение обработки информации с уровня контроллеров и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-уровня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системы мониторинга, и управления технологическими параметрами производства и интеграция с другими уровнями автоматизации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altLang="ru-RU" sz="2000" dirty="0" smtClean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ru-RU" altLang="ru-RU" sz="2400" b="1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</a:p>
          <a:p>
            <a:pPr algn="just">
              <a:lnSpc>
                <a:spcPct val="120000"/>
              </a:lnSpc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эффективности работы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широкополосного стана горячей прокатки 2500 ЛПЦ-4 ПАО «ММК»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0997" y="532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21" y="26251"/>
            <a:ext cx="9474005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91588" y="1023488"/>
            <a:ext cx="11808823" cy="543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altLang="ru-RU" sz="24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1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altLang="ru-RU" sz="21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достижения поставленной цели необходимо выполнить следующие задачи</a:t>
            </a:r>
            <a:r>
              <a:rPr lang="ru-RU" altLang="ru-RU" sz="21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altLang="ru-RU" sz="2100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>
                <a:latin typeface="Century Gothic" panose="020B0502020202020204" pitchFamily="34" charset="0"/>
              </a:rPr>
              <a:t>Выполнить анализ работы стана ШСГП </a:t>
            </a:r>
            <a:r>
              <a:rPr lang="ru-RU" sz="2100" dirty="0" smtClean="0">
                <a:latin typeface="Century Gothic" panose="020B0502020202020204" pitchFamily="34" charset="0"/>
              </a:rPr>
              <a:t>2500;</a:t>
            </a:r>
            <a:endParaRPr lang="en-US" sz="2100" dirty="0" smtClean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Century Gothic" panose="020B0502020202020204" pitchFamily="34" charset="0"/>
              </a:rPr>
              <a:t>Провести </a:t>
            </a:r>
            <a:r>
              <a:rPr lang="ru-RU" sz="2100" dirty="0">
                <a:latin typeface="Century Gothic" panose="020B0502020202020204" pitchFamily="34" charset="0"/>
              </a:rPr>
              <a:t>теоретический анализ разработок систем управления и обработки данных с уровня контроллеров и </a:t>
            </a:r>
            <a:r>
              <a:rPr lang="ru-RU" sz="2100" dirty="0" smtClean="0">
                <a:latin typeface="Century Gothic" panose="020B0502020202020204" pitchFamily="34" charset="0"/>
              </a:rPr>
              <a:t>MES-уровня;</a:t>
            </a:r>
            <a:endParaRPr lang="en-US" sz="2100" dirty="0" smtClean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Century Gothic" panose="020B0502020202020204" pitchFamily="34" charset="0"/>
              </a:rPr>
              <a:t>Описать </a:t>
            </a:r>
            <a:r>
              <a:rPr lang="ru-RU" sz="2100" dirty="0">
                <a:latin typeface="Century Gothic" panose="020B0502020202020204" pitchFamily="34" charset="0"/>
              </a:rPr>
              <a:t>проектное решение для обработки данных с уровня котроллеров и MES-уровня автоматизированной системы мониторинга и управления технологическим процессом черновой группы стана ШСГП </a:t>
            </a:r>
            <a:r>
              <a:rPr lang="ru-RU" sz="2100" dirty="0" smtClean="0">
                <a:latin typeface="Century Gothic" panose="020B0502020202020204" pitchFamily="34" charset="0"/>
              </a:rPr>
              <a:t>2500;</a:t>
            </a:r>
            <a:endParaRPr lang="en-US" sz="2100" dirty="0"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100" dirty="0" smtClean="0">
                <a:latin typeface="Century Gothic" panose="020B0502020202020204" pitchFamily="34" charset="0"/>
              </a:rPr>
              <a:t>Получить </a:t>
            </a:r>
            <a:r>
              <a:rPr lang="ru-RU" sz="2100" dirty="0">
                <a:latin typeface="Century Gothic" panose="020B0502020202020204" pitchFamily="34" charset="0"/>
              </a:rPr>
              <a:t>результаты опытной эксплуатации программного обеспечения уровня диспетчеризации автоматизированной системы мониторинга и управления технологическим процессом черновой группы стана ШСГП </a:t>
            </a:r>
            <a:r>
              <a:rPr lang="ru-RU" sz="2100" dirty="0" smtClean="0">
                <a:latin typeface="Century Gothic" panose="020B0502020202020204" pitchFamily="34" charset="0"/>
              </a:rPr>
              <a:t>2500</a:t>
            </a:r>
            <a:r>
              <a:rPr lang="en-US" sz="2100" dirty="0">
                <a:latin typeface="Century Gothic" panose="020B0502020202020204" pitchFamily="34" charset="0"/>
              </a:rPr>
              <a:t>.</a:t>
            </a:r>
            <a:endParaRPr lang="ru-RU" sz="2100" dirty="0" smtClean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8167" y="3821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67" y="60791"/>
            <a:ext cx="5675868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51128" y="6141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9069" y="112998"/>
            <a:ext cx="10344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Результаты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аналитического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исследования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774445052"/>
              </p:ext>
            </p:extLst>
          </p:nvPr>
        </p:nvGraphicFramePr>
        <p:xfrm>
          <a:off x="1007141" y="1844549"/>
          <a:ext cx="4614704" cy="4630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49" y="1106102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Century Gothic" panose="020B0502020202020204" pitchFamily="34" charset="0"/>
              </a:rPr>
              <a:t>Диаграмм</a:t>
            </a:r>
            <a:r>
              <a:rPr lang="ru-RU" dirty="0">
                <a:latin typeface="Century Gothic" panose="020B0502020202020204" pitchFamily="34" charset="0"/>
              </a:rPr>
              <a:t>а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результатов патентного </a:t>
            </a:r>
            <a:r>
              <a:rPr lang="ru-RU" dirty="0" smtClean="0">
                <a:latin typeface="Century Gothic" panose="020B0502020202020204" pitchFamily="34" charset="0"/>
              </a:rPr>
              <a:t>поиска: </a:t>
            </a:r>
            <a:endParaRPr lang="ru-RU" dirty="0">
              <a:latin typeface="Century Gothic" panose="020B0502020202020204" pitchFamily="34" charset="0"/>
            </a:endParaRPr>
          </a:p>
        </p:txBody>
      </p:sp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40892320"/>
              </p:ext>
            </p:extLst>
          </p:nvPr>
        </p:nvGraphicFramePr>
        <p:xfrm>
          <a:off x="6319573" y="1475434"/>
          <a:ext cx="5254524" cy="4999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21844" y="1106102"/>
            <a:ext cx="631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Century Gothic" panose="020B0502020202020204" pitchFamily="34" charset="0"/>
              </a:rPr>
              <a:t>Диаграмм</a:t>
            </a:r>
            <a:r>
              <a:rPr lang="ru-RU" dirty="0">
                <a:latin typeface="Century Gothic" panose="020B0502020202020204" pitchFamily="34" charset="0"/>
              </a:rPr>
              <a:t>а</a:t>
            </a:r>
            <a:r>
              <a:rPr lang="ru-RU" dirty="0" smtClean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результатов </a:t>
            </a:r>
            <a:r>
              <a:rPr lang="ru-RU" dirty="0" smtClean="0">
                <a:latin typeface="Century Gothic" panose="020B0502020202020204" pitchFamily="34" charset="0"/>
              </a:rPr>
              <a:t>поиска источников </a:t>
            </a:r>
            <a:r>
              <a:rPr lang="ru-RU" dirty="0">
                <a:latin typeface="Century Gothic" panose="020B0502020202020204" pitchFamily="34" charset="0"/>
              </a:rPr>
              <a:t>печати : </a:t>
            </a:r>
          </a:p>
        </p:txBody>
      </p:sp>
    </p:spTree>
    <p:extLst>
      <p:ext uri="{BB962C8B-B14F-4D97-AF65-F5344CB8AC3E}">
        <p14:creationId xmlns:p14="http://schemas.microsoft.com/office/powerpoint/2010/main" val="2487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906973" y="436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06954" y="168153"/>
            <a:ext cx="777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Логическая модель базы данных</a:t>
            </a:r>
            <a:endParaRPr lang="ru-RU" sz="36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183" y="1041023"/>
            <a:ext cx="12082817" cy="586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/>
              <a:t>	</a:t>
            </a:r>
            <a:endParaRPr lang="ru-RU" sz="2000" dirty="0">
              <a:latin typeface="Century Gothic" panose="020B0502020202020204" pitchFamily="34" charset="0"/>
            </a:endParaRPr>
          </a:p>
        </p:txBody>
      </p:sp>
      <p:pic>
        <p:nvPicPr>
          <p:cNvPr id="6" name="Рисунок 5" descr="E:\Магистратура\Диплом\ER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" r="20779" b="13019"/>
          <a:stretch/>
        </p:blipFill>
        <p:spPr bwMode="auto">
          <a:xfrm>
            <a:off x="279400" y="1041023"/>
            <a:ext cx="11543164" cy="5642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00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51507" y="82785"/>
            <a:ext cx="5489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Структурная модель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8" name="Рисунок 7" descr="F:\Магистратура\Диплом\GE_модули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32" y="982639"/>
            <a:ext cx="6662466" cy="5792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4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4843" y="1187299"/>
            <a:ext cx="11600596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4770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983615" y="82785"/>
            <a:ext cx="62247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Полученные результаты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5702" y="1065424"/>
            <a:ext cx="116005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ru-RU" sz="17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автоматизированной системы мониторинга и управления технологическим процессом на ЛПЦ-4 ПАО «ММК» даст предприятию такие возможности как: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пользователей непрерывной, актуальной и оперативной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информацией о данных технологического процесса производства;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ввода и редактирования первичных данных при необходимости;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редактирования уставных значение и состояний агрегатов прокатного стана;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Повышение эффективности работы стана за счет контроля перемещения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слябов по линиям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загрузки, состояния карты печей и связи со всеми системами автоматизации;</a:t>
            </a:r>
          </a:p>
        </p:txBody>
      </p:sp>
    </p:spTree>
    <p:extLst>
      <p:ext uri="{BB962C8B-B14F-4D97-AF65-F5344CB8AC3E}">
        <p14:creationId xmlns:p14="http://schemas.microsoft.com/office/powerpoint/2010/main" val="32990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Андрей\Desktop\1\Безымянный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8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12943" y="450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70145" y="82785"/>
            <a:ext cx="8651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Публикации за период обучения</a:t>
            </a:r>
            <a:endParaRPr lang="ru-RU" sz="40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4843" y="1187299"/>
            <a:ext cx="116005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en-US" altLang="ru-RU" sz="17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	Калюжная А. В. Мониторинг в непрерывном производстве / Калюжная А.В., Егорова Л. Г. // Передовые инновационные разработки. Перспективы и опыт использования, проблемы внедрения в производство – М.: «Конверт». – 2019. –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100-101 с.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	Калюжная А. В. Автоматизация мониторинга непрерывного производства / Калюжная А.В., Егорова Л. Г. // Тезисы 77-й международной научно-технической конференции «актуальные проблемы современной науки, техники и образования». – Мгн, 2019. – 354 с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defRPr/>
            </a:pP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Калюжная А. В. Реинжиниринг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бизнес-процессов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предприятия на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основе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нотации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BPMN // Сборник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научных трудов XXI-й Российской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научной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конференции. Том 1. 26-28 апреля 2018 г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– М.: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ФГБОУ ВО «РЭУ им. Г. В. Плеханова».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2018</a:t>
            </a:r>
            <a:r>
              <a:rPr lang="ru-RU" altLang="ru-RU" sz="2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68-72 с.</a:t>
            </a:r>
          </a:p>
          <a:p>
            <a:pPr algn="just">
              <a:lnSpc>
                <a:spcPct val="150000"/>
              </a:lnSpc>
              <a:defRPr/>
            </a:pPr>
            <a:r>
              <a:rPr lang="ru-RU" altLang="ru-RU" sz="2000" dirty="0" smtClean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altLang="ru-RU" sz="2000" dirty="0" smtClean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7633" y="1009934"/>
            <a:ext cx="68355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96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Спасибо </a:t>
            </a:r>
          </a:p>
          <a:p>
            <a:pPr algn="ctr"/>
            <a:r>
              <a:rPr lang="ru-RU" sz="96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за</a:t>
            </a:r>
          </a:p>
          <a:p>
            <a:pPr algn="ctr"/>
            <a:r>
              <a:rPr lang="ru-RU" sz="9600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внимание!</a:t>
            </a:r>
            <a:endParaRPr lang="ru-RU" sz="96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366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170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Alena Kalyuzhnaya</dc:creator>
  <cp:lastModifiedBy>Vlad</cp:lastModifiedBy>
  <cp:revision>49</cp:revision>
  <cp:lastPrinted>2017-06-22T16:10:04Z</cp:lastPrinted>
  <dcterms:created xsi:type="dcterms:W3CDTF">2017-06-16T14:15:23Z</dcterms:created>
  <dcterms:modified xsi:type="dcterms:W3CDTF">2019-06-26T14:43:08Z</dcterms:modified>
</cp:coreProperties>
</file>