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3" r:id="rId5"/>
    <p:sldId id="267" r:id="rId6"/>
    <p:sldId id="261" r:id="rId7"/>
    <p:sldId id="262" r:id="rId8"/>
    <p:sldId id="266" r:id="rId9"/>
    <p:sldId id="264" r:id="rId10"/>
    <p:sldId id="265" r:id="rId11"/>
  </p:sldIdLst>
  <p:sldSz cx="12192000" cy="6858000"/>
  <p:notesSz cx="6888163" cy="100203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9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18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45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21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1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80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50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09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53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14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42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E986D-4B21-4B91-B1D2-5CFC0D3D8AE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54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Андрей\Desktop\1\Безымянный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1154" y="-6351"/>
            <a:ext cx="12483153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12"/>
          <p:cNvSpPr>
            <a:spLocks noChangeArrowheads="1"/>
          </p:cNvSpPr>
          <p:nvPr/>
        </p:nvSpPr>
        <p:spPr bwMode="auto">
          <a:xfrm>
            <a:off x="1951630" y="209528"/>
            <a:ext cx="10099343" cy="1701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ru-RU" altLang="ru-RU" sz="1600" dirty="0">
                <a:solidFill>
                  <a:srgbClr val="323C8D"/>
                </a:solidFill>
                <a:latin typeface="Century Gothic" panose="020B0502020202020204" pitchFamily="34" charset="0"/>
              </a:rPr>
              <a:t>«</a:t>
            </a:r>
            <a:r>
              <a:rPr lang="ru-RU" altLang="ru-RU" sz="1800" dirty="0">
                <a:solidFill>
                  <a:srgbClr val="323C8D"/>
                </a:solidFill>
                <a:latin typeface="Century Gothic" panose="020B0502020202020204" pitchFamily="34" charset="0"/>
              </a:rPr>
              <a:t>Министерство образования и науки Российской Федерации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323C8D"/>
                </a:solidFill>
                <a:latin typeface="Century Gothic" panose="020B0502020202020204" pitchFamily="34" charset="0"/>
              </a:rPr>
              <a:t>Федеральное государственное бюджетное образовательное учреждение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323C8D"/>
                </a:solidFill>
                <a:latin typeface="Century Gothic" panose="020B0502020202020204" pitchFamily="34" charset="0"/>
              </a:rPr>
              <a:t>высшего образования «Магнитогорский государственный технический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323C8D"/>
                </a:solidFill>
                <a:latin typeface="Century Gothic" panose="020B0502020202020204" pitchFamily="34" charset="0"/>
              </a:rPr>
              <a:t>Университет им. Г.И. Носова»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20871" y="5615001"/>
            <a:ext cx="84616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ru-RU" altLang="ru-RU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Выполнил: студент </a:t>
            </a:r>
            <a:r>
              <a:rPr lang="ru-RU" altLang="ru-RU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группы</a:t>
            </a:r>
            <a:r>
              <a:rPr lang="en-US" altLang="ru-RU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 </a:t>
            </a:r>
            <a:r>
              <a:rPr lang="ru-RU" altLang="ru-RU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АВб-21-12                                       Шемякин </a:t>
            </a:r>
            <a:r>
              <a:rPr lang="ru-RU" altLang="ru-RU" dirty="0">
                <a:solidFill>
                  <a:srgbClr val="323C8D"/>
                </a:solidFill>
                <a:latin typeface="Century Gothic" panose="020B0502020202020204" pitchFamily="34" charset="0"/>
              </a:rPr>
              <a:t>К</a:t>
            </a:r>
            <a:r>
              <a:rPr lang="ru-RU" altLang="ru-RU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. </a:t>
            </a:r>
            <a:r>
              <a:rPr lang="ru-RU" altLang="ru-RU" dirty="0">
                <a:solidFill>
                  <a:srgbClr val="323C8D"/>
                </a:solidFill>
                <a:latin typeface="Century Gothic" panose="020B0502020202020204" pitchFamily="34" charset="0"/>
              </a:rPr>
              <a:t>А</a:t>
            </a:r>
            <a:r>
              <a:rPr lang="ru-RU" altLang="ru-RU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.</a:t>
            </a:r>
            <a:endParaRPr lang="ru-RU" altLang="ru-RU" dirty="0" smtClean="0">
              <a:solidFill>
                <a:srgbClr val="323C8D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ru-RU" altLang="ru-RU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Руководитель: доцент, к.т.н.                                                      </a:t>
            </a:r>
            <a:r>
              <a:rPr lang="ru-RU" altLang="ru-RU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 Калитаев </a:t>
            </a:r>
            <a:r>
              <a:rPr lang="ru-RU" altLang="ru-RU" dirty="0">
                <a:solidFill>
                  <a:srgbClr val="323C8D"/>
                </a:solidFill>
                <a:latin typeface="Century Gothic" panose="020B0502020202020204" pitchFamily="34" charset="0"/>
              </a:rPr>
              <a:t>А</a:t>
            </a:r>
            <a:r>
              <a:rPr lang="ru-RU" altLang="ru-RU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. </a:t>
            </a:r>
            <a:r>
              <a:rPr lang="ru-RU" altLang="ru-RU" dirty="0">
                <a:solidFill>
                  <a:srgbClr val="323C8D"/>
                </a:solidFill>
                <a:latin typeface="Century Gothic" panose="020B0502020202020204" pitchFamily="34" charset="0"/>
              </a:rPr>
              <a:t>Н</a:t>
            </a:r>
            <a:r>
              <a:rPr lang="ru-RU" altLang="ru-RU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.</a:t>
            </a:r>
            <a:endParaRPr lang="ru-RU" altLang="ru-RU" dirty="0">
              <a:solidFill>
                <a:srgbClr val="323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Содержимое 9"/>
          <p:cNvSpPr txBox="1">
            <a:spLocks/>
          </p:cNvSpPr>
          <p:nvPr/>
        </p:nvSpPr>
        <p:spPr>
          <a:xfrm>
            <a:off x="1793189" y="2431745"/>
            <a:ext cx="10257784" cy="2579426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ru-RU" sz="4000" b="1" cap="all" dirty="0" smtClean="0">
                <a:solidFill>
                  <a:srgbClr val="323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Разработка программной библиотеки для осуществления прямого управления эмбоссером </a:t>
            </a:r>
            <a:r>
              <a:rPr lang="en-US" sz="4000" b="1" cap="all" dirty="0" smtClean="0">
                <a:solidFill>
                  <a:srgbClr val="323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MATICA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24279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7633" y="1009934"/>
            <a:ext cx="68355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9600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Спасибо </a:t>
            </a:r>
          </a:p>
          <a:p>
            <a:pPr algn="ctr"/>
            <a:r>
              <a:rPr lang="ru-RU" sz="9600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за</a:t>
            </a:r>
          </a:p>
          <a:p>
            <a:pPr algn="ctr"/>
            <a:r>
              <a:rPr lang="ru-RU" sz="9600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внимание!</a:t>
            </a:r>
            <a:endParaRPr lang="ru-RU" sz="96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36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82385" y="1474047"/>
            <a:ext cx="10849972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ru-RU" altLang="ru-RU" sz="2400" b="1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</a:t>
            </a:r>
            <a:r>
              <a:rPr lang="ru-RU" altLang="ru-RU" sz="2000" b="1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altLang="ru-RU" sz="2000" b="1" dirty="0" smtClean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defRPr/>
            </a:pP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Процесс записи информации о клиенте банка на чип пластиковой карты через кардридерный модуль эмбоссера </a:t>
            </a:r>
            <a:r>
              <a:rPr lang="en-US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MATICA.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ru-RU" sz="2000" dirty="0" smtClean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defRPr/>
            </a:pPr>
            <a:r>
              <a:rPr lang="ru-RU" altLang="ru-RU" sz="2400" b="1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Предмет:</a:t>
            </a:r>
            <a:endParaRPr lang="ru-RU" altLang="ru-RU" sz="2400" b="1" dirty="0" smtClean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defRPr/>
            </a:pP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Информационное и программное обеспечение для настройки и хранения карточных продуктов и обработки банковских карт средствами эмбоссеров и кардридеров. Информационное и программное обеспечение управления модулями эмбоссера </a:t>
            </a:r>
            <a:r>
              <a:rPr lang="en-US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MATICA.</a:t>
            </a:r>
            <a:endParaRPr lang="ru-RU" altLang="ru-RU" sz="2000" dirty="0" smtClean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defRPr/>
            </a:pPr>
            <a:r>
              <a:rPr lang="ru-RU" altLang="ru-RU" sz="2400" b="1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Цель</a:t>
            </a:r>
            <a:r>
              <a:rPr lang="ru-RU" altLang="ru-RU" sz="2400" b="1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20000"/>
              </a:lnSpc>
              <a:defRPr/>
            </a:pP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драйвера</a:t>
            </a:r>
            <a:r>
              <a:rPr lang="en-US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программного продукта </a:t>
            </a:r>
            <a:r>
              <a:rPr lang="en-US" altLang="ru-RU" sz="2000" dirty="0" err="1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TranzWare</a:t>
            </a:r>
            <a:r>
              <a:rPr lang="en-US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CardFactory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осуществляющего записи информации о клиенте банка на чип пластиковой карты через кардридерный модуль эмбоссера </a:t>
            </a:r>
            <a:r>
              <a:rPr lang="en-US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MATICA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altLang="ru-RU" sz="2000" dirty="0" smtClean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70997" y="5322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721" y="26251"/>
            <a:ext cx="9474005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7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81689" y="860650"/>
            <a:ext cx="11808823" cy="5978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ru-RU" sz="24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altLang="ru-RU" sz="21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</a:t>
            </a:r>
            <a:r>
              <a:rPr lang="ru-RU" altLang="ru-RU" sz="2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достижения поставленной цели необходимо выполнить следующие задачи</a:t>
            </a:r>
            <a:r>
              <a:rPr lang="ru-RU" altLang="ru-RU" sz="21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altLang="ru-RU" sz="21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100" dirty="0" smtClean="0">
                <a:latin typeface="Century Gothic" panose="020B0502020202020204" pitchFamily="34" charset="0"/>
              </a:rPr>
              <a:t>Выполнить анализ работы эмбоссера </a:t>
            </a:r>
            <a:r>
              <a:rPr lang="en-US" sz="2100" dirty="0" smtClean="0">
                <a:latin typeface="Century Gothic" panose="020B0502020202020204" pitchFamily="34" charset="0"/>
              </a:rPr>
              <a:t>MATICA </a:t>
            </a:r>
            <a:r>
              <a:rPr lang="ru-RU" sz="2100" dirty="0" smtClean="0">
                <a:latin typeface="Century Gothic" panose="020B0502020202020204" pitchFamily="34" charset="0"/>
              </a:rPr>
              <a:t>и методов аппаратного и программного взаимодействия с его кардридерным модулем;</a:t>
            </a:r>
            <a:endParaRPr lang="en-US" sz="2100" dirty="0" smtClean="0">
              <a:latin typeface="Century Gothic" panose="020B0502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100" dirty="0" smtClean="0">
                <a:latin typeface="Century Gothic" panose="020B0502020202020204" pitchFamily="34" charset="0"/>
              </a:rPr>
              <a:t>Провести теоретический анализ возможностей программной платформы </a:t>
            </a:r>
            <a:r>
              <a:rPr lang="en-US" sz="2100" dirty="0" err="1" smtClean="0">
                <a:latin typeface="Century Gothic" panose="020B0502020202020204" pitchFamily="34" charset="0"/>
              </a:rPr>
              <a:t>FloraWare</a:t>
            </a:r>
            <a:r>
              <a:rPr lang="ru-RU" sz="2100" dirty="0" smtClean="0">
                <a:latin typeface="Century Gothic" panose="020B0502020202020204" pitchFamily="34" charset="0"/>
              </a:rPr>
              <a:t>, использующихся для осуществления сетевого взаимодействия;</a:t>
            </a:r>
            <a:endParaRPr lang="en-US" sz="2100" dirty="0" smtClean="0">
              <a:latin typeface="Century Gothic" panose="020B0502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100" dirty="0" smtClean="0">
                <a:latin typeface="Century Gothic" panose="020B0502020202020204" pitchFamily="34" charset="0"/>
              </a:rPr>
              <a:t>Провести анализ структуры программного продукта </a:t>
            </a:r>
            <a:r>
              <a:rPr lang="en-US" sz="2100" dirty="0" err="1" smtClean="0">
                <a:latin typeface="Century Gothic" panose="020B0502020202020204" pitchFamily="34" charset="0"/>
              </a:rPr>
              <a:t>TranzWare</a:t>
            </a:r>
            <a:r>
              <a:rPr lang="en-US" sz="2100" dirty="0" smtClean="0">
                <a:latin typeface="Century Gothic" panose="020B0502020202020204" pitchFamily="34" charset="0"/>
              </a:rPr>
              <a:t> </a:t>
            </a:r>
            <a:r>
              <a:rPr lang="en-US" sz="2100" dirty="0" err="1" smtClean="0">
                <a:latin typeface="Century Gothic" panose="020B0502020202020204" pitchFamily="34" charset="0"/>
              </a:rPr>
              <a:t>CardFactory</a:t>
            </a:r>
            <a:r>
              <a:rPr lang="en-US" sz="2100" dirty="0">
                <a:latin typeface="Century Gothic" panose="020B0502020202020204" pitchFamily="34" charset="0"/>
              </a:rPr>
              <a:t> </a:t>
            </a:r>
            <a:r>
              <a:rPr lang="ru-RU" sz="2100" dirty="0" smtClean="0">
                <a:latin typeface="Century Gothic" panose="020B0502020202020204" pitchFamily="34" charset="0"/>
              </a:rPr>
              <a:t>и структуры существующих драйверов кардридеров; </a:t>
            </a:r>
            <a:endParaRPr lang="en-US" sz="2100" dirty="0" smtClean="0">
              <a:latin typeface="Century Gothic" panose="020B0502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100" dirty="0" smtClean="0">
                <a:latin typeface="Century Gothic" panose="020B0502020202020204" pitchFamily="34" charset="0"/>
              </a:rPr>
              <a:t>Описать проектное решение для управления кардридерным модулем эмбоссера </a:t>
            </a:r>
            <a:r>
              <a:rPr lang="en-US" sz="2100" dirty="0" smtClean="0">
                <a:latin typeface="Century Gothic" panose="020B0502020202020204" pitchFamily="34" charset="0"/>
              </a:rPr>
              <a:t>MATICA;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100" dirty="0" smtClean="0">
                <a:latin typeface="Century Gothic" panose="020B0502020202020204" pitchFamily="34" charset="0"/>
              </a:rPr>
              <a:t>Получить результаты опытной эксплуатации разработанной программной библиотеки. </a:t>
            </a:r>
            <a:endParaRPr lang="ru-RU" sz="2100" dirty="0" smtClean="0"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48167" y="3821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167" y="60791"/>
            <a:ext cx="5675868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6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51128" y="6141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556937" y="90929"/>
            <a:ext cx="9078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Результаты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исследования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эмбоссера</a:t>
            </a:r>
            <a:endParaRPr lang="ru-RU" sz="36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75" y="1696995"/>
            <a:ext cx="3790949" cy="50545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33" y="1696994"/>
            <a:ext cx="3790950" cy="50545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7416" y="1016230"/>
            <a:ext cx="4279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Century Gothic" panose="020B0502020202020204" pitchFamily="34" charset="0"/>
              </a:rPr>
              <a:t>Полный набор компонентов кардридерного модуля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96675" y="1156772"/>
            <a:ext cx="427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Century Gothic" panose="020B0502020202020204" pitchFamily="34" charset="0"/>
              </a:rPr>
              <a:t>Управляющая плата модуля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4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51128" y="6141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379112" y="162234"/>
            <a:ext cx="940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Схема сетевого подключения к модулю</a:t>
            </a:r>
            <a:endParaRPr lang="ru-RU" sz="36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Cloud 2"/>
          <p:cNvSpPr/>
          <p:nvPr/>
        </p:nvSpPr>
        <p:spPr>
          <a:xfrm>
            <a:off x="1063030" y="2893512"/>
            <a:ext cx="3597342" cy="2091847"/>
          </a:xfrm>
          <a:prstGeom prst="cloud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53251" y="3754769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Внутренняя сеть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951" y="1455586"/>
            <a:ext cx="965498" cy="1020222"/>
          </a:xfrm>
          <a:prstGeom prst="rect">
            <a:avLst/>
          </a:prstGeom>
        </p:spPr>
      </p:pic>
      <p:cxnSp>
        <p:nvCxnSpPr>
          <p:cNvPr id="13" name="Straight Connector 12"/>
          <p:cNvCxnSpPr>
            <a:stCxn id="3" idx="3"/>
            <a:endCxn id="10" idx="2"/>
          </p:cNvCxnSpPr>
          <p:nvPr/>
        </p:nvCxnSpPr>
        <p:spPr>
          <a:xfrm flipH="1" flipV="1">
            <a:off x="2861700" y="2475808"/>
            <a:ext cx="1" cy="53730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88075" y="1049835"/>
            <a:ext cx="2147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Century Gothic" panose="020B0502020202020204" pitchFamily="34" charset="0"/>
              </a:rPr>
              <a:t>Управляющая ЭВМ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4D3E0E-E0E6-4F32-B612-650FDCFC7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66" y="5403232"/>
            <a:ext cx="2000266" cy="886768"/>
          </a:xfrm>
          <a:prstGeom prst="rect">
            <a:avLst/>
          </a:prstGeom>
        </p:spPr>
      </p:pic>
      <p:cxnSp>
        <p:nvCxnSpPr>
          <p:cNvPr id="16" name="Straight Connector 15"/>
          <p:cNvCxnSpPr>
            <a:endCxn id="3" idx="1"/>
          </p:cNvCxnSpPr>
          <p:nvPr/>
        </p:nvCxnSpPr>
        <p:spPr>
          <a:xfrm flipV="1">
            <a:off x="2861701" y="4983132"/>
            <a:ext cx="0" cy="41993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82470" y="6290000"/>
            <a:ext cx="255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Century Gothic" panose="020B0502020202020204" pitchFamily="34" charset="0"/>
              </a:rPr>
              <a:t>Кардридерный модуль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338" y="2590737"/>
            <a:ext cx="965498" cy="1020222"/>
          </a:xfrm>
          <a:prstGeom prst="rect">
            <a:avLst/>
          </a:prstGeom>
        </p:spPr>
      </p:pic>
      <p:cxnSp>
        <p:nvCxnSpPr>
          <p:cNvPr id="20" name="Straight Connector 19"/>
          <p:cNvCxnSpPr>
            <a:endCxn id="19" idx="2"/>
          </p:cNvCxnSpPr>
          <p:nvPr/>
        </p:nvCxnSpPr>
        <p:spPr>
          <a:xfrm flipH="1" flipV="1">
            <a:off x="6084087" y="3610959"/>
            <a:ext cx="2" cy="54022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BD4D3E0E-E0E6-4F32-B612-650FDCFC7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954" y="4148266"/>
            <a:ext cx="2000266" cy="88676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010462" y="2178706"/>
            <a:ext cx="2147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Century Gothic" panose="020B0502020202020204" pitchFamily="34" charset="0"/>
              </a:rPr>
              <a:t>Управляющая ЭВМ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04857" y="5072688"/>
            <a:ext cx="255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Century Gothic" panose="020B0502020202020204" pitchFamily="34" charset="0"/>
              </a:rPr>
              <a:t>Кардридерный модуль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4D3E0E-E0E6-4F32-B612-650FDCFC7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633" y="2716013"/>
            <a:ext cx="2000266" cy="886768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H="1" flipV="1">
            <a:off x="9749849" y="2178706"/>
            <a:ext cx="1" cy="53730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9" idx="0"/>
          </p:cNvCxnSpPr>
          <p:nvPr/>
        </p:nvCxnSpPr>
        <p:spPr>
          <a:xfrm flipV="1">
            <a:off x="8535711" y="3591404"/>
            <a:ext cx="562248" cy="52677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9706069" y="3591404"/>
            <a:ext cx="1" cy="53730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7" idx="0"/>
          </p:cNvCxnSpPr>
          <p:nvPr/>
        </p:nvCxnSpPr>
        <p:spPr>
          <a:xfrm flipH="1" flipV="1">
            <a:off x="10314180" y="3591404"/>
            <a:ext cx="562247" cy="52677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723E8D1F-D839-4A4B-B861-F9F72C4136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886" y="4118180"/>
            <a:ext cx="641650" cy="127654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23E8D1F-D839-4A4B-B861-F9F72C4136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244" y="4125786"/>
            <a:ext cx="641650" cy="127654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23E8D1F-D839-4A4B-B861-F9F72C4136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602" y="4118180"/>
            <a:ext cx="641650" cy="1276546"/>
          </a:xfrm>
          <a:prstGeom prst="rect">
            <a:avLst/>
          </a:prstGeom>
        </p:spPr>
      </p:pic>
      <p:sp>
        <p:nvSpPr>
          <p:cNvPr id="51" name="Cloud 50"/>
          <p:cNvSpPr/>
          <p:nvPr/>
        </p:nvSpPr>
        <p:spPr>
          <a:xfrm>
            <a:off x="8535711" y="1049835"/>
            <a:ext cx="2340716" cy="112887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9897348" y="2363371"/>
            <a:ext cx="1455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Century Gothic" panose="020B0502020202020204" pitchFamily="34" charset="0"/>
              </a:rPr>
              <a:t>192.168.0.80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02706" y="5846616"/>
            <a:ext cx="1244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Century Gothic" panose="020B0502020202020204" pitchFamily="34" charset="0"/>
              </a:rPr>
              <a:t>192.168.0.81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090241" y="5846616"/>
            <a:ext cx="1231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Century Gothic" panose="020B0502020202020204" pitchFamily="34" charset="0"/>
              </a:rPr>
              <a:t>192.168.0.82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22300" y="5542255"/>
            <a:ext cx="1025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р</a:t>
            </a:r>
            <a:r>
              <a:rPr lang="ru-RU" sz="1600" dirty="0" smtClean="0">
                <a:latin typeface="Century Gothic" panose="020B0502020202020204" pitchFamily="34" charset="0"/>
              </a:rPr>
              <a:t>идер 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174423" y="5542255"/>
            <a:ext cx="1063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р</a:t>
            </a:r>
            <a:r>
              <a:rPr lang="ru-RU" sz="1600" dirty="0" smtClean="0">
                <a:latin typeface="Century Gothic" panose="020B0502020202020204" pitchFamily="34" charset="0"/>
              </a:rPr>
              <a:t>идер 2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265350" y="5841072"/>
            <a:ext cx="1571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Century Gothic" panose="020B0502020202020204" pitchFamily="34" charset="0"/>
              </a:rPr>
              <a:t>192.168.0.(80+</a:t>
            </a:r>
            <a:r>
              <a:rPr lang="en-US" sz="1400" dirty="0" smtClean="0">
                <a:latin typeface="Century Gothic" panose="020B0502020202020204" pitchFamily="34" charset="0"/>
              </a:rPr>
              <a:t>n)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367457" y="5542255"/>
            <a:ext cx="1025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р</a:t>
            </a:r>
            <a:r>
              <a:rPr lang="ru-RU" sz="1600" dirty="0" smtClean="0">
                <a:latin typeface="Century Gothic" panose="020B0502020202020204" pitchFamily="34" charset="0"/>
              </a:rPr>
              <a:t>идер </a:t>
            </a:r>
            <a:r>
              <a:rPr lang="en-US" sz="1600" dirty="0" smtClean="0">
                <a:latin typeface="Century Gothic" panose="020B0502020202020204" pitchFamily="34" charset="0"/>
              </a:rPr>
              <a:t>n</a:t>
            </a:r>
            <a:endParaRPr lang="en-US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42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06973" y="436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355767" y="168153"/>
            <a:ext cx="9480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Схема взаимодействия с эмбоссером</a:t>
            </a:r>
            <a:endParaRPr lang="ru-RU" sz="36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9183" y="1041023"/>
            <a:ext cx="12082817" cy="58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/>
              <a:t>	</a:t>
            </a:r>
            <a:endParaRPr lang="ru-RU" sz="2000" dirty="0"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0822A2-AF19-425B-8F76-10DB171CC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66" y="2857499"/>
            <a:ext cx="1496533" cy="15624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9183" y="4419958"/>
            <a:ext cx="322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Вызывающее приложение </a:t>
            </a:r>
          </a:p>
          <a:p>
            <a:pPr algn="ctr"/>
            <a:r>
              <a:rPr lang="ru-RU" dirty="0" smtClean="0">
                <a:latin typeface="Century Gothic" panose="020B0502020202020204" pitchFamily="34" charset="0"/>
              </a:rPr>
              <a:t>с драйвером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6E22DE-4516-4074-B8C8-B7A50F6B2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342" y="1531013"/>
            <a:ext cx="1525315" cy="117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1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34770" y="4503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351507" y="82785"/>
            <a:ext cx="5489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Структурная модель</a:t>
            </a:r>
            <a:endParaRPr lang="ru-RU" sz="4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8" name="Рисунок 7" descr="F:\Магистратура\Диплом\GE_модули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932" y="982639"/>
            <a:ext cx="6662466" cy="5792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641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54843" y="1187299"/>
            <a:ext cx="11600596" cy="495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34770" y="4503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983615" y="82785"/>
            <a:ext cx="62247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Полученные результаты</a:t>
            </a:r>
            <a:endParaRPr lang="ru-RU" sz="4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95702" y="1065424"/>
            <a:ext cx="1160059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ru-RU" sz="17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автоматизированной системы мониторинга и управления технологическим процессом на ЛПЦ-4 ПАО «ММК» даст предприятию такие возможности как: 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Обеспечение 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пользователей непрерывной, актуальной и оперативной 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информацией о данных технологического процесса производства;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ввода и редактирования первичных данных при необходимости;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редактирования уставных значение и состояний агрегатов прокатного стана;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Повышение эффективности работы стана за счет контроля перемещения 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слябов по линиям 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загрузки, состояния карты печей и связи со всеми системами автоматизации;</a:t>
            </a:r>
          </a:p>
        </p:txBody>
      </p:sp>
    </p:spTree>
    <p:extLst>
      <p:ext uri="{BB962C8B-B14F-4D97-AF65-F5344CB8AC3E}">
        <p14:creationId xmlns:p14="http://schemas.microsoft.com/office/powerpoint/2010/main" val="329903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12943" y="4503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770145" y="82785"/>
            <a:ext cx="8651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Публикации за период обучения</a:t>
            </a:r>
            <a:endParaRPr lang="ru-RU" sz="4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54843" y="1187299"/>
            <a:ext cx="116005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  <a:defRPr/>
            </a:pPr>
            <a:r>
              <a:rPr lang="en-US" altLang="ru-RU" sz="17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	Калюжная А. В. Мониторинг в непрерывном производстве / Калюжная А.В., Егорова Л. Г. // Передовые инновационные разработки. Перспективы и опыт использования, проблемы внедрения в производство – М.: «Конверт». – 2019. – 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100-101 с.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defRPr/>
            </a:pP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	Калюжная А. В. Автоматизация мониторинга непрерывного производства / Калюжная А.В., Егорова Л. Г. // Тезисы 77-й международной научно-технической конференции «актуальные проблемы современной науки, техники и образования». – Мгн, 2019. – 354 с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defRPr/>
            </a:pP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Калюжная А. В. Реинжиниринг 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бизнес-процессов 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предприятия на 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основе 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нотации 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BPMN // Сборник 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научных трудов XXI-й Российской 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научной 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конференции. Том 1. 26-28 апреля 2018 г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– М.: 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ФГБОУ ВО «РЭУ им. Г. В. Плеханова».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2018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68-72 с.</a:t>
            </a:r>
          </a:p>
          <a:p>
            <a:pPr algn="just">
              <a:lnSpc>
                <a:spcPct val="150000"/>
              </a:lnSpc>
              <a:defRPr/>
            </a:pP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827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488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Times New Roman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Alena Kalyuzhnaya</dc:creator>
  <cp:lastModifiedBy>Konstantin A. Shemyakin</cp:lastModifiedBy>
  <cp:revision>65</cp:revision>
  <cp:lastPrinted>2017-06-22T16:10:04Z</cp:lastPrinted>
  <dcterms:created xsi:type="dcterms:W3CDTF">2017-06-16T14:15:23Z</dcterms:created>
  <dcterms:modified xsi:type="dcterms:W3CDTF">2025-05-21T07:46:56Z</dcterms:modified>
</cp:coreProperties>
</file>