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9" r:id="rId4"/>
    <p:sldId id="258" r:id="rId5"/>
    <p:sldId id="260" r:id="rId6"/>
    <p:sldId id="262" r:id="rId7"/>
    <p:sldId id="268" r:id="rId8"/>
    <p:sldId id="267" r:id="rId9"/>
    <p:sldId id="261" r:id="rId10"/>
    <p:sldId id="270" r:id="rId11"/>
    <p:sldId id="271" r:id="rId12"/>
    <p:sldId id="272" r:id="rId13"/>
    <p:sldId id="265" r:id="rId14"/>
  </p:sldIdLst>
  <p:sldSz cx="12192000" cy="6858000"/>
  <p:notesSz cx="6888163" cy="100203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71" autoAdjust="0"/>
  </p:normalViewPr>
  <p:slideViewPr>
    <p:cSldViewPr snapToGrid="0">
      <p:cViewPr>
        <p:scale>
          <a:sx n="75" d="100"/>
          <a:sy n="75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9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8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45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21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1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8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50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09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3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14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42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986D-4B21-4B91-B1D2-5CFC0D3D8AEF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54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Андрей\Desktop\1\Безымянный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154" y="-6351"/>
            <a:ext cx="12483153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12"/>
          <p:cNvSpPr>
            <a:spLocks noChangeArrowheads="1"/>
          </p:cNvSpPr>
          <p:nvPr/>
        </p:nvSpPr>
        <p:spPr bwMode="auto">
          <a:xfrm>
            <a:off x="1951630" y="209528"/>
            <a:ext cx="10099343" cy="170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rgbClr val="323C8D"/>
                </a:solidFill>
                <a:latin typeface="Century Gothic" panose="020B0502020202020204" pitchFamily="34" charset="0"/>
              </a:rPr>
              <a:t>«</a:t>
            </a: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Министерство образования и науки Российской Федерации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Федеральное государственное бюджетное образовательное учреждение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высшего образования «Магнитогорский государственный технический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университет им. Г.И. Носова»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20871" y="5615001"/>
            <a:ext cx="8461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ru-RU" alt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Выполнил: студент группы</a:t>
            </a:r>
            <a:r>
              <a:rPr lang="en-US" alt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 </a:t>
            </a:r>
            <a:r>
              <a:rPr lang="ru-RU" alt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АВб-21-12                                       Шемякин К. А.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ru-RU" alt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Руководитель: доцент, к.т.н.                                                       Калитаев А. Н.</a:t>
            </a:r>
          </a:p>
        </p:txBody>
      </p:sp>
      <p:sp>
        <p:nvSpPr>
          <p:cNvPr id="5" name="Содержимое 9"/>
          <p:cNvSpPr txBox="1">
            <a:spLocks/>
          </p:cNvSpPr>
          <p:nvPr/>
        </p:nvSpPr>
        <p:spPr>
          <a:xfrm>
            <a:off x="1793189" y="2431745"/>
            <a:ext cx="10257784" cy="2579426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ru-RU" sz="4000" b="1" cap="all" dirty="0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Разработка программной библиотеки для осуществления прямого управления эмбоссером </a:t>
            </a:r>
            <a:r>
              <a:rPr lang="en-US" sz="4000" b="1" cap="all" dirty="0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MATICA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2427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06973" y="436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396197" y="168153"/>
            <a:ext cx="7508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Проектное решение драйвера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9183" y="1041023"/>
            <a:ext cx="12082817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/>
              <a:t>	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92790" y="1247377"/>
            <a:ext cx="2103407" cy="2597590"/>
            <a:chOff x="6698461" y="1494327"/>
            <a:chExt cx="1265206" cy="1562459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3491331-5420-4D91-B017-712E5A6C1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08" y="1494327"/>
              <a:ext cx="1164942" cy="1562459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E20CE0C-66E3-073B-E6D6-DD7E83255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284" y="1619902"/>
              <a:ext cx="851560" cy="620342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C0A6251-3A3B-06AD-FFB2-18AD25A5A38C}"/>
                </a:ext>
              </a:extLst>
            </p:cNvPr>
            <p:cNvSpPr txBox="1"/>
            <p:nvPr/>
          </p:nvSpPr>
          <p:spPr>
            <a:xfrm>
              <a:off x="6698461" y="2243686"/>
              <a:ext cx="1265206" cy="722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entury Gothic" panose="020B0502020202020204" pitchFamily="34" charset="0"/>
                </a:rPr>
                <a:t>Chip</a:t>
              </a:r>
            </a:p>
            <a:p>
              <a:pPr algn="ctr"/>
              <a:r>
                <a:rPr lang="en-US" sz="2400" dirty="0">
                  <a:latin typeface="Century Gothic" panose="020B0502020202020204" pitchFamily="34" charset="0"/>
                </a:rPr>
                <a:t>Writer</a:t>
              </a:r>
            </a:p>
            <a:p>
              <a:pPr algn="ctr"/>
              <a:r>
                <a:rPr lang="en-US" sz="2400" dirty="0">
                  <a:latin typeface="Century Gothic" panose="020B0502020202020204" pitchFamily="34" charset="0"/>
                </a:rPr>
                <a:t>Driver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2DBB5B7-CC96-A62C-2CDE-A7BB0954FCD9}"/>
              </a:ext>
            </a:extLst>
          </p:cNvPr>
          <p:cNvSpPr/>
          <p:nvPr/>
        </p:nvSpPr>
        <p:spPr>
          <a:xfrm>
            <a:off x="4445407" y="1043329"/>
            <a:ext cx="2804845" cy="626607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void </a:t>
            </a:r>
            <a:r>
              <a:rPr lang="en-US" sz="2400" dirty="0" smtClean="0">
                <a:latin typeface="Century Gothic" panose="020B0502020202020204" pitchFamily="34" charset="0"/>
              </a:rPr>
              <a:t>Start</a:t>
            </a:r>
            <a:r>
              <a:rPr lang="en-US" sz="2400" dirty="0">
                <a:latin typeface="Century Gothic" panose="020B0502020202020204" pitchFamily="34" charset="0"/>
              </a:rPr>
              <a:t>()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65BA14E-9F7B-4BB7-3BEB-39821038FC25}"/>
              </a:ext>
            </a:extLst>
          </p:cNvPr>
          <p:cNvCxnSpPr>
            <a:cxnSpLocks/>
            <a:stCxn id="66" idx="3"/>
            <a:endCxn id="3" idx="1"/>
          </p:cNvCxnSpPr>
          <p:nvPr/>
        </p:nvCxnSpPr>
        <p:spPr>
          <a:xfrm flipV="1">
            <a:off x="2313210" y="1356633"/>
            <a:ext cx="2132197" cy="1189539"/>
          </a:xfrm>
          <a:prstGeom prst="bentConnector3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6F9F61-C666-59BF-BE4D-91ED34DF8EF7}"/>
              </a:ext>
            </a:extLst>
          </p:cNvPr>
          <p:cNvSpPr/>
          <p:nvPr/>
        </p:nvSpPr>
        <p:spPr>
          <a:xfrm>
            <a:off x="376493" y="4260381"/>
            <a:ext cx="2019704" cy="2429466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Century Gothic" panose="020B0502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B0042D-702A-F952-1ACA-E919339BB5E2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344851" y="3844967"/>
            <a:ext cx="0" cy="41541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472777" y="2737527"/>
            <a:ext cx="2649121" cy="1795324"/>
            <a:chOff x="4472777" y="2465057"/>
            <a:chExt cx="2649121" cy="1795324"/>
          </a:xfrm>
        </p:grpSpPr>
        <p:grpSp>
          <p:nvGrpSpPr>
            <p:cNvPr id="53" name="Group 52"/>
            <p:cNvGrpSpPr/>
            <p:nvPr/>
          </p:nvGrpSpPr>
          <p:grpSpPr>
            <a:xfrm>
              <a:off x="5800453" y="2573774"/>
              <a:ext cx="1321445" cy="1562459"/>
              <a:chOff x="4459057" y="4591624"/>
              <a:chExt cx="1321445" cy="1562459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9794B69E-09D4-23A3-CDBB-6C6AFAD7B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59057" y="4591624"/>
                <a:ext cx="1164942" cy="1562459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54FD0773-E414-71C1-CD4F-11915174B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5748" y="4727446"/>
                <a:ext cx="851560" cy="620342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814F84-C5CB-7495-FDB8-4594AD13574B}"/>
                  </a:ext>
                </a:extLst>
              </p:cNvPr>
              <p:cNvSpPr txBox="1"/>
              <p:nvPr/>
            </p:nvSpPr>
            <p:spPr>
              <a:xfrm>
                <a:off x="4506434" y="5395317"/>
                <a:ext cx="12740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latin typeface="Century Gothic" panose="020B0502020202020204" pitchFamily="34" charset="0"/>
                  </a:rPr>
                  <a:t>Драйвер </a:t>
                </a:r>
              </a:p>
              <a:p>
                <a:r>
                  <a:rPr lang="en-US" sz="1600" dirty="0">
                    <a:latin typeface="Century Gothic" panose="020B0502020202020204" pitchFamily="34" charset="0"/>
                  </a:rPr>
                  <a:t>MATICA</a:t>
                </a:r>
                <a:endParaRPr lang="ru-RU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579783" y="2580432"/>
              <a:ext cx="1307252" cy="1562459"/>
              <a:chOff x="2008240" y="4591624"/>
              <a:chExt cx="1307252" cy="1562459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8F54CE67-D52E-7E47-20F6-FEA4C45337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8240" y="4591624"/>
                <a:ext cx="1164942" cy="1562459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8BBECC-6C15-992F-2037-2C2455C6AF93}"/>
                  </a:ext>
                </a:extLst>
              </p:cNvPr>
              <p:cNvSpPr txBox="1"/>
              <p:nvPr/>
            </p:nvSpPr>
            <p:spPr>
              <a:xfrm>
                <a:off x="2041424" y="5278921"/>
                <a:ext cx="12740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latin typeface="Century Gothic" panose="020B0502020202020204" pitchFamily="34" charset="0"/>
                  </a:rPr>
                  <a:t>Драйвер записи карты</a:t>
                </a:r>
                <a:endParaRPr lang="en-US" sz="1600" dirty="0">
                  <a:latin typeface="Century Gothic" panose="020B0502020202020204" pitchFamily="34" charset="0"/>
                </a:endParaRP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872B8CBA-1FE8-450E-1183-4DF1802B2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2261" y="4863507"/>
                <a:ext cx="728960" cy="436884"/>
              </a:xfrm>
              <a:prstGeom prst="rect">
                <a:avLst/>
              </a:prstGeom>
            </p:spPr>
          </p:pic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6722387-9728-CADC-55F2-6E6852806B3A}"/>
                </a:ext>
              </a:extLst>
            </p:cNvPr>
            <p:cNvSpPr/>
            <p:nvPr/>
          </p:nvSpPr>
          <p:spPr>
            <a:xfrm>
              <a:off x="4472777" y="2465057"/>
              <a:ext cx="2649121" cy="1795324"/>
            </a:xfrm>
            <a:prstGeom prst="rect">
              <a:avLst/>
            </a:prstGeom>
            <a:noFill/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entury Gothic" panose="020B0502020202020204" pitchFamily="34" charset="0"/>
              </a:endParaRPr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DEDDA1D-0963-2063-216D-EE45529B0D6A}"/>
              </a:ext>
            </a:extLst>
          </p:cNvPr>
          <p:cNvCxnSpPr>
            <a:cxnSpLocks/>
            <a:stCxn id="70" idx="3"/>
            <a:endCxn id="17" idx="3"/>
          </p:cNvCxnSpPr>
          <p:nvPr/>
        </p:nvCxnSpPr>
        <p:spPr>
          <a:xfrm flipH="1">
            <a:off x="7121898" y="2301101"/>
            <a:ext cx="128354" cy="1334088"/>
          </a:xfrm>
          <a:prstGeom prst="bentConnector3">
            <a:avLst>
              <a:gd name="adj1" fmla="val -178101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4F165F-6B74-8B21-D614-F22B8ED93655}"/>
              </a:ext>
            </a:extLst>
          </p:cNvPr>
          <p:cNvGrpSpPr/>
          <p:nvPr/>
        </p:nvGrpSpPr>
        <p:grpSpPr>
          <a:xfrm>
            <a:off x="5800453" y="5040211"/>
            <a:ext cx="1321445" cy="1562459"/>
            <a:chOff x="4459057" y="4591624"/>
            <a:chExt cx="1321445" cy="15624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1B9E08F-D60E-5BD8-ED7B-0A1E07A66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057" y="4591624"/>
              <a:ext cx="1164942" cy="156245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1DE1BB-412A-72D8-26C3-59AF5A340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748" y="4727446"/>
              <a:ext cx="851560" cy="62034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955B2F-E30A-5970-6179-749886A80976}"/>
                </a:ext>
              </a:extLst>
            </p:cNvPr>
            <p:cNvSpPr txBox="1"/>
            <p:nvPr/>
          </p:nvSpPr>
          <p:spPr>
            <a:xfrm>
              <a:off x="4506434" y="5395317"/>
              <a:ext cx="12740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Century Gothic" panose="020B0502020202020204" pitchFamily="34" charset="0"/>
                </a:rPr>
                <a:t>Драйвер </a:t>
              </a:r>
            </a:p>
            <a:p>
              <a:r>
                <a:rPr lang="en-US" sz="1600" dirty="0">
                  <a:latin typeface="Century Gothic" panose="020B0502020202020204" pitchFamily="34" charset="0"/>
                </a:rPr>
                <a:t>MATICA</a:t>
              </a:r>
              <a:endParaRPr lang="ru-RU" sz="16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F89144-EB42-1748-990D-44167EF13F0F}"/>
              </a:ext>
            </a:extLst>
          </p:cNvPr>
          <p:cNvGrpSpPr/>
          <p:nvPr/>
        </p:nvGrpSpPr>
        <p:grpSpPr>
          <a:xfrm>
            <a:off x="4579783" y="5040211"/>
            <a:ext cx="1307252" cy="1562459"/>
            <a:chOff x="2008240" y="4591624"/>
            <a:chExt cx="1307252" cy="156245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DCF054F-5FED-5FF2-9FC3-80ADCBAB6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8240" y="4591624"/>
              <a:ext cx="1164942" cy="156245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BD5E7E-628D-04E7-26CF-2E38F606AE1B}"/>
                </a:ext>
              </a:extLst>
            </p:cNvPr>
            <p:cNvSpPr txBox="1"/>
            <p:nvPr/>
          </p:nvSpPr>
          <p:spPr>
            <a:xfrm>
              <a:off x="2041424" y="5278921"/>
              <a:ext cx="12740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Century Gothic" panose="020B0502020202020204" pitchFamily="34" charset="0"/>
                </a:rPr>
                <a:t>Драйвер записи карты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808933B-500A-6B76-F11C-92533EB9C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261" y="4863507"/>
              <a:ext cx="728960" cy="436884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D882293-6FCE-F183-92DE-29101D12E7E4}"/>
              </a:ext>
            </a:extLst>
          </p:cNvPr>
          <p:cNvSpPr/>
          <p:nvPr/>
        </p:nvSpPr>
        <p:spPr>
          <a:xfrm>
            <a:off x="4472777" y="4931494"/>
            <a:ext cx="2649121" cy="1795324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A3D88C-AAF5-1B39-E5CB-E24B2371602F}"/>
              </a:ext>
            </a:extLst>
          </p:cNvPr>
          <p:cNvSpPr/>
          <p:nvPr/>
        </p:nvSpPr>
        <p:spPr>
          <a:xfrm>
            <a:off x="5491003" y="4272055"/>
            <a:ext cx="6126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Century Gothic" panose="020B0502020202020204" pitchFamily="34" charset="0"/>
              </a:rPr>
              <a:t>...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EF1CAC0-5E32-2F9B-6AE1-13A76F01F98A}"/>
              </a:ext>
            </a:extLst>
          </p:cNvPr>
          <p:cNvCxnSpPr>
            <a:cxnSpLocks/>
            <a:stCxn id="70" idx="3"/>
            <a:endCxn id="21" idx="3"/>
          </p:cNvCxnSpPr>
          <p:nvPr/>
        </p:nvCxnSpPr>
        <p:spPr>
          <a:xfrm flipH="1">
            <a:off x="7121898" y="2301101"/>
            <a:ext cx="128354" cy="3528055"/>
          </a:xfrm>
          <a:prstGeom prst="bentConnector3">
            <a:avLst>
              <a:gd name="adj1" fmla="val -178101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8A9B33A-2192-5E14-6512-C29A0E594CAD}"/>
              </a:ext>
            </a:extLst>
          </p:cNvPr>
          <p:cNvCxnSpPr>
            <a:stCxn id="17" idx="1"/>
            <a:endCxn id="13" idx="3"/>
          </p:cNvCxnSpPr>
          <p:nvPr/>
        </p:nvCxnSpPr>
        <p:spPr>
          <a:xfrm rot="10800000" flipV="1">
            <a:off x="2396197" y="3635188"/>
            <a:ext cx="2076580" cy="1839925"/>
          </a:xfrm>
          <a:prstGeom prst="bentConnector3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8E1A3F6-D0BA-DC44-1323-235DBF3A7BE2}"/>
              </a:ext>
            </a:extLst>
          </p:cNvPr>
          <p:cNvCxnSpPr>
            <a:stCxn id="21" idx="1"/>
            <a:endCxn id="13" idx="3"/>
          </p:cNvCxnSpPr>
          <p:nvPr/>
        </p:nvCxnSpPr>
        <p:spPr>
          <a:xfrm rot="10800000">
            <a:off x="2396197" y="5475114"/>
            <a:ext cx="2076580" cy="354042"/>
          </a:xfrm>
          <a:prstGeom prst="bentConnector3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B6480B-034D-D956-8753-814124182D19}"/>
              </a:ext>
            </a:extLst>
          </p:cNvPr>
          <p:cNvSpPr txBox="1"/>
          <p:nvPr/>
        </p:nvSpPr>
        <p:spPr>
          <a:xfrm>
            <a:off x="424559" y="4747540"/>
            <a:ext cx="19159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―"/>
            </a:pPr>
            <a:r>
              <a:rPr lang="ru-RU" dirty="0">
                <a:latin typeface="Century Gothic" panose="020B0502020202020204" pitchFamily="34" charset="0"/>
              </a:rPr>
              <a:t>Инстанция 1</a:t>
            </a:r>
          </a:p>
          <a:p>
            <a:pPr marL="285750" indent="-285750">
              <a:buFont typeface="Calibri" panose="020F0502020204030204" pitchFamily="34" charset="0"/>
              <a:buChar char="―"/>
            </a:pPr>
            <a:r>
              <a:rPr lang="ru-RU" dirty="0">
                <a:latin typeface="Century Gothic" panose="020B0502020202020204" pitchFamily="34" charset="0"/>
              </a:rPr>
              <a:t>Инстанция 2</a:t>
            </a:r>
          </a:p>
          <a:p>
            <a:pPr marL="285750" indent="-285750">
              <a:buFont typeface="Calibri" panose="020F0502020204030204" pitchFamily="34" charset="0"/>
              <a:buChar char="―"/>
            </a:pPr>
            <a:r>
              <a:rPr lang="ru-RU" dirty="0">
                <a:latin typeface="Century Gothic" panose="020B0502020202020204" pitchFamily="34" charset="0"/>
              </a:rPr>
              <a:t>Инстанция 3</a:t>
            </a:r>
          </a:p>
          <a:p>
            <a:pPr marL="285750" indent="-285750">
              <a:buFont typeface="Calibri" panose="020F0502020204030204" pitchFamily="34" charset="0"/>
              <a:buChar char="―"/>
            </a:pPr>
            <a:r>
              <a:rPr lang="ru-RU" dirty="0">
                <a:latin typeface="Century Gothic" panose="020B0502020202020204" pitchFamily="34" charset="0"/>
              </a:rPr>
              <a:t>...</a:t>
            </a:r>
          </a:p>
          <a:p>
            <a:pPr marL="285750" indent="-285750">
              <a:buFont typeface="Calibri" panose="020F0502020204030204" pitchFamily="34" charset="0"/>
              <a:buChar char="―"/>
            </a:pPr>
            <a:r>
              <a:rPr lang="ru-RU" dirty="0">
                <a:latin typeface="Century Gothic" panose="020B0502020202020204" pitchFamily="34" charset="0"/>
              </a:rPr>
              <a:t>Инстанция </a:t>
            </a:r>
            <a:r>
              <a:rPr lang="en-US" dirty="0">
                <a:latin typeface="Century Gothic" panose="020B0502020202020204" pitchFamily="34" charset="0"/>
              </a:rPr>
              <a:t>n</a:t>
            </a:r>
            <a:endParaRPr lang="ru-RU" dirty="0"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682A32-A9DD-F967-96B2-62025E3241B4}"/>
              </a:ext>
            </a:extLst>
          </p:cNvPr>
          <p:cNvGrpSpPr/>
          <p:nvPr/>
        </p:nvGrpSpPr>
        <p:grpSpPr>
          <a:xfrm>
            <a:off x="8043819" y="1985101"/>
            <a:ext cx="1307252" cy="1562459"/>
            <a:chOff x="2008240" y="4591624"/>
            <a:chExt cx="1307252" cy="156245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2624531-C3D4-3784-C8FE-B8ADCEE7E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8240" y="4591624"/>
              <a:ext cx="1164942" cy="156245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F92963-8ED0-0319-025E-081848589714}"/>
                </a:ext>
              </a:extLst>
            </p:cNvPr>
            <p:cNvSpPr txBox="1"/>
            <p:nvPr/>
          </p:nvSpPr>
          <p:spPr>
            <a:xfrm>
              <a:off x="2041424" y="5278921"/>
              <a:ext cx="12740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Century Gothic" panose="020B0502020202020204" pitchFamily="34" charset="0"/>
                </a:rPr>
                <a:t>Драйвер записи карты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671E914-72CC-A20D-EF52-E349DA051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261" y="4863507"/>
              <a:ext cx="728960" cy="436884"/>
            </a:xfrm>
            <a:prstGeom prst="rect">
              <a:avLst/>
            </a:prstGeom>
          </p:spPr>
        </p:pic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2C17612-BE3E-859B-8189-5BEADD647A94}"/>
              </a:ext>
            </a:extLst>
          </p:cNvPr>
          <p:cNvSpPr/>
          <p:nvPr/>
        </p:nvSpPr>
        <p:spPr>
          <a:xfrm>
            <a:off x="10121092" y="2033393"/>
            <a:ext cx="1928597" cy="687297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void </a:t>
            </a:r>
            <a:r>
              <a:rPr lang="en-US" sz="2400" dirty="0" smtClean="0">
                <a:latin typeface="Century Gothic" panose="020B0502020202020204" pitchFamily="34" charset="0"/>
              </a:rPr>
              <a:t>Start()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9FA4AF-0F90-C22C-84C5-FCFA2ECFFF93}"/>
              </a:ext>
            </a:extLst>
          </p:cNvPr>
          <p:cNvGrpSpPr/>
          <p:nvPr/>
        </p:nvGrpSpPr>
        <p:grpSpPr>
          <a:xfrm rot="16200000">
            <a:off x="10288403" y="4520399"/>
            <a:ext cx="818802" cy="556906"/>
            <a:chOff x="9590966" y="4185349"/>
            <a:chExt cx="1157836" cy="78749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3FEF118-E6B2-397F-267C-3B4E5050F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9590966" y="4185349"/>
              <a:ext cx="1146960" cy="34222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8D745B3-5879-29AA-C160-DD7A18A88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 flipH="1">
              <a:off x="9601840" y="4630624"/>
              <a:ext cx="1146962" cy="342224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90DA8FF-C5E6-20FC-88D2-D9B67F54E9C0}"/>
              </a:ext>
            </a:extLst>
          </p:cNvPr>
          <p:cNvGrpSpPr/>
          <p:nvPr/>
        </p:nvGrpSpPr>
        <p:grpSpPr>
          <a:xfrm>
            <a:off x="8081449" y="5232775"/>
            <a:ext cx="1321445" cy="1562459"/>
            <a:chOff x="4459057" y="4591624"/>
            <a:chExt cx="1321445" cy="1562459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9B3A492-36DD-D088-B4B0-7BDCBF47A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057" y="4591624"/>
              <a:ext cx="1164942" cy="156245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9E3EB73-960C-743D-AB94-13B90E421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748" y="4727446"/>
              <a:ext cx="851560" cy="620342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9C8976F-C4BD-0A23-A44A-BE5D8C0CAF4B}"/>
                </a:ext>
              </a:extLst>
            </p:cNvPr>
            <p:cNvSpPr txBox="1"/>
            <p:nvPr/>
          </p:nvSpPr>
          <p:spPr>
            <a:xfrm>
              <a:off x="4506434" y="5395317"/>
              <a:ext cx="12740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Century Gothic" panose="020B0502020202020204" pitchFamily="34" charset="0"/>
                </a:rPr>
                <a:t>Драйвер </a:t>
              </a:r>
            </a:p>
            <a:p>
              <a:r>
                <a:rPr lang="en-US" sz="1600" dirty="0">
                  <a:latin typeface="Century Gothic" panose="020B0502020202020204" pitchFamily="34" charset="0"/>
                </a:rPr>
                <a:t>MATICA</a:t>
              </a:r>
              <a:endParaRPr lang="ru-RU" sz="16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9687751" y="5256704"/>
            <a:ext cx="2020105" cy="1514605"/>
            <a:chOff x="7861514" y="5230663"/>
            <a:chExt cx="2020105" cy="151460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7103D2C-56FA-FF35-0D49-0261FC1828FE}"/>
                </a:ext>
              </a:extLst>
            </p:cNvPr>
            <p:cNvSpPr/>
            <p:nvPr/>
          </p:nvSpPr>
          <p:spPr>
            <a:xfrm>
              <a:off x="7861714" y="5230663"/>
              <a:ext cx="2019704" cy="1514605"/>
            </a:xfrm>
            <a:prstGeom prst="rect">
              <a:avLst/>
            </a:prstGeom>
            <a:noFill/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72CBFD0-9F6F-4FEE-4E59-E31832B8279C}"/>
                </a:ext>
              </a:extLst>
            </p:cNvPr>
            <p:cNvSpPr txBox="1"/>
            <p:nvPr/>
          </p:nvSpPr>
          <p:spPr>
            <a:xfrm>
              <a:off x="7861514" y="5449355"/>
              <a:ext cx="202010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Calibri" panose="020F0502020204030204" pitchFamily="34" charset="0"/>
                <a:buChar char="―"/>
              </a:pPr>
              <a:r>
                <a:rPr lang="en-US" sz="1600" dirty="0">
                  <a:latin typeface="Century Gothic" panose="020B0502020202020204" pitchFamily="34" charset="0"/>
                </a:rPr>
                <a:t>Send()</a:t>
              </a:r>
              <a:endParaRPr lang="ru-RU" sz="1600" dirty="0">
                <a:latin typeface="Century Gothic" panose="020B0502020202020204" pitchFamily="34" charset="0"/>
              </a:endParaRPr>
            </a:p>
            <a:p>
              <a:pPr marL="285750" indent="-285750">
                <a:buFont typeface="Calibri" panose="020F0502020204030204" pitchFamily="34" charset="0"/>
                <a:buChar char="―"/>
              </a:pPr>
              <a:r>
                <a:rPr lang="en-US" sz="1600" dirty="0" err="1">
                  <a:latin typeface="Century Gothic" panose="020B0502020202020204" pitchFamily="34" charset="0"/>
                </a:rPr>
                <a:t>CardConnect</a:t>
              </a:r>
              <a:r>
                <a:rPr lang="en-US" sz="1600" dirty="0">
                  <a:latin typeface="Century Gothic" panose="020B0502020202020204" pitchFamily="34" charset="0"/>
                </a:rPr>
                <a:t>()</a:t>
              </a:r>
            </a:p>
            <a:p>
              <a:pPr marL="285750" indent="-285750">
                <a:buFont typeface="Calibri" panose="020F0502020204030204" pitchFamily="34" charset="0"/>
                <a:buChar char="―"/>
              </a:pPr>
              <a:r>
                <a:rPr lang="en-US" sz="1600" dirty="0" err="1">
                  <a:latin typeface="Century Gothic" panose="020B0502020202020204" pitchFamily="34" charset="0"/>
                </a:rPr>
                <a:t>CardClose</a:t>
              </a:r>
              <a:r>
                <a:rPr lang="en-US" sz="1600" dirty="0">
                  <a:latin typeface="Century Gothic" panose="020B0502020202020204" pitchFamily="34" charset="0"/>
                </a:rPr>
                <a:t>()</a:t>
              </a:r>
              <a:endParaRPr lang="ru-RU" sz="1600" dirty="0">
                <a:latin typeface="Century Gothic" panose="020B0502020202020204" pitchFamily="34" charset="0"/>
              </a:endParaRPr>
            </a:p>
            <a:p>
              <a:pPr marL="285750" indent="-285750">
                <a:buFont typeface="Calibri" panose="020F0502020204030204" pitchFamily="34" charset="0"/>
                <a:buChar char="―"/>
              </a:pPr>
              <a:r>
                <a:rPr lang="ru-RU" sz="1600" dirty="0">
                  <a:latin typeface="Century Gothic" panose="020B0502020202020204" pitchFamily="34" charset="0"/>
                </a:rPr>
                <a:t>...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D2DBB5B7-CC96-A62C-2CDE-A7BB0954FCD9}"/>
              </a:ext>
            </a:extLst>
          </p:cNvPr>
          <p:cNvSpPr/>
          <p:nvPr/>
        </p:nvSpPr>
        <p:spPr>
          <a:xfrm>
            <a:off x="3663013" y="1987797"/>
            <a:ext cx="3587239" cy="626607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void </a:t>
            </a:r>
            <a:r>
              <a:rPr lang="en-US" dirty="0" err="1" smtClean="0">
                <a:latin typeface="Century Gothic" panose="020B0502020202020204" pitchFamily="34" charset="0"/>
              </a:rPr>
              <a:t>S</a:t>
            </a:r>
            <a:r>
              <a:rPr lang="en-US" dirty="0" err="1" smtClean="0">
                <a:latin typeface="Century Gothic" panose="020B0502020202020204" pitchFamily="34" charset="0"/>
              </a:rPr>
              <a:t>tartReaderInterfaces</a:t>
            </a:r>
            <a:r>
              <a:rPr lang="en-US" dirty="0" smtClean="0">
                <a:latin typeface="Century Gothic" panose="020B0502020202020204" pitchFamily="34" charset="0"/>
              </a:rPr>
              <a:t>()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44" name="Straight Arrow Connector 43"/>
          <p:cNvCxnSpPr>
            <a:stCxn id="3" idx="2"/>
          </p:cNvCxnSpPr>
          <p:nvPr/>
        </p:nvCxnSpPr>
        <p:spPr>
          <a:xfrm flipH="1">
            <a:off x="5847829" y="1669936"/>
            <a:ext cx="1" cy="28146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2C17612-BE3E-859B-8189-5BEADD647A94}"/>
              </a:ext>
            </a:extLst>
          </p:cNvPr>
          <p:cNvSpPr/>
          <p:nvPr/>
        </p:nvSpPr>
        <p:spPr>
          <a:xfrm>
            <a:off x="8272207" y="1088319"/>
            <a:ext cx="3777482" cy="687297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Century Gothic" panose="020B0502020202020204" pitchFamily="34" charset="0"/>
              </a:rPr>
              <a:t>Инстанция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11749669" y="1760166"/>
            <a:ext cx="1" cy="28146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endCxn id="80" idx="1"/>
          </p:cNvCxnSpPr>
          <p:nvPr/>
        </p:nvCxnSpPr>
        <p:spPr>
          <a:xfrm flipV="1">
            <a:off x="7272414" y="1431968"/>
            <a:ext cx="999793" cy="62260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6" idx="1"/>
          </p:cNvCxnSpPr>
          <p:nvPr/>
        </p:nvCxnSpPr>
        <p:spPr>
          <a:xfrm flipH="1" flipV="1">
            <a:off x="9208761" y="2377041"/>
            <a:ext cx="912331" cy="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E2C17612-BE3E-859B-8189-5BEADD647A94}"/>
              </a:ext>
            </a:extLst>
          </p:cNvPr>
          <p:cNvSpPr/>
          <p:nvPr/>
        </p:nvSpPr>
        <p:spPr>
          <a:xfrm>
            <a:off x="9345920" y="3627473"/>
            <a:ext cx="2703769" cy="687297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void </a:t>
            </a:r>
            <a:r>
              <a:rPr lang="en-US" dirty="0" smtClean="0">
                <a:latin typeface="Century Gothic" panose="020B0502020202020204" pitchFamily="34" charset="0"/>
              </a:rPr>
              <a:t>Personalization</a:t>
            </a:r>
            <a:r>
              <a:rPr lang="en-US" dirty="0" smtClean="0">
                <a:latin typeface="Century Gothic" panose="020B0502020202020204" pitchFamily="34" charset="0"/>
              </a:rPr>
              <a:t>()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93" name="Elbow Connector 92"/>
          <p:cNvCxnSpPr>
            <a:endCxn id="91" idx="0"/>
          </p:cNvCxnSpPr>
          <p:nvPr/>
        </p:nvCxnSpPr>
        <p:spPr>
          <a:xfrm>
            <a:off x="9198478" y="3124785"/>
            <a:ext cx="1499327" cy="502688"/>
          </a:xfrm>
          <a:prstGeom prst="bentConnector2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58" idx="3"/>
            <a:endCxn id="72" idx="1"/>
          </p:cNvCxnSpPr>
          <p:nvPr/>
        </p:nvCxnSpPr>
        <p:spPr>
          <a:xfrm>
            <a:off x="9246391" y="6014005"/>
            <a:ext cx="44136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09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D2122-D42B-935E-28E6-4C6CC005C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>
            <a:extLst>
              <a:ext uri="{FF2B5EF4-FFF2-40B4-BE49-F238E27FC236}">
                <a16:creationId xmlns:a16="http://schemas.microsoft.com/office/drawing/2014/main" id="{04BE2A33-FFFE-25FD-EEAD-6F1C95FFC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8006EA-A848-1E9A-CF42-BD3FF694A29A}"/>
              </a:ext>
            </a:extLst>
          </p:cNvPr>
          <p:cNvSpPr txBox="1"/>
          <p:nvPr/>
        </p:nvSpPr>
        <p:spPr>
          <a:xfrm>
            <a:off x="2906973" y="436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7F2C8-A6E1-CE8C-6B39-FFD9061FA3CF}"/>
              </a:ext>
            </a:extLst>
          </p:cNvPr>
          <p:cNvSpPr txBox="1"/>
          <p:nvPr/>
        </p:nvSpPr>
        <p:spPr>
          <a:xfrm>
            <a:off x="2396197" y="168153"/>
            <a:ext cx="7508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Проектное решение драйвера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227F79E-6812-A733-0156-6F0C6A0369C6}"/>
              </a:ext>
            </a:extLst>
          </p:cNvPr>
          <p:cNvSpPr/>
          <p:nvPr/>
        </p:nvSpPr>
        <p:spPr>
          <a:xfrm>
            <a:off x="109183" y="1041023"/>
            <a:ext cx="12082817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/>
              <a:t>	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A31469-7C6A-C3B2-A9E8-75A27693364D}"/>
              </a:ext>
            </a:extLst>
          </p:cNvPr>
          <p:cNvGrpSpPr/>
          <p:nvPr/>
        </p:nvGrpSpPr>
        <p:grpSpPr>
          <a:xfrm>
            <a:off x="651618" y="1720394"/>
            <a:ext cx="2016952" cy="2384817"/>
            <a:chOff x="4459057" y="4591624"/>
            <a:chExt cx="1321445" cy="156245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6BB3AE9-3022-E864-1838-0EC11498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057" y="4591624"/>
              <a:ext cx="1164942" cy="156245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30ED1A-9E6B-B7A2-34E1-9868D4044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748" y="4727446"/>
              <a:ext cx="851560" cy="62034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8C68F7-144C-B6CD-0E3C-ADD78D112B73}"/>
                </a:ext>
              </a:extLst>
            </p:cNvPr>
            <p:cNvSpPr txBox="1"/>
            <p:nvPr/>
          </p:nvSpPr>
          <p:spPr>
            <a:xfrm>
              <a:off x="4506434" y="5395317"/>
              <a:ext cx="1274068" cy="544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Century Gothic" panose="020B0502020202020204" pitchFamily="34" charset="0"/>
                </a:rPr>
                <a:t>Драйвер </a:t>
              </a:r>
            </a:p>
            <a:p>
              <a:r>
                <a:rPr lang="en-US" sz="2400" dirty="0">
                  <a:latin typeface="Century Gothic" panose="020B0502020202020204" pitchFamily="34" charset="0"/>
                </a:rPr>
                <a:t>MATICA</a:t>
              </a:r>
              <a:endParaRPr lang="ru-RU" sz="2400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266A12E-A5E0-3C59-89B4-F6D55F8B36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848" y="1847698"/>
            <a:ext cx="2611556" cy="11577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461C0FE-E260-B0B3-5BCB-386BDF127C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05" y="2912803"/>
            <a:ext cx="740455" cy="14731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B8FFEE-F40A-1BCD-1703-038E429C33C3}"/>
              </a:ext>
            </a:extLst>
          </p:cNvPr>
          <p:cNvSpPr txBox="1"/>
          <p:nvPr/>
        </p:nvSpPr>
        <p:spPr>
          <a:xfrm>
            <a:off x="9670298" y="4385919"/>
            <a:ext cx="1680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Ридер 1</a:t>
            </a:r>
          </a:p>
          <a:p>
            <a:pPr algn="ctr"/>
            <a:r>
              <a:rPr lang="ru-RU" sz="2000" dirty="0">
                <a:latin typeface="Century Gothic" panose="020B0502020202020204" pitchFamily="34" charset="0"/>
              </a:rPr>
              <a:t>192.168.0.81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9441E61-29BB-B2E7-CCE1-7AD0E072193F}"/>
              </a:ext>
            </a:extLst>
          </p:cNvPr>
          <p:cNvGrpSpPr/>
          <p:nvPr/>
        </p:nvGrpSpPr>
        <p:grpSpPr>
          <a:xfrm>
            <a:off x="2201645" y="1720394"/>
            <a:ext cx="6888695" cy="1963640"/>
            <a:chOff x="2113639" y="1720394"/>
            <a:chExt cx="7160140" cy="1963640"/>
          </a:xfrm>
        </p:grpSpPr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20A16153-A2F1-3267-2DF7-151F950EE1EB}"/>
                </a:ext>
              </a:extLst>
            </p:cNvPr>
            <p:cNvSpPr/>
            <p:nvPr/>
          </p:nvSpPr>
          <p:spPr>
            <a:xfrm>
              <a:off x="2113639" y="1720394"/>
              <a:ext cx="7160140" cy="1963640"/>
            </a:xfrm>
            <a:prstGeom prst="arc">
              <a:avLst>
                <a:gd name="adj1" fmla="val 11205116"/>
                <a:gd name="adj2" fmla="val 20978829"/>
              </a:avLst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D16D57C-FE8A-9CA5-A771-5711982F8E13}"/>
                </a:ext>
              </a:extLst>
            </p:cNvPr>
            <p:cNvCxnSpPr>
              <a:cxnSpLocks/>
            </p:cNvCxnSpPr>
            <p:nvPr/>
          </p:nvCxnSpPr>
          <p:spPr>
            <a:xfrm>
              <a:off x="8562340" y="2113280"/>
              <a:ext cx="312420" cy="12446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2A0ABA-99AC-F47B-B395-468DBF41813B}"/>
              </a:ext>
            </a:extLst>
          </p:cNvPr>
          <p:cNvGrpSpPr/>
          <p:nvPr/>
        </p:nvGrpSpPr>
        <p:grpSpPr>
          <a:xfrm flipH="1" flipV="1">
            <a:off x="2069026" y="1390486"/>
            <a:ext cx="6888695" cy="1886512"/>
            <a:chOff x="2113639" y="1720394"/>
            <a:chExt cx="7160140" cy="1963640"/>
          </a:xfrm>
        </p:grpSpPr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A454F4DC-ADFA-6475-6872-AA286B046549}"/>
                </a:ext>
              </a:extLst>
            </p:cNvPr>
            <p:cNvSpPr/>
            <p:nvPr/>
          </p:nvSpPr>
          <p:spPr>
            <a:xfrm>
              <a:off x="2113639" y="1720394"/>
              <a:ext cx="7160140" cy="1963640"/>
            </a:xfrm>
            <a:prstGeom prst="arc">
              <a:avLst>
                <a:gd name="adj1" fmla="val 11205116"/>
                <a:gd name="adj2" fmla="val 20978829"/>
              </a:avLst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99B88BC-69B4-87AF-1229-255F03830269}"/>
                </a:ext>
              </a:extLst>
            </p:cNvPr>
            <p:cNvCxnSpPr>
              <a:cxnSpLocks/>
            </p:cNvCxnSpPr>
            <p:nvPr/>
          </p:nvCxnSpPr>
          <p:spPr>
            <a:xfrm>
              <a:off x="8562340" y="2113280"/>
              <a:ext cx="312420" cy="12446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1C6D349-E4D8-4224-7685-748A037D971E}"/>
              </a:ext>
            </a:extLst>
          </p:cNvPr>
          <p:cNvSpPr txBox="1"/>
          <p:nvPr/>
        </p:nvSpPr>
        <p:spPr>
          <a:xfrm>
            <a:off x="4357991" y="1017992"/>
            <a:ext cx="2091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TCP/IP 192.168.0.81</a:t>
            </a:r>
          </a:p>
          <a:p>
            <a:pPr algn="ctr"/>
            <a:r>
              <a:rPr lang="en-US" dirty="0" err="1"/>
              <a:t>TCPScript</a:t>
            </a:r>
            <a:r>
              <a:rPr lang="en-US" dirty="0"/>
              <a:t> </a:t>
            </a:r>
            <a:r>
              <a:rPr lang="ru-RU" dirty="0"/>
              <a:t>строка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7048D3-8958-FB7D-4C49-89469A760528}"/>
              </a:ext>
            </a:extLst>
          </p:cNvPr>
          <p:cNvSpPr txBox="1"/>
          <p:nvPr/>
        </p:nvSpPr>
        <p:spPr>
          <a:xfrm>
            <a:off x="4383962" y="3370055"/>
            <a:ext cx="2524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Ответ карты в виде строки(пример </a:t>
            </a:r>
            <a:r>
              <a:rPr lang="en-US" dirty="0"/>
              <a:t>‘</a:t>
            </a:r>
            <a:r>
              <a:rPr lang="ru-RU" dirty="0"/>
              <a:t>9000</a:t>
            </a:r>
            <a:r>
              <a:rPr lang="en-US" dirty="0"/>
              <a:t>’</a:t>
            </a:r>
            <a:r>
              <a:rPr lang="ru-RU" dirty="0"/>
              <a:t>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FA5F6A-A0D0-BAE4-18B2-3D706FA2991C}"/>
              </a:ext>
            </a:extLst>
          </p:cNvPr>
          <p:cNvSpPr txBox="1"/>
          <p:nvPr/>
        </p:nvSpPr>
        <p:spPr>
          <a:xfrm>
            <a:off x="651618" y="4604671"/>
            <a:ext cx="4898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</a:rPr>
              <a:t>Пример скрипта на языке </a:t>
            </a:r>
            <a:r>
              <a:rPr lang="en-US" sz="2000" dirty="0" err="1">
                <a:latin typeface="Century Gothic" panose="020B0502020202020204" pitchFamily="34" charset="0"/>
              </a:rPr>
              <a:t>TCPScript</a:t>
            </a:r>
            <a:r>
              <a:rPr lang="en-US" sz="2000" dirty="0">
                <a:latin typeface="Century Gothic" panose="020B0502020202020204" pitchFamily="34" charset="0"/>
              </a:rPr>
              <a:t>:</a:t>
            </a:r>
            <a:endParaRPr lang="ru-RU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02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D2122-D42B-935E-28E6-4C6CC005C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>
            <a:extLst>
              <a:ext uri="{FF2B5EF4-FFF2-40B4-BE49-F238E27FC236}">
                <a16:creationId xmlns:a16="http://schemas.microsoft.com/office/drawing/2014/main" id="{04BE2A33-FFFE-25FD-EEAD-6F1C95FFC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8006EA-A848-1E9A-CF42-BD3FF694A29A}"/>
              </a:ext>
            </a:extLst>
          </p:cNvPr>
          <p:cNvSpPr txBox="1"/>
          <p:nvPr/>
        </p:nvSpPr>
        <p:spPr>
          <a:xfrm>
            <a:off x="2906973" y="436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7F2C8-A6E1-CE8C-6B39-FFD9061FA3CF}"/>
              </a:ext>
            </a:extLst>
          </p:cNvPr>
          <p:cNvSpPr txBox="1"/>
          <p:nvPr/>
        </p:nvSpPr>
        <p:spPr>
          <a:xfrm>
            <a:off x="3288180" y="168153"/>
            <a:ext cx="561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Полученные результаты</a:t>
            </a:r>
            <a:endParaRPr lang="ru-RU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227F79E-6812-A733-0156-6F0C6A0369C6}"/>
              </a:ext>
            </a:extLst>
          </p:cNvPr>
          <p:cNvSpPr/>
          <p:nvPr/>
        </p:nvSpPr>
        <p:spPr>
          <a:xfrm>
            <a:off x="109183" y="1041023"/>
            <a:ext cx="12082817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/>
              <a:t>	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22" name="Прямоугольник 5"/>
          <p:cNvSpPr/>
          <p:nvPr/>
        </p:nvSpPr>
        <p:spPr>
          <a:xfrm>
            <a:off x="295702" y="1616374"/>
            <a:ext cx="1160059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ru-RU" sz="17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Автоматизация работы программного продукта </a:t>
            </a:r>
            <a:r>
              <a:rPr lang="en-US" altLang="ru-RU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TranzWare</a:t>
            </a:r>
            <a:r>
              <a:rPr lang="en-US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CardFactory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кардридерным модулем эмбоссера </a:t>
            </a:r>
            <a:r>
              <a:rPr lang="en-US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MATICA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даст компании ООО «</a:t>
            </a:r>
            <a:r>
              <a:rPr lang="en-US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Compass Plus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и ее клиентам такие преимущества как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ru-RU" altLang="ru-RU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Повышение скорости выпуска карт при использовании эмбоссеров </a:t>
            </a:r>
            <a:r>
              <a:rPr lang="en-US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MATICA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altLang="ru-RU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Отсутствие необходимости отдельно производить запись информации на чип, весь процесс персонализации будет происходить непрерывно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altLang="ru-RU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удаленной работы с кардридерным модулем;</a:t>
            </a:r>
            <a:endParaRPr lang="ru-RU" altLang="ru-RU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изменения настроек кардридерного модуля внутри собственного продукта;</a:t>
            </a:r>
            <a:endParaRPr lang="ru-RU" altLang="ru-RU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99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7633" y="1009934"/>
            <a:ext cx="68355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9600" dirty="0">
                <a:solidFill>
                  <a:srgbClr val="002060"/>
                </a:solidFill>
                <a:latin typeface="Century Gothic" panose="020B0502020202020204" pitchFamily="34" charset="0"/>
              </a:rPr>
              <a:t>Спасибо </a:t>
            </a:r>
          </a:p>
          <a:p>
            <a:pPr algn="ctr"/>
            <a:r>
              <a:rPr lang="ru-RU" sz="9600" dirty="0">
                <a:solidFill>
                  <a:srgbClr val="002060"/>
                </a:solidFill>
                <a:latin typeface="Century Gothic" panose="020B0502020202020204" pitchFamily="34" charset="0"/>
              </a:rPr>
              <a:t>за</a:t>
            </a:r>
          </a:p>
          <a:p>
            <a:pPr algn="ctr"/>
            <a:r>
              <a:rPr lang="ru-RU" sz="9600" dirty="0">
                <a:solidFill>
                  <a:srgbClr val="002060"/>
                </a:solidFill>
                <a:latin typeface="Century Gothic" panose="020B0502020202020204" pitchFamily="34" charset="0"/>
              </a:rPr>
              <a:t>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6436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51128" y="6141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070973" y="168153"/>
            <a:ext cx="6050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Компоненты эмбоссера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75" y="1696995"/>
            <a:ext cx="3790949" cy="5054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33" y="1696994"/>
            <a:ext cx="3790950" cy="50545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7416" y="1016230"/>
            <a:ext cx="427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Полный набор компонентов кардридерного модуля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6675" y="1156772"/>
            <a:ext cx="427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Управляющая плата модуля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4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0442B-81D0-2CC2-2C93-1F8DD98A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>
            <a:extLst>
              <a:ext uri="{FF2B5EF4-FFF2-40B4-BE49-F238E27FC236}">
                <a16:creationId xmlns:a16="http://schemas.microsoft.com/office/drawing/2014/main" id="{E803902E-49A7-2FBD-5D9C-0949DC18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71653D-E9BB-89C3-69DA-1561D491E805}"/>
              </a:ext>
            </a:extLst>
          </p:cNvPr>
          <p:cNvSpPr txBox="1"/>
          <p:nvPr/>
        </p:nvSpPr>
        <p:spPr>
          <a:xfrm>
            <a:off x="3534770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60129-C4CE-D333-BA85-69C53682DF73}"/>
              </a:ext>
            </a:extLst>
          </p:cNvPr>
          <p:cNvSpPr txBox="1"/>
          <p:nvPr/>
        </p:nvSpPr>
        <p:spPr>
          <a:xfrm>
            <a:off x="2644574" y="137376"/>
            <a:ext cx="6902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Анализ текущих решений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84595" y="2396714"/>
            <a:ext cx="1785431" cy="2270345"/>
            <a:chOff x="848488" y="2995177"/>
            <a:chExt cx="1785431" cy="22703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C815F1-FBB0-AD9F-28E7-EBBFBCD17690}"/>
                </a:ext>
              </a:extLst>
            </p:cNvPr>
            <p:cNvSpPr txBox="1"/>
            <p:nvPr/>
          </p:nvSpPr>
          <p:spPr>
            <a:xfrm>
              <a:off x="848488" y="4557636"/>
              <a:ext cx="17854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latin typeface="Century Gothic" panose="020B0502020202020204" pitchFamily="34" charset="0"/>
                </a:rPr>
                <a:t>TranzWare</a:t>
              </a:r>
              <a:r>
                <a:rPr lang="en-US" sz="2000" dirty="0">
                  <a:latin typeface="Century Gothic" panose="020B0502020202020204" pitchFamily="34" charset="0"/>
                </a:rPr>
                <a:t> </a:t>
              </a:r>
              <a:r>
                <a:rPr lang="en-US" sz="2000" dirty="0" err="1">
                  <a:latin typeface="Century Gothic" panose="020B0502020202020204" pitchFamily="34" charset="0"/>
                </a:rPr>
                <a:t>CardFactory</a:t>
              </a:r>
              <a:endParaRPr lang="ru-RU" sz="2000" dirty="0">
                <a:latin typeface="Century Gothic" panose="020B0502020202020204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93C95EF-83CE-0DAD-3681-7C34EA3DF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936" y="2995177"/>
              <a:ext cx="1496533" cy="1562459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8845842" y="2957974"/>
            <a:ext cx="1959959" cy="1849381"/>
            <a:chOff x="8567446" y="2815761"/>
            <a:chExt cx="1959959" cy="184938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E87BB1-2774-44E0-9E86-AF7136B2D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446" y="2815761"/>
              <a:ext cx="1959959" cy="106815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C815F1-FBB0-AD9F-28E7-EBBFBCD17690}"/>
                </a:ext>
              </a:extLst>
            </p:cNvPr>
            <p:cNvSpPr txBox="1"/>
            <p:nvPr/>
          </p:nvSpPr>
          <p:spPr>
            <a:xfrm>
              <a:off x="8654709" y="3957256"/>
              <a:ext cx="17854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latin typeface="Century Gothic" panose="020B0502020202020204" pitchFamily="34" charset="0"/>
                </a:rPr>
                <a:t>Эмбоссер </a:t>
              </a:r>
              <a:r>
                <a:rPr lang="en-US" sz="2000" dirty="0" err="1">
                  <a:latin typeface="Century Gothic" panose="020B0502020202020204" pitchFamily="34" charset="0"/>
                </a:rPr>
                <a:t>SmartWare</a:t>
              </a:r>
              <a:endParaRPr lang="ru-RU" sz="20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63449" y="2445364"/>
            <a:ext cx="2144831" cy="1931791"/>
            <a:chOff x="9355402" y="2946927"/>
            <a:chExt cx="2144831" cy="19317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A6BCD99-EF0F-BB81-6E5D-841B9F66F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5402" y="2946927"/>
              <a:ext cx="2144831" cy="156245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F8824C-45BD-E329-E70B-AF2E073C3BF6}"/>
                </a:ext>
              </a:extLst>
            </p:cNvPr>
            <p:cNvSpPr txBox="1"/>
            <p:nvPr/>
          </p:nvSpPr>
          <p:spPr>
            <a:xfrm>
              <a:off x="9540257" y="4509386"/>
              <a:ext cx="177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entury Gothic" panose="020B0502020202020204" pitchFamily="34" charset="0"/>
                </a:rPr>
                <a:t>Maticard</a:t>
              </a:r>
              <a:r>
                <a:rPr lang="en-US" dirty="0">
                  <a:latin typeface="Century Gothic" panose="020B0502020202020204" pitchFamily="34" charset="0"/>
                </a:rPr>
                <a:t> PRO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051580" y="2997200"/>
            <a:ext cx="1475297" cy="4401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FE7613-C3BD-ED6E-0B2C-B1B4C6E9D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H="1">
            <a:off x="3062454" y="3442475"/>
            <a:ext cx="1475297" cy="4401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7133976" y="2997200"/>
            <a:ext cx="1475297" cy="4401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FE7613-C3BD-ED6E-0B2C-B1B4C6E9D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H="1">
            <a:off x="7144850" y="3442475"/>
            <a:ext cx="1475297" cy="4401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2B8CBA-1FE8-450E-1183-4DF1802B2A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485" y="1120015"/>
            <a:ext cx="1810669" cy="10851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449618" y="2490841"/>
            <a:ext cx="752404" cy="2787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308927">
            <a:off x="6798500" y="4505633"/>
            <a:ext cx="1584729" cy="428898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936870" y="4516335"/>
            <a:ext cx="1785431" cy="2128878"/>
            <a:chOff x="5808303" y="4460011"/>
            <a:chExt cx="1785431" cy="212887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23E8D1F-D839-4A4B-B861-F9F72C413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1979" y="4460011"/>
              <a:ext cx="838080" cy="166733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C815F1-FBB0-AD9F-28E7-EBBFBCD17690}"/>
                </a:ext>
              </a:extLst>
            </p:cNvPr>
            <p:cNvSpPr txBox="1"/>
            <p:nvPr/>
          </p:nvSpPr>
          <p:spPr>
            <a:xfrm>
              <a:off x="5808303" y="6188779"/>
              <a:ext cx="17854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latin typeface="Century Gothic" panose="020B0502020202020204" pitchFamily="34" charset="0"/>
                </a:rPr>
                <a:t>Кардридер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 rot="1277470">
            <a:off x="3208653" y="4635912"/>
            <a:ext cx="1575686" cy="800421"/>
            <a:chOff x="2071940" y="4941171"/>
            <a:chExt cx="1486171" cy="88546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223D05A-6CC1-3BB0-56EC-E48ED1372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2071940" y="4941171"/>
              <a:ext cx="1475297" cy="44019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3FE7613-C3BD-ED6E-0B2C-B1B4C6E9D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 flipH="1">
              <a:off x="2082814" y="5386446"/>
              <a:ext cx="1475297" cy="440190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254" y="5353805"/>
            <a:ext cx="1584729" cy="4288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133C89-31B9-47E1-A76D-E40CE3A781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47" y="5247676"/>
            <a:ext cx="2206943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68737" y="1407607"/>
            <a:ext cx="10849972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ru-RU" altLang="ru-RU" sz="24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</a:t>
            </a:r>
            <a:r>
              <a:rPr lang="ru-RU" altLang="ru-RU" sz="20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20000"/>
              </a:lnSpc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 записи информации о клиенте банка на чип пластиковой карты через кардридерный модуль эмбоссера </a:t>
            </a:r>
            <a:r>
              <a:rPr lang="en-US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MATICA.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ru-RU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defRPr/>
            </a:pPr>
            <a:r>
              <a:rPr lang="ru-RU" altLang="ru-RU" sz="24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Предмет:</a:t>
            </a:r>
          </a:p>
          <a:p>
            <a:pPr algn="just">
              <a:lnSpc>
                <a:spcPct val="120000"/>
              </a:lnSpc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Информационное и программное обеспечение для настройки и хранения карточных продуктов и обработки банковских карт средствами эмбоссеров и кардридеров и средства аппаратного и программного взаимодействия с кардридерным модулем эмбоссера </a:t>
            </a:r>
            <a:r>
              <a:rPr lang="en-US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MATICA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ctr">
              <a:lnSpc>
                <a:spcPct val="120000"/>
              </a:lnSpc>
              <a:defRPr/>
            </a:pPr>
            <a:r>
              <a:rPr lang="ru-RU" altLang="ru-RU" sz="24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Цель: </a:t>
            </a:r>
          </a:p>
          <a:p>
            <a:pPr algn="just">
              <a:lnSpc>
                <a:spcPct val="120000"/>
              </a:lnSpc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Автоматизация работы программного продукта </a:t>
            </a:r>
            <a:r>
              <a:rPr lang="en-US" altLang="ru-RU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TranzWare</a:t>
            </a:r>
            <a:r>
              <a:rPr lang="en-US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CardFactory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кардридерным модулем эмбоссера </a:t>
            </a:r>
            <a:r>
              <a:rPr lang="en-US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MATICA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осуществления записи информации о клиенте банка на чип пластиковой карты.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70997" y="532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21" y="26251"/>
            <a:ext cx="9474005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7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81689" y="860650"/>
            <a:ext cx="11808823" cy="597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ru-RU" sz="24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2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поставленной цели необходимо выполнить следующие задачи: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Выполнить анализ работы эмбоссера </a:t>
            </a:r>
            <a:r>
              <a:rPr lang="en-US" sz="2100" dirty="0">
                <a:latin typeface="Century Gothic" panose="020B0502020202020204" pitchFamily="34" charset="0"/>
              </a:rPr>
              <a:t>MATICA </a:t>
            </a:r>
            <a:r>
              <a:rPr lang="ru-RU" sz="2100" dirty="0">
                <a:latin typeface="Century Gothic" panose="020B0502020202020204" pitchFamily="34" charset="0"/>
              </a:rPr>
              <a:t>и методов аппаратного и программного взаимодействия с его кардридерным модулем;</a:t>
            </a:r>
            <a:endParaRPr lang="en-US" sz="2100" dirty="0"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Провести теоретический анализ возможностей программной платформы </a:t>
            </a:r>
            <a:r>
              <a:rPr lang="en-US" sz="2100" dirty="0" err="1">
                <a:latin typeface="Century Gothic" panose="020B0502020202020204" pitchFamily="34" charset="0"/>
              </a:rPr>
              <a:t>FloraWare</a:t>
            </a:r>
            <a:r>
              <a:rPr lang="ru-RU" sz="2100" dirty="0">
                <a:latin typeface="Century Gothic" panose="020B0502020202020204" pitchFamily="34" charset="0"/>
              </a:rPr>
              <a:t>, использующихся для осуществления сетевого взаимодействия;</a:t>
            </a:r>
            <a:endParaRPr lang="en-US" sz="2100" dirty="0"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Провести анализ структуры программного продукта </a:t>
            </a:r>
            <a:r>
              <a:rPr lang="en-US" sz="2100" dirty="0" err="1">
                <a:latin typeface="Century Gothic" panose="020B0502020202020204" pitchFamily="34" charset="0"/>
              </a:rPr>
              <a:t>TranzWare</a:t>
            </a:r>
            <a:r>
              <a:rPr lang="en-US" sz="2100" dirty="0">
                <a:latin typeface="Century Gothic" panose="020B0502020202020204" pitchFamily="34" charset="0"/>
              </a:rPr>
              <a:t> </a:t>
            </a:r>
            <a:r>
              <a:rPr lang="en-US" sz="2100" dirty="0" err="1">
                <a:latin typeface="Century Gothic" panose="020B0502020202020204" pitchFamily="34" charset="0"/>
              </a:rPr>
              <a:t>CardFactory</a:t>
            </a:r>
            <a:r>
              <a:rPr lang="en-US" sz="2100" dirty="0">
                <a:latin typeface="Century Gothic" panose="020B0502020202020204" pitchFamily="34" charset="0"/>
              </a:rPr>
              <a:t> </a:t>
            </a:r>
            <a:r>
              <a:rPr lang="ru-RU" sz="2100" dirty="0">
                <a:latin typeface="Century Gothic" panose="020B0502020202020204" pitchFamily="34" charset="0"/>
              </a:rPr>
              <a:t>и структуры существующих драйверов кардридеров; </a:t>
            </a:r>
            <a:endParaRPr lang="en-US" sz="2100" dirty="0"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Описать проектное решение для управления кардридерным модулем эмбоссера </a:t>
            </a:r>
            <a:r>
              <a:rPr lang="en-US" sz="2100" dirty="0">
                <a:latin typeface="Century Gothic" panose="020B0502020202020204" pitchFamily="34" charset="0"/>
              </a:rPr>
              <a:t>MATICA;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Получить результаты опытной эксплуатации разработанной программной библиотеки.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48167" y="3821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167" y="60791"/>
            <a:ext cx="5675868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6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34770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39628" y="111822"/>
            <a:ext cx="7912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Результаты анализа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FloraWare</a:t>
            </a:r>
            <a:endParaRPr lang="ru-RU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DBCE9-7EDD-C8A1-1C96-7712C196D2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94" y="3168762"/>
            <a:ext cx="1665203" cy="14653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45C4F2-83F8-7E63-5A7F-55DCF21B4F67}"/>
              </a:ext>
            </a:extLst>
          </p:cNvPr>
          <p:cNvSpPr txBox="1"/>
          <p:nvPr/>
        </p:nvSpPr>
        <p:spPr>
          <a:xfrm>
            <a:off x="1011049" y="4612473"/>
            <a:ext cx="149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entury Gothic" panose="020B0502020202020204" pitchFamily="34" charset="0"/>
              </a:rPr>
              <a:t>FloraWare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F21BF-4FFB-C471-BD15-5D78796E9C17}"/>
              </a:ext>
            </a:extLst>
          </p:cNvPr>
          <p:cNvSpPr/>
          <p:nvPr/>
        </p:nvSpPr>
        <p:spPr>
          <a:xfrm>
            <a:off x="3281681" y="1158262"/>
            <a:ext cx="8696960" cy="5486378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C8573-D78C-B14C-4507-D4DABFFBE1AC}"/>
              </a:ext>
            </a:extLst>
          </p:cNvPr>
          <p:cNvSpPr txBox="1"/>
          <p:nvPr/>
        </p:nvSpPr>
        <p:spPr>
          <a:xfrm>
            <a:off x="8244718" y="2831367"/>
            <a:ext cx="3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Инструменты разработки/тестирования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5385B-82BF-9994-60D6-96CEF66D4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040" y="1729465"/>
            <a:ext cx="1841152" cy="13412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7E0851-078A-9C9C-AE72-EE0675FFE32A}"/>
              </a:ext>
            </a:extLst>
          </p:cNvPr>
          <p:cNvSpPr txBox="1"/>
          <p:nvPr/>
        </p:nvSpPr>
        <p:spPr>
          <a:xfrm>
            <a:off x="3719501" y="3045898"/>
            <a:ext cx="272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Объектная машина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D6B4F5-4F08-09C3-BAAB-6BC31A2A46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770" y="1278178"/>
            <a:ext cx="1665203" cy="1465377"/>
          </a:xfrm>
          <a:prstGeom prst="rect">
            <a:avLst/>
          </a:prstGeo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AC7C7E95-9F35-B009-929F-0A28478BF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656" y="4367342"/>
            <a:ext cx="1482419" cy="144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29C2627-CD5F-A902-B215-21B7C19F6F64}"/>
              </a:ext>
            </a:extLst>
          </p:cNvPr>
          <p:cNvSpPr/>
          <p:nvPr/>
        </p:nvSpPr>
        <p:spPr>
          <a:xfrm>
            <a:off x="5979802" y="3659386"/>
            <a:ext cx="5880225" cy="2865120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AF9E84-9983-8330-64F7-2A0E560EB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192" y="4339959"/>
            <a:ext cx="1669528" cy="16695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6577F3-4CC3-19A8-55D7-8A0E035500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6897" y="3849601"/>
            <a:ext cx="1005746" cy="7357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0927BD-963C-6B41-2286-55D7E5EC7DF9}"/>
              </a:ext>
            </a:extLst>
          </p:cNvPr>
          <p:cNvSpPr txBox="1"/>
          <p:nvPr/>
        </p:nvSpPr>
        <p:spPr>
          <a:xfrm>
            <a:off x="8716897" y="5644189"/>
            <a:ext cx="867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Century Gothic" panose="020B0502020202020204" pitchFamily="34" charset="0"/>
              </a:rPr>
              <a:t>...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25386FE-E8B7-1759-A3B7-3CFD1C7211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120" y="4648430"/>
            <a:ext cx="1058228" cy="10582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6E18158-733D-547D-27F2-2322D429F79C}"/>
              </a:ext>
            </a:extLst>
          </p:cNvPr>
          <p:cNvSpPr txBox="1"/>
          <p:nvPr/>
        </p:nvSpPr>
        <p:spPr>
          <a:xfrm>
            <a:off x="10884973" y="3843032"/>
            <a:ext cx="867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Century Gothic" panose="020B0502020202020204" pitchFamily="34" charset="0"/>
              </a:rPr>
              <a:t>...</a:t>
            </a:r>
          </a:p>
        </p:txBody>
      </p:sp>
      <p:cxnSp>
        <p:nvCxnSpPr>
          <p:cNvPr id="16" name="Straight Connector 15"/>
          <p:cNvCxnSpPr>
            <a:stCxn id="1026" idx="3"/>
            <a:endCxn id="17" idx="1"/>
          </p:cNvCxnSpPr>
          <p:nvPr/>
        </p:nvCxnSpPr>
        <p:spPr>
          <a:xfrm>
            <a:off x="5386075" y="5091946"/>
            <a:ext cx="593727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B45C4F2-83F8-7E63-5A7F-55DCF21B4F67}"/>
              </a:ext>
            </a:extLst>
          </p:cNvPr>
          <p:cNvSpPr txBox="1"/>
          <p:nvPr/>
        </p:nvSpPr>
        <p:spPr>
          <a:xfrm>
            <a:off x="3536045" y="5803800"/>
            <a:ext cx="1855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Приложение</a:t>
            </a:r>
          </a:p>
        </p:txBody>
      </p:sp>
      <p:cxnSp>
        <p:nvCxnSpPr>
          <p:cNvPr id="32" name="Straight Connector 31"/>
          <p:cNvCxnSpPr>
            <a:stCxn id="3" idx="3"/>
            <a:endCxn id="6" idx="1"/>
          </p:cNvCxnSpPr>
          <p:nvPr/>
        </p:nvCxnSpPr>
        <p:spPr>
          <a:xfrm>
            <a:off x="2590797" y="3901451"/>
            <a:ext cx="690884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19" idx="3"/>
            <a:endCxn id="21" idx="1"/>
          </p:cNvCxnSpPr>
          <p:nvPr/>
        </p:nvCxnSpPr>
        <p:spPr>
          <a:xfrm flipV="1">
            <a:off x="7673720" y="4217475"/>
            <a:ext cx="1043177" cy="957248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9" idx="3"/>
            <a:endCxn id="27" idx="1"/>
          </p:cNvCxnSpPr>
          <p:nvPr/>
        </p:nvCxnSpPr>
        <p:spPr>
          <a:xfrm>
            <a:off x="7673720" y="5174723"/>
            <a:ext cx="1027400" cy="282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9" idx="3"/>
            <a:endCxn id="23" idx="1"/>
          </p:cNvCxnSpPr>
          <p:nvPr/>
        </p:nvCxnSpPr>
        <p:spPr>
          <a:xfrm>
            <a:off x="7673720" y="5174723"/>
            <a:ext cx="1043177" cy="854187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1" idx="3"/>
            <a:endCxn id="28" idx="1"/>
          </p:cNvCxnSpPr>
          <p:nvPr/>
        </p:nvCxnSpPr>
        <p:spPr>
          <a:xfrm>
            <a:off x="9722643" y="4217475"/>
            <a:ext cx="1162330" cy="102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41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0442B-81D0-2CC2-2C93-1F8DD98A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>
            <a:extLst>
              <a:ext uri="{FF2B5EF4-FFF2-40B4-BE49-F238E27FC236}">
                <a16:creationId xmlns:a16="http://schemas.microsoft.com/office/drawing/2014/main" id="{E803902E-49A7-2FBD-5D9C-0949DC18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71653D-E9BB-89C3-69DA-1561D491E805}"/>
              </a:ext>
            </a:extLst>
          </p:cNvPr>
          <p:cNvSpPr txBox="1"/>
          <p:nvPr/>
        </p:nvSpPr>
        <p:spPr>
          <a:xfrm>
            <a:off x="3534770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60129-C4CE-D333-BA85-69C53682DF73}"/>
              </a:ext>
            </a:extLst>
          </p:cNvPr>
          <p:cNvSpPr txBox="1"/>
          <p:nvPr/>
        </p:nvSpPr>
        <p:spPr>
          <a:xfrm>
            <a:off x="466093" y="202740"/>
            <a:ext cx="1125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Результаты анализа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TranzWare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CardFactory</a:t>
            </a:r>
            <a:endParaRPr lang="ru-RU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22DFC1-2A46-794C-69A1-1717CEF2A71D}"/>
              </a:ext>
            </a:extLst>
          </p:cNvPr>
          <p:cNvSpPr/>
          <p:nvPr/>
        </p:nvSpPr>
        <p:spPr>
          <a:xfrm>
            <a:off x="3281681" y="1158262"/>
            <a:ext cx="8696960" cy="5486378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815F1-FBB0-AD9F-28E7-EBBFBCD17690}"/>
              </a:ext>
            </a:extLst>
          </p:cNvPr>
          <p:cNvSpPr txBox="1"/>
          <p:nvPr/>
        </p:nvSpPr>
        <p:spPr>
          <a:xfrm>
            <a:off x="800067" y="4682680"/>
            <a:ext cx="1785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entury Gothic" panose="020B0502020202020204" pitchFamily="34" charset="0"/>
              </a:rPr>
              <a:t>TranzWare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latin typeface="Century Gothic" panose="020B0502020202020204" pitchFamily="34" charset="0"/>
              </a:rPr>
              <a:t>CardFactory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C95EF-83CE-0DAD-3681-7C34EA3DF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7" y="3120221"/>
            <a:ext cx="1496533" cy="156245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534770" y="1494327"/>
            <a:ext cx="2828765" cy="1275810"/>
            <a:chOff x="3316223" y="1549485"/>
            <a:chExt cx="2828765" cy="127581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9133C89-31B9-47E1-A76D-E40CE3A78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135" y="1549485"/>
              <a:ext cx="2206943" cy="86570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688B33-993A-A778-16F7-6315C19BA62A}"/>
                </a:ext>
              </a:extLst>
            </p:cNvPr>
            <p:cNvSpPr txBox="1"/>
            <p:nvPr/>
          </p:nvSpPr>
          <p:spPr>
            <a:xfrm>
              <a:off x="3316223" y="2425185"/>
              <a:ext cx="28287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latin typeface="Century Gothic" panose="020B0502020202020204" pitchFamily="34" charset="0"/>
                </a:rPr>
                <a:t>Карточные продукты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922DFC1-2A46-794C-69A1-1717CEF2A71D}"/>
              </a:ext>
            </a:extLst>
          </p:cNvPr>
          <p:cNvSpPr/>
          <p:nvPr/>
        </p:nvSpPr>
        <p:spPr>
          <a:xfrm>
            <a:off x="3534770" y="3168931"/>
            <a:ext cx="2828765" cy="3294499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0" idx="2"/>
            <a:endCxn id="11" idx="0"/>
          </p:cNvCxnSpPr>
          <p:nvPr/>
        </p:nvCxnSpPr>
        <p:spPr>
          <a:xfrm>
            <a:off x="4949153" y="2770137"/>
            <a:ext cx="0" cy="39879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19500" y="3441700"/>
            <a:ext cx="24653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entury Gothic" panose="020B0502020202020204" pitchFamily="34" charset="0"/>
              <a:buChar char="―"/>
            </a:pPr>
            <a:r>
              <a:rPr lang="ru-RU" sz="2800" dirty="0">
                <a:latin typeface="Century Gothic" panose="020B0502020202020204" pitchFamily="34" charset="0"/>
              </a:rPr>
              <a:t>Модуль 1</a:t>
            </a:r>
          </a:p>
          <a:p>
            <a:pPr marL="457200" indent="-457200">
              <a:buFont typeface="Century Gothic" panose="020B0502020202020204" pitchFamily="34" charset="0"/>
              <a:buChar char="―"/>
            </a:pPr>
            <a:r>
              <a:rPr lang="ru-RU" sz="2800" dirty="0">
                <a:latin typeface="Century Gothic" panose="020B0502020202020204" pitchFamily="34" charset="0"/>
              </a:rPr>
              <a:t>Модуль </a:t>
            </a:r>
            <a:r>
              <a:rPr lang="en-US" sz="2800" dirty="0">
                <a:latin typeface="Century Gothic" panose="020B0502020202020204" pitchFamily="34" charset="0"/>
              </a:rPr>
              <a:t>2</a:t>
            </a:r>
            <a:endParaRPr lang="ru-RU" sz="2800" dirty="0">
              <a:latin typeface="Century Gothic" panose="020B0502020202020204" pitchFamily="34" charset="0"/>
            </a:endParaRPr>
          </a:p>
          <a:p>
            <a:pPr marL="457200" indent="-457200">
              <a:buFont typeface="Century Gothic" panose="020B0502020202020204" pitchFamily="34" charset="0"/>
              <a:buChar char="―"/>
            </a:pPr>
            <a:r>
              <a:rPr lang="ru-RU" sz="2800" dirty="0">
                <a:latin typeface="Century Gothic" panose="020B0502020202020204" pitchFamily="34" charset="0"/>
              </a:rPr>
              <a:t>Модуль </a:t>
            </a:r>
            <a:r>
              <a:rPr lang="en-US" sz="2800" dirty="0">
                <a:latin typeface="Century Gothic" panose="020B0502020202020204" pitchFamily="34" charset="0"/>
              </a:rPr>
              <a:t>3</a:t>
            </a:r>
            <a:endParaRPr lang="ru-RU" sz="2800" dirty="0">
              <a:latin typeface="Century Gothic" panose="020B0502020202020204" pitchFamily="34" charset="0"/>
            </a:endParaRPr>
          </a:p>
          <a:p>
            <a:pPr marL="457200" indent="-457200">
              <a:buFont typeface="Century Gothic" panose="020B0502020202020204" pitchFamily="34" charset="0"/>
              <a:buChar char="―"/>
            </a:pPr>
            <a:r>
              <a:rPr lang="ru-RU" sz="2800" dirty="0">
                <a:latin typeface="Century Gothic" panose="020B0502020202020204" pitchFamily="34" charset="0"/>
              </a:rPr>
              <a:t>Модуль </a:t>
            </a:r>
            <a:r>
              <a:rPr lang="en-US" sz="2800" dirty="0">
                <a:latin typeface="Century Gothic" panose="020B0502020202020204" pitchFamily="34" charset="0"/>
              </a:rPr>
              <a:t>4</a:t>
            </a:r>
            <a:endParaRPr lang="ru-RU" sz="2800" dirty="0">
              <a:latin typeface="Century Gothic" panose="020B0502020202020204" pitchFamily="34" charset="0"/>
            </a:endParaRPr>
          </a:p>
          <a:p>
            <a:pPr marL="457200" indent="-457200">
              <a:buFont typeface="Century Gothic" panose="020B0502020202020204" pitchFamily="34" charset="0"/>
              <a:buChar char="―"/>
            </a:pPr>
            <a:r>
              <a:rPr lang="ru-RU" sz="2800" dirty="0">
                <a:latin typeface="Century Gothic" panose="020B0502020202020204" pitchFamily="34" charset="0"/>
              </a:rPr>
              <a:t>...</a:t>
            </a:r>
          </a:p>
          <a:p>
            <a:pPr marL="457200" indent="-457200">
              <a:buFont typeface="Century Gothic" panose="020B0502020202020204" pitchFamily="34" charset="0"/>
              <a:buChar char="―"/>
            </a:pPr>
            <a:r>
              <a:rPr lang="ru-RU" sz="2800" dirty="0">
                <a:latin typeface="Century Gothic" panose="020B0502020202020204" pitchFamily="34" charset="0"/>
              </a:rPr>
              <a:t>Модуль </a:t>
            </a:r>
            <a:r>
              <a:rPr lang="en-US" sz="2800" dirty="0">
                <a:latin typeface="Century Gothic" panose="020B0502020202020204" pitchFamily="34" charset="0"/>
              </a:rPr>
              <a:t>n</a:t>
            </a:r>
          </a:p>
        </p:txBody>
      </p:sp>
      <p:cxnSp>
        <p:nvCxnSpPr>
          <p:cNvPr id="17" name="Straight Connector 16"/>
          <p:cNvCxnSpPr>
            <a:stCxn id="6" idx="1"/>
            <a:endCxn id="8" idx="3"/>
          </p:cNvCxnSpPr>
          <p:nvPr/>
        </p:nvCxnSpPr>
        <p:spPr>
          <a:xfrm flipH="1">
            <a:off x="2441050" y="3901451"/>
            <a:ext cx="840631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8102627" y="1375492"/>
            <a:ext cx="1269461" cy="1562459"/>
            <a:chOff x="6691613" y="1494327"/>
            <a:chExt cx="1269461" cy="156245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3491331-5420-4D91-B017-712E5A6C1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08" y="1494327"/>
              <a:ext cx="1164942" cy="156245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0A6251-3A3B-06AD-FFB2-18AD25A5A38C}"/>
                </a:ext>
              </a:extLst>
            </p:cNvPr>
            <p:cNvSpPr txBox="1"/>
            <p:nvPr/>
          </p:nvSpPr>
          <p:spPr>
            <a:xfrm>
              <a:off x="6691613" y="2156168"/>
              <a:ext cx="12694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>
                  <a:latin typeface="Century Gothic" panose="020B0502020202020204" pitchFamily="34" charset="0"/>
                </a:rPr>
                <a:t>Модуль </a:t>
              </a:r>
            </a:p>
            <a:p>
              <a:pPr algn="ctr"/>
              <a:r>
                <a:rPr lang="ru-RU" sz="1600" dirty="0">
                  <a:latin typeface="Century Gothic" panose="020B0502020202020204" pitchFamily="34" charset="0"/>
                </a:rPr>
                <a:t>настроек 2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258120" y="1375492"/>
            <a:ext cx="1269461" cy="1562459"/>
            <a:chOff x="6691613" y="1494327"/>
            <a:chExt cx="1269461" cy="156245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3491331-5420-4D91-B017-712E5A6C1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08" y="1494327"/>
              <a:ext cx="1164942" cy="1562459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C0A6251-3A3B-06AD-FFB2-18AD25A5A38C}"/>
                </a:ext>
              </a:extLst>
            </p:cNvPr>
            <p:cNvSpPr txBox="1"/>
            <p:nvPr/>
          </p:nvSpPr>
          <p:spPr>
            <a:xfrm>
              <a:off x="6691613" y="2156168"/>
              <a:ext cx="12694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>
                  <a:latin typeface="Century Gothic" panose="020B0502020202020204" pitchFamily="34" charset="0"/>
                </a:rPr>
                <a:t>Модуль </a:t>
              </a:r>
            </a:p>
            <a:p>
              <a:pPr algn="ctr"/>
              <a:r>
                <a:rPr lang="ru-RU" sz="1600" dirty="0">
                  <a:latin typeface="Century Gothic" panose="020B0502020202020204" pitchFamily="34" charset="0"/>
                </a:rPr>
                <a:t>настроек </a:t>
              </a:r>
              <a:r>
                <a:rPr lang="en-US" sz="1600" dirty="0">
                  <a:latin typeface="Century Gothic" panose="020B0502020202020204" pitchFamily="34" charset="0"/>
                </a:rPr>
                <a:t>n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9481454" y="1885269"/>
            <a:ext cx="6126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Century Gothic" panose="020B0502020202020204" pitchFamily="34" charset="0"/>
              </a:rPr>
              <a:t>...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4C83E37-90D7-C377-6624-E555648A8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321284" flipH="1">
            <a:off x="6365630" y="3147921"/>
            <a:ext cx="714428" cy="20771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0F9B1DF-C0D3-5F68-7E9B-BF5685B1651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27" y="3547051"/>
            <a:ext cx="645992" cy="86642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96E22DE-4516-4074-B8C8-B7A50F6B2A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186" y="3596668"/>
            <a:ext cx="999936" cy="76719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4C83E37-90D7-C377-6624-E555648A8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473654" flipH="1">
            <a:off x="7084322" y="3080839"/>
            <a:ext cx="714428" cy="20771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4C83E37-90D7-C377-6624-E555648A8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 flipH="1">
            <a:off x="8562934" y="3052384"/>
            <a:ext cx="371370" cy="19275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4C83E37-90D7-C377-6624-E555648A8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825511">
            <a:off x="10423975" y="3089099"/>
            <a:ext cx="714428" cy="20771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922DFC1-2A46-794C-69A1-1717CEF2A71D}"/>
              </a:ext>
            </a:extLst>
          </p:cNvPr>
          <p:cNvSpPr/>
          <p:nvPr/>
        </p:nvSpPr>
        <p:spPr>
          <a:xfrm>
            <a:off x="7838761" y="3407593"/>
            <a:ext cx="2387406" cy="1195824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673819" y="4979390"/>
            <a:ext cx="1265206" cy="1562459"/>
            <a:chOff x="6698461" y="1494327"/>
            <a:chExt cx="1265206" cy="156245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3491331-5420-4D91-B017-712E5A6C1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08" y="1494327"/>
              <a:ext cx="1164942" cy="1562459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E20CE0C-66E3-073B-E6D6-DD7E83255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284" y="1619902"/>
              <a:ext cx="851560" cy="620342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0A6251-3A3B-06AD-FFB2-18AD25A5A38C}"/>
                </a:ext>
              </a:extLst>
            </p:cNvPr>
            <p:cNvSpPr txBox="1"/>
            <p:nvPr/>
          </p:nvSpPr>
          <p:spPr>
            <a:xfrm>
              <a:off x="6698461" y="2239568"/>
              <a:ext cx="12652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latin typeface="Century Gothic" panose="020B0502020202020204" pitchFamily="34" charset="0"/>
                </a:rPr>
                <a:t>Модуль </a:t>
              </a:r>
            </a:p>
            <a:p>
              <a:pPr algn="ctr"/>
              <a:r>
                <a:rPr lang="ru-RU" sz="1400" dirty="0">
                  <a:latin typeface="Century Gothic" panose="020B0502020202020204" pitchFamily="34" charset="0"/>
                </a:rPr>
                <a:t>обработки 1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157125" y="4979390"/>
            <a:ext cx="1265206" cy="1562459"/>
            <a:chOff x="6698461" y="1494327"/>
            <a:chExt cx="1265206" cy="156245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3491331-5420-4D91-B017-712E5A6C1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08" y="1494327"/>
              <a:ext cx="1164942" cy="156245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E20CE0C-66E3-073B-E6D6-DD7E83255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284" y="1619902"/>
              <a:ext cx="851560" cy="620342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C0A6251-3A3B-06AD-FFB2-18AD25A5A38C}"/>
                </a:ext>
              </a:extLst>
            </p:cNvPr>
            <p:cNvSpPr txBox="1"/>
            <p:nvPr/>
          </p:nvSpPr>
          <p:spPr>
            <a:xfrm>
              <a:off x="6698461" y="2239568"/>
              <a:ext cx="12652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latin typeface="Century Gothic" panose="020B0502020202020204" pitchFamily="34" charset="0"/>
                </a:rPr>
                <a:t>Модуль </a:t>
              </a:r>
            </a:p>
            <a:p>
              <a:pPr algn="ctr"/>
              <a:r>
                <a:rPr lang="ru-RU" sz="1400" dirty="0">
                  <a:latin typeface="Century Gothic" panose="020B0502020202020204" pitchFamily="34" charset="0"/>
                </a:rPr>
                <a:t>обработки 2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315315" y="4968371"/>
            <a:ext cx="1265206" cy="1562459"/>
            <a:chOff x="6698461" y="1494327"/>
            <a:chExt cx="1265206" cy="1562459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3491331-5420-4D91-B017-712E5A6C1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08" y="1494327"/>
              <a:ext cx="1164942" cy="1562459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E20CE0C-66E3-073B-E6D6-DD7E83255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284" y="1619902"/>
              <a:ext cx="851560" cy="620342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0A6251-3A3B-06AD-FFB2-18AD25A5A38C}"/>
                </a:ext>
              </a:extLst>
            </p:cNvPr>
            <p:cNvSpPr txBox="1"/>
            <p:nvPr/>
          </p:nvSpPr>
          <p:spPr>
            <a:xfrm>
              <a:off x="6698461" y="2239568"/>
              <a:ext cx="12652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latin typeface="Century Gothic" panose="020B0502020202020204" pitchFamily="34" charset="0"/>
                </a:rPr>
                <a:t>Модуль </a:t>
              </a:r>
            </a:p>
            <a:p>
              <a:pPr algn="ctr"/>
              <a:r>
                <a:rPr lang="ru-RU" sz="1400" dirty="0">
                  <a:latin typeface="Century Gothic" panose="020B0502020202020204" pitchFamily="34" charset="0"/>
                </a:rPr>
                <a:t>обработки </a:t>
              </a:r>
              <a:r>
                <a:rPr lang="en-US" sz="1400" dirty="0">
                  <a:latin typeface="Century Gothic" panose="020B0502020202020204" pitchFamily="34" charset="0"/>
                </a:rPr>
                <a:t>n</a:t>
              </a:r>
            </a:p>
          </p:txBody>
        </p:sp>
      </p:grpSp>
      <p:sp>
        <p:nvSpPr>
          <p:cNvPr id="56" name="Rectangle 55"/>
          <p:cNvSpPr/>
          <p:nvPr/>
        </p:nvSpPr>
        <p:spPr>
          <a:xfrm>
            <a:off x="9531061" y="5415136"/>
            <a:ext cx="6126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Century Gothic" panose="020B0502020202020204" pitchFamily="34" charset="0"/>
              </a:rPr>
              <a:t>...</a:t>
            </a:r>
          </a:p>
        </p:txBody>
      </p:sp>
      <p:cxnSp>
        <p:nvCxnSpPr>
          <p:cNvPr id="58" name="Elbow Connector 57"/>
          <p:cNvCxnSpPr>
            <a:stCxn id="45" idx="0"/>
            <a:endCxn id="43" idx="2"/>
          </p:cNvCxnSpPr>
          <p:nvPr/>
        </p:nvCxnSpPr>
        <p:spPr>
          <a:xfrm rot="5400000" flipH="1" flipV="1">
            <a:off x="7981564" y="3928491"/>
            <a:ext cx="375973" cy="1725827"/>
          </a:xfrm>
          <a:prstGeom prst="bentConnector3">
            <a:avLst>
              <a:gd name="adj1" fmla="val 52027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9" idx="0"/>
            <a:endCxn id="43" idx="2"/>
          </p:cNvCxnSpPr>
          <p:nvPr/>
        </p:nvCxnSpPr>
        <p:spPr>
          <a:xfrm rot="5400000" flipH="1" flipV="1">
            <a:off x="8723217" y="4670144"/>
            <a:ext cx="375973" cy="242521"/>
          </a:xfrm>
          <a:prstGeom prst="bentConnector3">
            <a:avLst>
              <a:gd name="adj1" fmla="val 52027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3" idx="0"/>
            <a:endCxn id="43" idx="2"/>
          </p:cNvCxnSpPr>
          <p:nvPr/>
        </p:nvCxnSpPr>
        <p:spPr>
          <a:xfrm rot="16200000" flipV="1">
            <a:off x="9807822" y="3828059"/>
            <a:ext cx="364954" cy="1915669"/>
          </a:xfrm>
          <a:prstGeom prst="bentConnector3">
            <a:avLst>
              <a:gd name="adj1" fmla="val 49999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6616624" y="1375491"/>
            <a:ext cx="1269461" cy="1562459"/>
            <a:chOff x="6616624" y="1375491"/>
            <a:chExt cx="1269461" cy="156245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491331-5420-4D91-B017-712E5A6C1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3819" y="1375491"/>
              <a:ext cx="1164942" cy="156245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0A6251-3A3B-06AD-FFB2-18AD25A5A38C}"/>
                </a:ext>
              </a:extLst>
            </p:cNvPr>
            <p:cNvSpPr txBox="1"/>
            <p:nvPr/>
          </p:nvSpPr>
          <p:spPr>
            <a:xfrm>
              <a:off x="6616624" y="2037332"/>
              <a:ext cx="12694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>
                  <a:latin typeface="Century Gothic" panose="020B0502020202020204" pitchFamily="34" charset="0"/>
                </a:rPr>
                <a:t>Модуль </a:t>
              </a:r>
            </a:p>
            <a:p>
              <a:pPr algn="ctr"/>
              <a:r>
                <a:rPr lang="ru-RU" sz="1600" dirty="0">
                  <a:latin typeface="Century Gothic" panose="020B0502020202020204" pitchFamily="34" charset="0"/>
                </a:rPr>
                <a:t>настроек 1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04836" y="1461544"/>
              <a:ext cx="696348" cy="696348"/>
            </a:xfrm>
            <a:prstGeom prst="rect">
              <a:avLst/>
            </a:prstGeom>
          </p:spPr>
        </p:pic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90839" y="1461544"/>
            <a:ext cx="696348" cy="69634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44676" y="1459083"/>
            <a:ext cx="696348" cy="69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3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51128" y="6141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79112" y="162234"/>
            <a:ext cx="940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Схема сетевого подключения к модулю</a:t>
            </a:r>
          </a:p>
        </p:txBody>
      </p:sp>
      <p:sp>
        <p:nvSpPr>
          <p:cNvPr id="3" name="Cloud 2"/>
          <p:cNvSpPr/>
          <p:nvPr/>
        </p:nvSpPr>
        <p:spPr>
          <a:xfrm>
            <a:off x="1063030" y="2893512"/>
            <a:ext cx="3597342" cy="2091847"/>
          </a:xfrm>
          <a:prstGeom prst="cloud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53251" y="3754769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Внутренняя сеть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51" y="1455586"/>
            <a:ext cx="965498" cy="1020222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3" idx="3"/>
            <a:endCxn id="10" idx="2"/>
          </p:cNvCxnSpPr>
          <p:nvPr/>
        </p:nvCxnSpPr>
        <p:spPr>
          <a:xfrm flipH="1" flipV="1">
            <a:off x="2861700" y="2475808"/>
            <a:ext cx="1" cy="53730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8075" y="1049835"/>
            <a:ext cx="214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Управляющая ЭВМ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4D3E0E-E0E6-4F32-B612-650FDCFC7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66" y="5403232"/>
            <a:ext cx="2000266" cy="886768"/>
          </a:xfrm>
          <a:prstGeom prst="rect">
            <a:avLst/>
          </a:prstGeom>
        </p:spPr>
      </p:pic>
      <p:cxnSp>
        <p:nvCxnSpPr>
          <p:cNvPr id="16" name="Straight Connector 15"/>
          <p:cNvCxnSpPr>
            <a:endCxn id="3" idx="1"/>
          </p:cNvCxnSpPr>
          <p:nvPr/>
        </p:nvCxnSpPr>
        <p:spPr>
          <a:xfrm flipV="1">
            <a:off x="2861701" y="4983132"/>
            <a:ext cx="0" cy="41993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2470" y="6290000"/>
            <a:ext cx="255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Кардридерный модуль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338" y="2590737"/>
            <a:ext cx="965498" cy="1020222"/>
          </a:xfrm>
          <a:prstGeom prst="rect">
            <a:avLst/>
          </a:prstGeom>
        </p:spPr>
      </p:pic>
      <p:cxnSp>
        <p:nvCxnSpPr>
          <p:cNvPr id="20" name="Straight Connector 19"/>
          <p:cNvCxnSpPr>
            <a:endCxn id="19" idx="2"/>
          </p:cNvCxnSpPr>
          <p:nvPr/>
        </p:nvCxnSpPr>
        <p:spPr>
          <a:xfrm flipH="1" flipV="1">
            <a:off x="6084087" y="3610959"/>
            <a:ext cx="2" cy="54022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BD4D3E0E-E0E6-4F32-B612-650FDCFC7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954" y="4148266"/>
            <a:ext cx="2000266" cy="8867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010462" y="2178706"/>
            <a:ext cx="214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Управляющая ЭВМ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04857" y="5072688"/>
            <a:ext cx="255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Кардридерный модуль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4D3E0E-E0E6-4F32-B612-650FDCFC7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633" y="2716013"/>
            <a:ext cx="2000266" cy="886768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 flipV="1">
            <a:off x="9749849" y="2178706"/>
            <a:ext cx="1" cy="53730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9" idx="0"/>
          </p:cNvCxnSpPr>
          <p:nvPr/>
        </p:nvCxnSpPr>
        <p:spPr>
          <a:xfrm flipV="1">
            <a:off x="8535711" y="3591404"/>
            <a:ext cx="562248" cy="52677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9706069" y="3591404"/>
            <a:ext cx="1" cy="53730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7" idx="0"/>
          </p:cNvCxnSpPr>
          <p:nvPr/>
        </p:nvCxnSpPr>
        <p:spPr>
          <a:xfrm flipH="1" flipV="1">
            <a:off x="10314180" y="3591404"/>
            <a:ext cx="562247" cy="52677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723E8D1F-D839-4A4B-B861-F9F72C4136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886" y="4118180"/>
            <a:ext cx="641650" cy="12765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23E8D1F-D839-4A4B-B861-F9F72C4136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244" y="4125786"/>
            <a:ext cx="641650" cy="12765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23E8D1F-D839-4A4B-B861-F9F72C4136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02" y="4118180"/>
            <a:ext cx="641650" cy="1276546"/>
          </a:xfrm>
          <a:prstGeom prst="rect">
            <a:avLst/>
          </a:prstGeom>
        </p:spPr>
      </p:pic>
      <p:sp>
        <p:nvSpPr>
          <p:cNvPr id="51" name="Cloud 50"/>
          <p:cNvSpPr/>
          <p:nvPr/>
        </p:nvSpPr>
        <p:spPr>
          <a:xfrm>
            <a:off x="8535711" y="1049835"/>
            <a:ext cx="2340716" cy="112887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897348" y="2363371"/>
            <a:ext cx="1455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192.168.0.80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02706" y="5846616"/>
            <a:ext cx="1244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192.168.0.81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090241" y="5846616"/>
            <a:ext cx="1231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192.168.0.82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22300" y="5542255"/>
            <a:ext cx="102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ридер 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74423" y="5542255"/>
            <a:ext cx="1063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ридер 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265350" y="5841072"/>
            <a:ext cx="1571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192.168.0.(80+</a:t>
            </a:r>
            <a:r>
              <a:rPr lang="en-US" sz="1400" dirty="0">
                <a:latin typeface="Century Gothic" panose="020B0502020202020204" pitchFamily="34" charset="0"/>
              </a:rPr>
              <a:t>n)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367457" y="5542255"/>
            <a:ext cx="102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ридер </a:t>
            </a:r>
            <a:r>
              <a:rPr lang="en-US" sz="1600" dirty="0">
                <a:latin typeface="Century Gothic" panose="020B050202020202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8242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06973" y="436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55767" y="168153"/>
            <a:ext cx="948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Схема взаимодействия с эмбоссером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9183" y="1041023"/>
            <a:ext cx="12082817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/>
              <a:t>	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822A2-AF19-425B-8F76-10DB171CC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86" y="2125557"/>
            <a:ext cx="1496533" cy="15624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9164" y="3719491"/>
            <a:ext cx="280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 Gothic" panose="020B0502020202020204" pitchFamily="34" charset="0"/>
              </a:rPr>
              <a:t>TranzWare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CardFactory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6E22DE-4516-4074-B8C8-B7A50F6B2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099" y="1480065"/>
            <a:ext cx="1276369" cy="9792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6B90C0-A00A-63D2-36CB-536B62992C28}"/>
              </a:ext>
            </a:extLst>
          </p:cNvPr>
          <p:cNvSpPr txBox="1"/>
          <p:nvPr/>
        </p:nvSpPr>
        <p:spPr>
          <a:xfrm>
            <a:off x="2697714" y="1058916"/>
            <a:ext cx="361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База с таблицей данных карт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01E62-BCE4-D040-93B7-241008D65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56606">
            <a:off x="2500483" y="2334834"/>
            <a:ext cx="1390684" cy="37639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317614" y="1201715"/>
            <a:ext cx="2144831" cy="1931791"/>
            <a:chOff x="9355402" y="2946927"/>
            <a:chExt cx="2144831" cy="19317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A6BCD99-EF0F-BB81-6E5D-841B9F66F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5402" y="2946927"/>
              <a:ext cx="2144831" cy="156245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F8824C-45BD-E329-E70B-AF2E073C3BF6}"/>
                </a:ext>
              </a:extLst>
            </p:cNvPr>
            <p:cNvSpPr txBox="1"/>
            <p:nvPr/>
          </p:nvSpPr>
          <p:spPr>
            <a:xfrm>
              <a:off x="9540257" y="4509386"/>
              <a:ext cx="177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entury Gothic" panose="020B0502020202020204" pitchFamily="34" charset="0"/>
                </a:rPr>
                <a:t>Maticard</a:t>
              </a:r>
              <a:r>
                <a:rPr lang="en-US" dirty="0">
                  <a:latin typeface="Century Gothic" panose="020B0502020202020204" pitchFamily="34" charset="0"/>
                </a:rPr>
                <a:t> PRO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224239" y="2535943"/>
            <a:ext cx="1164942" cy="1562459"/>
            <a:chOff x="7253890" y="2967187"/>
            <a:chExt cx="1164942" cy="156245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3491331-5420-4D91-B017-712E5A6C1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890" y="2967187"/>
              <a:ext cx="1164942" cy="156245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E20CE0C-66E3-073B-E6D6-DD7E83255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581" y="3266531"/>
              <a:ext cx="851560" cy="62034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0A6251-3A3B-06AD-FFB2-18AD25A5A38C}"/>
                </a:ext>
              </a:extLst>
            </p:cNvPr>
            <p:cNvSpPr txBox="1"/>
            <p:nvPr/>
          </p:nvSpPr>
          <p:spPr>
            <a:xfrm>
              <a:off x="7551892" y="3923527"/>
              <a:ext cx="56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DLL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03613" y="2555354"/>
            <a:ext cx="1098482" cy="1473321"/>
            <a:chOff x="4831571" y="2946928"/>
            <a:chExt cx="1164942" cy="156245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0F9B1DF-C0D3-5F68-7E9B-BF5685B16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1571" y="2946928"/>
              <a:ext cx="1164942" cy="156245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7903FB-3E51-F02C-AC3F-FCD788A4A299}"/>
                </a:ext>
              </a:extLst>
            </p:cNvPr>
            <p:cNvSpPr txBox="1"/>
            <p:nvPr/>
          </p:nvSpPr>
          <p:spPr>
            <a:xfrm>
              <a:off x="4939898" y="3435565"/>
              <a:ext cx="948287" cy="68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XML</a:t>
              </a:r>
            </a:p>
            <a:p>
              <a:pPr algn="ctr"/>
              <a:r>
                <a:rPr lang="ru-RU" dirty="0">
                  <a:latin typeface="Century Gothic" panose="020B0502020202020204" pitchFamily="34" charset="0"/>
                </a:rPr>
                <a:t>файл</a:t>
              </a:r>
              <a:endParaRPr lang="en-US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228240" y="2919802"/>
            <a:ext cx="1146960" cy="3422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FE7613-C3BD-ED6E-0B2C-B1B4C6E9D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3239114" y="3365077"/>
            <a:ext cx="1146962" cy="34222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E1A829-2303-5A86-E303-6A3C1FD07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457194" flipH="1">
            <a:off x="957512" y="4176992"/>
            <a:ext cx="822685" cy="317391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4459057" y="4591624"/>
            <a:ext cx="1321445" cy="1562459"/>
            <a:chOff x="4459057" y="4591624"/>
            <a:chExt cx="1321445" cy="156245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794B69E-09D4-23A3-CDBB-6C6AFAD7B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057" y="4591624"/>
              <a:ext cx="1164942" cy="156245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4FD0773-E414-71C1-CD4F-11915174B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748" y="4727446"/>
              <a:ext cx="851560" cy="620342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814F84-C5CB-7495-FDB8-4594AD13574B}"/>
                </a:ext>
              </a:extLst>
            </p:cNvPr>
            <p:cNvSpPr txBox="1"/>
            <p:nvPr/>
          </p:nvSpPr>
          <p:spPr>
            <a:xfrm>
              <a:off x="4506434" y="5395317"/>
              <a:ext cx="12740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Century Gothic" panose="020B0502020202020204" pitchFamily="34" charset="0"/>
                </a:rPr>
                <a:t>Драйвер </a:t>
              </a:r>
            </a:p>
            <a:p>
              <a:r>
                <a:rPr lang="en-US" sz="1600" dirty="0">
                  <a:latin typeface="Century Gothic" panose="020B0502020202020204" pitchFamily="34" charset="0"/>
                </a:rPr>
                <a:t>MATICA</a:t>
              </a:r>
              <a:endParaRPr lang="ru-RU" sz="16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 rot="19634447">
            <a:off x="8525887" y="2406087"/>
            <a:ext cx="907316" cy="730791"/>
            <a:chOff x="8433459" y="3513385"/>
            <a:chExt cx="907316" cy="730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13C2B3-EFE0-C4C0-711F-B2EE0EB25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8433459" y="3513385"/>
              <a:ext cx="907316" cy="34284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4DD3128-F762-F64F-974F-AF6ADA3E0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 flipH="1">
              <a:off x="8433459" y="3901334"/>
              <a:ext cx="907316" cy="342842"/>
            </a:xfrm>
            <a:prstGeom prst="rect">
              <a:avLst/>
            </a:prstGeom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B9E5AD87-765D-6D83-EFF7-328CE7F0BB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79" y="4486085"/>
            <a:ext cx="2000266" cy="88676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83D7F1F-5F26-C8F7-48AA-9808EE173E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329" y="5278921"/>
            <a:ext cx="641650" cy="1276546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2008240" y="4591624"/>
            <a:ext cx="1307252" cy="1562459"/>
            <a:chOff x="2008240" y="4591624"/>
            <a:chExt cx="1307252" cy="156245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F54CE67-D52E-7E47-20F6-FEA4C453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8240" y="4591624"/>
              <a:ext cx="1164942" cy="1562459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8BBECC-6C15-992F-2037-2C2455C6AF93}"/>
                </a:ext>
              </a:extLst>
            </p:cNvPr>
            <p:cNvSpPr txBox="1"/>
            <p:nvPr/>
          </p:nvSpPr>
          <p:spPr>
            <a:xfrm>
              <a:off x="2041424" y="5278921"/>
              <a:ext cx="12740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Century Gothic" panose="020B0502020202020204" pitchFamily="34" charset="0"/>
                </a:rPr>
                <a:t>Драйвер записи карты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72B8CBA-1FE8-450E-1183-4DF1802B2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261" y="4863507"/>
              <a:ext cx="728960" cy="436884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274888F7-423D-EB63-A2AE-F8A43FAEB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9012262" y="5081949"/>
            <a:ext cx="907316" cy="3428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126C811-3986-20C8-E66F-B02E8117C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9012262" y="5469898"/>
            <a:ext cx="907316" cy="342842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12" idx="3"/>
            <a:endCxn id="13" idx="1"/>
          </p:cNvCxnSpPr>
          <p:nvPr/>
        </p:nvCxnSpPr>
        <p:spPr>
          <a:xfrm>
            <a:off x="5143468" y="1969707"/>
            <a:ext cx="4174146" cy="13238"/>
          </a:xfrm>
          <a:prstGeom prst="straightConnector1">
            <a:avLst/>
          </a:prstGeom>
          <a:ln w="57150">
            <a:solidFill>
              <a:srgbClr val="4D4D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832319" y="2919802"/>
            <a:ext cx="1146960" cy="34222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3FE7613-C3BD-ED6E-0B2C-B1B4C6E9D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5843193" y="3365077"/>
            <a:ext cx="1146962" cy="342224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529C2627-CD5F-A902-B215-21B7C19F6F64}"/>
              </a:ext>
            </a:extLst>
          </p:cNvPr>
          <p:cNvSpPr/>
          <p:nvPr/>
        </p:nvSpPr>
        <p:spPr>
          <a:xfrm>
            <a:off x="1806894" y="4260425"/>
            <a:ext cx="10053133" cy="2457875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BB202-4FCA-1003-4FD8-D73EBB1B2F1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170" y="4948001"/>
            <a:ext cx="1591093" cy="9535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C84ECF-E301-9167-7DE1-79EDE2277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722721" y="5018774"/>
            <a:ext cx="1146960" cy="3422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4A90F9-D5E2-0950-1E01-BB7CF9A1D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5733595" y="5464049"/>
            <a:ext cx="1146962" cy="3422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6673D39-38B0-2E2F-8A17-75DD31124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243250" y="5007056"/>
            <a:ext cx="1146960" cy="3422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F88766D-1513-B9DF-5308-B9E4B3A67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3254124" y="5452331"/>
            <a:ext cx="1146962" cy="34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1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477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Alena Kalyuzhnaya</dc:creator>
  <cp:lastModifiedBy>Konstantin A. Shemyakin</cp:lastModifiedBy>
  <cp:revision>85</cp:revision>
  <cp:lastPrinted>2017-06-22T16:10:04Z</cp:lastPrinted>
  <dcterms:created xsi:type="dcterms:W3CDTF">2017-06-16T14:15:23Z</dcterms:created>
  <dcterms:modified xsi:type="dcterms:W3CDTF">2025-05-23T07:17:29Z</dcterms:modified>
</cp:coreProperties>
</file>