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58" r:id="rId5"/>
    <p:sldId id="260" r:id="rId6"/>
    <p:sldId id="262" r:id="rId7"/>
    <p:sldId id="268" r:id="rId8"/>
    <p:sldId id="267" r:id="rId9"/>
    <p:sldId id="261" r:id="rId10"/>
    <p:sldId id="270" r:id="rId11"/>
    <p:sldId id="271" r:id="rId12"/>
    <p:sldId id="266" r:id="rId13"/>
    <p:sldId id="264" r:id="rId14"/>
    <p:sldId id="265" r:id="rId15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71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группы</a:t>
            </a:r>
            <a:r>
              <a:rPr lang="en-US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АВб-21-12                                       Шемякин К. А.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 Калитаев А. Н.</a:t>
            </a: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программной библиотеки для осуществления прямого управления эмбоссером </a:t>
            </a:r>
            <a:r>
              <a:rPr lang="en-US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MATICA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96197" y="168153"/>
            <a:ext cx="750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Проектное решение драйвера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800453" y="2573774"/>
            <a:ext cx="1321445" cy="1562459"/>
            <a:chOff x="4459057" y="4591624"/>
            <a:chExt cx="1321445" cy="15624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794B69E-09D4-23A3-CDBB-6C6AFAD7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4FD0773-E414-71C1-CD4F-11915174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814F84-C5CB-7495-FDB8-4594AD1357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9783" y="2580432"/>
            <a:ext cx="1307252" cy="1562459"/>
            <a:chOff x="2008240" y="4591624"/>
            <a:chExt cx="1307252" cy="156245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F54CE67-D52E-7E47-20F6-FEA4C45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8BBECC-6C15-992F-2037-2C2455C6AF93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B8CBA-1FE8-450E-1183-4DF1802B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92790" y="1247377"/>
            <a:ext cx="2103407" cy="2597590"/>
            <a:chOff x="6698461" y="1494327"/>
            <a:chExt cx="1265206" cy="1562459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43686"/>
              <a:ext cx="1265206" cy="72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</a:rPr>
                <a:t>Chip</a:t>
              </a:r>
            </a:p>
            <a:p>
              <a:pPr algn="ctr"/>
              <a:r>
                <a:rPr lang="en-US" sz="2400" dirty="0">
                  <a:latin typeface="Century Gothic" panose="020B0502020202020204" pitchFamily="34" charset="0"/>
                </a:rPr>
                <a:t>Writer</a:t>
              </a:r>
            </a:p>
            <a:p>
              <a:pPr algn="ctr"/>
              <a:r>
                <a:rPr lang="en-US" sz="2400" dirty="0">
                  <a:latin typeface="Century Gothic" panose="020B0502020202020204" pitchFamily="34" charset="0"/>
                </a:rPr>
                <a:t>Driver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DBB5B7-CC96-A62C-2CDE-A7BB0954FCD9}"/>
              </a:ext>
            </a:extLst>
          </p:cNvPr>
          <p:cNvSpPr/>
          <p:nvPr/>
        </p:nvSpPr>
        <p:spPr>
          <a:xfrm>
            <a:off x="4472777" y="1247377"/>
            <a:ext cx="3076508" cy="68729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void start()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65BA14E-9F7B-4BB7-3BEB-39821038FC25}"/>
              </a:ext>
            </a:extLst>
          </p:cNvPr>
          <p:cNvCxnSpPr>
            <a:cxnSpLocks/>
            <a:stCxn id="66" idx="3"/>
            <a:endCxn id="3" idx="1"/>
          </p:cNvCxnSpPr>
          <p:nvPr/>
        </p:nvCxnSpPr>
        <p:spPr>
          <a:xfrm flipV="1">
            <a:off x="2313210" y="1591026"/>
            <a:ext cx="2159567" cy="955146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F9F61-C666-59BF-BE4D-91ED34DF8EF7}"/>
              </a:ext>
            </a:extLst>
          </p:cNvPr>
          <p:cNvSpPr/>
          <p:nvPr/>
        </p:nvSpPr>
        <p:spPr>
          <a:xfrm>
            <a:off x="376493" y="4260381"/>
            <a:ext cx="2019704" cy="2429466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B0042D-702A-F952-1ACA-E919339BB5E2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344851" y="3844967"/>
            <a:ext cx="0" cy="4154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22387-9728-CADC-55F2-6E6852806B3A}"/>
              </a:ext>
            </a:extLst>
          </p:cNvPr>
          <p:cNvSpPr/>
          <p:nvPr/>
        </p:nvSpPr>
        <p:spPr>
          <a:xfrm>
            <a:off x="4472777" y="2465057"/>
            <a:ext cx="2649121" cy="179532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DDA1D-0963-2063-216D-EE45529B0D6A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6562601" y="2493971"/>
            <a:ext cx="1428045" cy="309450"/>
          </a:xfrm>
          <a:prstGeom prst="bentConnector2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F165F-6B74-8B21-D614-F22B8ED93655}"/>
              </a:ext>
            </a:extLst>
          </p:cNvPr>
          <p:cNvGrpSpPr/>
          <p:nvPr/>
        </p:nvGrpSpPr>
        <p:grpSpPr>
          <a:xfrm>
            <a:off x="5800453" y="5040211"/>
            <a:ext cx="1321445" cy="1562459"/>
            <a:chOff x="4459057" y="4591624"/>
            <a:chExt cx="1321445" cy="15624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B9E08F-D60E-5BD8-ED7B-0A1E07A66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DE1BB-412A-72D8-26C3-59AF5A34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55B2F-E30A-5970-6179-749886A80976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F89144-EB42-1748-990D-44167EF13F0F}"/>
              </a:ext>
            </a:extLst>
          </p:cNvPr>
          <p:cNvGrpSpPr/>
          <p:nvPr/>
        </p:nvGrpSpPr>
        <p:grpSpPr>
          <a:xfrm>
            <a:off x="4579783" y="5040211"/>
            <a:ext cx="1307252" cy="1562459"/>
            <a:chOff x="2008240" y="4591624"/>
            <a:chExt cx="1307252" cy="15624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CF054F-5FED-5FF2-9FC3-80ADCBAB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BD5E7E-628D-04E7-26CF-2E38F606AE1B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08933B-500A-6B76-F11C-92533EB9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82293-6FCE-F183-92DE-29101D12E7E4}"/>
              </a:ext>
            </a:extLst>
          </p:cNvPr>
          <p:cNvSpPr/>
          <p:nvPr/>
        </p:nvSpPr>
        <p:spPr>
          <a:xfrm>
            <a:off x="4472777" y="4931494"/>
            <a:ext cx="2649121" cy="179532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3D88C-AAF5-1B39-E5CB-E24B2371602F}"/>
              </a:ext>
            </a:extLst>
          </p:cNvPr>
          <p:cNvSpPr/>
          <p:nvPr/>
        </p:nvSpPr>
        <p:spPr>
          <a:xfrm>
            <a:off x="5491003" y="4109966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EF1CAC0-5E32-2F9B-6AE1-13A76F01F98A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5329382" y="3727191"/>
            <a:ext cx="3894482" cy="309449"/>
          </a:xfrm>
          <a:prstGeom prst="bentConnector2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A9B33A-2192-5E14-6512-C29A0E594CAD}"/>
              </a:ext>
            </a:extLst>
          </p:cNvPr>
          <p:cNvCxnSpPr>
            <a:stCxn id="17" idx="1"/>
            <a:endCxn id="13" idx="3"/>
          </p:cNvCxnSpPr>
          <p:nvPr/>
        </p:nvCxnSpPr>
        <p:spPr>
          <a:xfrm rot="10800000" flipV="1">
            <a:off x="2396197" y="3362718"/>
            <a:ext cx="2076580" cy="2112395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E1A3F6-D0BA-DC44-1323-235DBF3A7BE2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rot="10800000">
            <a:off x="2396197" y="5475114"/>
            <a:ext cx="2076580" cy="354042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B6480B-034D-D956-8753-814124182D19}"/>
              </a:ext>
            </a:extLst>
          </p:cNvPr>
          <p:cNvSpPr txBox="1"/>
          <p:nvPr/>
        </p:nvSpPr>
        <p:spPr>
          <a:xfrm>
            <a:off x="424559" y="4747540"/>
            <a:ext cx="1915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1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2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3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...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</a:t>
            </a:r>
            <a:r>
              <a:rPr lang="en-US" dirty="0">
                <a:latin typeface="Century Gothic" panose="020B0502020202020204" pitchFamily="34" charset="0"/>
              </a:rPr>
              <a:t>n</a:t>
            </a:r>
            <a:endParaRPr lang="ru-RU" dirty="0"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682A32-A9DD-F967-96B2-62025E3241B4}"/>
              </a:ext>
            </a:extLst>
          </p:cNvPr>
          <p:cNvGrpSpPr/>
          <p:nvPr/>
        </p:nvGrpSpPr>
        <p:grpSpPr>
          <a:xfrm>
            <a:off x="9281465" y="1247377"/>
            <a:ext cx="1307252" cy="1562459"/>
            <a:chOff x="2008240" y="4591624"/>
            <a:chExt cx="1307252" cy="156245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2624531-C3D4-3784-C8FE-B8ADCEE7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F92963-8ED0-0319-025E-081848589714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71E914-72CC-A20D-EF52-E349DA051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922687F-90AF-8432-B979-A75D270D25E9}"/>
              </a:ext>
            </a:extLst>
          </p:cNvPr>
          <p:cNvCxnSpPr>
            <a:stCxn id="3" idx="3"/>
            <a:endCxn id="35" idx="1"/>
          </p:cNvCxnSpPr>
          <p:nvPr/>
        </p:nvCxnSpPr>
        <p:spPr>
          <a:xfrm>
            <a:off x="7549285" y="1591026"/>
            <a:ext cx="1732180" cy="437581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17612-BE3E-859B-8189-5BEADD647A94}"/>
              </a:ext>
            </a:extLst>
          </p:cNvPr>
          <p:cNvSpPr/>
          <p:nvPr/>
        </p:nvSpPr>
        <p:spPr>
          <a:xfrm>
            <a:off x="8253446" y="3153485"/>
            <a:ext cx="3220980" cy="68729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void </a:t>
            </a:r>
            <a:r>
              <a:rPr lang="ru-RU" sz="1600" dirty="0">
                <a:latin typeface="Century Gothic" panose="020B0502020202020204" pitchFamily="34" charset="0"/>
              </a:rPr>
              <a:t>*запуск обработки*</a:t>
            </a:r>
            <a:r>
              <a:rPr lang="en-US" sz="1600" dirty="0">
                <a:latin typeface="Century Gothic" panose="020B0502020202020204" pitchFamily="34" charset="0"/>
              </a:rPr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CECCF8-17CE-1307-D767-823A1F33A9C0}"/>
              </a:ext>
            </a:extLst>
          </p:cNvPr>
          <p:cNvCxnSpPr>
            <a:stCxn id="35" idx="2"/>
            <a:endCxn id="46" idx="0"/>
          </p:cNvCxnSpPr>
          <p:nvPr/>
        </p:nvCxnSpPr>
        <p:spPr>
          <a:xfrm>
            <a:off x="9863936" y="2809836"/>
            <a:ext cx="0" cy="34364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9FA4AF-0F90-C22C-84C5-FCFA2ECFFF93}"/>
              </a:ext>
            </a:extLst>
          </p:cNvPr>
          <p:cNvGrpSpPr/>
          <p:nvPr/>
        </p:nvGrpSpPr>
        <p:grpSpPr>
          <a:xfrm rot="16200000">
            <a:off x="8313903" y="4147410"/>
            <a:ext cx="1157836" cy="787499"/>
            <a:chOff x="9590966" y="4185349"/>
            <a:chExt cx="1157836" cy="78749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3FEF118-E6B2-397F-267C-3B4E5050F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590966" y="4185349"/>
              <a:ext cx="1146960" cy="3422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8D745B3-5879-29AA-C160-DD7A18A8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9601840" y="4630624"/>
              <a:ext cx="1146962" cy="342224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0DA8FF-C5E6-20FC-88D2-D9B67F54E9C0}"/>
              </a:ext>
            </a:extLst>
          </p:cNvPr>
          <p:cNvGrpSpPr/>
          <p:nvPr/>
        </p:nvGrpSpPr>
        <p:grpSpPr>
          <a:xfrm>
            <a:off x="10445996" y="5206735"/>
            <a:ext cx="1321445" cy="1562459"/>
            <a:chOff x="4459057" y="4591624"/>
            <a:chExt cx="1321445" cy="156245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9B3A492-36DD-D088-B4B0-7BDCBF47A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9E3EB73-960C-743D-AB94-13B90E42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C8976F-C4BD-0A23-A44A-BE5D8C0CAF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7103D2C-56FA-FF35-0D49-0261FC1828FE}"/>
              </a:ext>
            </a:extLst>
          </p:cNvPr>
          <p:cNvSpPr/>
          <p:nvPr/>
        </p:nvSpPr>
        <p:spPr>
          <a:xfrm>
            <a:off x="7861714" y="5230663"/>
            <a:ext cx="2019704" cy="1514605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BC5E99-D2CB-2F7A-BC75-5AE76C9A43D9}"/>
              </a:ext>
            </a:extLst>
          </p:cNvPr>
          <p:cNvCxnSpPr>
            <a:stCxn id="58" idx="1"/>
            <a:endCxn id="69" idx="3"/>
          </p:cNvCxnSpPr>
          <p:nvPr/>
        </p:nvCxnSpPr>
        <p:spPr>
          <a:xfrm flipH="1">
            <a:off x="9881418" y="5987965"/>
            <a:ext cx="564578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2CBFD0-9F6F-4FEE-4E59-E31832B8279C}"/>
              </a:ext>
            </a:extLst>
          </p:cNvPr>
          <p:cNvSpPr txBox="1"/>
          <p:nvPr/>
        </p:nvSpPr>
        <p:spPr>
          <a:xfrm>
            <a:off x="7861514" y="5449355"/>
            <a:ext cx="2020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―"/>
            </a:pPr>
            <a:r>
              <a:rPr lang="en-US" sz="1600" dirty="0">
                <a:latin typeface="Century Gothic" panose="020B0502020202020204" pitchFamily="34" charset="0"/>
              </a:rPr>
              <a:t>Send()</a:t>
            </a:r>
            <a:endParaRPr lang="ru-RU" sz="1600" dirty="0">
              <a:latin typeface="Century Gothic" panose="020B0502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en-US" sz="1600" dirty="0" err="1">
                <a:latin typeface="Century Gothic" panose="020B0502020202020204" pitchFamily="34" charset="0"/>
              </a:rPr>
              <a:t>CardConnect</a:t>
            </a:r>
            <a:r>
              <a:rPr lang="en-US" sz="1600" dirty="0">
                <a:latin typeface="Century Gothic" panose="020B0502020202020204" pitchFamily="34" charset="0"/>
              </a:rPr>
              <a:t>()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en-US" sz="1600" dirty="0" err="1">
                <a:latin typeface="Century Gothic" panose="020B0502020202020204" pitchFamily="34" charset="0"/>
              </a:rPr>
              <a:t>CardClose</a:t>
            </a:r>
            <a:r>
              <a:rPr lang="en-US" sz="1600" dirty="0">
                <a:latin typeface="Century Gothic" panose="020B0502020202020204" pitchFamily="34" charset="0"/>
              </a:rPr>
              <a:t>()</a:t>
            </a:r>
            <a:endParaRPr lang="ru-RU" sz="1600" dirty="0">
              <a:latin typeface="Century Gothic" panose="020B0502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sz="1600" dirty="0">
                <a:latin typeface="Century Gothic" panose="020B0502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9909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2122-D42B-935E-28E6-4C6CC005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04BE2A33-FFFE-25FD-EEAD-6F1C95FF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006EA-A848-1E9A-CF42-BD3FF694A29A}"/>
              </a:ext>
            </a:extLst>
          </p:cNvPr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7F2C8-A6E1-CE8C-6B39-FFD9061FA3CF}"/>
              </a:ext>
            </a:extLst>
          </p:cNvPr>
          <p:cNvSpPr txBox="1"/>
          <p:nvPr/>
        </p:nvSpPr>
        <p:spPr>
          <a:xfrm>
            <a:off x="2396197" y="168153"/>
            <a:ext cx="750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Проектное решение драйвера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27F79E-6812-A733-0156-6F0C6A0369C6}"/>
              </a:ext>
            </a:extLst>
          </p:cNvPr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A31469-7C6A-C3B2-A9E8-75A27693364D}"/>
              </a:ext>
            </a:extLst>
          </p:cNvPr>
          <p:cNvGrpSpPr/>
          <p:nvPr/>
        </p:nvGrpSpPr>
        <p:grpSpPr>
          <a:xfrm>
            <a:off x="651618" y="1720394"/>
            <a:ext cx="2016952" cy="2384817"/>
            <a:chOff x="4459057" y="4591624"/>
            <a:chExt cx="1321445" cy="156245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BB3AE9-3022-E864-1838-0EC11498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30ED1A-9E6B-B7A2-34E1-9868D40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8C68F7-144C-B6CD-0E3C-ADD78D112B73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4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2400" dirty="0">
                  <a:latin typeface="Century Gothic" panose="020B0502020202020204" pitchFamily="34" charset="0"/>
                </a:rPr>
                <a:t>MATICA</a:t>
              </a:r>
              <a:endParaRPr lang="ru-RU" sz="24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6A12E-A5E0-3C59-89B4-F6D55F8B3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48" y="1847698"/>
            <a:ext cx="2611556" cy="1157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61C0FE-E260-B0B3-5BCB-386BDF127C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05" y="2912803"/>
            <a:ext cx="740455" cy="1473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B8FFEE-F40A-1BCD-1703-038E429C33C3}"/>
              </a:ext>
            </a:extLst>
          </p:cNvPr>
          <p:cNvSpPr txBox="1"/>
          <p:nvPr/>
        </p:nvSpPr>
        <p:spPr>
          <a:xfrm>
            <a:off x="9670298" y="4385919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Ридер 1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192.168.0.81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41E61-29BB-B2E7-CCE1-7AD0E072193F}"/>
              </a:ext>
            </a:extLst>
          </p:cNvPr>
          <p:cNvGrpSpPr/>
          <p:nvPr/>
        </p:nvGrpSpPr>
        <p:grpSpPr>
          <a:xfrm>
            <a:off x="2201645" y="1720394"/>
            <a:ext cx="6888695" cy="1963640"/>
            <a:chOff x="2113639" y="1720394"/>
            <a:chExt cx="7160140" cy="1963640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0A16153-A2F1-3267-2DF7-151F950EE1EB}"/>
                </a:ext>
              </a:extLst>
            </p:cNvPr>
            <p:cNvSpPr/>
            <p:nvPr/>
          </p:nvSpPr>
          <p:spPr>
            <a:xfrm>
              <a:off x="2113639" y="1720394"/>
              <a:ext cx="7160140" cy="1963640"/>
            </a:xfrm>
            <a:prstGeom prst="arc">
              <a:avLst>
                <a:gd name="adj1" fmla="val 11205116"/>
                <a:gd name="adj2" fmla="val 20978829"/>
              </a:avLst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16D57C-FE8A-9CA5-A771-5711982F8E1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340" y="2113280"/>
              <a:ext cx="312420" cy="12446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2A0ABA-99AC-F47B-B395-468DBF41813B}"/>
              </a:ext>
            </a:extLst>
          </p:cNvPr>
          <p:cNvGrpSpPr/>
          <p:nvPr/>
        </p:nvGrpSpPr>
        <p:grpSpPr>
          <a:xfrm flipH="1" flipV="1">
            <a:off x="2069026" y="1390486"/>
            <a:ext cx="6888695" cy="1886512"/>
            <a:chOff x="2113639" y="1720394"/>
            <a:chExt cx="7160140" cy="1963640"/>
          </a:xfrm>
        </p:grpSpPr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A454F4DC-ADFA-6475-6872-AA286B046549}"/>
                </a:ext>
              </a:extLst>
            </p:cNvPr>
            <p:cNvSpPr/>
            <p:nvPr/>
          </p:nvSpPr>
          <p:spPr>
            <a:xfrm>
              <a:off x="2113639" y="1720394"/>
              <a:ext cx="7160140" cy="1963640"/>
            </a:xfrm>
            <a:prstGeom prst="arc">
              <a:avLst>
                <a:gd name="adj1" fmla="val 11205116"/>
                <a:gd name="adj2" fmla="val 20978829"/>
              </a:avLst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9B88BC-69B4-87AF-1229-255F03830269}"/>
                </a:ext>
              </a:extLst>
            </p:cNvPr>
            <p:cNvCxnSpPr>
              <a:cxnSpLocks/>
            </p:cNvCxnSpPr>
            <p:nvPr/>
          </p:nvCxnSpPr>
          <p:spPr>
            <a:xfrm>
              <a:off x="8562340" y="2113280"/>
              <a:ext cx="312420" cy="12446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1C6D349-E4D8-4224-7685-748A037D971E}"/>
              </a:ext>
            </a:extLst>
          </p:cNvPr>
          <p:cNvSpPr txBox="1"/>
          <p:nvPr/>
        </p:nvSpPr>
        <p:spPr>
          <a:xfrm>
            <a:off x="4357991" y="1017992"/>
            <a:ext cx="209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TCP/IP 192.168.0.81</a:t>
            </a:r>
          </a:p>
          <a:p>
            <a:pPr algn="ctr"/>
            <a:r>
              <a:rPr lang="en-US" dirty="0" err="1"/>
              <a:t>TCPScript</a:t>
            </a:r>
            <a:r>
              <a:rPr lang="en-US" dirty="0"/>
              <a:t> </a:t>
            </a:r>
            <a:r>
              <a:rPr lang="ru-RU" dirty="0"/>
              <a:t>строка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7048D3-8958-FB7D-4C49-89469A760528}"/>
              </a:ext>
            </a:extLst>
          </p:cNvPr>
          <p:cNvSpPr txBox="1"/>
          <p:nvPr/>
        </p:nvSpPr>
        <p:spPr>
          <a:xfrm>
            <a:off x="4383962" y="3370055"/>
            <a:ext cx="25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 карты в виде строки(пример </a:t>
            </a:r>
            <a:r>
              <a:rPr lang="en-US" dirty="0"/>
              <a:t>‘</a:t>
            </a:r>
            <a:r>
              <a:rPr lang="ru-RU" dirty="0"/>
              <a:t>9000</a:t>
            </a:r>
            <a:r>
              <a:rPr lang="en-US" dirty="0"/>
              <a:t>’</a:t>
            </a:r>
            <a:r>
              <a:rPr lang="ru-RU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A5F6A-A0D0-BAE4-18B2-3D706FA2991C}"/>
              </a:ext>
            </a:extLst>
          </p:cNvPr>
          <p:cNvSpPr txBox="1"/>
          <p:nvPr/>
        </p:nvSpPr>
        <p:spPr>
          <a:xfrm>
            <a:off x="651618" y="4910729"/>
            <a:ext cx="489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Пример скрипта на языке </a:t>
            </a:r>
            <a:r>
              <a:rPr lang="en-US" sz="2000" dirty="0" err="1">
                <a:latin typeface="Century Gothic" panose="020B0502020202020204" pitchFamily="34" charset="0"/>
              </a:rPr>
              <a:t>TCPScript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843" y="1187299"/>
            <a:ext cx="11600596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3615" y="8278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702" y="1065424"/>
            <a:ext cx="11600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автоматизированной системы мониторинга и управления технологическим процессом на ЛПЦ-4 ПАО «ММК» даст предприятию такие возможности как: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пользователей непрерывной, актуальной и оперативной информацией о данных технологического процесса производства;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ввода и редактирования первичных данных при необходимости;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уставных значение и состояний агрегатов прокатного стана;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эффективности работы стана за счет контроля перемещения слябов по линиям загрузки, состояния карты печей и связи со всеми системами автоматизации;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329903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2943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145" y="82785"/>
            <a:ext cx="865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Публикации за период обучения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4843" y="1187299"/>
            <a:ext cx="116005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Калюжная А. В. Мониторинг в непрерывном производстве / Калюжная А.В., Егорова Л. Г. // Передовые инновационные разработки. Перспективы и опыт использования, проблемы внедрения в производство – М.: «Конверт». – 2019. – 100-101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2. 	Калюжная А. В. Автоматизация мониторинга непрерывного производства / Калюжная А.В., Егорова Л. Г. // Тезисы 77-й международной научно-технической конференции «актуальные проблемы современной науки, техники и образования». – Мгн, 2019. – 354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 Калюжная А. В. Реинжиниринг бизнес-процессов предприятия на основе нотации BPMN // Сборник научных трудов XXI-й Российской научной конференции. Том 1. 26-28 апреля 2018 г. – М.: ФГБОУ ВО «РЭУ им. Г. В. Плеханова». – 2018. – 68-72 с.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2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070973" y="168153"/>
            <a:ext cx="605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Компоненты эмбоссера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5" y="1696995"/>
            <a:ext cx="3790949" cy="505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33" y="1696994"/>
            <a:ext cx="3790950" cy="505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416" y="1016230"/>
            <a:ext cx="42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Полный набор компонентов кардридерного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6675" y="1156772"/>
            <a:ext cx="42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Управляющая плата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2644574" y="137376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Анализ текущих решений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4595" y="2396714"/>
            <a:ext cx="1785431" cy="2270345"/>
            <a:chOff x="848488" y="2995177"/>
            <a:chExt cx="1785431" cy="22703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48488" y="455763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entury Gothic" panose="020B0502020202020204" pitchFamily="34" charset="0"/>
                </a:rPr>
                <a:t>TranzWare</a:t>
              </a:r>
              <a:r>
                <a:rPr lang="en-US" sz="2000" dirty="0">
                  <a:latin typeface="Century Gothic" panose="020B0502020202020204" pitchFamily="34" charset="0"/>
                </a:rPr>
                <a:t> </a:t>
              </a:r>
              <a:r>
                <a:rPr lang="en-US" sz="2000" dirty="0" err="1">
                  <a:latin typeface="Century Gothic" panose="020B0502020202020204" pitchFamily="34" charset="0"/>
                </a:rPr>
                <a:t>CardFactory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3C95EF-83CE-0DAD-3681-7C34EA3D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36" y="2995177"/>
              <a:ext cx="1496533" cy="156245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845842" y="2957974"/>
            <a:ext cx="1959959" cy="1849381"/>
            <a:chOff x="8567446" y="2815761"/>
            <a:chExt cx="1959959" cy="18493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E87BB1-2774-44E0-9E86-AF7136B2D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46" y="2815761"/>
              <a:ext cx="1959959" cy="10681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654709" y="395725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Century Gothic" panose="020B0502020202020204" pitchFamily="34" charset="0"/>
                </a:rPr>
                <a:t>Эмбоссер </a:t>
              </a:r>
              <a:r>
                <a:rPr lang="en-US" sz="2000" dirty="0" err="1">
                  <a:latin typeface="Century Gothic" panose="020B0502020202020204" pitchFamily="34" charset="0"/>
                </a:rPr>
                <a:t>SmartWare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3449" y="2445364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51580" y="2997200"/>
            <a:ext cx="1475297" cy="440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3062454" y="3442475"/>
            <a:ext cx="1475297" cy="440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133976" y="2997200"/>
            <a:ext cx="1475297" cy="440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7144850" y="3442475"/>
            <a:ext cx="1475297" cy="440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B8CBA-1FE8-450E-1183-4DF1802B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5" y="1120015"/>
            <a:ext cx="1810669" cy="1085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449618" y="2490841"/>
            <a:ext cx="752404" cy="278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308927">
            <a:off x="6798500" y="4505633"/>
            <a:ext cx="1584729" cy="42889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936870" y="4516335"/>
            <a:ext cx="1785431" cy="2128878"/>
            <a:chOff x="5808303" y="4460011"/>
            <a:chExt cx="1785431" cy="21288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3E8D1F-D839-4A4B-B861-F9F72C41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979" y="4460011"/>
              <a:ext cx="838080" cy="1667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5808303" y="6188779"/>
              <a:ext cx="1785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Century Gothic" panose="020B0502020202020204" pitchFamily="34" charset="0"/>
                </a:rPr>
                <a:t>Кардридер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rot="1277470">
            <a:off x="3208653" y="4635912"/>
            <a:ext cx="1575686" cy="800421"/>
            <a:chOff x="2071940" y="4941171"/>
            <a:chExt cx="1486171" cy="88546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23D05A-6CC1-3BB0-56EC-E48ED137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2071940" y="4941171"/>
              <a:ext cx="1475297" cy="44019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E7613-C3BD-ED6E-0B2C-B1B4C6E9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2082814" y="5386446"/>
              <a:ext cx="1475297" cy="4401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54" y="5353805"/>
            <a:ext cx="1584729" cy="4288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133C89-31B9-47E1-A76D-E40CE3A7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7" y="5247676"/>
            <a:ext cx="2206943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8737" y="140760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для настройки и хранения карточных продуктов и обработки банковских карт средствами эмбоссеров и кардридеров и средства аппаратного и программного взаимодействия с кардридерным модулем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работы программного продукта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кардридерным модулем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записи информации о клиенте банка на чип пластиковой карты.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1689" y="860650"/>
            <a:ext cx="11808823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Выполнить анализ работы эмбоссера </a:t>
            </a:r>
            <a:r>
              <a:rPr lang="en-US" sz="2100" dirty="0">
                <a:latin typeface="Century Gothic" panose="020B0502020202020204" pitchFamily="34" charset="0"/>
              </a:rPr>
              <a:t>MATICA </a:t>
            </a:r>
            <a:r>
              <a:rPr lang="ru-RU" sz="2100" dirty="0">
                <a:latin typeface="Century Gothic" panose="020B0502020202020204" pitchFamily="34" charset="0"/>
              </a:rPr>
              <a:t>и методов аппаратного и программного взаимодействия с его кардридерным модулем;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теоретический анализ возможностей программной платформы </a:t>
            </a:r>
            <a:r>
              <a:rPr lang="en-US" sz="2100" dirty="0" err="1">
                <a:latin typeface="Century Gothic" panose="020B0502020202020204" pitchFamily="34" charset="0"/>
              </a:rPr>
              <a:t>FloraWare</a:t>
            </a:r>
            <a:r>
              <a:rPr lang="ru-RU" sz="2100" dirty="0">
                <a:latin typeface="Century Gothic" panose="020B0502020202020204" pitchFamily="34" charset="0"/>
              </a:rPr>
              <a:t>, использующихся для осуществления сетевого взаимодействия;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анализ структуры программного продукта </a:t>
            </a:r>
            <a:r>
              <a:rPr lang="en-US" sz="2100" dirty="0" err="1">
                <a:latin typeface="Century Gothic" panose="020B0502020202020204" pitchFamily="34" charset="0"/>
              </a:rPr>
              <a:t>TranzWare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en-US" sz="2100" dirty="0" err="1">
                <a:latin typeface="Century Gothic" panose="020B0502020202020204" pitchFamily="34" charset="0"/>
              </a:rPr>
              <a:t>CardFactory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ru-RU" sz="2100" dirty="0">
                <a:latin typeface="Century Gothic" panose="020B0502020202020204" pitchFamily="34" charset="0"/>
              </a:rPr>
              <a:t>и структуры существующих драйверов кардридеров; 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Описать проектное решение для управления кардридерным модулем эмбоссера </a:t>
            </a:r>
            <a:r>
              <a:rPr lang="en-US" sz="2100" dirty="0">
                <a:latin typeface="Century Gothic" panose="020B0502020202020204" pitchFamily="34" charset="0"/>
              </a:rPr>
              <a:t>MATICA;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Получить результаты опытной эксплуатации разработанной программной библиотеки.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9628" y="111822"/>
            <a:ext cx="7912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FloraWare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DBCE9-7EDD-C8A1-1C96-7712C196D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4" y="3168762"/>
            <a:ext cx="1665203" cy="146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1011049" y="4612473"/>
            <a:ext cx="149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FloraWare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F21BF-4FFB-C471-BD15-5D78796E9C17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8573-D78C-B14C-4507-D4DABFFBE1AC}"/>
              </a:ext>
            </a:extLst>
          </p:cNvPr>
          <p:cNvSpPr txBox="1"/>
          <p:nvPr/>
        </p:nvSpPr>
        <p:spPr>
          <a:xfrm>
            <a:off x="8244718" y="2831367"/>
            <a:ext cx="3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Инструменты разработки/тестирования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5385B-82BF-9994-60D6-96CEF66D4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0" y="1729465"/>
            <a:ext cx="1841152" cy="1341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E0851-078A-9C9C-AE72-EE0675FFE32A}"/>
              </a:ext>
            </a:extLst>
          </p:cNvPr>
          <p:cNvSpPr txBox="1"/>
          <p:nvPr/>
        </p:nvSpPr>
        <p:spPr>
          <a:xfrm>
            <a:off x="3719501" y="3045898"/>
            <a:ext cx="272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Объектная машина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6B4F5-4F08-09C3-BAAB-6BC31A2A4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70" y="1278178"/>
            <a:ext cx="1665203" cy="1465377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C7C7E95-9F35-B009-929F-0A28478B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56" y="4367342"/>
            <a:ext cx="1482419" cy="1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5979802" y="3659386"/>
            <a:ext cx="5880225" cy="286512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AF9E84-9983-8330-64F7-2A0E560E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192" y="4339959"/>
            <a:ext cx="1669528" cy="1669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577F3-4CC3-19A8-55D7-8A0E03550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897" y="3849601"/>
            <a:ext cx="1005746" cy="735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0927BD-963C-6B41-2286-55D7E5EC7DF9}"/>
              </a:ext>
            </a:extLst>
          </p:cNvPr>
          <p:cNvSpPr txBox="1"/>
          <p:nvPr/>
        </p:nvSpPr>
        <p:spPr>
          <a:xfrm>
            <a:off x="8716897" y="5644189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5386FE-E8B7-1759-A3B7-3CFD1C721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120" y="4648430"/>
            <a:ext cx="1058228" cy="10582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E18158-733D-547D-27F2-2322D429F79C}"/>
              </a:ext>
            </a:extLst>
          </p:cNvPr>
          <p:cNvSpPr txBox="1"/>
          <p:nvPr/>
        </p:nvSpPr>
        <p:spPr>
          <a:xfrm>
            <a:off x="10884973" y="3843032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16" name="Straight Connector 15"/>
          <p:cNvCxnSpPr>
            <a:stCxn id="1026" idx="3"/>
            <a:endCxn id="17" idx="1"/>
          </p:cNvCxnSpPr>
          <p:nvPr/>
        </p:nvCxnSpPr>
        <p:spPr>
          <a:xfrm>
            <a:off x="5386075" y="5091946"/>
            <a:ext cx="59372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3536045" y="5803800"/>
            <a:ext cx="185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Приложение</a:t>
            </a:r>
          </a:p>
        </p:txBody>
      </p:sp>
      <p:cxnSp>
        <p:nvCxnSpPr>
          <p:cNvPr id="32" name="Straight Connector 31"/>
          <p:cNvCxnSpPr>
            <a:stCxn id="3" idx="3"/>
            <a:endCxn id="6" idx="1"/>
          </p:cNvCxnSpPr>
          <p:nvPr/>
        </p:nvCxnSpPr>
        <p:spPr>
          <a:xfrm>
            <a:off x="2590797" y="3901451"/>
            <a:ext cx="69088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19" idx="3"/>
            <a:endCxn id="21" idx="1"/>
          </p:cNvCxnSpPr>
          <p:nvPr/>
        </p:nvCxnSpPr>
        <p:spPr>
          <a:xfrm flipV="1">
            <a:off x="7673720" y="4217475"/>
            <a:ext cx="1043177" cy="957248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3"/>
            <a:endCxn id="27" idx="1"/>
          </p:cNvCxnSpPr>
          <p:nvPr/>
        </p:nvCxnSpPr>
        <p:spPr>
          <a:xfrm>
            <a:off x="7673720" y="5174723"/>
            <a:ext cx="1027400" cy="282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3"/>
            <a:endCxn id="23" idx="1"/>
          </p:cNvCxnSpPr>
          <p:nvPr/>
        </p:nvCxnSpPr>
        <p:spPr>
          <a:xfrm>
            <a:off x="7673720" y="5174723"/>
            <a:ext cx="1043177" cy="854187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  <a:endCxn id="28" idx="1"/>
          </p:cNvCxnSpPr>
          <p:nvPr/>
        </p:nvCxnSpPr>
        <p:spPr>
          <a:xfrm>
            <a:off x="9722643" y="4217475"/>
            <a:ext cx="1162330" cy="102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466093" y="202740"/>
            <a:ext cx="1125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TranzWare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CardFactory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15F1-FBB0-AD9F-28E7-EBBFBCD17690}"/>
              </a:ext>
            </a:extLst>
          </p:cNvPr>
          <p:cNvSpPr txBox="1"/>
          <p:nvPr/>
        </p:nvSpPr>
        <p:spPr>
          <a:xfrm>
            <a:off x="800067" y="4682680"/>
            <a:ext cx="178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TranzWare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CardFactory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C95EF-83CE-0DAD-3681-7C34EA3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7" y="3120221"/>
            <a:ext cx="1496533" cy="15624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4770" y="1494327"/>
            <a:ext cx="2828765" cy="1275810"/>
            <a:chOff x="3316223" y="1549485"/>
            <a:chExt cx="2828765" cy="12758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133C89-31B9-47E1-A76D-E40CE3A7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135" y="1549485"/>
              <a:ext cx="2206943" cy="8657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688B33-993A-A778-16F7-6315C19BA62A}"/>
                </a:ext>
              </a:extLst>
            </p:cNvPr>
            <p:cNvSpPr txBox="1"/>
            <p:nvPr/>
          </p:nvSpPr>
          <p:spPr>
            <a:xfrm>
              <a:off x="3316223" y="2425185"/>
              <a:ext cx="2828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Century Gothic" panose="020B0502020202020204" pitchFamily="34" charset="0"/>
                </a:rPr>
                <a:t>Карточные продукты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534770" y="3168931"/>
            <a:ext cx="2828765" cy="329449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4949153" y="2770137"/>
            <a:ext cx="0" cy="39879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9500" y="3441700"/>
            <a:ext cx="246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1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2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3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4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...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n</a:t>
            </a:r>
          </a:p>
        </p:txBody>
      </p:sp>
      <p:cxnSp>
        <p:nvCxnSpPr>
          <p:cNvPr id="17" name="Straight Connector 16"/>
          <p:cNvCxnSpPr>
            <a:stCxn id="6" idx="1"/>
            <a:endCxn id="8" idx="3"/>
          </p:cNvCxnSpPr>
          <p:nvPr/>
        </p:nvCxnSpPr>
        <p:spPr>
          <a:xfrm flipH="1">
            <a:off x="2441050" y="3901451"/>
            <a:ext cx="840631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102627" y="1375492"/>
            <a:ext cx="1269461" cy="1562459"/>
            <a:chOff x="6691613" y="1494327"/>
            <a:chExt cx="1269461" cy="156245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1613" y="2156168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настроек 2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258120" y="1375492"/>
            <a:ext cx="1269461" cy="1562459"/>
            <a:chOff x="6691613" y="1494327"/>
            <a:chExt cx="1269461" cy="1562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1613" y="2156168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настроек </a:t>
              </a:r>
              <a:r>
                <a:rPr lang="en-US" sz="1600" dirty="0">
                  <a:latin typeface="Century Gothic" panose="020B0502020202020204" pitchFamily="34" charset="0"/>
                </a:rPr>
                <a:t>n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9481454" y="1885269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21284" flipH="1">
            <a:off x="6365630" y="3147921"/>
            <a:ext cx="714428" cy="2077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F9B1DF-C0D3-5F68-7E9B-BF5685B165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27" y="3547051"/>
            <a:ext cx="645992" cy="8664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86" y="3596668"/>
            <a:ext cx="999936" cy="7671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73654" flipH="1">
            <a:off x="7084322" y="3080839"/>
            <a:ext cx="714428" cy="2077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8562934" y="3052384"/>
            <a:ext cx="371370" cy="1927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825511">
            <a:off x="10423975" y="3089099"/>
            <a:ext cx="714428" cy="2077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7838761" y="3407593"/>
            <a:ext cx="2387406" cy="119582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673819" y="4979390"/>
            <a:ext cx="1265206" cy="1562459"/>
            <a:chOff x="6698461" y="1494327"/>
            <a:chExt cx="1265206" cy="156245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обработки 1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57125" y="4979390"/>
            <a:ext cx="1265206" cy="1562459"/>
            <a:chOff x="6698461" y="1494327"/>
            <a:chExt cx="1265206" cy="15624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обработки 2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15315" y="4968371"/>
            <a:ext cx="1265206" cy="1562459"/>
            <a:chOff x="6698461" y="1494327"/>
            <a:chExt cx="1265206" cy="156245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обработки </a:t>
              </a:r>
              <a:r>
                <a:rPr lang="en-US" sz="1400" dirty="0">
                  <a:latin typeface="Century Gothic" panose="020B0502020202020204" pitchFamily="34" charset="0"/>
                </a:rPr>
                <a:t>n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9531061" y="5415136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58" name="Elbow Connector 57"/>
          <p:cNvCxnSpPr>
            <a:stCxn id="45" idx="0"/>
            <a:endCxn id="43" idx="2"/>
          </p:cNvCxnSpPr>
          <p:nvPr/>
        </p:nvCxnSpPr>
        <p:spPr>
          <a:xfrm rot="5400000" flipH="1" flipV="1">
            <a:off x="7981564" y="3928491"/>
            <a:ext cx="375973" cy="1725827"/>
          </a:xfrm>
          <a:prstGeom prst="bentConnector3">
            <a:avLst>
              <a:gd name="adj1" fmla="val 52027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0"/>
            <a:endCxn id="43" idx="2"/>
          </p:cNvCxnSpPr>
          <p:nvPr/>
        </p:nvCxnSpPr>
        <p:spPr>
          <a:xfrm rot="5400000" flipH="1" flipV="1">
            <a:off x="8723217" y="4670144"/>
            <a:ext cx="375973" cy="242521"/>
          </a:xfrm>
          <a:prstGeom prst="bentConnector3">
            <a:avLst>
              <a:gd name="adj1" fmla="val 52027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43" idx="2"/>
          </p:cNvCxnSpPr>
          <p:nvPr/>
        </p:nvCxnSpPr>
        <p:spPr>
          <a:xfrm rot="16200000" flipV="1">
            <a:off x="9807822" y="3828059"/>
            <a:ext cx="364954" cy="1915669"/>
          </a:xfrm>
          <a:prstGeom prst="bentConnector3">
            <a:avLst>
              <a:gd name="adj1" fmla="val 49999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616624" y="1375491"/>
            <a:ext cx="1269461" cy="1562459"/>
            <a:chOff x="6616624" y="1375491"/>
            <a:chExt cx="1269461" cy="15624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19" y="1375491"/>
              <a:ext cx="1164942" cy="15624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16624" y="2037332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настроек 1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04836" y="1461544"/>
              <a:ext cx="696348" cy="696348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0839" y="1461544"/>
            <a:ext cx="696348" cy="69634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4676" y="1459083"/>
            <a:ext cx="696348" cy="6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9112" y="162234"/>
            <a:ext cx="94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сетевого подключения к модулю</a:t>
            </a:r>
          </a:p>
        </p:txBody>
      </p:sp>
      <p:sp>
        <p:nvSpPr>
          <p:cNvPr id="3" name="Cloud 2"/>
          <p:cNvSpPr/>
          <p:nvPr/>
        </p:nvSpPr>
        <p:spPr>
          <a:xfrm>
            <a:off x="1063030" y="2893512"/>
            <a:ext cx="3597342" cy="209184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3251" y="375476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Внутренняя сеть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1" y="1455586"/>
            <a:ext cx="965498" cy="10202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3" idx="3"/>
            <a:endCxn id="10" idx="2"/>
          </p:cNvCxnSpPr>
          <p:nvPr/>
        </p:nvCxnSpPr>
        <p:spPr>
          <a:xfrm flipH="1" flipV="1">
            <a:off x="2861700" y="2475808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8075" y="1049835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6" y="5403232"/>
            <a:ext cx="2000266" cy="886768"/>
          </a:xfrm>
          <a:prstGeom prst="rect">
            <a:avLst/>
          </a:prstGeom>
        </p:spPr>
      </p:pic>
      <p:cxnSp>
        <p:nvCxnSpPr>
          <p:cNvPr id="16" name="Straight Connector 15"/>
          <p:cNvCxnSpPr>
            <a:endCxn id="3" idx="1"/>
          </p:cNvCxnSpPr>
          <p:nvPr/>
        </p:nvCxnSpPr>
        <p:spPr>
          <a:xfrm flipV="1">
            <a:off x="2861701" y="4983132"/>
            <a:ext cx="0" cy="419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2470" y="6290000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8" y="2590737"/>
            <a:ext cx="965498" cy="1020222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2"/>
          </p:cNvCxnSpPr>
          <p:nvPr/>
        </p:nvCxnSpPr>
        <p:spPr>
          <a:xfrm flipH="1" flipV="1">
            <a:off x="6084087" y="3610959"/>
            <a:ext cx="2" cy="5402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4" y="4148266"/>
            <a:ext cx="2000266" cy="886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10462" y="2178706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857" y="5072688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33" y="2716013"/>
            <a:ext cx="2000266" cy="88676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49849" y="2178706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0"/>
          </p:cNvCxnSpPr>
          <p:nvPr/>
        </p:nvCxnSpPr>
        <p:spPr>
          <a:xfrm flipV="1">
            <a:off x="8535711" y="3591404"/>
            <a:ext cx="562248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706069" y="3591404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0"/>
          </p:cNvCxnSpPr>
          <p:nvPr/>
        </p:nvCxnSpPr>
        <p:spPr>
          <a:xfrm flipH="1" flipV="1">
            <a:off x="10314180" y="3591404"/>
            <a:ext cx="562247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6" y="4118180"/>
            <a:ext cx="641650" cy="1276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44" y="4125786"/>
            <a:ext cx="641650" cy="1276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02" y="4118180"/>
            <a:ext cx="641650" cy="1276546"/>
          </a:xfrm>
          <a:prstGeom prst="rect">
            <a:avLst/>
          </a:prstGeom>
        </p:spPr>
      </p:pic>
      <p:sp>
        <p:nvSpPr>
          <p:cNvPr id="51" name="Cloud 50"/>
          <p:cNvSpPr/>
          <p:nvPr/>
        </p:nvSpPr>
        <p:spPr>
          <a:xfrm>
            <a:off x="8535711" y="1049835"/>
            <a:ext cx="2340716" cy="11288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97348" y="2363371"/>
            <a:ext cx="1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192.168.0.80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2706" y="5846616"/>
            <a:ext cx="124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192.168.0.81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0241" y="5846616"/>
            <a:ext cx="123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300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74423" y="5542255"/>
            <a:ext cx="10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5350" y="5841072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192.168.0.(80+</a:t>
            </a:r>
            <a:r>
              <a:rPr lang="en-US" sz="1400" dirty="0">
                <a:latin typeface="Century Gothic" panose="020B0502020202020204" pitchFamily="34" charset="0"/>
              </a:rPr>
              <a:t>n)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367457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</a:t>
            </a:r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24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5767" y="168153"/>
            <a:ext cx="948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взаимодействия с эмбоссером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822A2-AF19-425B-8F76-10DB171C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6" y="2125557"/>
            <a:ext cx="1496533" cy="1562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164" y="3719491"/>
            <a:ext cx="2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TranzWare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CardFactory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99" y="1480065"/>
            <a:ext cx="1276369" cy="979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B90C0-A00A-63D2-36CB-536B62992C28}"/>
              </a:ext>
            </a:extLst>
          </p:cNvPr>
          <p:cNvSpPr txBox="1"/>
          <p:nvPr/>
        </p:nvSpPr>
        <p:spPr>
          <a:xfrm>
            <a:off x="2697714" y="1058916"/>
            <a:ext cx="36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База с таблицей данных карт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1E62-BCE4-D040-93B7-241008D6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56606">
            <a:off x="2500483" y="2334834"/>
            <a:ext cx="1390684" cy="3763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17614" y="1201715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24239" y="2535943"/>
            <a:ext cx="1164942" cy="1562459"/>
            <a:chOff x="7253890" y="2967187"/>
            <a:chExt cx="1164942" cy="156245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890" y="2967187"/>
              <a:ext cx="1164942" cy="15624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581" y="3266531"/>
              <a:ext cx="851560" cy="62034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7551892" y="3923527"/>
              <a:ext cx="56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DLL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3613" y="2555354"/>
            <a:ext cx="1098482" cy="1473321"/>
            <a:chOff x="4831571" y="2946928"/>
            <a:chExt cx="1164942" cy="156245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F9B1DF-C0D3-5F68-7E9B-BF5685B1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571" y="2946928"/>
              <a:ext cx="1164942" cy="156245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7903FB-3E51-F02C-AC3F-FCD788A4A299}"/>
                </a:ext>
              </a:extLst>
            </p:cNvPr>
            <p:cNvSpPr txBox="1"/>
            <p:nvPr/>
          </p:nvSpPr>
          <p:spPr>
            <a:xfrm>
              <a:off x="4939898" y="3435565"/>
              <a:ext cx="948287" cy="68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XML</a:t>
              </a:r>
            </a:p>
            <a:p>
              <a:pPr algn="ctr"/>
              <a:r>
                <a:rPr lang="ru-RU" dirty="0">
                  <a:latin typeface="Century Gothic" panose="020B0502020202020204" pitchFamily="34" charset="0"/>
                </a:rPr>
                <a:t>файл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8240" y="2919802"/>
            <a:ext cx="1146960" cy="34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39114" y="3365077"/>
            <a:ext cx="1146962" cy="3422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E1A829-2303-5A86-E303-6A3C1FD0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457194" flipH="1">
            <a:off x="957512" y="4176992"/>
            <a:ext cx="822685" cy="3173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4459057" y="4591624"/>
            <a:ext cx="1321445" cy="1562459"/>
            <a:chOff x="4459057" y="4591624"/>
            <a:chExt cx="1321445" cy="156245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94B69E-09D4-23A3-CDBB-6C6AFAD7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4FD0773-E414-71C1-CD4F-11915174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14F84-C5CB-7495-FDB8-4594AD1357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19634447">
            <a:off x="8525887" y="2406087"/>
            <a:ext cx="907316" cy="730791"/>
            <a:chOff x="8433459" y="3513385"/>
            <a:chExt cx="907316" cy="730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13C2B3-EFE0-C4C0-711F-B2EE0EB2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433459" y="3513385"/>
              <a:ext cx="907316" cy="34284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DD3128-F762-F64F-974F-AF6ADA3E0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8433459" y="3901334"/>
              <a:ext cx="907316" cy="342842"/>
            </a:xfrm>
            <a:prstGeom prst="rect">
              <a:avLst/>
            </a:prstGeom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9E5AD87-765D-6D83-EFF7-328CE7F0B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9" y="4486085"/>
            <a:ext cx="2000266" cy="886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3D7F1F-5F26-C8F7-48AA-9808EE173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9" y="5278921"/>
            <a:ext cx="641650" cy="127654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08240" y="4591624"/>
            <a:ext cx="1307252" cy="1562459"/>
            <a:chOff x="2008240" y="4591624"/>
            <a:chExt cx="1307252" cy="1562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54CE67-D52E-7E47-20F6-FEA4C45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8BBECC-6C15-992F-2037-2C2455C6AF93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72B8CBA-1FE8-450E-1183-4DF1802B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74888F7-423D-EB63-A2AE-F8A43FA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012262" y="5081949"/>
            <a:ext cx="907316" cy="342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26C811-3986-20C8-E66F-B02E8117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9012262" y="5469898"/>
            <a:ext cx="907316" cy="342842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2" idx="3"/>
            <a:endCxn id="13" idx="1"/>
          </p:cNvCxnSpPr>
          <p:nvPr/>
        </p:nvCxnSpPr>
        <p:spPr>
          <a:xfrm>
            <a:off x="5143468" y="1969707"/>
            <a:ext cx="4174146" cy="13238"/>
          </a:xfrm>
          <a:prstGeom prst="straightConnector1">
            <a:avLst/>
          </a:prstGeom>
          <a:ln w="57150">
            <a:solidFill>
              <a:srgbClr val="4D4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832319" y="2919802"/>
            <a:ext cx="1146960" cy="3422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843193" y="3365077"/>
            <a:ext cx="1146962" cy="3422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1806894" y="4260425"/>
            <a:ext cx="10053133" cy="2457875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BB202-4FCA-1003-4FD8-D73EBB1B2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70" y="4948001"/>
            <a:ext cx="1591093" cy="953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C84ECF-E301-9167-7DE1-79EDE2277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722721" y="5018774"/>
            <a:ext cx="1146960" cy="342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4A90F9-D5E2-0950-1E01-BB7CF9A1D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733595" y="5464049"/>
            <a:ext cx="1146962" cy="342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673D39-38B0-2E2F-8A17-75DD3112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43250" y="5007056"/>
            <a:ext cx="1146960" cy="342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88766D-1513-B9DF-5308-B9E4B3A6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54124" y="5452331"/>
            <a:ext cx="1146962" cy="3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653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Konstantin Shemyakin</cp:lastModifiedBy>
  <cp:revision>81</cp:revision>
  <cp:lastPrinted>2017-06-22T16:10:04Z</cp:lastPrinted>
  <dcterms:created xsi:type="dcterms:W3CDTF">2017-06-16T14:15:23Z</dcterms:created>
  <dcterms:modified xsi:type="dcterms:W3CDTF">2025-05-22T16:55:00Z</dcterms:modified>
</cp:coreProperties>
</file>