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A58B75-775D-43FA-B5C4-626C7BC831E9}">
  <a:tblStyle styleId="{FDA58B75-775D-43FA-B5C4-626C7BC83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971A19-E148-4BA4-B501-AB00A3E3AE7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002326-9CFE-4CE7-AE0E-70178007AA5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list.sitechco.ru/project/24277/checklist/1023892/details" TargetMode="External"/><Relationship Id="rId3" Type="http://schemas.openxmlformats.org/officeDocument/2006/relationships/hyperlink" Target="https://chlist.sitechco.ru/project/24277/checklist/1024108/details" TargetMode="External"/><Relationship Id="rId4" Type="http://schemas.openxmlformats.org/officeDocument/2006/relationships/hyperlink" Target="https://chlist.sitechco.ru/project/24277/checklist/1024116/details" TargetMode="External"/><Relationship Id="rId5" Type="http://schemas.openxmlformats.org/officeDocument/2006/relationships/hyperlink" Target="https://chlist.sitechco.ru/project/24277/checklist/1024123/detail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ior.by/" TargetMode="External"/><Relationship Id="rId3" Type="http://schemas.openxmlformats.org/officeDocument/2006/relationships/hyperlink" Target="https://edu.gov.by/" TargetMode="External"/><Relationship Id="rId4" Type="http://schemas.openxmlformats.org/officeDocument/2006/relationships/hyperlink" Target="http://www.giac.by/" TargetMode="External"/><Relationship Id="rId10" Type="http://schemas.openxmlformats.org/officeDocument/2006/relationships/hyperlink" Target="https://intcenter.by/ekskysii_bel" TargetMode="External"/><Relationship Id="rId9" Type="http://schemas.openxmlformats.org/officeDocument/2006/relationships/hyperlink" Target="https://rcpp.by/" TargetMode="External"/><Relationship Id="rId5" Type="http://schemas.openxmlformats.org/officeDocument/2006/relationships/hyperlink" Target="https://adu.by/ru/" TargetMode="External"/><Relationship Id="rId6" Type="http://schemas.openxmlformats.org/officeDocument/2006/relationships/hyperlink" Target="http://www.academy.edu.by/" TargetMode="External"/><Relationship Id="rId7" Type="http://schemas.openxmlformats.org/officeDocument/2006/relationships/hyperlink" Target="http://www.ripo.unibel.by/" TargetMode="External"/><Relationship Id="rId8" Type="http://schemas.openxmlformats.org/officeDocument/2006/relationships/hyperlink" Target="https://nihe.bsu.by/index.php/ru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0b131bb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50b131bb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0b131bb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0b131bb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0b131bb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0b131bb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0b131bb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0b131bb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"Математика" subject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numbering sequence of the topics and uniqueness of the titles.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In the topic highlighted in red, check: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⠀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1.The topic opens in a new tab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2. The icon “Работаем с учебным пособием” is clickable and leads to the tutorial.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3. The tutorial opens in a new tab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4. The icon “Результат изучения темы” is clickable and leads to the result of studying the topic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5. The icon “Видеофрагмент с объяснением нового учебного материала” is clickable and leads to the video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6. The video is playing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7. The icon “Проверь себя!” is clickable and leads to the test for checking knowledge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8. The “Дополнительные материалы” icon is clickable and leads to additional materials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⠀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In the topic highlighted in black, check: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⠀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1. The topic opens in a new tab and has the entry “К сожалению, по этой теме нет материалов”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0b131bb5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0b131bb5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https://chlist.sitechco.ru/project/24277/checklist/1023892/details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https://chlist.sitechco.ru/project/24277/checklist/1024108/details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https://chlist.sitechco.ru/project/24277/checklist/1024116/details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https://chlist.sitechco.ru/project/24277/checklist/1024123/details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"Сравнение предметов и множеств предметов, пространственные и временные представления"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1. Счёт предметов в пределах 20"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2. Цвет, форма, размер. Упорядочение по размеру"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3. Пространственные представления"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4. Временные представления"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5. Порядковый счёт"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6. Отношения «столько же», «больше», «меньше»"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7. Отношения «больше на несколько предметов», «меньше на несколько предметов»"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Check "Однозначные числа"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8. Число и цифра 1"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9. Число и цифра 2. Знаки «+», «−», «=»"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10. Число и цифра 3. Состав числа 3. Сложение и вычитание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11. Знаки «&lt;», «&gt;»"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12. Число и цифра 4. Состав числа 4"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13. Число и цифра 5. Состав числа 5. Сложение и вычитание в пределах пяти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14. Увеличить на один, уменьшить на один. В порядке увеличения, в порядке уменьшения"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15. Число и цифра 6. Состав числа 6. Сложение и вычитание в пределах шести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16. Число и цифра 7. Состав числа 7. Сложение и вычитание в пределах семи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17. Структура задачи. Задачи, раскрывающие смысл действия сложения"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18. Задачи, раскрывающие смысл действия вычитания"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19. Число и цифра 8. Состав числа 8. Сложение и вычитание в пределах восьми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20. Число и цифра 9. Состав числа 9. Сложение и вычитание в пределах девяти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21. Задачи, раскрывающие смысл действия сложения, со словами «столько же»"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22. Число и цифра 0. Сложение и вычитание с нулем на практической основе"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Check "Двузначные числа до 20"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23. Число 10"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24. Число 11"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25. Число 12"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26. Число 13"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27. Число 14"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28. Число 15"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29. Единица времени: час"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30. Число 16"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31. Число 17"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32. Число 18"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33. Число 19"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34. Число 20"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35. Названия компонентов и результата действия сложения и вычитания"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36. Табличное сложение и вычитание с числом 1"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37. Приём прибавления и вычитания числа по частям"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38. Табличное и внетабличное сложение и вычитание с числом 2"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39. Увеличить на число. Уменьшить на число"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40. Задачи на увеличение числа на несколько единиц"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41. Задачи на уменьшение числа на несколько единиц"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42. Табличное и внетабличное сложение и вычитание с числом 3"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43. Табличное и внетабличное сложение и вычитание с числом 4"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44. Перестановка слагаемых"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45. Табличное сложение с числами 5 и 6"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46. Табличное сложение с числами 7, 8 и 9"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47. Внетабличное сложение с числами 5, 6, 7, 8, 9"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48. Связь между суммой и слагаемыми."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49. Табличное вычитание с числами 5, 6"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50. Табличное вычитание с числами 7, 8, 9"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51. Внетабличное вычитание с числами 5, 6, 7, 8, 9"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52. Внетабличное сложение с образованием числа 20. Внетабличное вычитание из числа 20"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53. Задачи, раскрывающие смысл действия сложения, со словами «столько, сколько …»"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54. Прямая линия. Точка. Отрезок"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55. Сравнение длин предметов (отрезков) на основе чувственного восприятия, с помощью условной мерки"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56. Единица длины: сантиметр. Линейка. Измерение длин отрезков с помощью линейки"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57. Построение прямой и отрезка. Построение отрезка, длиннее (короче) данного отрезка на несколько сантиметров"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58. Единица длины: дециметр. Единицы длины: дециметр и сантиметр"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59. Масса предметов. Сравнение предметов по массе с помощью рычажных весов и условной мерки. Единица массы: килограмм"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topic "Тема 60. Сравнение вместимостей сосудов с помощью условной мерки. Единица вместимости: литр"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0b131bb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0b131bb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0b131bb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0b131bb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0b131bb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0b131bb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0b131bb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0b131bb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2c63f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62c63f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2c63f1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62c63f1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c63f1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c63f1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2c63f1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62c63f1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a3cb2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a3cb2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32859257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3285925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632859257_1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632859257_1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0b131bb5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50b131bb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50b131b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50b131b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 включают в себя проверки функционирования ссылок на страницы с материалом для для изучения и ресурсом для проверки изученного.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0b131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0b131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Навигационная панель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"Образование"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Move the cursor to the "Образование" button 			The button "Образование" is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 "Образование" button						The page "Образование" opens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 the breadcrumbs after clicking "Образование" button	Главная-&gt;Образование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 "Образование" button, click homepage button		The main page opens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"Дополнительные материалы" button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Move the cursor to the "Дополнительные материалы" button		The "Дополнительные материалы" button is highlighted, the dropdown menu appears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"Дополнительные материалы" - "Образовательные ресурсы"	The page  "Образовательные ресурсы"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"Дополнительные материалы" 	Главная -&gt;Дополнительные материалы -&gt;Образовательные ресурсы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- "Образовательные ресурсы"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"Дополнительные материалы" - "ЭОР"				The page "ЭОР"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"Дополнительные материалы"	Главная -&gt;Дополнительные материалы -&gt;ЭОР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- "ЭОР"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"Дополнительные материалы" - "Электронные версии 		The page "Электронные версии учебных пособий"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учебных пособий"	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"Дополнительные			Главная -&gt; Дополнительные материалы -&gt; Электронные версии учебных пособий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материалы" - "Электронные версии учебных пособий"	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"Дополнительные материалы" - "Учитель-ученику. Каталог	The page "Учитель-ученику. Каталог интернет-ресурсов"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интернет-ресурсов"						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"Дополнительные материалы"	Главная -&gt; Дополнительные материалы -&gt;Учитель-ученику. Каталог интернет-ресурсов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- "Учитель-ученику. Каталог интернет-ресурсов"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"Курсы" button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Move the cursor to "Курсы" button						The "Курсы" button is highlighted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"Курсы" button								The page "Курсы"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the "Курсы" button			Главная -&gt; Курсы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"Контакты" button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Move the cursor to "Контакты" button					The button "Контакты"  is highlighted, the dropdown menu appears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"Контакты" - "Контакты"						The page "Контакты"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"Контакты" - "Контакты"		Главная -&gt; Контакты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"Контакты" - "Электронное обращение"				The page "Электронное обращение"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breadcrumbs after clicking  "Контакты" -"Электронное		Главная-&gt; Контакты-&gt; Электронное обращение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обращение"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"Search" field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in the "Search" field							The field is active for data entry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"Ресурс работает в тестовом режиме" notification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that the notification "Ресурс работает в тестовом режиме" appears on top of the page with the same text, font, text size on each page.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navigation for screen resolution less than 1025 px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button icon								The menu is available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"Образование"								The page "Образование"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"Дополнительные материалы" - "Образовательные ресурсы"	The page "Образовательные ресурсы"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"Дополнительные материалы" - "ЭОР"				The page "ЭОР"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 Menu - "Дополнительные материалы" - "Электронные версии учебных  The page "Электронные версии учебных пособий"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пособий"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 Menu - "Дополнительные материалы"  - "Учитель-ученику. Каталог	The page "Учитель-ученику. Каталог интернет-ресурсов"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интернет-ресурсов"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"Курсы"									The page "Курсы"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"Контакты" - "Контакты"						The page "Контакты"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Menu - "Контакты" - "Электронное обращение"				The page "Электронное обращение" opens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0b131b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0b131b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Подвал сайта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"Образование"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Главная→Образование(in the footer of the page).			The page called "Общее среднее образование"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"Электронное обращение"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Главная→Электронное обращение (in the footer of the page).	The page called "Электронное обращение"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"Образовательные ресурсы"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Главная→Образовательные ресурсы (in the footer of the page).	The page called "Образовательные ресурсы"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"Курсы"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Главная→Курсы (in the footer of the page).				Thr page called "Курсы"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"ЭОР"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Главная→ЭОР (in the footer of the page).				The page called "Электронные образовательные ресурсы"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"Электронные учебники"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Главная→Электронные учебники (in the footer of the page).	The page called "Электронные версии учебных пособий"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"Контакты"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Главная→Контакты (in the footer of the page).			The page called "Контакты"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Twitter icon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Главная, click on the Twitter icon (in the footer of the page).		The Twitter page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YouTube icon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Главная, click on the YouTube icon (in the footer of the page).	The YouTube page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Instagram icon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Главная, click on the Instagram icon (in the footer of the page).	The Instagram page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link "tibo21"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Главная, click on the link "tibo21" (in the footer of the page).		Website tibo.by opens.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copyright in the footer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presence and correct writing of the copyright in the footer of the page.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Check the clickable link area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55555"/>
                </a:solidFill>
                <a:highlight>
                  <a:srgbClr val="FFFFFF"/>
                </a:highlight>
              </a:rPr>
              <a:t>Open DevTools. Check the clickable link area in the footer of the page.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0b131bb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0b131bb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Главная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Текст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Spelling errors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the text for spelling errors			Open </a:t>
            </a:r>
            <a:r>
              <a:rPr lang="ru" sz="10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https://eior.by/</a:t>
            </a: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 Scroll down the page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Кнопка перехода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"Общее среднее образование"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where the page jumps to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Scroll down to the center of the page			Scroll down to the center of the page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Сlick the button "общее среднее образование"		Where you can choose the class, the subject, the topics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Дружественные сайты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"МинОбр"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button “МинОбр”					Opens </a:t>
            </a:r>
            <a:r>
              <a:rPr lang="ru" sz="1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https://edu.gov.by/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"ГИАЦ"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 button “ГИАЦ”					Opens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http://www.giac.by/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"НИО"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button "НИО"					Opens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https://adu.by/ru/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"АПО"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button "АПО"					Opens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http://www.academy.edu.by/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"РИПО"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button“РИПО”					Opens </a:t>
            </a:r>
            <a:r>
              <a:rPr lang="ru" sz="1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http://www.ripo.unibel.by/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"РИВШ"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button “РИВШ”					Open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https://nihe.bsu.by/index.php/ru/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"РЦПП"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button “РЦПП”					Open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https://rcpp.by/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Button ГОРУП "Центр международных связей"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Click button ГОРУП “Центр международных связей”	Open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https://intcenter.by/ekskysii_bel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GUI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Cross-browser testing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GUI in the different browsers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Google Chrome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Internet Explorer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Microsoft Edge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Opera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Mozilla Firefox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Safari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Mobile version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Check GUI on the mobile device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555555"/>
                </a:solidFill>
                <a:highlight>
                  <a:srgbClr val="FFFFFF"/>
                </a:highlight>
              </a:rPr>
              <a:t>Open the site on a mobile device and check the correct view.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0b131bb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0b131bb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Образование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Текст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Сheck text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Сheck grammar errors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Выбор класса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	</a:t>
            </a: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Dropdown menu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the dropdown menu "Выберите класс"		Drop-down menu displays grades from 1th to 11th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Выбор предмета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1st grade					4 subjects are displayed: Математика, Обучение грамоте. Письмо,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								Обучение грамоте. Чтение, Человек и мир.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2nd grade					6 subjects are displayed: Беларуская мова, Литературное чтение,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								Літаратурнае чытанне, Математика, Русский язык, Человек и мир.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3rd grade					11 subjects are displayed: Английский язык, Беларуская мова, Испанский язык,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Китайский язык, Литературное чтение, Літаратурнае чытанне, Математика, Немецкий язык, Русский язык, Французский язык, Человек и мир.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4th grade					11 subjects are displayed: Английский язык, Беларуская мова, Испанский язык, Китайский язык, Литературное чтение,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Літаратурнае чытанне, Математика, Немецкий язык, Русский язык, Французский язык,  Чалавек і свет. Мая Радзіма – Беларусь.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5th grade					13 subjects are displayed: Английский язык, Беларуская літаратура, Беларуская мова, Всемирная история, Искусство, Испанский язык,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Китайский язык, Математика, Немецкий язык, Русская литература, Русский язык, Французский язык, Человек и мир.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6th grade					16 subjects are displayed: Английский язык, Беларуская літаратура, Беларуская мова, Биология, Всемирная история, География, Информатика,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Искусство, Испанский язык, История Беларуси, Китайский язык, Математика, Немецкий язык, Русская литература Русский язык, Французский язык.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7th grade					19 subjects are displayed: Алгебра, Английский язык, Беларуская літаратура, Беларуская мова, Биология, Всемирная история, География,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Геометрия, Информатика, Искусство, Испанский язык, История Беларуси, Китайский язык, Немецкий язык, Русская литература, Русский язык,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Физика, Французский язык, Химия.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8th grade					19 subjects are displayed: Алгебра, Английский язык, Беларуская літаратура, Беларуская мова, Биология, Всемирная история, География,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Геометрия, Информатика, Искусство, Испанский язык, История Беларуси, Китайский язык, Немецкий язык, Русская литература, Русский язык,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Физика, Французский язык, Химия.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9th grade					20 subjects are displayed: Алгебра, Английский язык, Беларуская літаратура, Беларуская мова, Биология, Всемирная история, География,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 Геометрия, Информатика, Искусство, Испанский язык, История Беларуси, Китайский язык, Немецкий язык, Обществоведение, Русская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литература, Русский язык, Физика, Французский язык, Химия.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10th grade				22 subjects are displayed: Алгебра, Английский язык, Беларуская літаратура, Беларуская мова, Биология, Всемирная история, География,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Геометрия, Допризывная подготовка, Информатика,  Испанский язык, История Беларуси, Китайский язык, Медицинская подготовка, Немецкий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язык, Обществоведение, Русская литература, Русский язык, Физика, Французский язык, Химия, Черчение.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subjects for 11th grade				12 subjects are displayed: Английский язык, Астрономия, Всемирная история, География, Испанский язык, Китайский язык, Медицинская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подготовка, Немецкий язык, Обществоведение, Физика, Французский язык, Химия.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Навигационная панель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icon house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"Образование"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dropdown menu "Дополнительные материалы"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"Образовательные ресурсы"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"ЭОР"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"Электронные версии учебных пособий"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"Учитель-ученику. Каталог интернет-ресурсов"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"Курсы"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button "Контакты"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search field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"Breadcrumbs"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Подвал сайта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"Образование"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"Электронное обращение"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"Курсы"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"Образовательные ресурсы"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"ЭОР"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"Электронные учебники"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"Образовательные ресурсы"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link "Контакты"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icon "YouTube"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icon "Twitter"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Check icon "Instagram"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55555"/>
                </a:solidFill>
                <a:highlight>
                  <a:srgbClr val="FFFFFF"/>
                </a:highlight>
              </a:rPr>
              <a:t>GUI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Cross-browser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Google Chrome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Internet Explorer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Microsoft Edge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Opera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Mozilla Firefox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Safari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555555"/>
                </a:solidFill>
                <a:highlight>
                  <a:srgbClr val="FFFFFF"/>
                </a:highlight>
              </a:rPr>
              <a:t>Мobile version</a:t>
            </a:r>
            <a:endParaRPr b="1"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Open the site on a mobile device and check the correct view.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0b131b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0b131b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СЮДА ОСНОВНУЮ ИНФОРМАЦИЮ ХОЧУ ЗАПИСАТЬ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435100"/>
            <a:ext cx="3538500" cy="28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/>
              <a:t>Отчет о тестировании образовательного портала</a:t>
            </a:r>
            <a:r>
              <a:rPr lang="ru"/>
              <a:t> </a:t>
            </a:r>
            <a:r>
              <a:rPr lang="ru"/>
              <a:t>eior.by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28375" y="3334600"/>
            <a:ext cx="726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Тестировщики: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Антонова Юлия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Артёмова Екатерина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Веселова Ольга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Габрусевич Маргарита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Глущенко Константин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4875" y="2779925"/>
            <a:ext cx="209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Source Code Pro"/>
                <a:ea typeface="Source Code Pro"/>
                <a:cs typeface="Source Code Pro"/>
                <a:sym typeface="Source Code Pro"/>
              </a:rPr>
              <a:t>Группа 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248650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Пишем тесты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956"/>
            <a:ext cx="9144001" cy="404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248650"/>
            <a:ext cx="297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Пишем тесты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75" y="1097200"/>
            <a:ext cx="6342424" cy="4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65500" y="77700"/>
            <a:ext cx="297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Пишем тесты</a:t>
            </a:r>
            <a:endParaRPr sz="3000"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14" y="724200"/>
            <a:ext cx="7591286" cy="4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83900" y="383075"/>
            <a:ext cx="4045200" cy="3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проверка для всех предметов во всех классах</a:t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724400" y="447600"/>
            <a:ext cx="4419600" cy="44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the numbering sequence of the topics and uniqueness of the titles.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topic highlighted in red, check: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⠀</a:t>
            </a:r>
            <a:endParaRPr b="1" sz="12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1.The topic opens in a new tab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The icon “Работаем с учебным пособием” is clickable and leads to the tutorial.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The tutorial opens in a new tab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The icon “Результат изучения темы” is clickable and leads to the result of studying the topic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The icon “Видеофрагмент с объяснением нового учебного материала” is clickable and leads to the video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The video is playing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 The icon “Проверь себя!” is clickable and leads to the test for checking knowledge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 The “Дополнительные материалы” icon is clickable and leads to additional materials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⠀</a:t>
            </a:r>
            <a:endParaRPr b="1" sz="12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topic highlighted in black, check: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⠀</a:t>
            </a:r>
            <a:endParaRPr b="1" sz="12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The topic opens in a new tab and has the entry “К сожалению, по этой теме нет материалов”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класс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847850"/>
            <a:ext cx="8343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/>
              <a:t> класс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557338"/>
            <a:ext cx="84105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 класс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472613"/>
            <a:ext cx="84201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 класс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379525"/>
            <a:ext cx="84582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65500" y="16907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 класс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03300"/>
            <a:ext cx="84867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Обнаружение и описание дефектов</a:t>
            </a:r>
            <a:endParaRPr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Работаем в JIRA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Действия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Изучение тематики портала.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Составление плана тестирования.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Написание тестов.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Тестирование.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Обнаружение и исправление дефектов.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Оценка трудозатрат.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65500" y="79000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Оформление дефектов</a:t>
            </a:r>
            <a:r>
              <a:rPr lang="ru"/>
              <a:t> </a:t>
            </a:r>
            <a:endParaRPr/>
          </a:p>
        </p:txBody>
      </p:sp>
      <p:sp>
        <p:nvSpPr>
          <p:cNvPr id="180" name="Google Shape;180;p32"/>
          <p:cNvSpPr txBox="1"/>
          <p:nvPr>
            <p:ph idx="1" type="subTitle"/>
          </p:nvPr>
        </p:nvSpPr>
        <p:spPr>
          <a:xfrm>
            <a:off x="4572000" y="789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Дефекты определены и отданы в работу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473"/>
            <a:ext cx="8464800" cy="399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65500" y="79000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Оформление дефектов</a:t>
            </a:r>
            <a:r>
              <a:rPr lang="ru"/>
              <a:t> </a:t>
            </a:r>
            <a:endParaRPr/>
          </a:p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4572000" y="789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дефекта, шаги воспроизведения, ФР, ОР, приоритет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400"/>
            <a:ext cx="7987151" cy="3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65500" y="79000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Оформление дефектов</a:t>
            </a:r>
            <a:r>
              <a:rPr lang="ru"/>
              <a:t> </a:t>
            </a:r>
            <a:endParaRPr/>
          </a:p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4572000" y="789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Вложения, комментарии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3500"/>
            <a:ext cx="7961399" cy="39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65500" y="79000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Оформление дефектов</a:t>
            </a:r>
            <a:r>
              <a:rPr lang="ru"/>
              <a:t> </a:t>
            </a:r>
            <a:endParaRPr/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4572000" y="789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825"/>
            <a:ext cx="7869776" cy="3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трудозатрат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368525" y="1472624"/>
            <a:ext cx="4045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число тест кейсов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6"/>
          <p:cNvGraphicFramePr/>
          <p:nvPr/>
        </p:nvGraphicFramePr>
        <p:xfrm>
          <a:off x="4752350" y="2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2103950"/>
                <a:gridCol w="210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Application Functions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r>
                        <a:rPr lang="ru"/>
                        <a:t>umber of test cases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Навигационная панель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Footer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Главная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Образование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 класс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 класс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 класс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 класс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класс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Total: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2878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146225" y="279875"/>
            <a:ext cx="43419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трудозатрат </a:t>
            </a:r>
            <a:endParaRPr/>
          </a:p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778925" y="1341675"/>
            <a:ext cx="3076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число багов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5603800" y="12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{F3971A19-E148-4BA4-B501-AB00A3E3AE7F}</a:tableStyleId>
              </a:tblPr>
              <a:tblGrid>
                <a:gridCol w="1367425"/>
                <a:gridCol w="1183275"/>
              </a:tblGrid>
              <a:tr h="37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Found bugs</a:t>
                      </a:r>
                      <a:endParaRPr b="1"/>
                    </a:p>
                  </a:txBody>
                  <a:tcPr marT="19050" marB="19050" marR="28575" marL="285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55</a:t>
                      </a:r>
                      <a:endParaRPr b="1"/>
                    </a:p>
                  </a:txBody>
                  <a:tcPr marT="19050" marB="19050" marR="28575" marL="2857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7"/>
          <p:cNvGraphicFramePr/>
          <p:nvPr/>
        </p:nvGraphicFramePr>
        <p:xfrm>
          <a:off x="4920725" y="21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{7D002326-9CFE-4CE7-AE0E-70178007AA54}</a:tableStyleId>
              </a:tblPr>
              <a:tblGrid>
                <a:gridCol w="869225"/>
                <a:gridCol w="869225"/>
                <a:gridCol w="869225"/>
                <a:gridCol w="869225"/>
                <a:gridCol w="439975"/>
              </a:tblGrid>
              <a:tr h="4461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202124"/>
                          </a:solidFill>
                        </a:rPr>
                        <a:t>Priority</a:t>
                      </a:r>
                      <a:endParaRPr b="1"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CC4125"/>
                          </a:highlight>
                        </a:rPr>
                        <a:t>Highest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CC4125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202124"/>
                          </a:solidFill>
                          <a:highlight>
                            <a:srgbClr val="EA9999"/>
                          </a:highlight>
                        </a:rPr>
                        <a:t>High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EA9999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202124"/>
                          </a:solidFill>
                          <a:highlight>
                            <a:srgbClr val="FFF2CC"/>
                          </a:highlight>
                        </a:rPr>
                        <a:t>Medium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202124"/>
                          </a:solidFill>
                          <a:highlight>
                            <a:srgbClr val="D9EAD3"/>
                          </a:highlight>
                        </a:rPr>
                        <a:t>Low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</a:rPr>
                        <a:t>6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</a:rPr>
                        <a:t>25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</a:rPr>
                        <a:t>21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202124"/>
                          </a:solidFill>
                        </a:rPr>
                        <a:t>3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76150" y="382700"/>
            <a:ext cx="41844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трудозатрат </a:t>
            </a:r>
            <a:endParaRPr/>
          </a:p>
        </p:txBody>
      </p:sp>
      <p:sp>
        <p:nvSpPr>
          <p:cNvPr id="223" name="Google Shape;223;p38"/>
          <p:cNvSpPr txBox="1"/>
          <p:nvPr>
            <p:ph idx="1" type="subTitle"/>
          </p:nvPr>
        </p:nvSpPr>
        <p:spPr>
          <a:xfrm>
            <a:off x="630100" y="1398500"/>
            <a:ext cx="2884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Всего потрачено времени</a:t>
            </a:r>
            <a:endParaRPr/>
          </a:p>
        </p:txBody>
      </p:sp>
      <p:graphicFrame>
        <p:nvGraphicFramePr>
          <p:cNvPr id="224" name="Google Shape;224;p38"/>
          <p:cNvGraphicFramePr/>
          <p:nvPr/>
        </p:nvGraphicFramePr>
        <p:xfrm>
          <a:off x="4787075" y="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3109200"/>
                <a:gridCol w="1075150"/>
              </a:tblGrid>
              <a:tr h="7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Total time calculation for 5 testers team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Learning requirements, testplanning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 working 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 to create test cases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working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 to check 3td group test cases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working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 to perform test cases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working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 to describe bugs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 working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Total: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 </a:t>
                      </a:r>
                      <a:r>
                        <a:rPr lang="ru"/>
                        <a:t>working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тестировании</a:t>
            </a:r>
            <a:endParaRPr/>
          </a:p>
        </p:txBody>
      </p:sp>
      <p:sp>
        <p:nvSpPr>
          <p:cNvPr id="230" name="Google Shape;230;p3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</a:t>
            </a:r>
            <a:r>
              <a:rPr lang="ru"/>
              <a:t> в Google Documents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231425"/>
            <a:ext cx="8538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Изучаем образовательный портал eior.by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258" y="1247224"/>
            <a:ext cx="7611744" cy="38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1775" y="4384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Изучаем тематику портала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106748"/>
            <a:ext cx="40452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Тестируемый портал eior.by представляет из себя образовательный ресурс с обучающим материалом внутри сайта и внешними ссылками на ресурсы министерства образования и дополнительные частные ресурсы.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Приоритет проверки функциональности:</a:t>
            </a:r>
            <a:br>
              <a:rPr lang="ru"/>
            </a:br>
            <a:r>
              <a:rPr lang="ru"/>
              <a:t>1. Доступность основного материала.</a:t>
            </a:r>
            <a:br>
              <a:rPr lang="ru"/>
            </a:br>
            <a:r>
              <a:rPr lang="ru"/>
              <a:t>2. Доступность проверки основного материала.</a:t>
            </a:r>
            <a:br>
              <a:rPr lang="ru"/>
            </a:br>
            <a:r>
              <a:rPr lang="ru"/>
              <a:t>3. Полнота основного материала.</a:t>
            </a:r>
            <a:br>
              <a:rPr lang="ru"/>
            </a:br>
            <a:r>
              <a:rPr lang="ru"/>
              <a:t>4. Все вышеперечисленное для дополнительного материала.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362175"/>
            <a:ext cx="40452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Составляем план тестирования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проверок функционала навигации по сайту.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648200" y="54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</a:rPr>
                        <a:t>Модуль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</a:rPr>
                        <a:t>Подмодуль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</a:rPr>
                        <a:t>Элементы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Навигационная панель</a:t>
                      </a:r>
                      <a:endParaRPr b="1" sz="12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Образование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"Образование"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Дополнительные материалы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Образовательные ресурсы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ЭОР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Электронные версии учебных пособий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Учитель - ученику. Каталог интернет-ресурсов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Курсы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"Курсы"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Контакты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Контакты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Электронное обращение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Строка поиска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Поиск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59900" y="724200"/>
            <a:ext cx="3520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страницы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проверок функционала подвала сайта.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4584175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1226250"/>
                <a:gridCol w="1469875"/>
                <a:gridCol w="1851525"/>
              </a:tblGrid>
              <a:tr h="381000">
                <a:tc rowSpan="11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Подвал сайта</a:t>
                      </a:r>
                      <a:endParaRPr b="1" sz="12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Образование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"Образование"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Электронное обращение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"Электронное обращение"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Курсы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"Курсы"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Образовательные ресурсы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"Образовательные ресурсы"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ЭОР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"Электронные образовательные ресурсы"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Электронные учебники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"Электронные версии учебных пособий"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Контакты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Страница "Контакты"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Twitter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Переход на страницу в Twitter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YouTube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Переход на страницу в YouTube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Instagram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Переход на страницу в Instagram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Copyright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Проверка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61200" y="724200"/>
            <a:ext cx="35280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страницы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проверок функционала ветви главной страницы.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4568363" y="8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1094300"/>
                <a:gridCol w="1642750"/>
                <a:gridCol w="1842225"/>
              </a:tblGrid>
              <a:tr h="344575">
                <a:tc rowSpan="1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Главная</a:t>
                      </a:r>
                      <a:endParaRPr b="1" sz="12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Текст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Заголовок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445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Текст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20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Кнопка перехода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Общее среднее образование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40375">
                <a:tc vMerge="1"/>
                <a:tc row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Дружественные сайты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МинОбр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ГИАЦ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НИО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АПО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102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РИПО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354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РИВШ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40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РЦПП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20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ГОРУП "Центр международных связей"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20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Интерфейс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Проверка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61200" y="724200"/>
            <a:ext cx="35280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страницы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65500" y="2845225"/>
            <a:ext cx="37353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проверок функционала ветви страницы Образование. 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572000" y="9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{FDA58B75-775D-43FA-B5C4-626C7BC831E9}</a:tableStyleId>
              </a:tblPr>
              <a:tblGrid>
                <a:gridCol w="1084050"/>
                <a:gridCol w="1627375"/>
                <a:gridCol w="1824975"/>
              </a:tblGrid>
              <a:tr h="337625">
                <a:tc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Образование</a:t>
                      </a:r>
                      <a:endParaRPr b="1" sz="12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Текст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Заголовок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376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Текст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11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 u="sng">
                          <a:solidFill>
                            <a:srgbClr val="1155CC"/>
                          </a:solidFill>
                        </a:rPr>
                        <a:t>Выбор класса</a:t>
                      </a:r>
                      <a:endParaRPr b="1" sz="1000" u="sng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Всплывающий список, 1-11 классы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5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Выбор предмета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Всплывающий список, Набор предметов для каждого класса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5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Список тем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Список тем для каждого предмета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0595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Навигационная панель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Проверка работоспособности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54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Появление "пути", Кнопки-домика "На главную"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35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Подвал сайта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Проверка работоспособности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11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Интерфейс</a:t>
                      </a:r>
                      <a:endParaRPr b="1"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Проверка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456825"/>
            <a:ext cx="40452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Пишем тесты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2625"/>
            <a:ext cx="914400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