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67" r:id="rId7"/>
    <p:sldId id="259" r:id="rId8"/>
    <p:sldId id="260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4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27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3C015C-0EF5-49F7-9E01-582B585ABACA}" type="datetime1">
              <a:rPr lang="ru-RU" smtClean="0"/>
              <a:t>24.08.2020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BFA235-31F1-4890-8B77-802E398D12C6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7CD11A-EED3-40CE-98A3-28FEE84867B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0A245C-01DF-4738-95E1-A937925DD2F1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5AE2-A617-4D10-AE3F-743DB285430B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B7E0C4-AD29-44BF-B816-44BB346984E4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2D46A-9331-4E58-9868-B6ECF00A1A93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rtlCol="0" anchor="b"/>
          <a:lstStyle>
            <a:lvl1pPr>
              <a:lnSpc>
                <a:spcPct val="100000"/>
              </a:lnSpc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0193-2B05-4257-A1D7-7CD6038489A8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966B2-1510-4C9B-BBCA-BBFE72A88EB8}" type="datetime1">
              <a:rPr lang="ru-RU" smtClean="0"/>
              <a:t>24.08.2020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37B7A2-263E-4006-82C8-F8A3F838290A}" type="datetime1">
              <a:rPr lang="ru-RU" smtClean="0"/>
              <a:t>24.08.2020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9D0BD-0694-4725-90BD-977C2561BD03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95CD1-4E33-45E7-90A8-63B59DCB1BF2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7691E6-B3C1-4B5F-BA52-EDD503422929}" type="datetime1">
              <a:rPr lang="ru-RU" smtClean="0"/>
              <a:t>24.08.2020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6C35A3-A52F-43C1-91D0-1B98C4E987A3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93F70773-252F-46A4-859F-4D91426BD6D8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E5B29C50-D6F1-4DB6-9B68-F4CD3996E9CF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sendgrid.com/" TargetMode="External"/><Relationship Id="rId3" Type="http://schemas.openxmlformats.org/officeDocument/2006/relationships/hyperlink" Target="https://expressjs.com/" TargetMode="External"/><Relationship Id="rId7" Type="http://schemas.openxmlformats.org/officeDocument/2006/relationships/hyperlink" Target="https://www.heroku.com/" TargetMode="External"/><Relationship Id="rId12" Type="http://schemas.openxmlformats.org/officeDocument/2006/relationships/hyperlink" Target="https://sass-lang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11" Type="http://schemas.openxmlformats.org/officeDocument/2006/relationships/hyperlink" Target="https://handlebarsjs.com/" TargetMode="External"/><Relationship Id="rId5" Type="http://schemas.openxmlformats.org/officeDocument/2006/relationships/hyperlink" Target="https://mongoosejs.com/" TargetMode="External"/><Relationship Id="rId10" Type="http://schemas.openxmlformats.org/officeDocument/2006/relationships/hyperlink" Target="https://babeljs.io/" TargetMode="External"/><Relationship Id="rId4" Type="http://schemas.openxmlformats.org/officeDocument/2006/relationships/hyperlink" Target="https://account.mongodb.com/" TargetMode="External"/><Relationship Id="rId9" Type="http://schemas.openxmlformats.org/officeDocument/2006/relationships/hyperlink" Target="https://webpack.js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ysterious-sea-19637.herokuap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F7E208C-D05C-44CB-AE7C-6330B8464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5618"/>
            <a:ext cx="9144000" cy="145762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3200" dirty="0"/>
              <a:t>Министерство образования Республики Беларусь</a:t>
            </a:r>
            <a:br>
              <a:rPr lang="ru-RU" sz="3200" dirty="0"/>
            </a:br>
            <a:r>
              <a:rPr lang="ru-RU" sz="3200" dirty="0"/>
              <a:t>ВИТЕБСКИЙ ГОСУДАРСТВЕННЫЙ </a:t>
            </a:r>
            <a:br>
              <a:rPr lang="ru-RU" sz="3200" dirty="0"/>
            </a:br>
            <a:r>
              <a:rPr lang="ru-RU" sz="3200" dirty="0"/>
              <a:t>ТЕХНОЛОГИЧЕСКИЙ УНИВЕРСИТЕТ</a:t>
            </a: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0FE73BAF-7375-405C-9E9E-EF60EF395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76946"/>
            <a:ext cx="9144000" cy="1011844"/>
          </a:xfrm>
        </p:spPr>
        <p:txBody>
          <a:bodyPr rtlCol="0">
            <a:noAutofit/>
          </a:bodyPr>
          <a:lstStyle/>
          <a:p>
            <a:pPr rt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системы интернет магазина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9BA514-F3D4-4CAD-93CF-429924D6B641}"/>
              </a:ext>
            </a:extLst>
          </p:cNvPr>
          <p:cNvSpPr/>
          <p:nvPr/>
        </p:nvSpPr>
        <p:spPr>
          <a:xfrm>
            <a:off x="681643" y="3890356"/>
            <a:ext cx="5910349" cy="12219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bg1"/>
                </a:solidFill>
              </a:rPr>
              <a:t>Слушатель группы ИС-17</a:t>
            </a:r>
          </a:p>
          <a:p>
            <a:r>
              <a:rPr lang="ru-RU" sz="2800" dirty="0">
                <a:solidFill>
                  <a:schemeClr val="bg1"/>
                </a:solidFill>
              </a:rPr>
              <a:t>Атрощенко Константин Анатольевич</a:t>
            </a:r>
          </a:p>
          <a:p>
            <a:r>
              <a:rPr lang="ru-RU" sz="2800" dirty="0">
                <a:solidFill>
                  <a:schemeClr val="bg1"/>
                </a:solidFill>
              </a:rPr>
              <a:t>Руководитель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ru-RU" sz="2800" dirty="0">
                <a:solidFill>
                  <a:schemeClr val="bg1"/>
                </a:solidFill>
              </a:rPr>
              <a:t>Казаков В.Е.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4A386A6-9A10-48E3-8B9A-0B0CB24F31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42" y="3695700"/>
            <a:ext cx="2218113" cy="221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665018"/>
            <a:ext cx="9144000" cy="4592782"/>
          </a:xfrm>
        </p:spPr>
        <p:txBody>
          <a:bodyPr rtlCol="0"/>
          <a:lstStyle/>
          <a:p>
            <a:r>
              <a:rPr lang="ru-RU" dirty="0"/>
              <a:t>Подводя итог, можно отметить, что рассматриваемый проект имеет фактическое применение в сфере продаж</a:t>
            </a:r>
            <a:r>
              <a:rPr lang="en-US" dirty="0"/>
              <a:t> </a:t>
            </a:r>
            <a:r>
              <a:rPr lang="ru-RU" dirty="0"/>
              <a:t>и в сфере </a:t>
            </a:r>
            <a:r>
              <a:rPr lang="ru-RU"/>
              <a:t>дополнительного образования. </a:t>
            </a:r>
            <a:r>
              <a:rPr lang="ru-RU" dirty="0"/>
              <a:t>Таким образом поставленные задачи для разработки дипломного проекта были выполнены. </a:t>
            </a:r>
          </a:p>
          <a:p>
            <a:endParaRPr lang="ru-RU" dirty="0"/>
          </a:p>
          <a:p>
            <a:r>
              <a:rPr lang="ru-RU" sz="3200" dirty="0"/>
              <a:t>Доклад окончен</a:t>
            </a:r>
          </a:p>
          <a:p>
            <a:r>
              <a:rPr lang="ru-RU" sz="3200" dirty="0"/>
              <a:t>Спасибо за внимание!!!</a:t>
            </a:r>
          </a:p>
          <a:p>
            <a:endParaRPr lang="ru-RU" dirty="0"/>
          </a:p>
          <a:p>
            <a:r>
              <a:rPr lang="ru-RU" dirty="0"/>
              <a:t> </a:t>
            </a:r>
            <a:r>
              <a:rPr lang="ru-RU" sz="2800" dirty="0">
                <a:solidFill>
                  <a:srgbClr val="FFFF00"/>
                </a:solidFill>
              </a:rPr>
              <a:t>Слушатель группы ИС-17</a:t>
            </a:r>
          </a:p>
          <a:p>
            <a:r>
              <a:rPr lang="ru-RU" sz="2800" dirty="0">
                <a:solidFill>
                  <a:srgbClr val="FFFF00"/>
                </a:solidFill>
              </a:rPr>
              <a:t>Атрощенко Константин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15180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69ABC5-9F87-4ACA-A088-4B5C6C29D67A}"/>
              </a:ext>
            </a:extLst>
          </p:cNvPr>
          <p:cNvSpPr/>
          <p:nvPr/>
        </p:nvSpPr>
        <p:spPr>
          <a:xfrm>
            <a:off x="0" y="562062"/>
            <a:ext cx="12192000" cy="97312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 рамках работы были сформулированы следующие цели и задачи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D7235-37CA-4735-BC95-D70DDE0889D9}"/>
              </a:ext>
            </a:extLst>
          </p:cNvPr>
          <p:cNvSpPr txBox="1"/>
          <p:nvPr/>
        </p:nvSpPr>
        <p:spPr>
          <a:xfrm>
            <a:off x="213470" y="1535185"/>
            <a:ext cx="11335623" cy="43396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анализ средств разработки и выбрать инструментальную систему для разработки интернет-магазина.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</a:t>
            </a:r>
            <a:r>
              <a:rPr lang="ru-RU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документно</a:t>
            </a: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-оборотную не реляционную базу данных с помощью инструмента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Mongoose OMD(Object Document Mapper – </a:t>
            </a: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объектно-документный </a:t>
            </a:r>
            <a:r>
              <a:rPr lang="ru-RU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отобразитель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классы и модули информационной системы. Представить их в виде структурной системы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UML, </a:t>
            </a: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продемонстрировать при этом все сущности предметной области.</a:t>
            </a:r>
          </a:p>
          <a:p>
            <a:pPr indent="457200" algn="just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вэб-интерфейс интернет магазина.</a:t>
            </a:r>
          </a:p>
          <a:p>
            <a:pPr indent="457200" algn="just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приложения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9508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8E15F-3C77-4E0D-AD50-E866C4342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2397"/>
            <a:ext cx="9144000" cy="436227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Пример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-6 Страница «Курсы» авторизованного пользователя. 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D0FA96-FCA5-450A-A4C5-A18DAC7D072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1196" y="1124839"/>
            <a:ext cx="6342063" cy="5795962"/>
          </a:xfrm>
        </p:spPr>
      </p:pic>
    </p:spTree>
    <p:extLst>
      <p:ext uri="{BB962C8B-B14F-4D97-AF65-F5344CB8AC3E}">
        <p14:creationId xmlns:p14="http://schemas.microsoft.com/office/powerpoint/2010/main" val="46276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>
            <a:extLst>
              <a:ext uri="{FF2B5EF4-FFF2-40B4-BE49-F238E27FC236}">
                <a16:creationId xmlns:a16="http://schemas.microsoft.com/office/drawing/2014/main" id="{DE1F7649-F97A-4419-9AF5-1C5790F1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90204"/>
            <a:ext cx="9301942" cy="440574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Инструментальные средства разработки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D0789EA0-FA45-4F2B-8512-AFDF475CFA89}"/>
              </a:ext>
            </a:extLst>
          </p:cNvPr>
          <p:cNvSpPr txBox="1">
            <a:spLocks/>
          </p:cNvSpPr>
          <p:nvPr/>
        </p:nvSpPr>
        <p:spPr>
          <a:xfrm>
            <a:off x="0" y="1163782"/>
            <a:ext cx="10096500" cy="540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(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ru-RU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Express</a:t>
            </a:r>
            <a:r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expressjs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account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mongodb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Mongoose</a:t>
            </a:r>
            <a:r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mongoosejs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ru-RU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ru-RU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heroku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SendGrid</a:t>
            </a:r>
            <a:r>
              <a:rPr lang="ru-RU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sendgrid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Webpack</a:t>
            </a:r>
            <a:r>
              <a:rPr lang="ru-RU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webpack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Babel</a:t>
            </a:r>
            <a:r>
              <a:rPr lang="ru-RU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https://babeljs.io/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Handlebars</a:t>
            </a:r>
            <a:r>
              <a:rPr lang="ru-RU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handlebarsjs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  <a:r>
              <a:rPr lang="ru-RU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sass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32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43CE89D5-1A39-42D9-934E-88ADE9BE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1"/>
            <a:ext cx="9144000" cy="1587731"/>
          </a:xfrm>
        </p:spPr>
        <p:txBody>
          <a:bodyPr>
            <a:noAutofit/>
          </a:bodyPr>
          <a:lstStyle/>
          <a:p>
            <a:r>
              <a:rPr lang="ru-RU" sz="3200" dirty="0">
                <a:effectLst/>
              </a:rPr>
              <a:t>Отношение между коллекциями, документами, схемами и путями в </a:t>
            </a:r>
            <a:r>
              <a:rPr lang="en-US" sz="3200" dirty="0">
                <a:effectLst/>
              </a:rPr>
              <a:t>MongoDB</a:t>
            </a:r>
            <a:r>
              <a:rPr lang="ru-RU" sz="3200" dirty="0">
                <a:effectLst/>
              </a:rPr>
              <a:t> и </a:t>
            </a:r>
            <a:r>
              <a:rPr lang="en-US" sz="3200" dirty="0">
                <a:effectLst/>
              </a:rPr>
              <a:t>Mongoose</a:t>
            </a:r>
            <a:r>
              <a:rPr lang="ru-RU" sz="3200" dirty="0">
                <a:effectLst/>
              </a:rPr>
              <a:t> на примере визитных карточек.</a:t>
            </a:r>
            <a:endParaRPr lang="ru-RU" sz="3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A7ECC7-B488-424D-8D5C-69EF2BBDBE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755" y="1866900"/>
            <a:ext cx="7730490" cy="4297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34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435CCF8-04E9-4D18-92A5-B7F941FFEA07}"/>
              </a:ext>
            </a:extLst>
          </p:cNvPr>
          <p:cNvSpPr txBox="1">
            <a:spLocks/>
          </p:cNvSpPr>
          <p:nvPr/>
        </p:nvSpPr>
        <p:spPr>
          <a:xfrm>
            <a:off x="457202" y="639795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6000" b="1" kern="1200" cap="none" spc="0">
                <a:ln w="12700" cmpd="sng">
                  <a:noFill/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и БД взаимодействуют друг с другом посредством моделей.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3">
            <a:extLst>
              <a:ext uri="{FF2B5EF4-FFF2-40B4-BE49-F238E27FC236}">
                <a16:creationId xmlns:a16="http://schemas.microsoft.com/office/drawing/2014/main" id="{C1AE8246-1E7F-4859-8585-715D62A3553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54" y="1825624"/>
            <a:ext cx="5796986" cy="4163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347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C4BC12-0C8A-4D93-A952-E28BF55423A9}"/>
              </a:ext>
            </a:extLst>
          </p:cNvPr>
          <p:cNvSpPr txBox="1"/>
          <p:nvPr/>
        </p:nvSpPr>
        <p:spPr>
          <a:xfrm>
            <a:off x="2879521" y="6347986"/>
            <a:ext cx="6094602" cy="3740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 1.1 – пример добавления курса</a:t>
            </a:r>
            <a:endParaRPr lang="ru-RU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EA833F-3A67-4FCB-AA86-556011B948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6148" y="1"/>
            <a:ext cx="7352865" cy="628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7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F14543-633C-4316-98BE-DE589BDE74FF}"/>
              </a:ext>
            </a:extLst>
          </p:cNvPr>
          <p:cNvSpPr txBox="1"/>
          <p:nvPr/>
        </p:nvSpPr>
        <p:spPr>
          <a:xfrm>
            <a:off x="1411447" y="612125"/>
            <a:ext cx="8739231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800" dirty="0" err="1">
                <a:solidFill>
                  <a:schemeClr val="bg1"/>
                </a:solidFill>
              </a:rPr>
              <a:t>Интерфес</a:t>
            </a:r>
            <a:r>
              <a:rPr lang="ru-RU" sz="2800" dirty="0">
                <a:solidFill>
                  <a:schemeClr val="bg1"/>
                </a:solidFill>
              </a:rPr>
              <a:t> разработанной информационной системы интернет магазина представлен с помощью хостинг провайдера </a:t>
            </a:r>
            <a:r>
              <a:rPr lang="en-US" sz="2800" dirty="0">
                <a:solidFill>
                  <a:schemeClr val="bg1"/>
                </a:solidFill>
              </a:rPr>
              <a:t>Heroku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29476E-42F2-414D-97BC-3AB7D775FE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42" y="3695700"/>
            <a:ext cx="2218113" cy="22181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2732B6-6AA3-440C-9C2E-B6C50C69B1B8}"/>
              </a:ext>
            </a:extLst>
          </p:cNvPr>
          <p:cNvSpPr txBox="1"/>
          <p:nvPr/>
        </p:nvSpPr>
        <p:spPr>
          <a:xfrm>
            <a:off x="1637951" y="5268178"/>
            <a:ext cx="6094602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https://mysterious-sea-19637.herokuapp.com/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9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3817F1-F5FC-4A60-8069-8EAB28FCCC59}"/>
              </a:ext>
            </a:extLst>
          </p:cNvPr>
          <p:cNvSpPr txBox="1"/>
          <p:nvPr/>
        </p:nvSpPr>
        <p:spPr>
          <a:xfrm>
            <a:off x="3573710" y="587229"/>
            <a:ext cx="5979253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effectLst/>
              </a:rPr>
              <a:t>Результаты выявленных ошибок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E845BF5-3843-4D6E-A0C9-DCD265A96282}"/>
              </a:ext>
            </a:extLst>
          </p:cNvPr>
          <p:cNvGraphicFramePr>
            <a:graphicFrameLocks noGrp="1"/>
          </p:cNvGraphicFramePr>
          <p:nvPr/>
        </p:nvGraphicFramePr>
        <p:xfrm>
          <a:off x="696285" y="1191237"/>
          <a:ext cx="10805021" cy="4577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5884">
                  <a:extLst>
                    <a:ext uri="{9D8B030D-6E8A-4147-A177-3AD203B41FA5}">
                      <a16:colId xmlns:a16="http://schemas.microsoft.com/office/drawing/2014/main" val="3732469855"/>
                    </a:ext>
                  </a:extLst>
                </a:gridCol>
                <a:gridCol w="2960150">
                  <a:extLst>
                    <a:ext uri="{9D8B030D-6E8A-4147-A177-3AD203B41FA5}">
                      <a16:colId xmlns:a16="http://schemas.microsoft.com/office/drawing/2014/main" val="1543233400"/>
                    </a:ext>
                  </a:extLst>
                </a:gridCol>
                <a:gridCol w="4158987">
                  <a:extLst>
                    <a:ext uri="{9D8B030D-6E8A-4147-A177-3AD203B41FA5}">
                      <a16:colId xmlns:a16="http://schemas.microsoft.com/office/drawing/2014/main" val="2916467803"/>
                    </a:ext>
                  </a:extLst>
                </a:gridCol>
              </a:tblGrid>
              <a:tr h="2102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Наименование теста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Описание теста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Результат теста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extLst>
                  <a:ext uri="{0D108BD9-81ED-4DB2-BD59-A6C34878D82A}">
                    <a16:rowId xmlns:a16="http://schemas.microsoft.com/office/drawing/2014/main" val="2609722009"/>
                  </a:ext>
                </a:extLst>
              </a:tr>
              <a:tr h="2102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extLst>
                  <a:ext uri="{0D108BD9-81ED-4DB2-BD59-A6C34878D82A}">
                    <a16:rowId xmlns:a16="http://schemas.microsoft.com/office/drawing/2014/main" val="3017091220"/>
                  </a:ext>
                </a:extLst>
              </a:tr>
              <a:tr h="308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Проверка отправки </a:t>
                      </a:r>
                      <a:r>
                        <a:rPr lang="en-US" sz="1400" dirty="0">
                          <a:effectLst/>
                        </a:rPr>
                        <a:t>email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Провожу проверку сброса пароля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Не происходит отправки письма на </a:t>
                      </a:r>
                      <a:r>
                        <a:rPr lang="en-US" sz="1400">
                          <a:effectLst/>
                        </a:rPr>
                        <a:t>email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extLst>
                  <a:ext uri="{0D108BD9-81ED-4DB2-BD59-A6C34878D82A}">
                    <a16:rowId xmlns:a16="http://schemas.microsoft.com/office/drawing/2014/main" val="881867470"/>
                  </a:ext>
                </a:extLst>
              </a:tr>
              <a:tr h="9522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Проверка валидации поля ввода нового пароля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Провожу проверку страницы ввода нового пароля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Ввожу одну единицу при создании нового пароля. Данное значение отправляется в БД тем самым показывая, что валидация не срабатывает.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extLst>
                  <a:ext uri="{0D108BD9-81ED-4DB2-BD59-A6C34878D82A}">
                    <a16:rowId xmlns:a16="http://schemas.microsoft.com/office/drawing/2014/main" val="335196170"/>
                  </a:ext>
                </a:extLst>
              </a:tr>
              <a:tr h="9522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Редактирование курса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Проверка валидации «Введите название курса»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убрать автоматически подставляемое значение и нажать кнопку «Редактировать» не происходит валидация формы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extLst>
                  <a:ext uri="{0D108BD9-81ED-4DB2-BD59-A6C34878D82A}">
                    <a16:rowId xmlns:a16="http://schemas.microsoft.com/office/drawing/2014/main" val="1560662896"/>
                  </a:ext>
                </a:extLst>
              </a:tr>
              <a:tr h="9522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Редактирование курса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Проверка валидации «Введите цену курса»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убрать автоматически подставляемое значение и нажать кнопку «Редактировать» не происходит валидация формы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extLst>
                  <a:ext uri="{0D108BD9-81ED-4DB2-BD59-A6C34878D82A}">
                    <a16:rowId xmlns:a16="http://schemas.microsoft.com/office/drawing/2014/main" val="2959083687"/>
                  </a:ext>
                </a:extLst>
              </a:tr>
              <a:tr h="9522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Редактирование курса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Проверка валидации «Введите </a:t>
                      </a:r>
                      <a:r>
                        <a:rPr lang="en-US" sz="1400" dirty="0" err="1">
                          <a:effectLst/>
                        </a:rPr>
                        <a:t>url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картинки»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убрать автоматически подставляемое значение и нажать кнопку «Редактировать» не происходит валидация формы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extLst>
                  <a:ext uri="{0D108BD9-81ED-4DB2-BD59-A6C34878D82A}">
                    <a16:rowId xmlns:a16="http://schemas.microsoft.com/office/drawing/2014/main" val="1263913139"/>
                  </a:ext>
                </a:extLst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096937-053D-4D04-B439-24336FC1A57C}"/>
              </a:ext>
            </a:extLst>
          </p:cNvPr>
          <p:cNvSpPr/>
          <p:nvPr/>
        </p:nvSpPr>
        <p:spPr>
          <a:xfrm>
            <a:off x="696285" y="5768801"/>
            <a:ext cx="10805021" cy="8836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Ошибки происходят в </a:t>
            </a:r>
            <a:r>
              <a:rPr lang="en-US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</a:t>
            </a:r>
            <a:r>
              <a:rPr lang="ru-RU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-3 пункт 4</a:t>
            </a:r>
            <a:r>
              <a:rPr lang="ru-R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пункт 6.2.1 </a:t>
            </a:r>
            <a:r>
              <a:rPr lang="ru-R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также </a:t>
            </a:r>
            <a:r>
              <a:rPr lang="en-US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</a:t>
            </a:r>
            <a:r>
              <a:rPr lang="ru-RU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-6 пункт 2.1.5.3.2</a:t>
            </a:r>
            <a:r>
              <a:rPr lang="ru-R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пункт 2.1.5.3.4 </a:t>
            </a:r>
            <a:r>
              <a:rPr lang="ru-R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пункт 2.1.5.3.6</a:t>
            </a:r>
            <a:r>
              <a:rPr lang="ru-R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55406513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с вертикальным оформлением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246985_TF03460611.potx" id="{D0F51195-F658-4B9D-AE4E-40CA49FDFE96}" vid="{9B340E0D-ECCC-424B-837B-A85CD338A167}"/>
    </a:ext>
  </a:extLst>
</a:theme>
</file>

<file path=ppt/theme/theme2.xml><?xml version="1.0" encoding="utf-8"?>
<a:theme xmlns:a="http://schemas.openxmlformats.org/drawingml/2006/main" name="Тем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485</Words>
  <Application>Microsoft Office PowerPoint</Application>
  <PresentationFormat>Широкоэкранный</PresentationFormat>
  <Paragraphs>63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Шаблон с вертикальным оформлением</vt:lpstr>
      <vt:lpstr>Министерство образования Республики Беларусь ВИТЕБСКИЙ ГОСУДАРСТВЕННЫЙ  ТЕХНОЛОГИЧЕСКИЙ УНИВЕРСИТЕТ</vt:lpstr>
      <vt:lpstr>Презентация PowerPoint</vt:lpstr>
      <vt:lpstr>Пример UC-6 Страница «Курсы» авторизованного пользователя. </vt:lpstr>
      <vt:lpstr>Инструментальные средства разработки</vt:lpstr>
      <vt:lpstr>Отношение между коллекциями, документами, схемами и путями в MongoDB и Mongoose на примере визитных карточек.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Республики Беларусь ВИТЕБСКИЙ ГОСУДАРСТВЕННЫЙ  ТЕХНОЛОГИЧЕСКИЙ УНИВЕРСИТЕТ</dc:title>
  <dc:creator>Konstantine</dc:creator>
  <cp:lastModifiedBy>Konstantine</cp:lastModifiedBy>
  <cp:revision>18</cp:revision>
  <dcterms:created xsi:type="dcterms:W3CDTF">2020-08-24T10:45:36Z</dcterms:created>
  <dcterms:modified xsi:type="dcterms:W3CDTF">2020-08-24T14:56:50Z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