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0" r:id="rId6"/>
    <p:sldId id="258" r:id="rId7"/>
    <p:sldId id="265" r:id="rId8"/>
    <p:sldId id="266" r:id="rId9"/>
    <p:sldId id="267" r:id="rId10"/>
    <p:sldId id="268" r:id="rId11"/>
    <p:sldId id="269" r:id="rId12"/>
    <p:sldId id="259" r:id="rId13"/>
    <p:sldId id="261" r:id="rId14"/>
    <p:sldId id="263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59" d="100"/>
          <a:sy n="5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7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C015C-0EF5-49F7-9E01-582B585ABACA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BFA235-31F1-4890-8B77-802E398D12C6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8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8535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854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A245C-01DF-4738-95E1-A937925DD2F1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5AE2-A617-4D10-AE3F-743DB285430B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899" y="691662"/>
            <a:ext cx="2628900" cy="4909039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691662"/>
            <a:ext cx="7734300" cy="4909039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7E0C4-AD29-44BF-B816-44BB346984E4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D46A-9331-4E58-9868-B6ECF00A1A93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4589465"/>
            <a:ext cx="10515600" cy="1500187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11" indent="0">
              <a:buNone/>
              <a:defRPr sz="2000"/>
            </a:lvl2pPr>
            <a:lvl3pPr marL="914423" indent="0">
              <a:buNone/>
              <a:defRPr sz="18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9" indent="0">
              <a:buNone/>
              <a:defRPr sz="1600"/>
            </a:lvl7pPr>
            <a:lvl8pPr marL="3200480" indent="0">
              <a:buNone/>
              <a:defRPr sz="1600"/>
            </a:lvl8pPr>
            <a:lvl9pPr marL="3657691" indent="0">
              <a:buNone/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0193-2B05-4257-A1D7-7CD6038489A8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57203" y="1825625"/>
            <a:ext cx="4892041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0527" y="1825625"/>
            <a:ext cx="4892041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966B2-1510-4C9B-BBCA-BBFE72A88EB8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828800"/>
            <a:ext cx="4892041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57203" y="2498725"/>
            <a:ext cx="4892041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6755" y="1828800"/>
            <a:ext cx="4892041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6755" y="2498725"/>
            <a:ext cx="4892041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7B7A2-263E-4006-82C8-F8A3F838290A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9D0BD-0694-4725-90BD-977C2561BD03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5CD1-4E33-45E7-90A8-63B59DCB1BF2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609599"/>
            <a:ext cx="3932236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800600" y="987427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254249"/>
            <a:ext cx="3932236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691E6-B3C1-4B5F-BA52-EDD503422929}" type="datetime1">
              <a:rPr lang="ru-RU" smtClean="0"/>
              <a:t>24.08.2020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609599"/>
            <a:ext cx="3932236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800600" y="987427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254249"/>
            <a:ext cx="3932236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C35A3-A52F-43C1-91D0-1B98C4E987A3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639795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825626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3276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93F70773-252F-46A4-859F-4D91426BD6D8}" type="datetime1">
              <a:rPr lang="ru-RU" noProof="0" smtClean="0"/>
              <a:t>24.08.2020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4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23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9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1044;&#1080;&#1087;&#1083;&#1086;&#1084;&#1085;&#1072;&#1103;%20&#1088;&#1072;&#1073;&#1086;&#1090;&#1072;001.pptx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eroku.com/" TargetMode="External"/><Relationship Id="rId13" Type="http://schemas.openxmlformats.org/officeDocument/2006/relationships/hyperlink" Target="https://sass-lang.com/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github.com/" TargetMode="External"/><Relationship Id="rId12" Type="http://schemas.openxmlformats.org/officeDocument/2006/relationships/hyperlink" Target="https://handlebarsj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ongoosejs.com/" TargetMode="External"/><Relationship Id="rId11" Type="http://schemas.openxmlformats.org/officeDocument/2006/relationships/hyperlink" Target="https://babeljs.io/" TargetMode="External"/><Relationship Id="rId5" Type="http://schemas.openxmlformats.org/officeDocument/2006/relationships/hyperlink" Target="https://account.mongodb.com/" TargetMode="External"/><Relationship Id="rId10" Type="http://schemas.openxmlformats.org/officeDocument/2006/relationships/hyperlink" Target="https://webpack.js.org/" TargetMode="External"/><Relationship Id="rId4" Type="http://schemas.openxmlformats.org/officeDocument/2006/relationships/hyperlink" Target="https://expressjs.com/" TargetMode="External"/><Relationship Id="rId9" Type="http://schemas.openxmlformats.org/officeDocument/2006/relationships/hyperlink" Target="https://app.sendgri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95618"/>
            <a:ext cx="9144000" cy="145762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200" dirty="0"/>
              <a:t>Министерство образования Республики Беларусь</a:t>
            </a:r>
            <a:br>
              <a:rPr lang="ru-RU" sz="3200" dirty="0"/>
            </a:br>
            <a:r>
              <a:rPr lang="ru-RU" sz="3200" dirty="0"/>
              <a:t>ВИТЕБСКИЙ ГОСУДАРСТВЕННЫЙ </a:t>
            </a:r>
            <a:br>
              <a:rPr lang="ru-RU" sz="3200" dirty="0"/>
            </a:br>
            <a:r>
              <a:rPr lang="ru-RU" sz="3200" dirty="0"/>
              <a:t>ТЕХНОЛОГИЧЕСКИЙ УНИВЕРСИТЕТ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76946"/>
            <a:ext cx="9144000" cy="1011844"/>
          </a:xfrm>
        </p:spPr>
        <p:txBody>
          <a:bodyPr rtlCol="0">
            <a:noAutofit/>
          </a:bodyPr>
          <a:lstStyle/>
          <a:p>
            <a:pPr rt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интернет магазина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643D83-4FA0-43EB-9F14-774320EB3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42" y="3695700"/>
            <a:ext cx="2218113" cy="221811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CE3D8E-11AA-4013-BE6D-1B4E0551A050}"/>
              </a:ext>
            </a:extLst>
          </p:cNvPr>
          <p:cNvSpPr/>
          <p:nvPr/>
        </p:nvSpPr>
        <p:spPr>
          <a:xfrm>
            <a:off x="681643" y="3890356"/>
            <a:ext cx="5910349" cy="1221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</a:rPr>
              <a:t>Слушатель группы ИС-17</a:t>
            </a:r>
          </a:p>
          <a:p>
            <a:r>
              <a:rPr lang="ru-RU" sz="2800" dirty="0">
                <a:solidFill>
                  <a:schemeClr val="bg1"/>
                </a:solidFill>
              </a:rPr>
              <a:t>Атрощенко Константин Анатольевич</a:t>
            </a:r>
          </a:p>
          <a:p>
            <a:r>
              <a:rPr lang="ru-RU" sz="2800" dirty="0">
                <a:solidFill>
                  <a:schemeClr val="bg1"/>
                </a:solidFill>
              </a:rPr>
              <a:t>Руководитель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ru-RU" sz="2800" dirty="0">
                <a:solidFill>
                  <a:schemeClr val="bg1"/>
                </a:solidFill>
              </a:rPr>
              <a:t>Казаков В.Е.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61E2EC3-4989-4463-9FF5-FF18D21B9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1"/>
            <a:ext cx="9144000" cy="1587731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Отношение между коллекциями, документами, схемами и путями в </a:t>
            </a:r>
            <a:r>
              <a:rPr lang="en-US" sz="3200" dirty="0">
                <a:effectLst/>
              </a:rPr>
              <a:t>MongoDB</a:t>
            </a:r>
            <a:r>
              <a:rPr lang="ru-RU" sz="3200" dirty="0">
                <a:effectLst/>
              </a:rPr>
              <a:t> и </a:t>
            </a:r>
            <a:r>
              <a:rPr lang="en-US" sz="3200" dirty="0">
                <a:effectLst/>
              </a:rPr>
              <a:t>Mongoose</a:t>
            </a:r>
            <a:r>
              <a:rPr lang="ru-RU" sz="3200" dirty="0">
                <a:effectLst/>
              </a:rPr>
              <a:t> на примере визитных карточек.</a:t>
            </a:r>
            <a:endParaRPr lang="ru-RU" sz="32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1DA3B2-3890-41B0-B234-D3DBDA3F77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55" y="1866900"/>
            <a:ext cx="7730490" cy="4297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08396-2F37-4ACF-94E8-8BEADEE1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и БД взаимодействуют друг с другом посредством моделей.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BBBE080-575F-4878-9673-5C779C9DBA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54" y="1825624"/>
            <a:ext cx="5796986" cy="4163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Стрелка: вправо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67CB5046-E023-446A-8332-30F373FE22F0}"/>
              </a:ext>
            </a:extLst>
          </p:cNvPr>
          <p:cNvSpPr/>
          <p:nvPr/>
        </p:nvSpPr>
        <p:spPr>
          <a:xfrm>
            <a:off x="10721340" y="6126480"/>
            <a:ext cx="1112520" cy="48768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8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218EA7-4B26-4534-8538-9A86C6637FEB}"/>
              </a:ext>
            </a:extLst>
          </p:cNvPr>
          <p:cNvSpPr/>
          <p:nvPr/>
        </p:nvSpPr>
        <p:spPr>
          <a:xfrm>
            <a:off x="0" y="562062"/>
            <a:ext cx="12192000" cy="9731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 рамках работы были сформулированы следующие цели и задачи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5946E-DE82-462B-A6A0-F9837BF99704}"/>
              </a:ext>
            </a:extLst>
          </p:cNvPr>
          <p:cNvSpPr txBox="1"/>
          <p:nvPr/>
        </p:nvSpPr>
        <p:spPr>
          <a:xfrm>
            <a:off x="213470" y="1535185"/>
            <a:ext cx="11335623" cy="43396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анализ средств разработки и выбрать инструментальную систему для разработки интернет-магазина.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ru-RU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документно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-оборотную не реляционную базу данных с помощью инструмента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Mongoose OMD(Object Document Mapper – 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объектно-документный </a:t>
            </a:r>
            <a:r>
              <a:rPr lang="ru-RU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отобразитель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классы и модули информационной системы. Представить их в виде структурной системы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UML, 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продемонстрировать при этом все сущности предметной области.</a:t>
            </a:r>
          </a:p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вэб-интерфейс интернет магазина.</a:t>
            </a:r>
          </a:p>
          <a:p>
            <a:pPr indent="457200" algn="just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приложения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7965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778924"/>
          </a:xfrm>
        </p:spPr>
        <p:txBody>
          <a:bodyPr rtlCol="0">
            <a:normAutofit/>
          </a:bodyPr>
          <a:lstStyle/>
          <a:p>
            <a:pPr algn="ctr"/>
            <a:r>
              <a:rPr lang="ru-RU" altLang="ru-RU" sz="2700" b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А.1 – К</a:t>
            </a:r>
            <a:r>
              <a:rPr lang="ru-RU" altLang="ru-RU" sz="2700" b="0" dirty="0" bmk="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онцептуальная модель </a:t>
            </a:r>
            <a:r>
              <a:rPr lang="ru-RU" altLang="ru-RU" sz="2700" b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«Информационной системы интернет-магазина».</a:t>
            </a:r>
            <a:br>
              <a:rPr lang="ru-RU" altLang="ru-RU" b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31C76B1-4D1C-4541-91B7-80289257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6770"/>
            <a:ext cx="637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53958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63">
            <a:extLst>
              <a:ext uri="{FF2B5EF4-FFF2-40B4-BE49-F238E27FC236}">
                <a16:creationId xmlns:a16="http://schemas.microsoft.com/office/drawing/2014/main" id="{14CDF5D9-EA12-48FC-9BB3-AD2BAE3F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1" y="1330036"/>
            <a:ext cx="8803178" cy="546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FCBC2AD-8FE6-42D1-9BB4-81B537136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47749"/>
            <a:ext cx="6399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61" defTabSz="914423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sz="14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8E15F-3C77-4E0D-AD50-E866C434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2397"/>
            <a:ext cx="9144000" cy="436227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Пример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-6 Страница «Курсы» авторизованного пользователя. 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D0FA96-FCA5-450A-A4C5-A18DAC7D072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197" y="1048624"/>
            <a:ext cx="6342077" cy="5796982"/>
          </a:xfrm>
        </p:spPr>
      </p:pic>
    </p:spTree>
    <p:extLst>
      <p:ext uri="{BB962C8B-B14F-4D97-AF65-F5344CB8AC3E}">
        <p14:creationId xmlns:p14="http://schemas.microsoft.com/office/powerpoint/2010/main" val="46276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46B42-7D46-4B70-BBB2-854BDB24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спецификации требований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UC-6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виде пунктов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76619F-32A7-49FA-8E7C-F1655F6AB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05" y="1607467"/>
            <a:ext cx="7101303" cy="345983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4A45D4A-FD14-4BB9-8C02-AA2082A2DD26}"/>
              </a:ext>
            </a:extLst>
          </p:cNvPr>
          <p:cNvSpPr/>
          <p:nvPr/>
        </p:nvSpPr>
        <p:spPr>
          <a:xfrm>
            <a:off x="9840287" y="5912006"/>
            <a:ext cx="2004969" cy="6123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Далее</a:t>
            </a:r>
          </a:p>
        </p:txBody>
      </p:sp>
    </p:spTree>
    <p:extLst>
      <p:ext uri="{BB962C8B-B14F-4D97-AF65-F5344CB8AC3E}">
        <p14:creationId xmlns:p14="http://schemas.microsoft.com/office/powerpoint/2010/main" val="7307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5BA5B-1465-4DD8-87B5-6B565F3E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спецификации требований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UC-6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виде пунктов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A4607-4DD9-485A-A7D2-A7EBAE0D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22" y="1996580"/>
            <a:ext cx="7803458" cy="23849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CBB482-0424-4D66-8F3F-F664D992347A}"/>
              </a:ext>
            </a:extLst>
          </p:cNvPr>
          <p:cNvSpPr/>
          <p:nvPr/>
        </p:nvSpPr>
        <p:spPr>
          <a:xfrm>
            <a:off x="10024844" y="5763237"/>
            <a:ext cx="2055303" cy="7885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Далее</a:t>
            </a:r>
          </a:p>
        </p:txBody>
      </p:sp>
    </p:spTree>
    <p:extLst>
      <p:ext uri="{BB962C8B-B14F-4D97-AF65-F5344CB8AC3E}">
        <p14:creationId xmlns:p14="http://schemas.microsoft.com/office/powerpoint/2010/main" val="24703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BC6D7-5D2E-4075-98F3-7F6A6512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639795"/>
            <a:ext cx="10096500" cy="3920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спецификации требований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UC-6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виде пунктов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302421-AC98-41B2-A99E-7A99B1E03807}"/>
              </a:ext>
            </a:extLst>
          </p:cNvPr>
          <p:cNvSpPr/>
          <p:nvPr/>
        </p:nvSpPr>
        <p:spPr>
          <a:xfrm>
            <a:off x="10133901" y="5939406"/>
            <a:ext cx="1904301" cy="66273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Далее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88BDC9-A735-471A-90A4-C1BB27CDF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2" y="1169917"/>
            <a:ext cx="5463540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3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7B70E-C699-4DCA-8018-B97ED65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639795"/>
            <a:ext cx="10096500" cy="47594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спецификации требований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UC-6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виде пунктов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01963-8216-476F-8991-A4ADC3C2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81" y="1476462"/>
            <a:ext cx="7080364" cy="29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6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BCD5A488-03BA-4D5C-A0BF-07FD28C4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90204"/>
            <a:ext cx="9301942" cy="440574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Инструментальные 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1438C7-677E-4894-B30B-711DB4B0D1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63782"/>
            <a:ext cx="10096500" cy="5403273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Express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expressjs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account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mongoosejs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SendGrid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sendgrid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webpack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Babel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https://babeljs.io/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Handlebars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handlebarsjs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с вертикальным оформлением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985_TF03460611.potx" id="{D0F51195-F658-4B9D-AE4E-40CA49FDFE96}" vid="{9B340E0D-ECCC-424B-837B-A85CD338A167}"/>
    </a:ext>
  </a:extLst>
</a:theme>
</file>

<file path=ppt/theme/theme2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www.w3.org/XML/1998/namespace"/>
    <ds:schemaRef ds:uri="http://purl.org/dc/terms/"/>
    <ds:schemaRef ds:uri="a4f35948-e619-41b3-aa29-22878b09cfd2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вертикальным оформлением</Template>
  <TotalTime>540</TotalTime>
  <Words>302</Words>
  <Application>Microsoft Office PowerPoint</Application>
  <PresentationFormat>Широкоэкранный</PresentationFormat>
  <Paragraphs>40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Шаблон с вертикальным оформлением</vt:lpstr>
      <vt:lpstr>Министерство образования Республики Беларусь ВИТЕБСКИЙ ГОСУДАРСТВЕННЫЙ  ТЕХНОЛОГИЧЕСКИЙ УНИВЕРСИТЕТ</vt:lpstr>
      <vt:lpstr>Презентация PowerPoint</vt:lpstr>
      <vt:lpstr>Рисунок А.1 – Концептуальная модель «Информационной системы интернет-магазина». </vt:lpstr>
      <vt:lpstr>Пример UC-6 Страница «Курсы» авторизованного пользователя. </vt:lpstr>
      <vt:lpstr>спецификации требований  UC-6 в виде пунктов</vt:lpstr>
      <vt:lpstr>спецификации требований  UC-6 в виде пунктов</vt:lpstr>
      <vt:lpstr>спецификации требований  UC-6 в виде пунктов</vt:lpstr>
      <vt:lpstr>спецификации требований  UC-6 в виде пунктов</vt:lpstr>
      <vt:lpstr>Инструментальные средства разработки</vt:lpstr>
      <vt:lpstr>Отношение между коллекциями, документами, схемами и путями в MongoDB и Mongoose на примере визитных карточек.</vt:lpstr>
      <vt:lpstr>Приложение и БД взаимодействуют друг с другом посредством моделей.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Konstantine</dc:creator>
  <cp:lastModifiedBy>Konstantine</cp:lastModifiedBy>
  <cp:revision>33</cp:revision>
  <dcterms:created xsi:type="dcterms:W3CDTF">2020-08-17T18:58:16Z</dcterms:created>
  <dcterms:modified xsi:type="dcterms:W3CDTF">2020-08-24T12:29:59Z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