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5" r:id="rId6"/>
    <p:sldId id="276" r:id="rId7"/>
    <p:sldId id="277" r:id="rId8"/>
    <p:sldId id="268" r:id="rId9"/>
    <p:sldId id="269" r:id="rId10"/>
    <p:sldId id="273" r:id="rId11"/>
    <p:sldId id="272" r:id="rId12"/>
    <p:sldId id="278" r:id="rId13"/>
    <p:sldId id="259" r:id="rId14"/>
    <p:sldId id="279" r:id="rId15"/>
    <p:sldId id="262" r:id="rId16"/>
    <p:sldId id="280" r:id="rId17"/>
    <p:sldId id="263" r:id="rId18"/>
    <p:sldId id="281" r:id="rId19"/>
    <p:sldId id="284" r:id="rId20"/>
    <p:sldId id="283" r:id="rId21"/>
    <p:sldId id="285" r:id="rId22"/>
    <p:sldId id="282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12/28/21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12/28/21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12/28/21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12/28/21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/>
              <a:t>ღვინის</a:t>
            </a:r>
            <a:r>
              <a:rPr lang="en-US" dirty="0"/>
              <a:t> </a:t>
            </a:r>
            <a:r>
              <a:rPr lang="ka-GE" dirty="0"/>
              <a:t>ჩამოსხმის აუტომატიზაცია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1012" y="3505200"/>
            <a:ext cx="8735325" cy="1752600"/>
          </a:xfrm>
        </p:spPr>
        <p:txBody>
          <a:bodyPr>
            <a:normAutofit fontScale="70000" lnSpcReduction="20000"/>
          </a:bodyPr>
          <a:lstStyle/>
          <a:p>
            <a:r>
              <a:rPr lang="ka-GE" dirty="0"/>
              <a:t>სტუდენტი: კონსტანტინე ცხადაძე</a:t>
            </a:r>
          </a:p>
          <a:p>
            <a:endParaRPr lang="ka-GE" dirty="0"/>
          </a:p>
          <a:p>
            <a:r>
              <a:rPr lang="ka-GE" dirty="0"/>
              <a:t>ლექტორი: თეიმურაზ ხუნდაძე</a:t>
            </a:r>
          </a:p>
          <a:p>
            <a:endParaRPr lang="ka-GE" dirty="0"/>
          </a:p>
          <a:p>
            <a:r>
              <a:rPr lang="ka-GE" dirty="0"/>
              <a:t>საგანი: ციფრული მართვა</a:t>
            </a:r>
          </a:p>
          <a:p>
            <a:endParaRPr lang="ka-GE" dirty="0"/>
          </a:p>
          <a:p>
            <a:r>
              <a:rPr lang="ka-GE" dirty="0"/>
              <a:t>შემოდგომა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507274"/>
            <a:ext cx="9498437" cy="715014"/>
          </a:xfrm>
        </p:spPr>
        <p:txBody>
          <a:bodyPr>
            <a:normAutofit fontScale="90000"/>
          </a:bodyPr>
          <a:lstStyle/>
          <a:p>
            <a:r>
              <a:rPr lang="ka-GE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ნაბიჯი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III</a:t>
            </a:r>
            <a:r>
              <a:rPr lang="ka-GE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ავსება და ჰაერის</a:t>
            </a:r>
            <a:br>
              <a:rPr lang="ka-GE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ka-GE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ამოტუმბვა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2812" y="1066800"/>
            <a:ext cx="6764719" cy="3048000"/>
          </a:xfrm>
        </p:spPr>
        <p:txBody>
          <a:bodyPr>
            <a:noAutofit/>
          </a:bodyPr>
          <a:lstStyle/>
          <a:p>
            <a:endParaRPr lang="ka-GE" sz="2400" dirty="0">
              <a:solidFill>
                <a:schemeClr val="tx1"/>
              </a:solidFill>
            </a:endParaRPr>
          </a:p>
          <a:p>
            <a:r>
              <a:rPr lang="ka-GE" sz="2400" dirty="0">
                <a:solidFill>
                  <a:schemeClr val="tx1"/>
                </a:solidFill>
              </a:rPr>
              <a:t>1. დამშვები ძრავის გააქტიურება</a:t>
            </a:r>
          </a:p>
          <a:p>
            <a:endParaRPr lang="ka-GE" sz="2400" dirty="0">
              <a:solidFill>
                <a:schemeClr val="tx1"/>
              </a:solidFill>
            </a:endParaRPr>
          </a:p>
          <a:p>
            <a:r>
              <a:rPr lang="ka-GE" sz="2400" dirty="0">
                <a:solidFill>
                  <a:schemeClr val="tx1"/>
                </a:solidFill>
              </a:rPr>
              <a:t>2. ღვინის ტუბოსა და სარქველის გააქტიურება (ვავსებთ სანამ სითხის </a:t>
            </a:r>
          </a:p>
          <a:p>
            <a:r>
              <a:rPr lang="ka-GE" sz="2400" dirty="0">
                <a:solidFill>
                  <a:schemeClr val="tx1"/>
                </a:solidFill>
              </a:rPr>
              <a:t>დონის სენოსრს გადაცდება)</a:t>
            </a:r>
          </a:p>
          <a:p>
            <a:endParaRPr lang="ka-GE" sz="2400" dirty="0">
              <a:solidFill>
                <a:schemeClr val="tx1"/>
              </a:solidFill>
            </a:endParaRPr>
          </a:p>
          <a:p>
            <a:r>
              <a:rPr lang="ka-GE" sz="2400" dirty="0">
                <a:solidFill>
                  <a:schemeClr val="tx1"/>
                </a:solidFill>
              </a:rPr>
              <a:t>3. ამვსები ტუმბოსა და სარქველის</a:t>
            </a:r>
          </a:p>
          <a:p>
            <a:r>
              <a:rPr lang="ka-GE" sz="2400" dirty="0">
                <a:solidFill>
                  <a:schemeClr val="tx1"/>
                </a:solidFill>
              </a:rPr>
              <a:t>გააქტიურება </a:t>
            </a:r>
          </a:p>
          <a:p>
            <a:endParaRPr lang="ka-GE" sz="2400" dirty="0">
              <a:solidFill>
                <a:schemeClr val="tx1"/>
              </a:solidFill>
            </a:endParaRPr>
          </a:p>
          <a:p>
            <a:r>
              <a:rPr lang="ka-GE" sz="2400" dirty="0">
                <a:solidFill>
                  <a:schemeClr val="tx1"/>
                </a:solidFill>
              </a:rPr>
              <a:t>4. ჰაერის ამოსატუმბი სარქველისა </a:t>
            </a:r>
          </a:p>
          <a:p>
            <a:r>
              <a:rPr lang="ka-GE" sz="2400" dirty="0">
                <a:solidFill>
                  <a:schemeClr val="tx1"/>
                </a:solidFill>
              </a:rPr>
              <a:t>და კომპრესორის გააქტიურება</a:t>
            </a:r>
          </a:p>
          <a:p>
            <a:endParaRPr lang="ka-GE" sz="2400" dirty="0">
              <a:solidFill>
                <a:schemeClr val="tx1"/>
              </a:solidFill>
            </a:endParaRPr>
          </a:p>
          <a:p>
            <a:r>
              <a:rPr lang="ka-GE" sz="2400" dirty="0">
                <a:solidFill>
                  <a:schemeClr val="tx1"/>
                </a:solidFill>
              </a:rPr>
              <a:t>5. ჰაერის ამოსატუმბი სარქველისა </a:t>
            </a:r>
          </a:p>
          <a:p>
            <a:r>
              <a:rPr lang="ka-GE" sz="2400" dirty="0">
                <a:solidFill>
                  <a:schemeClr val="tx1"/>
                </a:solidFill>
              </a:rPr>
              <a:t>და კომპრესორის გამორთვა</a:t>
            </a:r>
          </a:p>
          <a:p>
            <a:endParaRPr lang="ka-GE" sz="2400" dirty="0">
              <a:solidFill>
                <a:schemeClr val="tx1"/>
              </a:solidFill>
            </a:endParaRPr>
          </a:p>
          <a:p>
            <a:endParaRPr lang="ka-GE" sz="24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2212" y="533400"/>
            <a:ext cx="432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/>
              <a:t>ამვსები მოწყობილობა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200517"/>
            <a:ext cx="2867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345" y="304800"/>
            <a:ext cx="7069519" cy="1220933"/>
          </a:xfrm>
        </p:spPr>
        <p:txBody>
          <a:bodyPr/>
          <a:lstStyle/>
          <a:p>
            <a:r>
              <a:rPr lang="ka-GE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ამვსები მოწყობილობა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200517"/>
            <a:ext cx="2867025" cy="5467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5212" y="1371600"/>
            <a:ext cx="58208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/>
              <a:t>1.  დამშვები ძრავი და კბილანები</a:t>
            </a:r>
          </a:p>
          <a:p>
            <a:endParaRPr lang="ka-GE" sz="2800" dirty="0"/>
          </a:p>
          <a:p>
            <a:pPr marL="514350" indent="-514350">
              <a:buAutoNum type="arabicPeriod" startAt="2"/>
            </a:pPr>
            <a:r>
              <a:rPr lang="ka-GE" sz="2800" dirty="0"/>
              <a:t>დროებითი ხუფი</a:t>
            </a:r>
          </a:p>
          <a:p>
            <a:pPr marL="514350" indent="-514350">
              <a:buAutoNum type="arabicPeriod" startAt="2"/>
            </a:pPr>
            <a:endParaRPr lang="ka-GE" sz="2800" dirty="0"/>
          </a:p>
          <a:p>
            <a:pPr marL="514350" indent="-514350">
              <a:buAutoNum type="arabicPeriod" startAt="2"/>
            </a:pPr>
            <a:r>
              <a:rPr lang="ka-GE" sz="2800" dirty="0"/>
              <a:t>ინფრაწითელი დონის სენსორი</a:t>
            </a:r>
          </a:p>
          <a:p>
            <a:pPr marL="514350" indent="-514350">
              <a:buAutoNum type="arabicPeriod" startAt="2"/>
            </a:pPr>
            <a:endParaRPr lang="ka-GE" sz="2800" dirty="0"/>
          </a:p>
          <a:p>
            <a:pPr marL="514350" indent="-514350">
              <a:buAutoNum type="arabicPeriod" startAt="2"/>
            </a:pPr>
            <a:r>
              <a:rPr lang="ka-GE" sz="2800" dirty="0"/>
              <a:t>ღვინით ამვსები მილი</a:t>
            </a:r>
          </a:p>
          <a:p>
            <a:pPr marL="514350" indent="-514350">
              <a:buAutoNum type="arabicPeriod" startAt="2"/>
            </a:pPr>
            <a:endParaRPr lang="ka-GE" sz="2800" dirty="0"/>
          </a:p>
          <a:p>
            <a:pPr marL="514350" indent="-514350">
              <a:buAutoNum type="arabicPeriod" startAt="2"/>
            </a:pPr>
            <a:r>
              <a:rPr lang="ka-GE" sz="2800" dirty="0"/>
              <a:t>ჰაერის ამომტუბელი მილი</a:t>
            </a:r>
          </a:p>
          <a:p>
            <a:pPr marL="514350" indent="-514350">
              <a:buAutoNum type="arabicPeriod" startAt="2"/>
            </a:pPr>
            <a:endParaRPr lang="ka-GE" sz="2800" dirty="0"/>
          </a:p>
          <a:p>
            <a:pPr marL="514350" indent="-514350">
              <a:buAutoNum type="arabicPeriod" startAt="2"/>
            </a:pPr>
            <a:r>
              <a:rPr lang="ka-GE" sz="2800" dirty="0"/>
              <a:t>სარქველები</a:t>
            </a:r>
          </a:p>
          <a:p>
            <a:pPr marL="514350" indent="-514350">
              <a:buAutoNum type="arabicPeriod" startAt="2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209212" y="21712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9212" y="4419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09212" y="5181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09212" y="3657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0999" y="36532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412" y="14440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6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837612" y="1600200"/>
            <a:ext cx="334424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44614" y="3914857"/>
            <a:ext cx="4274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801889" y="3914857"/>
            <a:ext cx="381000" cy="43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992389" y="2437237"/>
            <a:ext cx="293023" cy="118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768731" y="4685563"/>
            <a:ext cx="381000" cy="43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9768731" y="5029200"/>
            <a:ext cx="414158" cy="387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172036" y="5029200"/>
            <a:ext cx="994274" cy="4314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3" y="274637"/>
            <a:ext cx="10361772" cy="715963"/>
          </a:xfrm>
        </p:spPr>
        <p:txBody>
          <a:bodyPr/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ნაბიჯი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IV </a:t>
            </a:r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დახუფვა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9812" y="685800"/>
            <a:ext cx="4381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/>
              <a:t>დამხუფავი მოწბილობა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1295400"/>
            <a:ext cx="57903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a-GE" sz="2800" dirty="0"/>
              <a:t>საცობების სარქველის გაღება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r>
              <a:rPr lang="ka-GE" sz="2800" dirty="0"/>
              <a:t>საცობების სარქველის დაკეტვა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r>
              <a:rPr lang="ka-GE" sz="2800" dirty="0"/>
              <a:t>დამხუფავი ძრავის ჩართვა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r>
              <a:rPr lang="ka-GE" sz="2800" dirty="0"/>
              <a:t>დამხუფავი ძრავის ჩართვა </a:t>
            </a:r>
          </a:p>
          <a:p>
            <a:r>
              <a:rPr lang="ka-GE" sz="2800" dirty="0"/>
              <a:t>      რევერსულად</a:t>
            </a:r>
          </a:p>
          <a:p>
            <a:endParaRPr lang="ka-GE" sz="2800" dirty="0"/>
          </a:p>
          <a:p>
            <a:r>
              <a:rPr lang="ka-GE" sz="2800" dirty="0"/>
              <a:t>5.   ძრავის გამორთვა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531" y="1395232"/>
            <a:ext cx="4043317" cy="52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დამხუფავი მოწყობილობა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886618"/>
            <a:ext cx="4412686" cy="57007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0012" y="1828800"/>
            <a:ext cx="57086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a-GE" sz="2800" dirty="0"/>
              <a:t>საცობების საცავი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r>
              <a:rPr lang="ka-GE" sz="2800" dirty="0"/>
              <a:t>სარქველი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r>
              <a:rPr lang="ka-GE" sz="2800" dirty="0"/>
              <a:t>საცობი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FontTx/>
              <a:buAutoNum type="arabicPeriod"/>
            </a:pPr>
            <a:r>
              <a:rPr lang="ka-GE" sz="2800" dirty="0"/>
              <a:t>დამშვები ძრავი და კბილანები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ka-GE" sz="2800" dirty="0"/>
              <a:t>მოძრავი დამხუფავი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61612" y="3733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5670" y="10015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55670" y="20799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0812" y="3733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38220" y="3733800"/>
            <a:ext cx="775592" cy="2616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 flipV="1">
            <a:off x="10056812" y="3479282"/>
            <a:ext cx="304800" cy="5161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294812" y="2374745"/>
            <a:ext cx="1060858" cy="6732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447212" y="1263116"/>
            <a:ext cx="9084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89874" y="10015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7954076" y="1263116"/>
            <a:ext cx="883536" cy="2616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9012" y="152400"/>
            <a:ext cx="669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ნაბიჯი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 </a:t>
            </a:r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ეტიკეტის დაკრობა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2" y="1066800"/>
            <a:ext cx="49284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a-GE" sz="2000" dirty="0"/>
              <a:t>აქტიურდება კბილანურ გადამცემთან დამაგრებული ძრავი</a:t>
            </a:r>
          </a:p>
          <a:p>
            <a:endParaRPr lang="ka-GE" sz="2000" dirty="0"/>
          </a:p>
          <a:p>
            <a:pPr marL="457200" indent="-457200">
              <a:buAutoNum type="arabicPeriod" startAt="2"/>
            </a:pPr>
            <a:r>
              <a:rPr lang="ka-GE" sz="2000" dirty="0"/>
              <a:t>გარკვეული დროის მერე ჩერდება ძრავი (ეტიკეტი ეკრობა ბოთლს)</a:t>
            </a:r>
          </a:p>
          <a:p>
            <a:pPr marL="457200" indent="-457200">
              <a:buAutoNum type="arabicPeriod" startAt="2"/>
            </a:pPr>
            <a:endParaRPr lang="ka-GE" sz="2000" dirty="0"/>
          </a:p>
          <a:p>
            <a:pPr marL="457200" indent="-457200">
              <a:buAutoNum type="arabicPeriod" startAt="3"/>
            </a:pPr>
            <a:r>
              <a:rPr lang="ka-GE" sz="2000" dirty="0"/>
              <a:t>ძრავი ირთვება რევერსულად</a:t>
            </a:r>
          </a:p>
          <a:p>
            <a:pPr marL="457200" indent="-457200">
              <a:buAutoNum type="arabicPeriod" startAt="3"/>
            </a:pPr>
            <a:endParaRPr lang="ka-GE" sz="2000" dirty="0"/>
          </a:p>
          <a:p>
            <a:pPr marL="457200" indent="-457200">
              <a:buAutoNum type="arabicPeriod" startAt="3"/>
            </a:pPr>
            <a:r>
              <a:rPr lang="ka-GE" sz="2000" dirty="0"/>
              <a:t>გარკვეული დროის მერე ჩერდება ძრავი</a:t>
            </a:r>
          </a:p>
          <a:p>
            <a:pPr marL="457200" indent="-457200">
              <a:buAutoNum type="arabicPeriod" startAt="3"/>
            </a:pPr>
            <a:endParaRPr lang="ka-GE" sz="2000" dirty="0"/>
          </a:p>
          <a:p>
            <a:pPr marL="457200" indent="-457200">
              <a:buAutoNum type="arabicPeriod" startAt="3"/>
            </a:pPr>
            <a:r>
              <a:rPr lang="ka-GE" sz="2000" dirty="0"/>
              <a:t>აქტიურდება ეტიკეტის გადამრთველი ძრავი</a:t>
            </a:r>
          </a:p>
          <a:p>
            <a:pPr marL="457200" indent="-457200">
              <a:buAutoNum type="arabicPeriod" startAt="3"/>
            </a:pPr>
            <a:endParaRPr lang="ka-GE" sz="2000" dirty="0"/>
          </a:p>
          <a:p>
            <a:pPr marL="457200" indent="-457200">
              <a:buAutoNum type="arabicPeriod" startAt="3"/>
            </a:pPr>
            <a:r>
              <a:rPr lang="ka-GE" sz="2000" dirty="0"/>
              <a:t>გარკვეული დროის შემდეგ ჩერდება ეტიკეტის გადამრთველი ძრავი</a:t>
            </a:r>
          </a:p>
          <a:p>
            <a:endParaRPr lang="ka-G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627519"/>
            <a:ext cx="5448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914400"/>
            <a:ext cx="5295900" cy="521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12" y="304800"/>
            <a:ext cx="632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ეტიკეტის დამკრობი მოწყობილობა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9012" y="1219200"/>
            <a:ext cx="434445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a-GE" dirty="0"/>
              <a:t>ეტიკეტის გადამრთველი</a:t>
            </a:r>
          </a:p>
          <a:p>
            <a:r>
              <a:rPr lang="ka-GE" dirty="0"/>
              <a:t>      მოწყობილობა</a:t>
            </a:r>
          </a:p>
          <a:p>
            <a:endParaRPr lang="ka-GE" dirty="0"/>
          </a:p>
          <a:p>
            <a:pPr marL="514350" indent="-514350">
              <a:buAutoNum type="arabicPeriod" startAt="2"/>
            </a:pPr>
            <a:r>
              <a:rPr lang="ka-GE" dirty="0"/>
              <a:t>ლენტი</a:t>
            </a:r>
          </a:p>
          <a:p>
            <a:pPr marL="514350" indent="-514350">
              <a:buAutoNum type="arabicPeriod" startAt="2"/>
            </a:pPr>
            <a:endParaRPr lang="ka-GE" dirty="0"/>
          </a:p>
          <a:p>
            <a:pPr marL="514350" indent="-514350">
              <a:buAutoNum type="arabicPeriod" startAt="2"/>
            </a:pPr>
            <a:r>
              <a:rPr lang="ka-GE" dirty="0"/>
              <a:t>ეტიკეტის გადამრთველი</a:t>
            </a:r>
          </a:p>
          <a:p>
            <a:r>
              <a:rPr lang="ka-GE" dirty="0"/>
              <a:t>      ძრავი </a:t>
            </a:r>
          </a:p>
          <a:p>
            <a:pPr marL="514350" indent="-514350">
              <a:buAutoNum type="arabicPeriod" startAt="2"/>
            </a:pPr>
            <a:endParaRPr lang="ka-GE" dirty="0"/>
          </a:p>
          <a:p>
            <a:r>
              <a:rPr lang="ka-GE" dirty="0"/>
              <a:t>4.   კბილანური გადამცემი და</a:t>
            </a:r>
          </a:p>
          <a:p>
            <a:r>
              <a:rPr lang="ka-GE" dirty="0"/>
              <a:t>      ძრავი</a:t>
            </a:r>
          </a:p>
          <a:p>
            <a:endParaRPr lang="ka-GE" sz="2800" dirty="0"/>
          </a:p>
          <a:p>
            <a:endParaRPr lang="ka-G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52212" y="3429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03411" y="36089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742612" y="2514600"/>
            <a:ext cx="6096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42612" y="4114800"/>
            <a:ext cx="6858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 flipH="1">
            <a:off x="10700315" y="4132217"/>
            <a:ext cx="385197" cy="2873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52212" y="15341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666412" y="1828800"/>
            <a:ext cx="685800" cy="3020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48207" y="24504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380412" y="2973624"/>
            <a:ext cx="131997" cy="455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212" y="2133600"/>
            <a:ext cx="11277600" cy="388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836612" y="2743200"/>
            <a:ext cx="28194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4703295" y="2779059"/>
            <a:ext cx="28194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8609012" y="2779059"/>
            <a:ext cx="28194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2741612" y="838200"/>
            <a:ext cx="323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/>
              <a:t>ლენტი    ეტიკეტი 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5012" y="1549261"/>
            <a:ext cx="990600" cy="8129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0012" y="1600200"/>
            <a:ext cx="932983" cy="2362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0412" y="533400"/>
            <a:ext cx="3044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PLC </a:t>
            </a:r>
            <a:r>
              <a:rPr lang="ka-GE" sz="2800" dirty="0"/>
              <a:t> - ის ფეხები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107270" y="1139734"/>
            <a:ext cx="3657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a-GE" sz="2800" dirty="0"/>
              <a:t>    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2612" y="16764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70812" y="16764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64870" y="22098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64870" y="27432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764870" y="3328851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4870" y="38100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64870" y="4419600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66212" y="149173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100" dirty="0"/>
              <a:t>ბიჯური ძრავი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030379" y="2030823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100" dirty="0"/>
              <a:t>დამშვები ძრავები  </a:t>
            </a:r>
            <a:r>
              <a:rPr lang="en-US" sz="1100" dirty="0"/>
              <a:t>SPI/R232</a:t>
            </a:r>
            <a:r>
              <a:rPr lang="ka-GE" sz="1100" dirty="0"/>
              <a:t> 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9066212" y="2594288"/>
            <a:ext cx="21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100" dirty="0"/>
              <a:t>ღრუბლის</a:t>
            </a:r>
            <a:r>
              <a:rPr lang="ka-GE" sz="1200" dirty="0"/>
              <a:t> ძრავი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999412" y="58024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22612" y="611018"/>
            <a:ext cx="460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70812" y="5105400"/>
            <a:ext cx="9846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75745" y="3118007"/>
            <a:ext cx="21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/>
              <a:t>წყლით ამვსები მოწყობილობის ძრავი და სარქველი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963725" y="3706334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200" dirty="0"/>
              <a:t>წყლის ამომტუბავი მოწყობილობის ძრავი </a:t>
            </a:r>
          </a:p>
          <a:p>
            <a:r>
              <a:rPr lang="ka-GE" sz="1200" dirty="0"/>
              <a:t>და სარქველი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899870" y="5584195"/>
            <a:ext cx="355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100" dirty="0"/>
              <a:t>დამხუფავი მოწყობილობის სარქველი</a:t>
            </a:r>
            <a:endParaRPr lang="en-US" sz="11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70812" y="5715000"/>
            <a:ext cx="9846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99870" y="6032850"/>
            <a:ext cx="21240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a-GE" sz="1200" dirty="0"/>
              <a:t>ეტიკეტების გადამრთველი ძრავი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88783" y="1549442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050" dirty="0"/>
              <a:t>ულტრაბგერით სენსორი</a:t>
            </a:r>
            <a:endParaRPr lang="en-US" sz="105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2612" y="2203269"/>
            <a:ext cx="990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2841" y="2072830"/>
            <a:ext cx="2106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050" dirty="0"/>
              <a:t>ინფრაწითელი დონის სენსორი</a:t>
            </a:r>
            <a:endParaRPr lang="en-US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F8625-A354-DE40-99D9-6979BF1A7F3F}"/>
              </a:ext>
            </a:extLst>
          </p:cNvPr>
          <p:cNvCxnSpPr>
            <a:cxnSpLocks/>
          </p:cNvCxnSpPr>
          <p:nvPr/>
        </p:nvCxnSpPr>
        <p:spPr>
          <a:xfrm>
            <a:off x="7764121" y="6222943"/>
            <a:ext cx="9846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719EB2-F733-A94C-83D8-55BAC10440FB}"/>
              </a:ext>
            </a:extLst>
          </p:cNvPr>
          <p:cNvSpPr txBox="1"/>
          <p:nvPr/>
        </p:nvSpPr>
        <p:spPr>
          <a:xfrm>
            <a:off x="5300494" y="25130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E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8D93DA-884C-9044-8D72-F718301C050F}"/>
              </a:ext>
            </a:extLst>
          </p:cNvPr>
          <p:cNvSpPr txBox="1"/>
          <p:nvPr/>
        </p:nvSpPr>
        <p:spPr>
          <a:xfrm>
            <a:off x="8963725" y="4248131"/>
            <a:ext cx="21240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a-GE" sz="1200" dirty="0"/>
              <a:t>ღვინით ამვსები მოწყობილობის ძრავი და სარქველი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0E146C-63B9-CC4D-90DF-43030DADE682}"/>
              </a:ext>
            </a:extLst>
          </p:cNvPr>
          <p:cNvSpPr txBox="1"/>
          <p:nvPr/>
        </p:nvSpPr>
        <p:spPr>
          <a:xfrm>
            <a:off x="8975663" y="4893488"/>
            <a:ext cx="21240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a-GE" sz="1200" dirty="0"/>
              <a:t>ჰაერის ამომტუმბი  მოწყობილობის ძრავი და სარქველი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5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5ED12-ED45-1147-9C8B-C18F26EF59B8}"/>
              </a:ext>
            </a:extLst>
          </p:cNvPr>
          <p:cNvSpPr txBox="1"/>
          <p:nvPr/>
        </p:nvSpPr>
        <p:spPr>
          <a:xfrm>
            <a:off x="3655904" y="561546"/>
            <a:ext cx="4877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800" dirty="0"/>
              <a:t>გამოსავლელი ფეხების დამატება</a:t>
            </a:r>
          </a:p>
          <a:p>
            <a:pPr algn="ctr"/>
            <a:endParaRPr lang="en-G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FEC22-BEBA-9448-BE97-8BE48B9C27D6}"/>
              </a:ext>
            </a:extLst>
          </p:cNvPr>
          <p:cNvSpPr txBox="1"/>
          <p:nvPr/>
        </p:nvSpPr>
        <p:spPr>
          <a:xfrm>
            <a:off x="5175235" y="251373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9C8CE-7734-9044-A1AC-A0AAF2BD09A5}"/>
              </a:ext>
            </a:extLst>
          </p:cNvPr>
          <p:cNvSpPr txBox="1"/>
          <p:nvPr/>
        </p:nvSpPr>
        <p:spPr>
          <a:xfrm>
            <a:off x="2489595" y="2944441"/>
            <a:ext cx="73271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2000" dirty="0"/>
              <a:t>ღვინის ჩამოსახმელში ჩაშენებული მოწყობილობებიდან ყველას სჭიდება დამევები ძრავი. იქიდან გამომდინარე, რომ ყველასთვის ფეხები არ მეყოფოდა, გადავწყვიტე ეს ძრავები ვმართო ეგრედწოდებული </a:t>
            </a:r>
            <a:r>
              <a:rPr lang="en-US" sz="2000" dirty="0"/>
              <a:t>“shift register” </a:t>
            </a:r>
            <a:r>
              <a:rPr lang="ka-GE" sz="2000" dirty="0"/>
              <a:t>-ით. პროტოკოლად შემიძლია ავიჩიო: </a:t>
            </a:r>
            <a:r>
              <a:rPr lang="en-US" sz="2000" dirty="0"/>
              <a:t>SPI, I2C, RS232.</a:t>
            </a:r>
            <a:endParaRPr lang="en-GE" sz="2000" dirty="0"/>
          </a:p>
        </p:txBody>
      </p:sp>
    </p:spTree>
    <p:extLst>
      <p:ext uri="{BB962C8B-B14F-4D97-AF65-F5344CB8AC3E}">
        <p14:creationId xmlns:p14="http://schemas.microsoft.com/office/powerpoint/2010/main" val="626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212" y="457200"/>
            <a:ext cx="379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3D </a:t>
            </a:r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მოდელი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5240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6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მიზანი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sz="2000" dirty="0"/>
              <a:t>ჩვენს ქვეყანაში ჯერ კიდევ ბევრი სფერო არ არის სრულად აუტომატიზირებული. </a:t>
            </a:r>
          </a:p>
          <a:p>
            <a:pPr marL="0" indent="0">
              <a:buNone/>
            </a:pPr>
            <a:r>
              <a:rPr lang="ka-GE" sz="2000" dirty="0"/>
              <a:t>იქიდან გამომდინარე, რომ მე შეხება მქონია მეღვინეობის სფეროსთან, გადაწყვიტე ღვინის ჩამოსხმისათვის საჭირო პროცესების სრული აუტომატიზაცია.</a:t>
            </a:r>
          </a:p>
          <a:p>
            <a:pPr marL="0" indent="0">
              <a:buNone/>
            </a:pPr>
            <a:r>
              <a:rPr lang="ka-GE" sz="2000" dirty="0"/>
              <a:t>მოვიაზრებ შემდეგ პროცესებს: 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1.    ბოთლის გაწმენდა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2.    ღვინის ჩამოსხმა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3.    ჰაერის ამოტუმბვა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4.    ეტიკეტის დაკრობა 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5.    დახუფვა</a:t>
            </a:r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endParaRPr lang="ka-GE" sz="2400" dirty="0"/>
          </a:p>
        </p:txBody>
      </p:sp>
    </p:spTree>
    <p:extLst>
      <p:ext uri="{BB962C8B-B14F-4D97-AF65-F5344CB8AC3E}">
        <p14:creationId xmlns:p14="http://schemas.microsoft.com/office/powerpoint/2010/main" val="20760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აღწერა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sz="2000" dirty="0"/>
              <a:t>მოწყობილობა შედგება შემდეგი ნაწილებისგან: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1.    ბოთლის ჩასადები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2.    მბრუნავი პლატფორმა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3.    ბოთლის გამწმენდი მოწყობილობა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4.    ღვინის ჩამომსხმელი და ჰაერის ამომტუმბავი მოწყობილობა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5.    ეტიკეტის დამკრობი მოწყობილობა</a:t>
            </a:r>
          </a:p>
          <a:p>
            <a:pPr marL="0" indent="0">
              <a:buNone/>
            </a:pPr>
            <a:r>
              <a:rPr lang="ka-GE" sz="2000" dirty="0">
                <a:solidFill>
                  <a:schemeClr val="tx1">
                    <a:lumMod val="95000"/>
                  </a:schemeClr>
                </a:solidFill>
              </a:rPr>
              <a:t>6.    დამხუფავი მოწყობილობა</a:t>
            </a:r>
          </a:p>
          <a:p>
            <a:pPr marL="0" indent="0">
              <a:buNone/>
            </a:pPr>
            <a:endParaRPr lang="ka-GE" sz="20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endParaRPr lang="ka-GE" sz="20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endParaRPr lang="ka-GE" sz="20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endParaRPr lang="ka-GE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მბრუნავი პლატფორმა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012" y="3505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18883" y="21336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8883" y="1701797"/>
            <a:ext cx="4992316" cy="477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დანიშნულება: </a:t>
            </a:r>
          </a:p>
          <a:p>
            <a:pPr marL="0" indent="0">
              <a:buNone/>
            </a:pPr>
            <a:r>
              <a:rPr lang="ka-GE" sz="1400" dirty="0"/>
              <a:t>პლათფორმის მეშვეობით გადავაადგილებთ ბოთლს სასურველ ადგილას. </a:t>
            </a:r>
          </a:p>
          <a:p>
            <a:pPr marL="0" indent="0">
              <a:buNone/>
            </a:pPr>
            <a:r>
              <a:rPr lang="ka-GE" sz="1400" dirty="0"/>
              <a:t>წინა სლაიდზე ჩამოთვლილი მოწყობილობები განთავსებულია სხვადასხვა ადგილას. მათთან მისასვლელად საჭიროა, რომ პლატფორმა შემოვაბრუნოთ გარკვეული კუთხით.</a:t>
            </a:r>
          </a:p>
          <a:p>
            <a:pPr marL="0" indent="0">
              <a:buNone/>
            </a:pPr>
            <a:r>
              <a:rPr lang="ka-GE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მუშაობის პრინციპი:</a:t>
            </a:r>
          </a:p>
          <a:p>
            <a:pPr marL="0" indent="0">
              <a:buNone/>
            </a:pPr>
            <a:r>
              <a:rPr lang="ka-GE" sz="1400" dirty="0">
                <a:solidFill>
                  <a:schemeClr val="tx1">
                    <a:lumMod val="95000"/>
                  </a:schemeClr>
                </a:solidFill>
              </a:rPr>
              <a:t>პლათფორმის ცენტრში მოთავსებულია ბიჯური ძრავი. მოცემული ძრავი იმართება </a:t>
            </a: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PLC </a:t>
            </a:r>
            <a:r>
              <a:rPr lang="ka-GE" sz="1400" dirty="0">
                <a:solidFill>
                  <a:schemeClr val="tx1">
                    <a:lumMod val="95000"/>
                  </a:schemeClr>
                </a:solidFill>
              </a:rPr>
              <a:t>- ს ერთერთი გამომავალი ფეხიდან. ბიჯური ძრავის მეშვეობით შეგვიძლია ვაბრუნოთ პლატფორმა ზუსტი კუთხით.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70" y="2142308"/>
            <a:ext cx="4823341" cy="31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მოწყობილობების მდებარეობა</a:t>
            </a:r>
            <a:b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a-GE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პლათფორმაზე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1. ბოთლის ჩასადები</a:t>
            </a:r>
          </a:p>
          <a:p>
            <a:r>
              <a:rPr lang="ka-GE" dirty="0"/>
              <a:t>2. ბოთლის გამწმენდი</a:t>
            </a:r>
            <a:endParaRPr lang="en-US" dirty="0"/>
          </a:p>
          <a:p>
            <a:r>
              <a:rPr lang="ka-GE" dirty="0"/>
              <a:t>3. ღვინის ჩამომსხმელი</a:t>
            </a:r>
          </a:p>
          <a:p>
            <a:r>
              <a:rPr lang="ka-GE" dirty="0"/>
              <a:t>4. დამხუფავი მოწყობილობა</a:t>
            </a:r>
          </a:p>
          <a:p>
            <a:r>
              <a:rPr lang="ka-GE" dirty="0"/>
              <a:t>5. ეტიკეტის დამკრობი</a:t>
            </a:r>
            <a:endParaRPr lang="en-US" dirty="0"/>
          </a:p>
          <a:p>
            <a:r>
              <a:rPr lang="en-US" dirty="0"/>
              <a:t>6. </a:t>
            </a:r>
            <a:r>
              <a:rPr lang="ka-GE" dirty="0"/>
              <a:t>ბიჯური ძრავი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33" y="1650998"/>
            <a:ext cx="5395824" cy="45638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85212" y="5410200"/>
            <a:ext cx="44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412" y="35814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  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2812" y="170179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  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4012" y="3581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4,5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urved Down Arrow 2"/>
          <p:cNvSpPr/>
          <p:nvPr/>
        </p:nvSpPr>
        <p:spPr>
          <a:xfrm>
            <a:off x="8360864" y="3200400"/>
            <a:ext cx="1086348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953922">
            <a:off x="8304006" y="4111405"/>
            <a:ext cx="1077320" cy="4367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5012" y="914400"/>
            <a:ext cx="446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მბრუნავი პლათფორმა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843" y="35976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6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      ნაბიჯი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 - </a:t>
            </a:r>
            <a:r>
              <a:rPr lang="ka-G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ბოთლის ჩასადები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a-GE" dirty="0"/>
              <a:t>ბოთლის განთავსება</a:t>
            </a:r>
          </a:p>
          <a:p>
            <a:r>
              <a:rPr lang="ka-GE" dirty="0"/>
              <a:t>მზაობის ინდიკატორის თანხმობა (</a:t>
            </a:r>
            <a:r>
              <a:rPr lang="ka-GE" dirty="0">
                <a:solidFill>
                  <a:srgbClr val="FF0000"/>
                </a:solidFill>
              </a:rPr>
              <a:t>ულტრაბგერითი სენსორი </a:t>
            </a:r>
            <a:r>
              <a:rPr lang="ka-GE" dirty="0"/>
              <a:t>ამოწმებს ბოთლის მდგომარეობას.</a:t>
            </a:r>
            <a:r>
              <a:rPr lang="en-US" dirty="0"/>
              <a:t> </a:t>
            </a:r>
            <a:r>
              <a:rPr lang="ka-GE" dirty="0"/>
              <a:t>მოწყობილობა არ ჩაირთვება, თუ ბოთლი </a:t>
            </a:r>
            <a:r>
              <a:rPr lang="ka-GE" dirty="0">
                <a:solidFill>
                  <a:srgbClr val="FF0000"/>
                </a:solidFill>
              </a:rPr>
              <a:t>სავსეა</a:t>
            </a:r>
            <a:r>
              <a:rPr lang="ka-GE" dirty="0">
                <a:solidFill>
                  <a:srgbClr val="FFC000"/>
                </a:solidFill>
              </a:rPr>
              <a:t> </a:t>
            </a:r>
            <a:r>
              <a:rPr lang="ka-GE" dirty="0"/>
              <a:t>ან </a:t>
            </a:r>
            <a:r>
              <a:rPr lang="ka-GE" dirty="0">
                <a:solidFill>
                  <a:srgbClr val="FF0000"/>
                </a:solidFill>
              </a:rPr>
              <a:t>დახუფული</a:t>
            </a:r>
            <a:r>
              <a:rPr lang="ka-GE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2286000"/>
            <a:ext cx="4521201" cy="3276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75412" y="6324600"/>
            <a:ext cx="4575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1400" dirty="0"/>
              <a:t>              ბოთლი                      ულტრაბგერითი სენსორი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8412" y="4419600"/>
            <a:ext cx="914400" cy="1905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761412" y="4038600"/>
            <a:ext cx="1143000" cy="2133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28600"/>
            <a:ext cx="4343400" cy="6429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0212" y="928687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a-GE" sz="2800" dirty="0"/>
              <a:t>ბოთლის ჩასადები</a:t>
            </a:r>
          </a:p>
          <a:p>
            <a:pPr marL="514350" indent="-514350">
              <a:buAutoNum type="arabicPeriod"/>
            </a:pPr>
            <a:r>
              <a:rPr lang="ka-GE" sz="2800" dirty="0"/>
              <a:t>ულტრაბგერითი სენსორი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34610" y="9156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98812" y="928687"/>
            <a:ext cx="304800" cy="1381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7612" y="5181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799012" y="5704820"/>
            <a:ext cx="4107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3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ნაბიჯი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II -</a:t>
            </a:r>
            <a:r>
              <a:rPr lang="ka-G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გაწმენდა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0013" y="1905000"/>
            <a:ext cx="411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a-GE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1412" y="1600200"/>
            <a:ext cx="5715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a-GE" sz="1800" dirty="0"/>
              <a:t>დამშვები ძრავის ჩართვა (გარკვეული დროის შემდგომ ძრავის გამორთვა)</a:t>
            </a:r>
          </a:p>
          <a:p>
            <a:pPr marL="514350" indent="-514350">
              <a:buAutoNum type="arabicPeriod"/>
            </a:pPr>
            <a:endParaRPr lang="ka-GE" sz="1800" dirty="0"/>
          </a:p>
          <a:p>
            <a:pPr marL="514350" indent="-514350">
              <a:buAutoNum type="arabicPeriod"/>
            </a:pPr>
            <a:r>
              <a:rPr lang="ka-GE" sz="1800" dirty="0"/>
              <a:t>წყლის საქველისა და ტუმბოს გააქტიურება</a:t>
            </a:r>
          </a:p>
          <a:p>
            <a:pPr marL="514350" indent="-514350">
              <a:buAutoNum type="arabicPeriod"/>
            </a:pPr>
            <a:endParaRPr lang="ka-GE" sz="1800" dirty="0"/>
          </a:p>
          <a:p>
            <a:pPr marL="514350" indent="-514350">
              <a:buAutoNum type="arabicPeriod"/>
            </a:pPr>
            <a:r>
              <a:rPr lang="ka-GE" sz="1800" dirty="0"/>
              <a:t>გარკვეული დროის შემდგომ წყლის სარქველისა და ტუმბოს გამორთვა</a:t>
            </a:r>
          </a:p>
          <a:p>
            <a:pPr marL="514350" indent="-514350">
              <a:buAutoNum type="arabicPeriod"/>
            </a:pPr>
            <a:endParaRPr lang="ka-GE" sz="1800" dirty="0"/>
          </a:p>
          <a:p>
            <a:pPr marL="514350" indent="-514350">
              <a:buAutoNum type="arabicPeriod"/>
            </a:pPr>
            <a:r>
              <a:rPr lang="ka-GE" sz="1800" dirty="0"/>
              <a:t>წყლის ამოსატუმბი სარქველისა და კომპრესორის გააქტიურება</a:t>
            </a:r>
          </a:p>
          <a:p>
            <a:pPr marL="514350" indent="-514350">
              <a:buAutoNum type="arabicPeriod"/>
            </a:pPr>
            <a:endParaRPr lang="ka-GE" sz="1800" dirty="0"/>
          </a:p>
          <a:p>
            <a:pPr marL="514350" indent="-514350">
              <a:buFontTx/>
              <a:buAutoNum type="arabicPeriod"/>
            </a:pPr>
            <a:r>
              <a:rPr lang="ka-GE" sz="1800" dirty="0"/>
              <a:t>გარკვეული დროის შემდგომ  წყლის ამოსატუმბი სარქველისა და კომპრესორის გამორთვა</a:t>
            </a:r>
          </a:p>
          <a:p>
            <a:pPr marL="514350" indent="-514350">
              <a:buFontTx/>
              <a:buAutoNum type="arabicPeriod"/>
            </a:pPr>
            <a:endParaRPr lang="ka-GE" sz="1800" dirty="0"/>
          </a:p>
          <a:p>
            <a:pPr marL="514350" indent="-514350">
              <a:buFontTx/>
              <a:buAutoNum type="arabicPeriod"/>
            </a:pPr>
            <a:r>
              <a:rPr lang="ka-GE" sz="1800" dirty="0"/>
              <a:t>დამშვები ძრავის რევერსულად ჩართვა</a:t>
            </a:r>
          </a:p>
          <a:p>
            <a:pPr marL="514350" indent="-514350">
              <a:buFontTx/>
              <a:buAutoNum type="arabicPeriod"/>
            </a:pPr>
            <a:endParaRPr lang="ka-GE" sz="1800" dirty="0"/>
          </a:p>
          <a:p>
            <a:pPr marL="514350" indent="-514350">
              <a:buFontTx/>
              <a:buAutoNum type="arabicPeriod"/>
            </a:pPr>
            <a:r>
              <a:rPr lang="ka-GE" sz="1800" dirty="0"/>
              <a:t>დამშვები ძრავის გამორთვა</a:t>
            </a:r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endParaRPr lang="ka-GE" sz="2800" dirty="0"/>
          </a:p>
          <a:p>
            <a:pPr marL="514350" indent="-514350">
              <a:buAutoNum type="arabicPeriod"/>
            </a:pPr>
            <a:endParaRPr lang="ka-GE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618412" y="409564"/>
            <a:ext cx="416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გამწმენდი მოწყობილობა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498598"/>
            <a:ext cx="2868156" cy="51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გამწმენდი მოწყობილობა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ka-GE" dirty="0"/>
              <a:t>ღრუბელი</a:t>
            </a:r>
          </a:p>
          <a:p>
            <a:r>
              <a:rPr lang="ka-GE" dirty="0"/>
              <a:t>2. ღრუბლის ძრავი და კბილანური გადაცემა</a:t>
            </a:r>
          </a:p>
          <a:p>
            <a:r>
              <a:rPr lang="ka-GE" dirty="0"/>
              <a:t>3. დამშვები ძრავი და კბილანები</a:t>
            </a:r>
          </a:p>
          <a:p>
            <a:r>
              <a:rPr lang="ka-GE" dirty="0"/>
              <a:t>4. წყლის ჩამსხმელი მილი</a:t>
            </a:r>
          </a:p>
          <a:p>
            <a:r>
              <a:rPr lang="ka-GE" dirty="0"/>
              <a:t>5. წყლის ამომტუმბველი მილი</a:t>
            </a:r>
          </a:p>
          <a:p>
            <a:r>
              <a:rPr lang="ka-GE" dirty="0"/>
              <a:t>6. სარქველები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914400"/>
            <a:ext cx="3276600" cy="5883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3412" y="59105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3412" y="4876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3412" y="16151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9412" y="39395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56712" y="39395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9412" y="14036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sz="2800" dirty="0">
                <a:solidFill>
                  <a:srgbClr val="FF0000"/>
                </a:solidFill>
              </a:rPr>
              <a:t>6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9294812" y="617220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392314" y="1981200"/>
            <a:ext cx="169198" cy="76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332912" y="513623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>
            <a:off x="8363614" y="4201150"/>
            <a:ext cx="2453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337298" y="1498600"/>
            <a:ext cx="149015" cy="1745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28112" y="422109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844</TotalTime>
  <Words>551</Words>
  <Application>Microsoft Office PowerPoint</Application>
  <PresentationFormat>Custom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 16x9</vt:lpstr>
      <vt:lpstr>ღვინის ჩამოსხმის აუტომატიზაცია</vt:lpstr>
      <vt:lpstr>მიზანი</vt:lpstr>
      <vt:lpstr>აღწერა</vt:lpstr>
      <vt:lpstr>მბრუნავი პლატფორმა</vt:lpstr>
      <vt:lpstr>მოწყობილობების მდებარეობა პლათფორმაზე</vt:lpstr>
      <vt:lpstr>        ნაბიჯი I - ბოთლის ჩასადები</vt:lpstr>
      <vt:lpstr>PowerPoint Presentation</vt:lpstr>
      <vt:lpstr>ნაბიჯი II - გაწმენდა</vt:lpstr>
      <vt:lpstr>გამწმენდი მოწყობილობა </vt:lpstr>
      <vt:lpstr>ნაბიჯი III ავსება და ჰაერის ამოტუმბვა</vt:lpstr>
      <vt:lpstr>PowerPoint Presentation</vt:lpstr>
      <vt:lpstr>ნაბიჯი IV - დახუფვა</vt:lpstr>
      <vt:lpstr>დამხუფავი მოწყობილობა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ღვინის ჩამოსხმის აუტომატიზაცია</dc:title>
  <dc:creator>Konstantine Tskhadadze</dc:creator>
  <cp:lastModifiedBy>Konstantine Tskhadadze</cp:lastModifiedBy>
  <cp:revision>152</cp:revision>
  <dcterms:created xsi:type="dcterms:W3CDTF">2021-12-13T10:33:27Z</dcterms:created>
  <dcterms:modified xsi:type="dcterms:W3CDTF">2021-12-28T12:48:23Z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