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Lst>
  <p:notesMasterIdLst>
    <p:notesMasterId r:id="rId59"/>
  </p:notesMasterIdLst>
  <p:sldIdLst>
    <p:sldId id="358" r:id="rId3"/>
    <p:sldId id="423" r:id="rId4"/>
    <p:sldId id="359" r:id="rId5"/>
    <p:sldId id="360" r:id="rId6"/>
    <p:sldId id="361" r:id="rId7"/>
    <p:sldId id="407" r:id="rId8"/>
    <p:sldId id="410" r:id="rId9"/>
    <p:sldId id="406" r:id="rId10"/>
    <p:sldId id="408" r:id="rId11"/>
    <p:sldId id="409" r:id="rId12"/>
    <p:sldId id="364" r:id="rId13"/>
    <p:sldId id="365" r:id="rId14"/>
    <p:sldId id="366" r:id="rId15"/>
    <p:sldId id="421" r:id="rId16"/>
    <p:sldId id="363" r:id="rId17"/>
    <p:sldId id="367" r:id="rId18"/>
    <p:sldId id="369" r:id="rId19"/>
    <p:sldId id="418" r:id="rId20"/>
    <p:sldId id="370" r:id="rId21"/>
    <p:sldId id="371" r:id="rId22"/>
    <p:sldId id="403" r:id="rId23"/>
    <p:sldId id="372" r:id="rId24"/>
    <p:sldId id="373" r:id="rId25"/>
    <p:sldId id="412" r:id="rId26"/>
    <p:sldId id="426" r:id="rId27"/>
    <p:sldId id="425" r:id="rId28"/>
    <p:sldId id="375" r:id="rId29"/>
    <p:sldId id="368" r:id="rId30"/>
    <p:sldId id="376" r:id="rId31"/>
    <p:sldId id="377" r:id="rId32"/>
    <p:sldId id="398" r:id="rId33"/>
    <p:sldId id="378" r:id="rId34"/>
    <p:sldId id="379" r:id="rId35"/>
    <p:sldId id="380" r:id="rId36"/>
    <p:sldId id="381" r:id="rId37"/>
    <p:sldId id="390" r:id="rId38"/>
    <p:sldId id="401" r:id="rId39"/>
    <p:sldId id="419" r:id="rId40"/>
    <p:sldId id="424" r:id="rId41"/>
    <p:sldId id="391" r:id="rId42"/>
    <p:sldId id="392" r:id="rId43"/>
    <p:sldId id="393" r:id="rId44"/>
    <p:sldId id="386" r:id="rId45"/>
    <p:sldId id="400" r:id="rId46"/>
    <p:sldId id="417" r:id="rId47"/>
    <p:sldId id="387" r:id="rId48"/>
    <p:sldId id="394" r:id="rId49"/>
    <p:sldId id="413" r:id="rId50"/>
    <p:sldId id="395" r:id="rId51"/>
    <p:sldId id="396" r:id="rId52"/>
    <p:sldId id="397" r:id="rId53"/>
    <p:sldId id="415" r:id="rId54"/>
    <p:sldId id="416" r:id="rId55"/>
    <p:sldId id="414" r:id="rId56"/>
    <p:sldId id="420" r:id="rId57"/>
    <p:sldId id="422" r:id="rId5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5613" indent="1588"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2813" indent="1588"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0013" indent="1588"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7213" indent="1588"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00"/>
    <a:srgbClr val="000000"/>
    <a:srgbClr val="FF3300"/>
    <a:srgbClr val="0000FF"/>
    <a:srgbClr val="660066"/>
    <a:srgbClr val="6600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0929"/>
  </p:normalViewPr>
  <p:slideViewPr>
    <p:cSldViewPr>
      <p:cViewPr varScale="1">
        <p:scale>
          <a:sx n="114" d="100"/>
          <a:sy n="114" d="100"/>
        </p:scale>
        <p:origin x="1470" y="1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30" d="100"/>
        <a:sy n="130" d="100"/>
      </p:scale>
      <p:origin x="0" y="-154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C71725-9424-45CA-9A95-84B65C63F6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Date Placeholder 2">
            <a:extLst>
              <a:ext uri="{FF2B5EF4-FFF2-40B4-BE49-F238E27FC236}">
                <a16:creationId xmlns:a16="http://schemas.microsoft.com/office/drawing/2014/main" id="{B1E290FD-8CD0-4E45-AA18-8DADA48A0DC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7FC54102-8A13-4300-9AC6-4139732097B6}" type="datetimeFigureOut">
              <a:rPr lang="zh-CN" altLang="en-US"/>
              <a:pPr>
                <a:defRPr/>
              </a:pPr>
              <a:t>2022/9/2</a:t>
            </a:fld>
            <a:endParaRPr lang="zh-CN" altLang="en-US"/>
          </a:p>
        </p:txBody>
      </p:sp>
      <p:sp>
        <p:nvSpPr>
          <p:cNvPr id="4" name="Slide Image Placeholder 3">
            <a:extLst>
              <a:ext uri="{FF2B5EF4-FFF2-40B4-BE49-F238E27FC236}">
                <a16:creationId xmlns:a16="http://schemas.microsoft.com/office/drawing/2014/main" id="{29A42CF7-D707-498C-9044-F7A5E186B46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a:extLst>
              <a:ext uri="{FF2B5EF4-FFF2-40B4-BE49-F238E27FC236}">
                <a16:creationId xmlns:a16="http://schemas.microsoft.com/office/drawing/2014/main" id="{F7BEA4B7-0C4D-4FF6-9BE6-CC05EC3CA5B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a:extLst>
              <a:ext uri="{FF2B5EF4-FFF2-40B4-BE49-F238E27FC236}">
                <a16:creationId xmlns:a16="http://schemas.microsoft.com/office/drawing/2014/main" id="{717D9124-7C6D-4087-A36B-0A152029521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Slide Number Placeholder 6">
            <a:extLst>
              <a:ext uri="{FF2B5EF4-FFF2-40B4-BE49-F238E27FC236}">
                <a16:creationId xmlns:a16="http://schemas.microsoft.com/office/drawing/2014/main" id="{E448BC13-1944-4BE8-B3DC-F3FD3B21B89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8E4C3E-D553-4FE0-8FFE-858BB8A5CEA0}" type="slidenum">
              <a:rPr lang="zh-CN" altLang="en-US"/>
              <a:pPr>
                <a:defRPr/>
              </a:pPr>
              <a:t>‹#›</a:t>
            </a:fld>
            <a:endParaRPr lang="zh-CN" altLang="en-US"/>
          </a:p>
        </p:txBody>
      </p:sp>
    </p:spTree>
    <p:extLst>
      <p:ext uri="{BB962C8B-B14F-4D97-AF65-F5344CB8AC3E}">
        <p14:creationId xmlns:p14="http://schemas.microsoft.com/office/powerpoint/2010/main" val="2373239575"/>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466" algn="l" defTabSz="914186" rtl="0" eaLnBrk="1" latinLnBrk="0" hangingPunct="1">
      <a:defRPr sz="1200" kern="1200">
        <a:solidFill>
          <a:schemeClr val="tx1"/>
        </a:solidFill>
        <a:latin typeface="+mn-lt"/>
        <a:ea typeface="+mn-ea"/>
        <a:cs typeface="+mn-cs"/>
      </a:defRPr>
    </a:lvl6pPr>
    <a:lvl7pPr marL="2742558" algn="l" defTabSz="914186" rtl="0" eaLnBrk="1" latinLnBrk="0" hangingPunct="1">
      <a:defRPr sz="1200" kern="1200">
        <a:solidFill>
          <a:schemeClr val="tx1"/>
        </a:solidFill>
        <a:latin typeface="+mn-lt"/>
        <a:ea typeface="+mn-ea"/>
        <a:cs typeface="+mn-cs"/>
      </a:defRPr>
    </a:lvl7pPr>
    <a:lvl8pPr marL="3199652" algn="l" defTabSz="914186" rtl="0" eaLnBrk="1" latinLnBrk="0" hangingPunct="1">
      <a:defRPr sz="1200" kern="1200">
        <a:solidFill>
          <a:schemeClr val="tx1"/>
        </a:solidFill>
        <a:latin typeface="+mn-lt"/>
        <a:ea typeface="+mn-ea"/>
        <a:cs typeface="+mn-cs"/>
      </a:defRPr>
    </a:lvl8pPr>
    <a:lvl9pPr marL="3656744" algn="l" defTabSz="9141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BDC84F6-B760-4E2A-BEC8-F5A67CF45284}" type="slidenum">
              <a:rPr lang="en-US" altLang="zh-CN" sz="1200" smtClean="0">
                <a:solidFill>
                  <a:srgbClr val="000000"/>
                </a:solidFill>
              </a:rPr>
              <a:pPr/>
              <a:t>1</a:t>
            </a:fld>
            <a:endParaRPr lang="en-US" altLang="zh-CN" sz="1200" dirty="0">
              <a:solidFill>
                <a:srgbClr val="000000"/>
              </a:solidFill>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1529542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CBBE1E-9805-4FFE-A6F1-34D488574072}" type="slidenum">
              <a:rPr lang="zh-CN" altLang="en-US" sz="1200" smtClean="0"/>
              <a:pPr/>
              <a:t>16</a:t>
            </a:fld>
            <a:endParaRPr lang="zh-CN" altLang="en-US" sz="1200"/>
          </a:p>
        </p:txBody>
      </p:sp>
    </p:spTree>
    <p:extLst>
      <p:ext uri="{BB962C8B-B14F-4D97-AF65-F5344CB8AC3E}">
        <p14:creationId xmlns:p14="http://schemas.microsoft.com/office/powerpoint/2010/main" val="323153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B222475-E6A3-4C93-A1F6-F7627001631B}" type="slidenum">
              <a:rPr lang="zh-CN" altLang="en-US" sz="1200" smtClean="0"/>
              <a:pPr/>
              <a:t>17</a:t>
            </a:fld>
            <a:endParaRPr lang="zh-CN" altLang="en-US" sz="1200"/>
          </a:p>
        </p:txBody>
      </p:sp>
    </p:spTree>
    <p:extLst>
      <p:ext uri="{BB962C8B-B14F-4D97-AF65-F5344CB8AC3E}">
        <p14:creationId xmlns:p14="http://schemas.microsoft.com/office/powerpoint/2010/main" val="419018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06E91E3-0075-4FFF-B9FA-330E09DE7B01}" type="slidenum">
              <a:rPr lang="zh-CN" altLang="en-US" sz="1200" smtClean="0"/>
              <a:pPr/>
              <a:t>18</a:t>
            </a:fld>
            <a:endParaRPr lang="zh-CN" altLang="en-US" sz="1200"/>
          </a:p>
        </p:txBody>
      </p:sp>
    </p:spTree>
    <p:extLst>
      <p:ext uri="{BB962C8B-B14F-4D97-AF65-F5344CB8AC3E}">
        <p14:creationId xmlns:p14="http://schemas.microsoft.com/office/powerpoint/2010/main" val="50007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6DE0C63-1B9B-4132-A96E-B428ACFCD162}" type="slidenum">
              <a:rPr lang="zh-CN" altLang="en-US" sz="1200" smtClean="0"/>
              <a:pPr/>
              <a:t>19</a:t>
            </a:fld>
            <a:endParaRPr lang="zh-CN" altLang="en-US" sz="1200"/>
          </a:p>
        </p:txBody>
      </p:sp>
    </p:spTree>
    <p:extLst>
      <p:ext uri="{BB962C8B-B14F-4D97-AF65-F5344CB8AC3E}">
        <p14:creationId xmlns:p14="http://schemas.microsoft.com/office/powerpoint/2010/main" val="167351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4C59804-AC3A-41B3-BA2D-1A7BD9C8DA24}" type="slidenum">
              <a:rPr lang="zh-CN" altLang="en-US" sz="1200" smtClean="0"/>
              <a:pPr/>
              <a:t>20</a:t>
            </a:fld>
            <a:endParaRPr lang="zh-CN" altLang="en-US" sz="1200"/>
          </a:p>
        </p:txBody>
      </p:sp>
    </p:spTree>
    <p:extLst>
      <p:ext uri="{BB962C8B-B14F-4D97-AF65-F5344CB8AC3E}">
        <p14:creationId xmlns:p14="http://schemas.microsoft.com/office/powerpoint/2010/main" val="30388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1C72286-22E0-44C8-8C84-CA556A064467}" type="slidenum">
              <a:rPr lang="zh-CN" altLang="en-US" sz="1200" smtClean="0"/>
              <a:pPr/>
              <a:t>21</a:t>
            </a:fld>
            <a:endParaRPr lang="zh-CN" altLang="en-US" sz="1200"/>
          </a:p>
        </p:txBody>
      </p:sp>
    </p:spTree>
    <p:extLst>
      <p:ext uri="{BB962C8B-B14F-4D97-AF65-F5344CB8AC3E}">
        <p14:creationId xmlns:p14="http://schemas.microsoft.com/office/powerpoint/2010/main" val="2571574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F373E5-7B46-425B-B5F2-9F68A35061C4}" type="slidenum">
              <a:rPr lang="zh-CN" altLang="en-US" sz="1200" smtClean="0"/>
              <a:pPr/>
              <a:t>22</a:t>
            </a:fld>
            <a:endParaRPr lang="zh-CN" altLang="en-US" sz="1200"/>
          </a:p>
        </p:txBody>
      </p:sp>
    </p:spTree>
    <p:extLst>
      <p:ext uri="{BB962C8B-B14F-4D97-AF65-F5344CB8AC3E}">
        <p14:creationId xmlns:p14="http://schemas.microsoft.com/office/powerpoint/2010/main" val="1935268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5F4A92E-443C-4E0A-A76B-388924AF2FA0}" type="slidenum">
              <a:rPr lang="zh-CN" altLang="en-US" sz="1200" smtClean="0"/>
              <a:pPr/>
              <a:t>23</a:t>
            </a:fld>
            <a:endParaRPr lang="zh-CN" altLang="en-US" sz="1200"/>
          </a:p>
        </p:txBody>
      </p:sp>
    </p:spTree>
    <p:extLst>
      <p:ext uri="{BB962C8B-B14F-4D97-AF65-F5344CB8AC3E}">
        <p14:creationId xmlns:p14="http://schemas.microsoft.com/office/powerpoint/2010/main" val="391388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8F65A9B-2109-4F5B-BE57-9E62A925B09A}" type="slidenum">
              <a:rPr lang="zh-CN" altLang="en-US" sz="1200" smtClean="0"/>
              <a:pPr/>
              <a:t>25</a:t>
            </a:fld>
            <a:endParaRPr lang="zh-CN" altLang="en-US" sz="1200"/>
          </a:p>
        </p:txBody>
      </p:sp>
    </p:spTree>
    <p:extLst>
      <p:ext uri="{BB962C8B-B14F-4D97-AF65-F5344CB8AC3E}">
        <p14:creationId xmlns:p14="http://schemas.microsoft.com/office/powerpoint/2010/main" val="26033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14636B-78A6-4614-9A61-9AB31B4390EC}" type="slidenum">
              <a:rPr lang="zh-CN" altLang="en-US" sz="1200" smtClean="0"/>
              <a:pPr/>
              <a:t>26</a:t>
            </a:fld>
            <a:endParaRPr lang="zh-CN" altLang="en-US" sz="1200"/>
          </a:p>
        </p:txBody>
      </p:sp>
    </p:spTree>
    <p:extLst>
      <p:ext uri="{BB962C8B-B14F-4D97-AF65-F5344CB8AC3E}">
        <p14:creationId xmlns:p14="http://schemas.microsoft.com/office/powerpoint/2010/main" val="226645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BDC84F6-B760-4E2A-BEC8-F5A67CF45284}" type="slidenum">
              <a:rPr lang="en-US" altLang="zh-CN" sz="1200" smtClean="0">
                <a:solidFill>
                  <a:srgbClr val="000000"/>
                </a:solidFill>
              </a:rPr>
              <a:pPr/>
              <a:t>2</a:t>
            </a:fld>
            <a:endParaRPr lang="en-US" altLang="zh-CN" sz="1200" dirty="0">
              <a:solidFill>
                <a:srgbClr val="000000"/>
              </a:solidFill>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104826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8F65A9B-2109-4F5B-BE57-9E62A925B09A}" type="slidenum">
              <a:rPr lang="zh-CN" altLang="en-US" sz="1200" smtClean="0"/>
              <a:pPr/>
              <a:t>27</a:t>
            </a:fld>
            <a:endParaRPr lang="zh-CN" altLang="en-US" sz="1200"/>
          </a:p>
        </p:txBody>
      </p:sp>
    </p:spTree>
    <p:extLst>
      <p:ext uri="{BB962C8B-B14F-4D97-AF65-F5344CB8AC3E}">
        <p14:creationId xmlns:p14="http://schemas.microsoft.com/office/powerpoint/2010/main" val="3870116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A83500A-4471-4037-B904-47FA053339D5}" type="slidenum">
              <a:rPr lang="zh-CN" altLang="en-US" sz="1200" smtClean="0"/>
              <a:pPr/>
              <a:t>28</a:t>
            </a:fld>
            <a:endParaRPr lang="zh-CN" altLang="en-US" sz="1200"/>
          </a:p>
        </p:txBody>
      </p:sp>
    </p:spTree>
    <p:extLst>
      <p:ext uri="{BB962C8B-B14F-4D97-AF65-F5344CB8AC3E}">
        <p14:creationId xmlns:p14="http://schemas.microsoft.com/office/powerpoint/2010/main" val="55144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A663F11-1ACB-45EB-9C25-F04054A0A447}" type="slidenum">
              <a:rPr lang="zh-CN" altLang="en-US" sz="1200" smtClean="0"/>
              <a:pPr/>
              <a:t>29</a:t>
            </a:fld>
            <a:endParaRPr lang="zh-CN" altLang="en-US" sz="1200"/>
          </a:p>
        </p:txBody>
      </p:sp>
    </p:spTree>
    <p:extLst>
      <p:ext uri="{BB962C8B-B14F-4D97-AF65-F5344CB8AC3E}">
        <p14:creationId xmlns:p14="http://schemas.microsoft.com/office/powerpoint/2010/main" val="52269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BFCF72E-EDD0-405A-9B70-18DCE665AE8E}" type="slidenum">
              <a:rPr lang="zh-CN" altLang="en-US" sz="1200" smtClean="0"/>
              <a:pPr/>
              <a:t>30</a:t>
            </a:fld>
            <a:endParaRPr lang="zh-CN" altLang="en-US" sz="1200"/>
          </a:p>
        </p:txBody>
      </p:sp>
    </p:spTree>
    <p:extLst>
      <p:ext uri="{BB962C8B-B14F-4D97-AF65-F5344CB8AC3E}">
        <p14:creationId xmlns:p14="http://schemas.microsoft.com/office/powerpoint/2010/main" val="2969179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6FDFDEB-D600-40D8-A24B-BBEB0F131122}" type="slidenum">
              <a:rPr lang="zh-CN" altLang="en-US" sz="1200" smtClean="0"/>
              <a:pPr/>
              <a:t>31</a:t>
            </a:fld>
            <a:endParaRPr lang="zh-CN" altLang="en-US" sz="1200"/>
          </a:p>
        </p:txBody>
      </p:sp>
    </p:spTree>
    <p:extLst>
      <p:ext uri="{BB962C8B-B14F-4D97-AF65-F5344CB8AC3E}">
        <p14:creationId xmlns:p14="http://schemas.microsoft.com/office/powerpoint/2010/main" val="1452823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060845-14BF-4040-BD6F-C1CB53B3EE65}" type="slidenum">
              <a:rPr lang="zh-CN" altLang="en-US" sz="1200" smtClean="0"/>
              <a:pPr/>
              <a:t>32</a:t>
            </a:fld>
            <a:endParaRPr lang="zh-CN" altLang="en-US" sz="1200"/>
          </a:p>
        </p:txBody>
      </p:sp>
    </p:spTree>
    <p:extLst>
      <p:ext uri="{BB962C8B-B14F-4D97-AF65-F5344CB8AC3E}">
        <p14:creationId xmlns:p14="http://schemas.microsoft.com/office/powerpoint/2010/main" val="1783690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2793786-1AE1-419B-A566-62294309F4A0}" type="slidenum">
              <a:rPr lang="zh-CN" altLang="en-US" sz="1200" smtClean="0"/>
              <a:pPr/>
              <a:t>33</a:t>
            </a:fld>
            <a:endParaRPr lang="zh-CN" altLang="en-US" sz="1200"/>
          </a:p>
        </p:txBody>
      </p:sp>
    </p:spTree>
    <p:extLst>
      <p:ext uri="{BB962C8B-B14F-4D97-AF65-F5344CB8AC3E}">
        <p14:creationId xmlns:p14="http://schemas.microsoft.com/office/powerpoint/2010/main" val="620250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BD6372-B4B6-4D4F-AEE6-62913B9B3234}" type="slidenum">
              <a:rPr lang="zh-CN" altLang="en-US" sz="1200" smtClean="0"/>
              <a:pPr/>
              <a:t>34</a:t>
            </a:fld>
            <a:endParaRPr lang="zh-CN" altLang="en-US" sz="1200"/>
          </a:p>
        </p:txBody>
      </p:sp>
    </p:spTree>
    <p:extLst>
      <p:ext uri="{BB962C8B-B14F-4D97-AF65-F5344CB8AC3E}">
        <p14:creationId xmlns:p14="http://schemas.microsoft.com/office/powerpoint/2010/main" val="36132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EE8A2B8-71FF-4CDA-A8CF-66261712DAF3}" type="slidenum">
              <a:rPr lang="zh-CN" altLang="en-US" sz="1200" smtClean="0"/>
              <a:pPr/>
              <a:t>35</a:t>
            </a:fld>
            <a:endParaRPr lang="zh-CN" altLang="en-US" sz="1200"/>
          </a:p>
        </p:txBody>
      </p:sp>
    </p:spTree>
    <p:extLst>
      <p:ext uri="{BB962C8B-B14F-4D97-AF65-F5344CB8AC3E}">
        <p14:creationId xmlns:p14="http://schemas.microsoft.com/office/powerpoint/2010/main" val="2355660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DEFB855-6BE6-4943-A412-1BD802EE917F}" type="slidenum">
              <a:rPr lang="zh-CN" altLang="en-US" sz="1200" smtClean="0"/>
              <a:pPr/>
              <a:t>36</a:t>
            </a:fld>
            <a:endParaRPr lang="zh-CN" altLang="en-US" sz="1200"/>
          </a:p>
        </p:txBody>
      </p:sp>
    </p:spTree>
    <p:extLst>
      <p:ext uri="{BB962C8B-B14F-4D97-AF65-F5344CB8AC3E}">
        <p14:creationId xmlns:p14="http://schemas.microsoft.com/office/powerpoint/2010/main" val="85218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7E84D21-C7B8-4CF0-8DCE-9BFEAB583909}" type="slidenum">
              <a:rPr lang="zh-CN" altLang="en-US" sz="1200" smtClean="0"/>
              <a:pPr/>
              <a:t>4</a:t>
            </a:fld>
            <a:endParaRPr lang="zh-CN" altLang="en-US" sz="1200"/>
          </a:p>
        </p:txBody>
      </p:sp>
    </p:spTree>
    <p:extLst>
      <p:ext uri="{BB962C8B-B14F-4D97-AF65-F5344CB8AC3E}">
        <p14:creationId xmlns:p14="http://schemas.microsoft.com/office/powerpoint/2010/main" val="663943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2E141D3-7B7A-4C75-947B-44C3160F9593}" type="slidenum">
              <a:rPr lang="zh-CN" altLang="en-US" sz="1200" smtClean="0"/>
              <a:pPr/>
              <a:t>38</a:t>
            </a:fld>
            <a:endParaRPr lang="zh-CN" altLang="en-US" sz="1200"/>
          </a:p>
        </p:txBody>
      </p:sp>
    </p:spTree>
    <p:extLst>
      <p:ext uri="{BB962C8B-B14F-4D97-AF65-F5344CB8AC3E}">
        <p14:creationId xmlns:p14="http://schemas.microsoft.com/office/powerpoint/2010/main" val="2243859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2E141D3-7B7A-4C75-947B-44C3160F9593}" type="slidenum">
              <a:rPr lang="zh-CN" altLang="en-US" sz="1200" smtClean="0"/>
              <a:pPr/>
              <a:t>39</a:t>
            </a:fld>
            <a:endParaRPr lang="zh-CN" altLang="en-US" sz="1200"/>
          </a:p>
        </p:txBody>
      </p:sp>
    </p:spTree>
    <p:extLst>
      <p:ext uri="{BB962C8B-B14F-4D97-AF65-F5344CB8AC3E}">
        <p14:creationId xmlns:p14="http://schemas.microsoft.com/office/powerpoint/2010/main" val="3877510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E85C049-E1EC-4AF1-946F-17EE0628F30D}" type="slidenum">
              <a:rPr lang="zh-CN" altLang="en-US" sz="1200" smtClean="0"/>
              <a:pPr/>
              <a:t>40</a:t>
            </a:fld>
            <a:endParaRPr lang="zh-CN" altLang="en-US" sz="1200"/>
          </a:p>
        </p:txBody>
      </p:sp>
    </p:spTree>
    <p:extLst>
      <p:ext uri="{BB962C8B-B14F-4D97-AF65-F5344CB8AC3E}">
        <p14:creationId xmlns:p14="http://schemas.microsoft.com/office/powerpoint/2010/main" val="3528480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BC1EF29-DE63-4B7E-BF2B-4528D76F09E5}" type="slidenum">
              <a:rPr lang="zh-CN" altLang="en-US" sz="1200" smtClean="0"/>
              <a:pPr/>
              <a:t>41</a:t>
            </a:fld>
            <a:endParaRPr lang="zh-CN" altLang="en-US" sz="1200"/>
          </a:p>
        </p:txBody>
      </p:sp>
    </p:spTree>
    <p:extLst>
      <p:ext uri="{BB962C8B-B14F-4D97-AF65-F5344CB8AC3E}">
        <p14:creationId xmlns:p14="http://schemas.microsoft.com/office/powerpoint/2010/main" val="1267472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07E339-6FAC-4983-93DE-4E2D004117CB}" type="slidenum">
              <a:rPr lang="zh-CN" altLang="en-US" sz="1200" smtClean="0"/>
              <a:pPr/>
              <a:t>42</a:t>
            </a:fld>
            <a:endParaRPr lang="zh-CN" altLang="en-US" sz="1200"/>
          </a:p>
        </p:txBody>
      </p:sp>
    </p:spTree>
    <p:extLst>
      <p:ext uri="{BB962C8B-B14F-4D97-AF65-F5344CB8AC3E}">
        <p14:creationId xmlns:p14="http://schemas.microsoft.com/office/powerpoint/2010/main" val="1578225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CE79518-6FA1-4CD3-AC3A-093324EFC8EC}" type="slidenum">
              <a:rPr lang="zh-CN" altLang="en-US" sz="1200" smtClean="0"/>
              <a:pPr/>
              <a:t>43</a:t>
            </a:fld>
            <a:endParaRPr lang="zh-CN" altLang="en-US" sz="1200"/>
          </a:p>
        </p:txBody>
      </p:sp>
    </p:spTree>
    <p:extLst>
      <p:ext uri="{BB962C8B-B14F-4D97-AF65-F5344CB8AC3E}">
        <p14:creationId xmlns:p14="http://schemas.microsoft.com/office/powerpoint/2010/main" val="805669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9D385F8-AB14-4393-9A05-776D6E014A6D}" type="slidenum">
              <a:rPr lang="zh-CN" altLang="en-US" sz="1200" smtClean="0"/>
              <a:pPr/>
              <a:t>46</a:t>
            </a:fld>
            <a:endParaRPr lang="zh-CN" altLang="en-US" sz="1200"/>
          </a:p>
        </p:txBody>
      </p:sp>
    </p:spTree>
    <p:extLst>
      <p:ext uri="{BB962C8B-B14F-4D97-AF65-F5344CB8AC3E}">
        <p14:creationId xmlns:p14="http://schemas.microsoft.com/office/powerpoint/2010/main" val="129574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1F432BC-F080-4B40-8E23-7D914B883C9A}" type="slidenum">
              <a:rPr lang="zh-CN" altLang="en-US" sz="1200" smtClean="0"/>
              <a:pPr/>
              <a:t>47</a:t>
            </a:fld>
            <a:endParaRPr lang="zh-CN" altLang="en-US" sz="1200"/>
          </a:p>
        </p:txBody>
      </p:sp>
    </p:spTree>
    <p:extLst>
      <p:ext uri="{BB962C8B-B14F-4D97-AF65-F5344CB8AC3E}">
        <p14:creationId xmlns:p14="http://schemas.microsoft.com/office/powerpoint/2010/main" val="3301377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344E0EB-8220-404B-A5E8-8E90C357CF47}" type="slidenum">
              <a:rPr lang="zh-CN" altLang="en-US" sz="1200" smtClean="0"/>
              <a:pPr/>
              <a:t>48</a:t>
            </a:fld>
            <a:endParaRPr lang="zh-CN" altLang="en-US" sz="1200"/>
          </a:p>
        </p:txBody>
      </p:sp>
    </p:spTree>
    <p:extLst>
      <p:ext uri="{BB962C8B-B14F-4D97-AF65-F5344CB8AC3E}">
        <p14:creationId xmlns:p14="http://schemas.microsoft.com/office/powerpoint/2010/main" val="2597286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2762D9-313C-4335-89C0-707075E113D6}" type="slidenum">
              <a:rPr lang="zh-CN" altLang="en-US" sz="1200" smtClean="0"/>
              <a:pPr/>
              <a:t>49</a:t>
            </a:fld>
            <a:endParaRPr lang="zh-CN" altLang="en-US" sz="1200"/>
          </a:p>
        </p:txBody>
      </p:sp>
    </p:spTree>
    <p:extLst>
      <p:ext uri="{BB962C8B-B14F-4D97-AF65-F5344CB8AC3E}">
        <p14:creationId xmlns:p14="http://schemas.microsoft.com/office/powerpoint/2010/main" val="378435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D1B6561-861B-4C46-B7DC-EAB7AC04ABEC}" type="slidenum">
              <a:rPr lang="zh-CN" altLang="en-US" sz="1200" smtClean="0"/>
              <a:pPr/>
              <a:t>5</a:t>
            </a:fld>
            <a:endParaRPr lang="zh-CN" altLang="en-US" sz="1200"/>
          </a:p>
        </p:txBody>
      </p:sp>
    </p:spTree>
    <p:extLst>
      <p:ext uri="{BB962C8B-B14F-4D97-AF65-F5344CB8AC3E}">
        <p14:creationId xmlns:p14="http://schemas.microsoft.com/office/powerpoint/2010/main" val="1724684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57D1F74-6266-45CF-96FF-C04737B5C797}" type="slidenum">
              <a:rPr lang="zh-CN" altLang="en-US" sz="1200" smtClean="0"/>
              <a:pPr/>
              <a:t>50</a:t>
            </a:fld>
            <a:endParaRPr lang="zh-CN" altLang="en-US" sz="1200"/>
          </a:p>
        </p:txBody>
      </p:sp>
    </p:spTree>
    <p:extLst>
      <p:ext uri="{BB962C8B-B14F-4D97-AF65-F5344CB8AC3E}">
        <p14:creationId xmlns:p14="http://schemas.microsoft.com/office/powerpoint/2010/main" val="1465809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C5D8305-4BBF-45D9-82DF-B93327253DD4}" type="slidenum">
              <a:rPr lang="zh-CN" altLang="en-US" sz="1200" smtClean="0"/>
              <a:pPr/>
              <a:t>51</a:t>
            </a:fld>
            <a:endParaRPr lang="zh-CN" altLang="en-US" sz="1200"/>
          </a:p>
        </p:txBody>
      </p:sp>
    </p:spTree>
    <p:extLst>
      <p:ext uri="{BB962C8B-B14F-4D97-AF65-F5344CB8AC3E}">
        <p14:creationId xmlns:p14="http://schemas.microsoft.com/office/powerpoint/2010/main" val="3251702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51F57B-6487-45F8-8949-22B980FBF0FC}" type="slidenum">
              <a:rPr lang="zh-CN" altLang="en-US" sz="1200" smtClean="0"/>
              <a:pPr/>
              <a:t>52</a:t>
            </a:fld>
            <a:endParaRPr lang="zh-CN" altLang="en-US" sz="1200"/>
          </a:p>
        </p:txBody>
      </p:sp>
    </p:spTree>
    <p:extLst>
      <p:ext uri="{BB962C8B-B14F-4D97-AF65-F5344CB8AC3E}">
        <p14:creationId xmlns:p14="http://schemas.microsoft.com/office/powerpoint/2010/main" val="2598849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BE6EDC-EF40-4866-AFEB-B918C6C6B9D0}" type="slidenum">
              <a:rPr lang="zh-CN" altLang="en-US" sz="1200" smtClean="0"/>
              <a:pPr/>
              <a:t>53</a:t>
            </a:fld>
            <a:endParaRPr lang="zh-CN" altLang="en-US" sz="1200"/>
          </a:p>
        </p:txBody>
      </p:sp>
    </p:spTree>
    <p:extLst>
      <p:ext uri="{BB962C8B-B14F-4D97-AF65-F5344CB8AC3E}">
        <p14:creationId xmlns:p14="http://schemas.microsoft.com/office/powerpoint/2010/main" val="4008304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E3DB15C-BED7-42DD-B889-B311DD8C3796}" type="slidenum">
              <a:rPr lang="zh-CN" altLang="en-US" sz="1200" smtClean="0"/>
              <a:pPr/>
              <a:t>54</a:t>
            </a:fld>
            <a:endParaRPr lang="zh-CN" altLang="en-US" sz="1200"/>
          </a:p>
        </p:txBody>
      </p:sp>
    </p:spTree>
    <p:extLst>
      <p:ext uri="{BB962C8B-B14F-4D97-AF65-F5344CB8AC3E}">
        <p14:creationId xmlns:p14="http://schemas.microsoft.com/office/powerpoint/2010/main" val="434229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BBD2FFB-EABD-4F24-902F-959F0E161E0C}" type="slidenum">
              <a:rPr lang="zh-CN" altLang="en-US" sz="1200" smtClean="0"/>
              <a:pPr/>
              <a:t>55</a:t>
            </a:fld>
            <a:endParaRPr lang="zh-CN" altLang="en-US" sz="1200"/>
          </a:p>
        </p:txBody>
      </p:sp>
    </p:spTree>
    <p:extLst>
      <p:ext uri="{BB962C8B-B14F-4D97-AF65-F5344CB8AC3E}">
        <p14:creationId xmlns:p14="http://schemas.microsoft.com/office/powerpoint/2010/main" val="3976221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BBD2FFB-EABD-4F24-902F-959F0E161E0C}" type="slidenum">
              <a:rPr lang="zh-CN" altLang="en-US" sz="1200" smtClean="0"/>
              <a:pPr/>
              <a:t>56</a:t>
            </a:fld>
            <a:endParaRPr lang="zh-CN" altLang="en-US" sz="1200"/>
          </a:p>
        </p:txBody>
      </p:sp>
    </p:spTree>
    <p:extLst>
      <p:ext uri="{BB962C8B-B14F-4D97-AF65-F5344CB8AC3E}">
        <p14:creationId xmlns:p14="http://schemas.microsoft.com/office/powerpoint/2010/main" val="260936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4E5FE6-6327-4712-ABDA-C99484CDDA6C}" type="slidenum">
              <a:rPr lang="zh-CN" altLang="en-US" sz="1200" smtClean="0"/>
              <a:pPr/>
              <a:t>11</a:t>
            </a:fld>
            <a:endParaRPr lang="zh-CN" altLang="en-US" sz="1200"/>
          </a:p>
        </p:txBody>
      </p:sp>
    </p:spTree>
    <p:extLst>
      <p:ext uri="{BB962C8B-B14F-4D97-AF65-F5344CB8AC3E}">
        <p14:creationId xmlns:p14="http://schemas.microsoft.com/office/powerpoint/2010/main" val="142394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B73F807-31EF-4A34-AF8E-3B9A60E1C68B}" type="slidenum">
              <a:rPr lang="zh-CN" altLang="en-US" sz="1200" smtClean="0"/>
              <a:pPr/>
              <a:t>12</a:t>
            </a:fld>
            <a:endParaRPr lang="zh-CN" altLang="en-US" sz="1200"/>
          </a:p>
        </p:txBody>
      </p:sp>
    </p:spTree>
    <p:extLst>
      <p:ext uri="{BB962C8B-B14F-4D97-AF65-F5344CB8AC3E}">
        <p14:creationId xmlns:p14="http://schemas.microsoft.com/office/powerpoint/2010/main" val="4170579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8CFA49E-2F54-4FAB-A9BC-3040BC663BBF}" type="slidenum">
              <a:rPr lang="zh-CN" altLang="en-US" sz="1200" smtClean="0"/>
              <a:pPr/>
              <a:t>13</a:t>
            </a:fld>
            <a:endParaRPr lang="zh-CN" altLang="en-US" sz="1200"/>
          </a:p>
        </p:txBody>
      </p:sp>
    </p:spTree>
    <p:extLst>
      <p:ext uri="{BB962C8B-B14F-4D97-AF65-F5344CB8AC3E}">
        <p14:creationId xmlns:p14="http://schemas.microsoft.com/office/powerpoint/2010/main" val="124898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EA7CBD5-14C6-453F-9A18-8CB359F7A4A9}" type="slidenum">
              <a:rPr lang="en-US" altLang="zh-CN" sz="1200">
                <a:latin typeface="Arial" panose="020B0604020202020204" pitchFamily="34" charset="0"/>
                <a:cs typeface="Arial" panose="020B0604020202020204" pitchFamily="34" charset="0"/>
              </a:rPr>
              <a:pPr/>
              <a:t>14</a:t>
            </a:fld>
            <a:endParaRPr lang="en-US" altLang="zh-CN" sz="1200" dirty="0">
              <a:latin typeface="Arial" panose="020B0604020202020204" pitchFamily="34" charset="0"/>
              <a:cs typeface="Arial" panose="020B0604020202020204"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85712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C19670F-CBA2-4467-B314-68107AB013B3}" type="slidenum">
              <a:rPr lang="zh-CN" altLang="en-US" sz="1200" smtClean="0"/>
              <a:pPr/>
              <a:t>15</a:t>
            </a:fld>
            <a:endParaRPr lang="zh-CN" altLang="en-US" sz="1200"/>
          </a:p>
        </p:txBody>
      </p:sp>
    </p:spTree>
    <p:extLst>
      <p:ext uri="{BB962C8B-B14F-4D97-AF65-F5344CB8AC3E}">
        <p14:creationId xmlns:p14="http://schemas.microsoft.com/office/powerpoint/2010/main" val="199619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718CFA69-4C96-4E03-9CB3-78AE278C58D4}"/>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en-US" sz="2200">
                  <a:solidFill>
                    <a:srgbClr val="40458C"/>
                  </a:solidFill>
                  <a:latin typeface="Tahom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66"/>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211" name="Rectangle 67"/>
          <p:cNvSpPr>
            <a:spLocks noGrp="1" noChangeArrowheads="1"/>
          </p:cNvSpPr>
          <p:nvPr>
            <p:ph type="ctrTitle"/>
          </p:nvPr>
        </p:nvSpPr>
        <p:spPr>
          <a:xfrm>
            <a:off x="991468" y="1750919"/>
            <a:ext cx="7771534" cy="1143000"/>
          </a:xfrm>
        </p:spPr>
        <p:txBody>
          <a:bodyPr/>
          <a:lstStyle>
            <a:lvl1pPr>
              <a:defRPr/>
            </a:lvl1pPr>
          </a:lstStyle>
          <a:p>
            <a:pPr lvl="0"/>
            <a:r>
              <a:rPr lang="en-US" altLang="zh-CN" noProof="0"/>
              <a:t>Click to edit Master title style</a:t>
            </a:r>
          </a:p>
        </p:txBody>
      </p:sp>
      <p:sp>
        <p:nvSpPr>
          <p:cNvPr id="6212" name="Rectangle 68" descr="Rectangle: Click to edit Master text styles&#10;Second level&#10;Third level&#10;Fourth level&#10;Fifth level"/>
          <p:cNvSpPr>
            <a:spLocks noGrp="1" noChangeArrowheads="1"/>
          </p:cNvSpPr>
          <p:nvPr>
            <p:ph type="subTitle" idx="1"/>
          </p:nvPr>
        </p:nvSpPr>
        <p:spPr>
          <a:xfrm>
            <a:off x="991469" y="3309940"/>
            <a:ext cx="6399068" cy="1750919"/>
          </a:xfrm>
        </p:spPr>
        <p:txBody>
          <a:bodyPr/>
          <a:lstStyle>
            <a:lvl1pPr marL="0" indent="0">
              <a:buFontTx/>
              <a:buNone/>
              <a:defRPr/>
            </a:lvl1pPr>
          </a:lstStyle>
          <a:p>
            <a:pPr lvl="0"/>
            <a:r>
              <a:rPr lang="en-US" altLang="zh-CN" noProof="0"/>
              <a:t>Click to edit Master subtitle style</a:t>
            </a:r>
          </a:p>
        </p:txBody>
      </p:sp>
      <p:sp>
        <p:nvSpPr>
          <p:cNvPr id="69" name="Rectangle 69">
            <a:extLst>
              <a:ext uri="{FF2B5EF4-FFF2-40B4-BE49-F238E27FC236}">
                <a16:creationId xmlns:a16="http://schemas.microsoft.com/office/drawing/2014/main" id="{FC72485A-F54E-4C6D-95A0-CA0BB78FE136}"/>
              </a:ext>
            </a:extLst>
          </p:cNvPr>
          <p:cNvSpPr>
            <a:spLocks noGrp="1" noChangeArrowheads="1"/>
          </p:cNvSpPr>
          <p:nvPr>
            <p:ph type="dt" sz="quarter" idx="10"/>
          </p:nvPr>
        </p:nvSpPr>
        <p:spPr>
          <a:xfrm>
            <a:off x="688975" y="6249988"/>
            <a:ext cx="1905000" cy="454025"/>
          </a:xfrm>
        </p:spPr>
        <p:txBody>
          <a:bodyPr/>
          <a:lstStyle>
            <a:lvl1pPr>
              <a:defRPr kumimoji="1">
                <a:latin typeface="Times New Roman" pitchFamily="18" charset="0"/>
              </a:defRPr>
            </a:lvl1pPr>
          </a:lstStyle>
          <a:p>
            <a:pPr>
              <a:defRPr/>
            </a:pPr>
            <a:fld id="{1E017DCD-8BEF-4E5E-8847-6513B1FB33E8}" type="datetime1">
              <a:rPr lang="en-US" altLang="zh-CN"/>
              <a:pPr>
                <a:defRPr/>
              </a:pPr>
              <a:t>9/2/2022</a:t>
            </a:fld>
            <a:endParaRPr lang="en-US" altLang="zh-CN" dirty="0"/>
          </a:p>
        </p:txBody>
      </p:sp>
      <p:sp>
        <p:nvSpPr>
          <p:cNvPr id="70" name="Rectangle 70">
            <a:extLst>
              <a:ext uri="{FF2B5EF4-FFF2-40B4-BE49-F238E27FC236}">
                <a16:creationId xmlns:a16="http://schemas.microsoft.com/office/drawing/2014/main" id="{EB2C586F-647B-44E2-9CB1-BFCC5A7059D4}"/>
              </a:ext>
            </a:extLst>
          </p:cNvPr>
          <p:cNvSpPr>
            <a:spLocks noGrp="1" noChangeArrowheads="1"/>
          </p:cNvSpPr>
          <p:nvPr>
            <p:ph type="ftr" sz="quarter" idx="11"/>
          </p:nvPr>
        </p:nvSpPr>
        <p:spPr>
          <a:xfrm>
            <a:off x="3121025" y="6249988"/>
            <a:ext cx="2901950" cy="454025"/>
          </a:xfrm>
        </p:spPr>
        <p:txBody>
          <a:bodyPr/>
          <a:lstStyle>
            <a:lvl1pPr>
              <a:defRPr kumimoji="1">
                <a:latin typeface="Times New Roman" pitchFamily="18" charset="0"/>
              </a:defRPr>
            </a:lvl1pPr>
          </a:lstStyle>
          <a:p>
            <a:pPr>
              <a:defRPr/>
            </a:pPr>
            <a:r>
              <a:rPr lang="en-US" altLang="zh-CN" dirty="0"/>
              <a:t>ESS 4870 Applied Geostatistics</a:t>
            </a:r>
          </a:p>
        </p:txBody>
      </p:sp>
      <p:sp>
        <p:nvSpPr>
          <p:cNvPr id="71" name="Rectangle 71">
            <a:extLst>
              <a:ext uri="{FF2B5EF4-FFF2-40B4-BE49-F238E27FC236}">
                <a16:creationId xmlns:a16="http://schemas.microsoft.com/office/drawing/2014/main" id="{F5D267C2-1590-421B-B331-7CD880ABA495}"/>
              </a:ext>
            </a:extLst>
          </p:cNvPr>
          <p:cNvSpPr>
            <a:spLocks noGrp="1" noChangeArrowheads="1"/>
          </p:cNvSpPr>
          <p:nvPr>
            <p:ph type="sldNum" sz="quarter" idx="12"/>
          </p:nvPr>
        </p:nvSpPr>
        <p:spPr>
          <a:xfrm>
            <a:off x="6550025" y="6249988"/>
            <a:ext cx="1905000" cy="454025"/>
          </a:xfrm>
        </p:spPr>
        <p:txBody>
          <a:bodyPr/>
          <a:lstStyle>
            <a:lvl1pPr>
              <a:defRPr kumimoji="1">
                <a:latin typeface="Times New Roman" panose="02020603050405020304" pitchFamily="18" charset="0"/>
              </a:defRPr>
            </a:lvl1pPr>
          </a:lstStyle>
          <a:p>
            <a:pPr>
              <a:defRPr/>
            </a:pPr>
            <a:fld id="{A6680E91-2CA8-4EF2-AA80-0C9972C34B63}" type="slidenum">
              <a:rPr lang="en-US" altLang="zh-CN"/>
              <a:pPr>
                <a:defRPr/>
              </a:pPr>
              <a:t>‹#›</a:t>
            </a:fld>
            <a:endParaRPr lang="en-US" altLang="zh-CN" dirty="0"/>
          </a:p>
        </p:txBody>
      </p:sp>
    </p:spTree>
    <p:extLst>
      <p:ext uri="{BB962C8B-B14F-4D97-AF65-F5344CB8AC3E}">
        <p14:creationId xmlns:p14="http://schemas.microsoft.com/office/powerpoint/2010/main" val="317250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416EBF4-59D6-408E-8D5D-2B3282D09CCE}"/>
              </a:ext>
            </a:extLst>
          </p:cNvPr>
          <p:cNvSpPr>
            <a:spLocks noGrp="1"/>
          </p:cNvSpPr>
          <p:nvPr>
            <p:ph type="dt" sz="half" idx="10"/>
          </p:nvPr>
        </p:nvSpPr>
        <p:spPr/>
        <p:txBody>
          <a:bodyPr/>
          <a:lstStyle>
            <a:lvl1pPr>
              <a:defRPr kumimoji="1">
                <a:latin typeface="Times New Roman" pitchFamily="18" charset="0"/>
              </a:defRPr>
            </a:lvl1pPr>
          </a:lstStyle>
          <a:p>
            <a:pPr>
              <a:defRPr/>
            </a:pPr>
            <a:fld id="{2D95DB2E-7EAD-4AEA-8E2F-F91260F3C573}"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CCF29CB9-29C0-4D08-B6CF-D0C6C3EA8261}"/>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7C5BDCAD-F95C-4BF9-8D68-D9D1171EB0B5}"/>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8D96B4D3-9CC0-40EC-B580-C5730F199239}" type="slidenum">
              <a:rPr lang="en-US" altLang="zh-CN"/>
              <a:pPr>
                <a:defRPr/>
              </a:pPr>
              <a:t>‹#›</a:t>
            </a:fld>
            <a:endParaRPr lang="en-US" altLang="zh-CN" dirty="0"/>
          </a:p>
        </p:txBody>
      </p:sp>
    </p:spTree>
    <p:extLst>
      <p:ext uri="{BB962C8B-B14F-4D97-AF65-F5344CB8AC3E}">
        <p14:creationId xmlns:p14="http://schemas.microsoft.com/office/powerpoint/2010/main" val="51775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548" y="134471"/>
            <a:ext cx="1995921" cy="625288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23457" y="134471"/>
            <a:ext cx="5853545" cy="625288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68D0540-815E-4526-92BC-AF9AC7890A14}"/>
              </a:ext>
            </a:extLst>
          </p:cNvPr>
          <p:cNvSpPr>
            <a:spLocks noGrp="1"/>
          </p:cNvSpPr>
          <p:nvPr>
            <p:ph type="dt" sz="half" idx="10"/>
          </p:nvPr>
        </p:nvSpPr>
        <p:spPr/>
        <p:txBody>
          <a:bodyPr/>
          <a:lstStyle>
            <a:lvl1pPr>
              <a:defRPr kumimoji="1">
                <a:latin typeface="Times New Roman" pitchFamily="18" charset="0"/>
              </a:defRPr>
            </a:lvl1pPr>
          </a:lstStyle>
          <a:p>
            <a:pPr>
              <a:defRPr/>
            </a:pPr>
            <a:fld id="{709D18FC-4041-4A56-80BE-CB640093A86B}"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FF856170-C2EA-461D-9336-CACBCEF79A1E}"/>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94ED295C-9C8B-49C8-AD61-1FA70332488E}"/>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BEAE8CDF-48C4-41BB-BE77-E1AAECE42E14}" type="slidenum">
              <a:rPr lang="en-US" altLang="zh-CN"/>
              <a:pPr>
                <a:defRPr/>
              </a:pPr>
              <a:t>‹#›</a:t>
            </a:fld>
            <a:endParaRPr lang="en-US" altLang="zh-CN" dirty="0"/>
          </a:p>
        </p:txBody>
      </p:sp>
    </p:spTree>
    <p:extLst>
      <p:ext uri="{BB962C8B-B14F-4D97-AF65-F5344CB8AC3E}">
        <p14:creationId xmlns:p14="http://schemas.microsoft.com/office/powerpoint/2010/main" val="3702010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623456" y="134471"/>
            <a:ext cx="7771535" cy="1143000"/>
          </a:xfrm>
        </p:spPr>
        <p:txBody>
          <a:bodyPr/>
          <a:lstStyle/>
          <a:p>
            <a:r>
              <a:rPr lang="en-US" altLang="zh-CN"/>
              <a:t>Click to edit Master title style</a:t>
            </a:r>
            <a:endParaRPr lang="zh-CN" altLang="en-US"/>
          </a:p>
        </p:txBody>
      </p:sp>
      <p:sp>
        <p:nvSpPr>
          <p:cNvPr id="3" name="Media Placeholder 2"/>
          <p:cNvSpPr>
            <a:spLocks noGrp="1"/>
          </p:cNvSpPr>
          <p:nvPr>
            <p:ph type="media" sz="half" idx="1"/>
          </p:nvPr>
        </p:nvSpPr>
        <p:spPr>
          <a:xfrm>
            <a:off x="835605" y="1680882"/>
            <a:ext cx="3818659" cy="4706471"/>
          </a:xfrm>
        </p:spPr>
        <p:txBody>
          <a:bodyPr/>
          <a:lstStyle/>
          <a:p>
            <a:pPr lvl="0"/>
            <a:endParaRPr lang="zh-CN" altLang="en-US" noProof="0"/>
          </a:p>
        </p:txBody>
      </p:sp>
      <p:sp>
        <p:nvSpPr>
          <p:cNvPr id="4" name="Text Placeholder 3"/>
          <p:cNvSpPr>
            <a:spLocks noGrp="1"/>
          </p:cNvSpPr>
          <p:nvPr>
            <p:ph type="body" sz="half" idx="2"/>
          </p:nvPr>
        </p:nvSpPr>
        <p:spPr>
          <a:xfrm>
            <a:off x="4792810" y="1680882"/>
            <a:ext cx="3818659" cy="470647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41D479-15CB-43D5-BBD4-71C03F802B7E}"/>
              </a:ext>
            </a:extLst>
          </p:cNvPr>
          <p:cNvSpPr>
            <a:spLocks noGrp="1"/>
          </p:cNvSpPr>
          <p:nvPr>
            <p:ph type="dt" sz="half" idx="10"/>
          </p:nvPr>
        </p:nvSpPr>
        <p:spPr/>
        <p:txBody>
          <a:bodyPr/>
          <a:lstStyle>
            <a:lvl1pPr>
              <a:defRPr kumimoji="1">
                <a:latin typeface="Times New Roman" pitchFamily="18" charset="0"/>
              </a:defRPr>
            </a:lvl1pPr>
          </a:lstStyle>
          <a:p>
            <a:pPr>
              <a:defRPr/>
            </a:pPr>
            <a:fld id="{B93823A6-F01F-4615-805F-DD817EB6FB3E}"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048AF853-AC24-4BCD-BA9E-6540AB1C8156}"/>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F794F047-9842-48B4-9D67-C46F523873D1}"/>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8E96DEFF-DB68-4662-B26C-5A125B509E7C}" type="slidenum">
              <a:rPr lang="en-US" altLang="zh-CN"/>
              <a:pPr>
                <a:defRPr/>
              </a:pPr>
              <a:t>‹#›</a:t>
            </a:fld>
            <a:endParaRPr lang="en-US" altLang="zh-CN" dirty="0"/>
          </a:p>
        </p:txBody>
      </p:sp>
    </p:spTree>
    <p:extLst>
      <p:ext uri="{BB962C8B-B14F-4D97-AF65-F5344CB8AC3E}">
        <p14:creationId xmlns:p14="http://schemas.microsoft.com/office/powerpoint/2010/main" val="3573489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4F60185A-B195-4557-8907-469086C1A2F4}"/>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en-US" sz="2200">
                  <a:solidFill>
                    <a:srgbClr val="40458C"/>
                  </a:solidFill>
                  <a:latin typeface="Tahom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66"/>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211" name="Rectangle 67"/>
          <p:cNvSpPr>
            <a:spLocks noGrp="1" noChangeArrowheads="1"/>
          </p:cNvSpPr>
          <p:nvPr>
            <p:ph type="ctrTitle"/>
          </p:nvPr>
        </p:nvSpPr>
        <p:spPr>
          <a:xfrm>
            <a:off x="991467" y="1750919"/>
            <a:ext cx="7771534" cy="1143000"/>
          </a:xfrm>
        </p:spPr>
        <p:txBody>
          <a:bodyPr/>
          <a:lstStyle>
            <a:lvl1pPr>
              <a:defRPr/>
            </a:lvl1pPr>
          </a:lstStyle>
          <a:p>
            <a:pPr lvl="0"/>
            <a:r>
              <a:rPr lang="en-US" altLang="zh-CN" noProof="0"/>
              <a:t>Click to edit Master title style</a:t>
            </a:r>
          </a:p>
        </p:txBody>
      </p:sp>
      <p:sp>
        <p:nvSpPr>
          <p:cNvPr id="6212" name="Rectangle 68" descr="Rectangle: Click to edit Master text styles&#10;Second level&#10;Third level&#10;Fourth level&#10;Fifth level"/>
          <p:cNvSpPr>
            <a:spLocks noGrp="1" noChangeArrowheads="1"/>
          </p:cNvSpPr>
          <p:nvPr>
            <p:ph type="subTitle" idx="1"/>
          </p:nvPr>
        </p:nvSpPr>
        <p:spPr>
          <a:xfrm>
            <a:off x="991467" y="3309938"/>
            <a:ext cx="6399068" cy="1750919"/>
          </a:xfrm>
        </p:spPr>
        <p:txBody>
          <a:bodyPr/>
          <a:lstStyle>
            <a:lvl1pPr marL="0" indent="0">
              <a:buFontTx/>
              <a:buNone/>
              <a:defRPr/>
            </a:lvl1pPr>
          </a:lstStyle>
          <a:p>
            <a:pPr lvl="0"/>
            <a:r>
              <a:rPr lang="en-US" altLang="zh-CN" noProof="0"/>
              <a:t>Click to edit Master subtitle style</a:t>
            </a:r>
          </a:p>
        </p:txBody>
      </p:sp>
      <p:sp>
        <p:nvSpPr>
          <p:cNvPr id="69" name="Rectangle 69">
            <a:extLst>
              <a:ext uri="{FF2B5EF4-FFF2-40B4-BE49-F238E27FC236}">
                <a16:creationId xmlns:a16="http://schemas.microsoft.com/office/drawing/2014/main" id="{7E52811C-B068-461E-9BFC-111255EE3246}"/>
              </a:ext>
            </a:extLst>
          </p:cNvPr>
          <p:cNvSpPr>
            <a:spLocks noGrp="1" noChangeArrowheads="1"/>
          </p:cNvSpPr>
          <p:nvPr>
            <p:ph type="dt" sz="quarter" idx="10"/>
          </p:nvPr>
        </p:nvSpPr>
        <p:spPr>
          <a:xfrm>
            <a:off x="688975" y="6249988"/>
            <a:ext cx="1905000" cy="454025"/>
          </a:xfrm>
        </p:spPr>
        <p:txBody>
          <a:bodyPr/>
          <a:lstStyle>
            <a:lvl1pPr>
              <a:defRPr kumimoji="1">
                <a:latin typeface="Times New Roman" pitchFamily="18" charset="0"/>
              </a:defRPr>
            </a:lvl1pPr>
          </a:lstStyle>
          <a:p>
            <a:pPr>
              <a:defRPr/>
            </a:pPr>
            <a:fld id="{21D0855D-476E-4247-9C08-457D6DB5BA70}" type="datetime1">
              <a:rPr lang="en-US" altLang="zh-CN"/>
              <a:pPr>
                <a:defRPr/>
              </a:pPr>
              <a:t>9/2/2022</a:t>
            </a:fld>
            <a:endParaRPr lang="en-US" altLang="zh-CN" dirty="0"/>
          </a:p>
        </p:txBody>
      </p:sp>
      <p:sp>
        <p:nvSpPr>
          <p:cNvPr id="70" name="Rectangle 70">
            <a:extLst>
              <a:ext uri="{FF2B5EF4-FFF2-40B4-BE49-F238E27FC236}">
                <a16:creationId xmlns:a16="http://schemas.microsoft.com/office/drawing/2014/main" id="{576A5B0F-DE6D-4360-A813-65310ED4E5B1}"/>
              </a:ext>
            </a:extLst>
          </p:cNvPr>
          <p:cNvSpPr>
            <a:spLocks noGrp="1" noChangeArrowheads="1"/>
          </p:cNvSpPr>
          <p:nvPr>
            <p:ph type="ftr" sz="quarter" idx="11"/>
          </p:nvPr>
        </p:nvSpPr>
        <p:spPr>
          <a:xfrm>
            <a:off x="3121025" y="6249988"/>
            <a:ext cx="2901950" cy="454025"/>
          </a:xfrm>
        </p:spPr>
        <p:txBody>
          <a:bodyPr/>
          <a:lstStyle>
            <a:lvl1pPr>
              <a:defRPr kumimoji="1">
                <a:latin typeface="Times New Roman" pitchFamily="18" charset="0"/>
              </a:defRPr>
            </a:lvl1pPr>
          </a:lstStyle>
          <a:p>
            <a:pPr>
              <a:defRPr/>
            </a:pPr>
            <a:r>
              <a:rPr lang="en-US" altLang="zh-CN" dirty="0"/>
              <a:t>ESS 4870 Applied Geostatistics</a:t>
            </a:r>
          </a:p>
        </p:txBody>
      </p:sp>
      <p:sp>
        <p:nvSpPr>
          <p:cNvPr id="71" name="Rectangle 71">
            <a:extLst>
              <a:ext uri="{FF2B5EF4-FFF2-40B4-BE49-F238E27FC236}">
                <a16:creationId xmlns:a16="http://schemas.microsoft.com/office/drawing/2014/main" id="{F6623A93-0272-469E-89FE-216BB056145F}"/>
              </a:ext>
            </a:extLst>
          </p:cNvPr>
          <p:cNvSpPr>
            <a:spLocks noGrp="1" noChangeArrowheads="1"/>
          </p:cNvSpPr>
          <p:nvPr>
            <p:ph type="sldNum" sz="quarter" idx="12"/>
          </p:nvPr>
        </p:nvSpPr>
        <p:spPr>
          <a:xfrm>
            <a:off x="6550025" y="6249988"/>
            <a:ext cx="1905000" cy="454025"/>
          </a:xfrm>
        </p:spPr>
        <p:txBody>
          <a:bodyPr/>
          <a:lstStyle>
            <a:lvl1pPr>
              <a:defRPr kumimoji="1">
                <a:latin typeface="Times New Roman" panose="02020603050405020304" pitchFamily="18" charset="0"/>
              </a:defRPr>
            </a:lvl1pPr>
          </a:lstStyle>
          <a:p>
            <a:pPr>
              <a:defRPr/>
            </a:pPr>
            <a:fld id="{07F3A31E-7384-45D4-8017-214880AFE914}" type="slidenum">
              <a:rPr lang="en-US" altLang="zh-CN"/>
              <a:pPr>
                <a:defRPr/>
              </a:pPr>
              <a:t>‹#›</a:t>
            </a:fld>
            <a:endParaRPr lang="en-US" altLang="zh-CN" dirty="0"/>
          </a:p>
        </p:txBody>
      </p:sp>
    </p:spTree>
    <p:extLst>
      <p:ext uri="{BB962C8B-B14F-4D97-AF65-F5344CB8AC3E}">
        <p14:creationId xmlns:p14="http://schemas.microsoft.com/office/powerpoint/2010/main" val="1529240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19C45FE-C92E-4B96-AB7B-DA715BC31E89}"/>
              </a:ext>
            </a:extLst>
          </p:cNvPr>
          <p:cNvSpPr>
            <a:spLocks noGrp="1"/>
          </p:cNvSpPr>
          <p:nvPr>
            <p:ph type="dt" sz="half" idx="10"/>
          </p:nvPr>
        </p:nvSpPr>
        <p:spPr/>
        <p:txBody>
          <a:bodyPr/>
          <a:lstStyle>
            <a:lvl1pPr>
              <a:defRPr kumimoji="1">
                <a:latin typeface="Times New Roman" pitchFamily="18" charset="0"/>
              </a:defRPr>
            </a:lvl1pPr>
          </a:lstStyle>
          <a:p>
            <a:pPr>
              <a:defRPr/>
            </a:pPr>
            <a:fld id="{103696C3-D4F5-440D-A2C9-7CC0B73E3D06}"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CE9A3ED2-6F3D-4C5B-94C2-3C740CAC6F57}"/>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03817E30-212E-49A2-8412-755DB3B553B5}"/>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BC0F8934-F3E8-4D99-8E27-3FDA5853AA00}" type="slidenum">
              <a:rPr lang="en-US" altLang="zh-CN"/>
              <a:pPr>
                <a:defRPr/>
              </a:pPr>
              <a:t>‹#›</a:t>
            </a:fld>
            <a:endParaRPr lang="en-US" altLang="zh-CN" dirty="0"/>
          </a:p>
        </p:txBody>
      </p:sp>
    </p:spTree>
    <p:extLst>
      <p:ext uri="{BB962C8B-B14F-4D97-AF65-F5344CB8AC3E}">
        <p14:creationId xmlns:p14="http://schemas.microsoft.com/office/powerpoint/2010/main" val="2145630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0694D1F-BA47-4547-B716-3F32D73E880B}"/>
              </a:ext>
            </a:extLst>
          </p:cNvPr>
          <p:cNvSpPr>
            <a:spLocks noGrp="1"/>
          </p:cNvSpPr>
          <p:nvPr>
            <p:ph type="dt" sz="half" idx="10"/>
          </p:nvPr>
        </p:nvSpPr>
        <p:spPr/>
        <p:txBody>
          <a:bodyPr/>
          <a:lstStyle>
            <a:lvl1pPr>
              <a:defRPr kumimoji="1">
                <a:latin typeface="Times New Roman" pitchFamily="18" charset="0"/>
              </a:defRPr>
            </a:lvl1pPr>
          </a:lstStyle>
          <a:p>
            <a:pPr>
              <a:defRPr/>
            </a:pPr>
            <a:fld id="{A59961A9-131C-47B2-B7A6-320882F04688}"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6B2DD1DD-3864-4AA2-8E1A-0C1CD36275BB}"/>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F8658319-C72D-4024-AD6B-6EBAEF699F9F}"/>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B7BD1F03-C08C-4299-878F-86349599B2FA}" type="slidenum">
              <a:rPr lang="en-US" altLang="zh-CN"/>
              <a:pPr>
                <a:defRPr/>
              </a:pPr>
              <a:t>‹#›</a:t>
            </a:fld>
            <a:endParaRPr lang="en-US" altLang="zh-CN" dirty="0"/>
          </a:p>
        </p:txBody>
      </p:sp>
    </p:spTree>
    <p:extLst>
      <p:ext uri="{BB962C8B-B14F-4D97-AF65-F5344CB8AC3E}">
        <p14:creationId xmlns:p14="http://schemas.microsoft.com/office/powerpoint/2010/main" val="2387129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5603" y="1680882"/>
            <a:ext cx="3818659" cy="470647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92808" y="1680882"/>
            <a:ext cx="3818659" cy="470647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B4DF0B6-D994-4CEE-ABB6-370040306A18}"/>
              </a:ext>
            </a:extLst>
          </p:cNvPr>
          <p:cNvSpPr>
            <a:spLocks noGrp="1"/>
          </p:cNvSpPr>
          <p:nvPr>
            <p:ph type="dt" sz="half" idx="10"/>
          </p:nvPr>
        </p:nvSpPr>
        <p:spPr/>
        <p:txBody>
          <a:bodyPr/>
          <a:lstStyle>
            <a:lvl1pPr>
              <a:defRPr kumimoji="1">
                <a:latin typeface="Times New Roman" pitchFamily="18" charset="0"/>
              </a:defRPr>
            </a:lvl1pPr>
          </a:lstStyle>
          <a:p>
            <a:pPr>
              <a:defRPr/>
            </a:pPr>
            <a:fld id="{BC099220-897B-4736-8F33-3F5A00674EF7}"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617F3AE4-3127-4EFF-9E71-71179BE7ACB3}"/>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F9AF3ABA-096A-4314-B2D2-443C22A38DAB}"/>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EC5A6CF3-8FEF-46AA-89F5-218BBF2C411D}" type="slidenum">
              <a:rPr lang="en-US" altLang="zh-CN"/>
              <a:pPr>
                <a:defRPr/>
              </a:pPr>
              <a:t>‹#›</a:t>
            </a:fld>
            <a:endParaRPr lang="en-US" altLang="zh-CN" dirty="0"/>
          </a:p>
        </p:txBody>
      </p:sp>
    </p:spTree>
    <p:extLst>
      <p:ext uri="{BB962C8B-B14F-4D97-AF65-F5344CB8AC3E}">
        <p14:creationId xmlns:p14="http://schemas.microsoft.com/office/powerpoint/2010/main" val="3863404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4544"/>
            <a:ext cx="8229023"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196D023-8CBB-428F-A5DE-3E665862505F}"/>
              </a:ext>
            </a:extLst>
          </p:cNvPr>
          <p:cNvSpPr>
            <a:spLocks noGrp="1"/>
          </p:cNvSpPr>
          <p:nvPr>
            <p:ph type="dt" sz="half" idx="10"/>
          </p:nvPr>
        </p:nvSpPr>
        <p:spPr/>
        <p:txBody>
          <a:bodyPr/>
          <a:lstStyle>
            <a:lvl1pPr>
              <a:defRPr kumimoji="1">
                <a:latin typeface="Times New Roman" pitchFamily="18" charset="0"/>
              </a:defRPr>
            </a:lvl1pPr>
          </a:lstStyle>
          <a:p>
            <a:pPr>
              <a:defRPr/>
            </a:pPr>
            <a:fld id="{93D22428-6860-4A73-A6B9-A56223A1B4AC}" type="datetime1">
              <a:rPr lang="en-US" altLang="zh-CN"/>
              <a:pPr>
                <a:defRPr/>
              </a:pPr>
              <a:t>9/2/2022</a:t>
            </a:fld>
            <a:endParaRPr lang="en-US" altLang="zh-CN" dirty="0"/>
          </a:p>
        </p:txBody>
      </p:sp>
      <p:sp>
        <p:nvSpPr>
          <p:cNvPr id="8" name="Footer Placeholder 7">
            <a:extLst>
              <a:ext uri="{FF2B5EF4-FFF2-40B4-BE49-F238E27FC236}">
                <a16:creationId xmlns:a16="http://schemas.microsoft.com/office/drawing/2014/main" id="{F4F00A0F-2E6E-464E-A8B9-5A5FA6392F2C}"/>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9" name="Slide Number Placeholder 8">
            <a:extLst>
              <a:ext uri="{FF2B5EF4-FFF2-40B4-BE49-F238E27FC236}">
                <a16:creationId xmlns:a16="http://schemas.microsoft.com/office/drawing/2014/main" id="{87AF0264-2A23-4FF1-B1D0-8C5ED2C32534}"/>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35056CA6-4D9F-44FE-A67C-536456D9443A}" type="slidenum">
              <a:rPr lang="en-US" altLang="zh-CN"/>
              <a:pPr>
                <a:defRPr/>
              </a:pPr>
              <a:t>‹#›</a:t>
            </a:fld>
            <a:endParaRPr lang="en-US" altLang="zh-CN" dirty="0"/>
          </a:p>
        </p:txBody>
      </p:sp>
    </p:spTree>
    <p:extLst>
      <p:ext uri="{BB962C8B-B14F-4D97-AF65-F5344CB8AC3E}">
        <p14:creationId xmlns:p14="http://schemas.microsoft.com/office/powerpoint/2010/main" val="909315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5E8DF08-726E-4CA8-BF77-1CA46CBC2439}"/>
              </a:ext>
            </a:extLst>
          </p:cNvPr>
          <p:cNvSpPr>
            <a:spLocks noGrp="1"/>
          </p:cNvSpPr>
          <p:nvPr>
            <p:ph type="dt" sz="half" idx="10"/>
          </p:nvPr>
        </p:nvSpPr>
        <p:spPr/>
        <p:txBody>
          <a:bodyPr/>
          <a:lstStyle>
            <a:lvl1pPr>
              <a:defRPr kumimoji="1">
                <a:latin typeface="Times New Roman" pitchFamily="18" charset="0"/>
              </a:defRPr>
            </a:lvl1pPr>
          </a:lstStyle>
          <a:p>
            <a:pPr>
              <a:defRPr/>
            </a:pPr>
            <a:fld id="{0FA91BCE-B355-4D6C-84C3-25139C4445D4}" type="datetime1">
              <a:rPr lang="en-US" altLang="zh-CN"/>
              <a:pPr>
                <a:defRPr/>
              </a:pPr>
              <a:t>9/2/2022</a:t>
            </a:fld>
            <a:endParaRPr lang="en-US" altLang="zh-CN" dirty="0"/>
          </a:p>
        </p:txBody>
      </p:sp>
      <p:sp>
        <p:nvSpPr>
          <p:cNvPr id="4" name="Footer Placeholder 3">
            <a:extLst>
              <a:ext uri="{FF2B5EF4-FFF2-40B4-BE49-F238E27FC236}">
                <a16:creationId xmlns:a16="http://schemas.microsoft.com/office/drawing/2014/main" id="{3C876ACF-1B5B-4D57-A082-A1DFD6F163BF}"/>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5" name="Slide Number Placeholder 4">
            <a:extLst>
              <a:ext uri="{FF2B5EF4-FFF2-40B4-BE49-F238E27FC236}">
                <a16:creationId xmlns:a16="http://schemas.microsoft.com/office/drawing/2014/main" id="{6A9F942A-FDCA-4CB1-AF12-66DDA66850C5}"/>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F93C65CF-0C30-427A-BCEA-85A32428A534}" type="slidenum">
              <a:rPr lang="en-US" altLang="zh-CN"/>
              <a:pPr>
                <a:defRPr/>
              </a:pPr>
              <a:t>‹#›</a:t>
            </a:fld>
            <a:endParaRPr lang="en-US" altLang="zh-CN" dirty="0"/>
          </a:p>
        </p:txBody>
      </p:sp>
    </p:spTree>
    <p:extLst>
      <p:ext uri="{BB962C8B-B14F-4D97-AF65-F5344CB8AC3E}">
        <p14:creationId xmlns:p14="http://schemas.microsoft.com/office/powerpoint/2010/main" val="2337291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FD23E-873F-43FB-9531-3A7EBF3DB1A6}"/>
              </a:ext>
            </a:extLst>
          </p:cNvPr>
          <p:cNvSpPr>
            <a:spLocks noGrp="1"/>
          </p:cNvSpPr>
          <p:nvPr>
            <p:ph type="dt" sz="half" idx="10"/>
          </p:nvPr>
        </p:nvSpPr>
        <p:spPr/>
        <p:txBody>
          <a:bodyPr/>
          <a:lstStyle>
            <a:lvl1pPr>
              <a:defRPr kumimoji="1">
                <a:latin typeface="Times New Roman" pitchFamily="18" charset="0"/>
              </a:defRPr>
            </a:lvl1pPr>
          </a:lstStyle>
          <a:p>
            <a:pPr>
              <a:defRPr/>
            </a:pPr>
            <a:fld id="{21DE57F6-98BA-4A22-BF42-C2D9E13DDEE7}" type="datetime1">
              <a:rPr lang="en-US" altLang="zh-CN"/>
              <a:pPr>
                <a:defRPr/>
              </a:pPr>
              <a:t>9/2/2022</a:t>
            </a:fld>
            <a:endParaRPr lang="en-US" altLang="zh-CN" dirty="0"/>
          </a:p>
        </p:txBody>
      </p:sp>
      <p:sp>
        <p:nvSpPr>
          <p:cNvPr id="3" name="Footer Placeholder 2">
            <a:extLst>
              <a:ext uri="{FF2B5EF4-FFF2-40B4-BE49-F238E27FC236}">
                <a16:creationId xmlns:a16="http://schemas.microsoft.com/office/drawing/2014/main" id="{968C54F2-FE78-43F0-9A8B-9091C5EFCC79}"/>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4" name="Slide Number Placeholder 3">
            <a:extLst>
              <a:ext uri="{FF2B5EF4-FFF2-40B4-BE49-F238E27FC236}">
                <a16:creationId xmlns:a16="http://schemas.microsoft.com/office/drawing/2014/main" id="{A7849F99-B5BE-47C6-A359-7827D6015596}"/>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A8AE44ED-E150-47CE-91A6-555D67AA025C}" type="slidenum">
              <a:rPr lang="en-US" altLang="zh-CN"/>
              <a:pPr>
                <a:defRPr/>
              </a:pPr>
              <a:t>‹#›</a:t>
            </a:fld>
            <a:endParaRPr lang="en-US" altLang="zh-CN" dirty="0"/>
          </a:p>
        </p:txBody>
      </p:sp>
    </p:spTree>
    <p:extLst>
      <p:ext uri="{BB962C8B-B14F-4D97-AF65-F5344CB8AC3E}">
        <p14:creationId xmlns:p14="http://schemas.microsoft.com/office/powerpoint/2010/main" val="66006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A41FFC1-C234-4760-AFFA-9CD9795DB584}"/>
              </a:ext>
            </a:extLst>
          </p:cNvPr>
          <p:cNvSpPr>
            <a:spLocks noGrp="1"/>
          </p:cNvSpPr>
          <p:nvPr>
            <p:ph type="dt" sz="half" idx="10"/>
          </p:nvPr>
        </p:nvSpPr>
        <p:spPr/>
        <p:txBody>
          <a:bodyPr/>
          <a:lstStyle>
            <a:lvl1pPr>
              <a:defRPr kumimoji="1">
                <a:latin typeface="Times New Roman" pitchFamily="18" charset="0"/>
              </a:defRPr>
            </a:lvl1pPr>
          </a:lstStyle>
          <a:p>
            <a:pPr>
              <a:defRPr/>
            </a:pPr>
            <a:fld id="{F4EBA147-A2F0-4E49-98D5-D57CF9831AB9}"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1FF4A657-E8D9-4955-B9F1-A332E2CCF96B}"/>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EF37DA5E-1ECB-4434-8810-228DDD8AE74E}"/>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6F0F9EA6-A00D-4E69-A370-79922C70C0A1}" type="slidenum">
              <a:rPr lang="en-US" altLang="zh-CN"/>
              <a:pPr>
                <a:defRPr/>
              </a:pPr>
              <a:t>‹#›</a:t>
            </a:fld>
            <a:endParaRPr lang="en-US" altLang="zh-CN" dirty="0"/>
          </a:p>
        </p:txBody>
      </p:sp>
    </p:spTree>
    <p:extLst>
      <p:ext uri="{BB962C8B-B14F-4D97-AF65-F5344CB8AC3E}">
        <p14:creationId xmlns:p14="http://schemas.microsoft.com/office/powerpoint/2010/main" val="2757555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lstStyle>
            <a:lvl1pPr algn="l">
              <a:defRPr sz="1800" b="1"/>
            </a:lvl1pPr>
          </a:lstStyle>
          <a:p>
            <a:r>
              <a:rPr lang="en-US" altLang="zh-CN"/>
              <a:t>Click to edit Master title style</a:t>
            </a:r>
            <a:endParaRPr lang="zh-CN" alt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1FD0B7-D673-4DAD-9A1D-73CFF29A4D25}"/>
              </a:ext>
            </a:extLst>
          </p:cNvPr>
          <p:cNvSpPr>
            <a:spLocks noGrp="1"/>
          </p:cNvSpPr>
          <p:nvPr>
            <p:ph type="dt" sz="half" idx="10"/>
          </p:nvPr>
        </p:nvSpPr>
        <p:spPr/>
        <p:txBody>
          <a:bodyPr/>
          <a:lstStyle>
            <a:lvl1pPr>
              <a:defRPr kumimoji="1">
                <a:latin typeface="Times New Roman" pitchFamily="18" charset="0"/>
              </a:defRPr>
            </a:lvl1pPr>
          </a:lstStyle>
          <a:p>
            <a:pPr>
              <a:defRPr/>
            </a:pPr>
            <a:fld id="{7853A75B-4782-46DF-A891-0C4FDCCA31D3}"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D2D33473-121B-4610-A231-A00FB2E15880}"/>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749215C2-4B0F-44A0-BC48-D25C5B00C75D}"/>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545C510F-2369-471C-BD40-89CFFDEE1A97}" type="slidenum">
              <a:rPr lang="en-US" altLang="zh-CN"/>
              <a:pPr>
                <a:defRPr/>
              </a:pPr>
              <a:t>‹#›</a:t>
            </a:fld>
            <a:endParaRPr lang="en-US" altLang="zh-CN" dirty="0"/>
          </a:p>
        </p:txBody>
      </p:sp>
    </p:spTree>
    <p:extLst>
      <p:ext uri="{BB962C8B-B14F-4D97-AF65-F5344CB8AC3E}">
        <p14:creationId xmlns:p14="http://schemas.microsoft.com/office/powerpoint/2010/main" val="311730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lstStyle>
            <a:lvl1pPr algn="l">
              <a:defRPr sz="18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endParaRPr lang="zh-CN" altLang="en-US" noProof="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4E88F17-851E-415D-9636-7F97FB0D7EC5}"/>
              </a:ext>
            </a:extLst>
          </p:cNvPr>
          <p:cNvSpPr>
            <a:spLocks noGrp="1"/>
          </p:cNvSpPr>
          <p:nvPr>
            <p:ph type="dt" sz="half" idx="10"/>
          </p:nvPr>
        </p:nvSpPr>
        <p:spPr/>
        <p:txBody>
          <a:bodyPr/>
          <a:lstStyle>
            <a:lvl1pPr>
              <a:defRPr kumimoji="1">
                <a:latin typeface="Times New Roman" pitchFamily="18" charset="0"/>
              </a:defRPr>
            </a:lvl1pPr>
          </a:lstStyle>
          <a:p>
            <a:pPr>
              <a:defRPr/>
            </a:pPr>
            <a:fld id="{FFCB01FF-FB2F-4726-9898-C386B4EDB1E2}"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672E9497-16D8-44AD-A676-2F6FF3C69E42}"/>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69EC2311-BDBC-4F66-9B03-75842B1AB67B}"/>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E1399800-6F4D-48FE-A3DA-38774CB08922}" type="slidenum">
              <a:rPr lang="en-US" altLang="zh-CN"/>
              <a:pPr>
                <a:defRPr/>
              </a:pPr>
              <a:t>‹#›</a:t>
            </a:fld>
            <a:endParaRPr lang="en-US" altLang="zh-CN" dirty="0"/>
          </a:p>
        </p:txBody>
      </p:sp>
    </p:spTree>
    <p:extLst>
      <p:ext uri="{BB962C8B-B14F-4D97-AF65-F5344CB8AC3E}">
        <p14:creationId xmlns:p14="http://schemas.microsoft.com/office/powerpoint/2010/main" val="35429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8C44A1-83CC-41BC-BE7B-34813D4914FB}"/>
              </a:ext>
            </a:extLst>
          </p:cNvPr>
          <p:cNvSpPr>
            <a:spLocks noGrp="1"/>
          </p:cNvSpPr>
          <p:nvPr>
            <p:ph type="dt" sz="half" idx="10"/>
          </p:nvPr>
        </p:nvSpPr>
        <p:spPr/>
        <p:txBody>
          <a:bodyPr/>
          <a:lstStyle>
            <a:lvl1pPr>
              <a:defRPr kumimoji="1">
                <a:latin typeface="Times New Roman" pitchFamily="18" charset="0"/>
              </a:defRPr>
            </a:lvl1pPr>
          </a:lstStyle>
          <a:p>
            <a:pPr>
              <a:defRPr/>
            </a:pPr>
            <a:fld id="{96687D07-246D-4959-ACFD-62E506B34420}"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762B3A69-45E9-4AB4-A680-2DB871C71F35}"/>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82DF4762-FE6A-4DF7-947A-A3BEDFB5EDBA}"/>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66B0A42B-2699-4570-B861-CF539423D671}" type="slidenum">
              <a:rPr lang="en-US" altLang="zh-CN"/>
              <a:pPr>
                <a:defRPr/>
              </a:pPr>
              <a:t>‹#›</a:t>
            </a:fld>
            <a:endParaRPr lang="en-US" altLang="zh-CN" dirty="0"/>
          </a:p>
        </p:txBody>
      </p:sp>
    </p:spTree>
    <p:extLst>
      <p:ext uri="{BB962C8B-B14F-4D97-AF65-F5344CB8AC3E}">
        <p14:creationId xmlns:p14="http://schemas.microsoft.com/office/powerpoint/2010/main" val="3308466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546" y="134471"/>
            <a:ext cx="1995921" cy="625288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23455" y="134471"/>
            <a:ext cx="5853545" cy="625288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00B623D-00AF-4C05-B334-990CDAC32F87}"/>
              </a:ext>
            </a:extLst>
          </p:cNvPr>
          <p:cNvSpPr>
            <a:spLocks noGrp="1"/>
          </p:cNvSpPr>
          <p:nvPr>
            <p:ph type="dt" sz="half" idx="10"/>
          </p:nvPr>
        </p:nvSpPr>
        <p:spPr/>
        <p:txBody>
          <a:bodyPr/>
          <a:lstStyle>
            <a:lvl1pPr>
              <a:defRPr kumimoji="1">
                <a:latin typeface="Times New Roman" pitchFamily="18" charset="0"/>
              </a:defRPr>
            </a:lvl1pPr>
          </a:lstStyle>
          <a:p>
            <a:pPr>
              <a:defRPr/>
            </a:pPr>
            <a:fld id="{D0516C50-C0AF-49BE-8EC0-697D8220AA5B}"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58F2A534-4E4B-4E82-A54A-89DF2CD80718}"/>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252DFF4A-A415-4711-B9C5-5213C58DD8E6}"/>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2F4FC7A0-CD28-496C-A985-E2D09A2ADC58}" type="slidenum">
              <a:rPr lang="en-US" altLang="zh-CN"/>
              <a:pPr>
                <a:defRPr/>
              </a:pPr>
              <a:t>‹#›</a:t>
            </a:fld>
            <a:endParaRPr lang="en-US" altLang="zh-CN" dirty="0"/>
          </a:p>
        </p:txBody>
      </p:sp>
    </p:spTree>
    <p:extLst>
      <p:ext uri="{BB962C8B-B14F-4D97-AF65-F5344CB8AC3E}">
        <p14:creationId xmlns:p14="http://schemas.microsoft.com/office/powerpoint/2010/main" val="343042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623454" y="134471"/>
            <a:ext cx="7771535" cy="1143000"/>
          </a:xfrm>
        </p:spPr>
        <p:txBody>
          <a:bodyPr/>
          <a:lstStyle/>
          <a:p>
            <a:r>
              <a:rPr lang="en-US" altLang="zh-CN"/>
              <a:t>Click to edit Master title style</a:t>
            </a:r>
            <a:endParaRPr lang="zh-CN" altLang="en-US"/>
          </a:p>
        </p:txBody>
      </p:sp>
      <p:sp>
        <p:nvSpPr>
          <p:cNvPr id="3" name="Media Placeholder 2"/>
          <p:cNvSpPr>
            <a:spLocks noGrp="1"/>
          </p:cNvSpPr>
          <p:nvPr>
            <p:ph type="media" sz="half" idx="1"/>
          </p:nvPr>
        </p:nvSpPr>
        <p:spPr>
          <a:xfrm>
            <a:off x="835603" y="1680882"/>
            <a:ext cx="3818659" cy="4706471"/>
          </a:xfrm>
        </p:spPr>
        <p:txBody>
          <a:bodyPr/>
          <a:lstStyle/>
          <a:p>
            <a:pPr lvl="0"/>
            <a:endParaRPr lang="zh-CN" altLang="en-US" noProof="0"/>
          </a:p>
        </p:txBody>
      </p:sp>
      <p:sp>
        <p:nvSpPr>
          <p:cNvPr id="4" name="Text Placeholder 3"/>
          <p:cNvSpPr>
            <a:spLocks noGrp="1"/>
          </p:cNvSpPr>
          <p:nvPr>
            <p:ph type="body" sz="half" idx="2"/>
          </p:nvPr>
        </p:nvSpPr>
        <p:spPr>
          <a:xfrm>
            <a:off x="4792808" y="1680882"/>
            <a:ext cx="3818659" cy="470647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44BB2C-F397-4AC9-85BB-213DD243C672}"/>
              </a:ext>
            </a:extLst>
          </p:cNvPr>
          <p:cNvSpPr>
            <a:spLocks noGrp="1"/>
          </p:cNvSpPr>
          <p:nvPr>
            <p:ph type="dt" sz="half" idx="10"/>
          </p:nvPr>
        </p:nvSpPr>
        <p:spPr/>
        <p:txBody>
          <a:bodyPr/>
          <a:lstStyle>
            <a:lvl1pPr>
              <a:defRPr kumimoji="1">
                <a:latin typeface="Times New Roman" pitchFamily="18" charset="0"/>
              </a:defRPr>
            </a:lvl1pPr>
          </a:lstStyle>
          <a:p>
            <a:pPr>
              <a:defRPr/>
            </a:pPr>
            <a:fld id="{7A4020AB-5BB1-4EAE-BE15-0300B52F62A6}"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2740912A-AA06-44BE-85A1-726FA024B649}"/>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238E187F-A780-4206-8C8C-82621C858B1A}"/>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8CCC8845-36F2-4596-B9A0-CB65A664B36F}" type="slidenum">
              <a:rPr lang="en-US" altLang="zh-CN"/>
              <a:pPr>
                <a:defRPr/>
              </a:pPr>
              <a:t>‹#›</a:t>
            </a:fld>
            <a:endParaRPr lang="en-US" altLang="zh-CN" dirty="0"/>
          </a:p>
        </p:txBody>
      </p:sp>
    </p:spTree>
    <p:extLst>
      <p:ext uri="{BB962C8B-B14F-4D97-AF65-F5344CB8AC3E}">
        <p14:creationId xmlns:p14="http://schemas.microsoft.com/office/powerpoint/2010/main" val="101481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7" y="4406713"/>
            <a:ext cx="7771534" cy="1362916"/>
          </a:xfrm>
        </p:spPr>
        <p:txBody>
          <a:bodyPr anchor="t"/>
          <a:lstStyle>
            <a:lvl1pPr algn="l">
              <a:defRPr sz="36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3037" y="2906526"/>
            <a:ext cx="7771534" cy="1500187"/>
          </a:xfrm>
        </p:spPr>
        <p:txBody>
          <a:bodyPr anchor="b"/>
          <a:lstStyle>
            <a:lvl1pPr marL="0" indent="0">
              <a:buNone/>
              <a:defRPr sz="1800"/>
            </a:lvl1pPr>
            <a:lvl2pPr marL="410195" indent="0">
              <a:buNone/>
              <a:defRPr sz="1600"/>
            </a:lvl2pPr>
            <a:lvl3pPr marL="820391" indent="0">
              <a:buNone/>
              <a:defRPr sz="1400"/>
            </a:lvl3pPr>
            <a:lvl4pPr marL="1230586" indent="0">
              <a:buNone/>
              <a:defRPr sz="1300"/>
            </a:lvl4pPr>
            <a:lvl5pPr marL="1640781" indent="0">
              <a:buNone/>
              <a:defRPr sz="1300"/>
            </a:lvl5pPr>
            <a:lvl6pPr marL="2050976" indent="0">
              <a:buNone/>
              <a:defRPr sz="1300"/>
            </a:lvl6pPr>
            <a:lvl7pPr marL="2461173" indent="0">
              <a:buNone/>
              <a:defRPr sz="1300"/>
            </a:lvl7pPr>
            <a:lvl8pPr marL="2871367" indent="0">
              <a:buNone/>
              <a:defRPr sz="1300"/>
            </a:lvl8pPr>
            <a:lvl9pPr marL="3281562" indent="0">
              <a:buNone/>
              <a:defRPr sz="1300"/>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D52740B-CF38-402C-AC20-DFD789BC07F7}"/>
              </a:ext>
            </a:extLst>
          </p:cNvPr>
          <p:cNvSpPr>
            <a:spLocks noGrp="1"/>
          </p:cNvSpPr>
          <p:nvPr>
            <p:ph type="dt" sz="half" idx="10"/>
          </p:nvPr>
        </p:nvSpPr>
        <p:spPr/>
        <p:txBody>
          <a:bodyPr/>
          <a:lstStyle>
            <a:lvl1pPr>
              <a:defRPr kumimoji="1">
                <a:latin typeface="Times New Roman" pitchFamily="18" charset="0"/>
              </a:defRPr>
            </a:lvl1pPr>
          </a:lstStyle>
          <a:p>
            <a:pPr>
              <a:defRPr/>
            </a:pPr>
            <a:fld id="{AF73E6DF-DE87-4440-9B45-38E8A94CB3BB}" type="datetime1">
              <a:rPr lang="en-US" altLang="zh-CN"/>
              <a:pPr>
                <a:defRPr/>
              </a:pPr>
              <a:t>9/2/2022</a:t>
            </a:fld>
            <a:endParaRPr lang="en-US" altLang="zh-CN" dirty="0"/>
          </a:p>
        </p:txBody>
      </p:sp>
      <p:sp>
        <p:nvSpPr>
          <p:cNvPr id="5" name="Footer Placeholder 4">
            <a:extLst>
              <a:ext uri="{FF2B5EF4-FFF2-40B4-BE49-F238E27FC236}">
                <a16:creationId xmlns:a16="http://schemas.microsoft.com/office/drawing/2014/main" id="{9C102204-9685-4BF3-8867-7403116A6068}"/>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6" name="Slide Number Placeholder 5">
            <a:extLst>
              <a:ext uri="{FF2B5EF4-FFF2-40B4-BE49-F238E27FC236}">
                <a16:creationId xmlns:a16="http://schemas.microsoft.com/office/drawing/2014/main" id="{E4884901-6379-410D-A10C-3DF31A1CC244}"/>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E758FD13-DE21-4074-910C-3C5DD2FB4CC1}" type="slidenum">
              <a:rPr lang="en-US" altLang="zh-CN"/>
              <a:pPr>
                <a:defRPr/>
              </a:pPr>
              <a:t>‹#›</a:t>
            </a:fld>
            <a:endParaRPr lang="en-US" altLang="zh-CN" dirty="0"/>
          </a:p>
        </p:txBody>
      </p:sp>
    </p:spTree>
    <p:extLst>
      <p:ext uri="{BB962C8B-B14F-4D97-AF65-F5344CB8AC3E}">
        <p14:creationId xmlns:p14="http://schemas.microsoft.com/office/powerpoint/2010/main" val="228676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5605" y="1680882"/>
            <a:ext cx="3818659" cy="470647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92810" y="1680882"/>
            <a:ext cx="3818659" cy="4706471"/>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5969246-A310-48B4-81A8-F7F083BF2587}"/>
              </a:ext>
            </a:extLst>
          </p:cNvPr>
          <p:cNvSpPr>
            <a:spLocks noGrp="1"/>
          </p:cNvSpPr>
          <p:nvPr>
            <p:ph type="dt" sz="half" idx="10"/>
          </p:nvPr>
        </p:nvSpPr>
        <p:spPr/>
        <p:txBody>
          <a:bodyPr/>
          <a:lstStyle>
            <a:lvl1pPr>
              <a:defRPr kumimoji="1">
                <a:latin typeface="Times New Roman" pitchFamily="18" charset="0"/>
              </a:defRPr>
            </a:lvl1pPr>
          </a:lstStyle>
          <a:p>
            <a:pPr>
              <a:defRPr/>
            </a:pPr>
            <a:fld id="{54A160B1-3BE5-4176-9514-220BE618300F}"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6511E365-CCAA-4E9A-A3FC-7318FD3759B2}"/>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78F376EA-861E-4C89-84CE-0327B7C83D32}"/>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06AA5FA4-411F-40C8-AE95-F864B7198377}" type="slidenum">
              <a:rPr lang="en-US" altLang="zh-CN"/>
              <a:pPr>
                <a:defRPr/>
              </a:pPr>
              <a:t>‹#›</a:t>
            </a:fld>
            <a:endParaRPr lang="en-US" altLang="zh-CN" dirty="0"/>
          </a:p>
        </p:txBody>
      </p:sp>
    </p:spTree>
    <p:extLst>
      <p:ext uri="{BB962C8B-B14F-4D97-AF65-F5344CB8AC3E}">
        <p14:creationId xmlns:p14="http://schemas.microsoft.com/office/powerpoint/2010/main" val="370410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1" y="274544"/>
            <a:ext cx="8229023"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195" indent="0">
              <a:buNone/>
              <a:defRPr sz="1800" b="1"/>
            </a:lvl2pPr>
            <a:lvl3pPr marL="820391" indent="0">
              <a:buNone/>
              <a:defRPr sz="1600" b="1"/>
            </a:lvl3pPr>
            <a:lvl4pPr marL="1230586" indent="0">
              <a:buNone/>
              <a:defRPr sz="1400" b="1"/>
            </a:lvl4pPr>
            <a:lvl5pPr marL="1640781" indent="0">
              <a:buNone/>
              <a:defRPr sz="1400" b="1"/>
            </a:lvl5pPr>
            <a:lvl6pPr marL="2050976" indent="0">
              <a:buNone/>
              <a:defRPr sz="1400" b="1"/>
            </a:lvl6pPr>
            <a:lvl7pPr marL="2461173" indent="0">
              <a:buNone/>
              <a:defRPr sz="1400" b="1"/>
            </a:lvl7pPr>
            <a:lvl8pPr marL="2871367" indent="0">
              <a:buNone/>
              <a:defRPr sz="1400" b="1"/>
            </a:lvl8pPr>
            <a:lvl9pPr marL="3281562" indent="0">
              <a:buNone/>
              <a:defRPr sz="1400" b="1"/>
            </a:lvl9pPr>
          </a:lstStyle>
          <a:p>
            <a:pPr lvl="0"/>
            <a:r>
              <a:rPr lang="en-US" altLang="zh-CN"/>
              <a:t>Click to edit Master text styles</a:t>
            </a:r>
          </a:p>
        </p:txBody>
      </p:sp>
      <p:sp>
        <p:nvSpPr>
          <p:cNvPr id="4" name="Content Placeholder 3"/>
          <p:cNvSpPr>
            <a:spLocks noGrp="1"/>
          </p:cNvSpPr>
          <p:nvPr>
            <p:ph sz="half" idx="2"/>
          </p:nvPr>
        </p:nvSpPr>
        <p:spPr>
          <a:xfrm>
            <a:off x="457489" y="2175344"/>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605" y="1535206"/>
            <a:ext cx="4040909" cy="640136"/>
          </a:xfrm>
        </p:spPr>
        <p:txBody>
          <a:bodyPr anchor="b"/>
          <a:lstStyle>
            <a:lvl1pPr marL="0" indent="0">
              <a:buNone/>
              <a:defRPr sz="2200" b="1"/>
            </a:lvl1pPr>
            <a:lvl2pPr marL="410195" indent="0">
              <a:buNone/>
              <a:defRPr sz="1800" b="1"/>
            </a:lvl2pPr>
            <a:lvl3pPr marL="820391" indent="0">
              <a:buNone/>
              <a:defRPr sz="1600" b="1"/>
            </a:lvl3pPr>
            <a:lvl4pPr marL="1230586" indent="0">
              <a:buNone/>
              <a:defRPr sz="1400" b="1"/>
            </a:lvl4pPr>
            <a:lvl5pPr marL="1640781" indent="0">
              <a:buNone/>
              <a:defRPr sz="1400" b="1"/>
            </a:lvl5pPr>
            <a:lvl6pPr marL="2050976" indent="0">
              <a:buNone/>
              <a:defRPr sz="1400" b="1"/>
            </a:lvl6pPr>
            <a:lvl7pPr marL="2461173" indent="0">
              <a:buNone/>
              <a:defRPr sz="1400" b="1"/>
            </a:lvl7pPr>
            <a:lvl8pPr marL="2871367" indent="0">
              <a:buNone/>
              <a:defRPr sz="1400" b="1"/>
            </a:lvl8pPr>
            <a:lvl9pPr marL="3281562" indent="0">
              <a:buNone/>
              <a:defRPr sz="1400" b="1"/>
            </a:lvl9pPr>
          </a:lstStyle>
          <a:p>
            <a:pPr lvl="0"/>
            <a:r>
              <a:rPr lang="en-US" altLang="zh-CN"/>
              <a:t>Click to edit Master text styles</a:t>
            </a:r>
          </a:p>
        </p:txBody>
      </p:sp>
      <p:sp>
        <p:nvSpPr>
          <p:cNvPr id="6" name="Content Placeholder 5"/>
          <p:cNvSpPr>
            <a:spLocks noGrp="1"/>
          </p:cNvSpPr>
          <p:nvPr>
            <p:ph sz="quarter" idx="4"/>
          </p:nvPr>
        </p:nvSpPr>
        <p:spPr>
          <a:xfrm>
            <a:off x="4645605" y="2175344"/>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2B8B6F2-A1D4-45F2-8536-BCF4C088167F}"/>
              </a:ext>
            </a:extLst>
          </p:cNvPr>
          <p:cNvSpPr>
            <a:spLocks noGrp="1"/>
          </p:cNvSpPr>
          <p:nvPr>
            <p:ph type="dt" sz="half" idx="10"/>
          </p:nvPr>
        </p:nvSpPr>
        <p:spPr/>
        <p:txBody>
          <a:bodyPr/>
          <a:lstStyle>
            <a:lvl1pPr>
              <a:defRPr kumimoji="1">
                <a:latin typeface="Times New Roman" pitchFamily="18" charset="0"/>
              </a:defRPr>
            </a:lvl1pPr>
          </a:lstStyle>
          <a:p>
            <a:pPr>
              <a:defRPr/>
            </a:pPr>
            <a:fld id="{2B04A2A2-04BF-479D-9AE0-64FC641C19B2}" type="datetime1">
              <a:rPr lang="en-US" altLang="zh-CN"/>
              <a:pPr>
                <a:defRPr/>
              </a:pPr>
              <a:t>9/2/2022</a:t>
            </a:fld>
            <a:endParaRPr lang="en-US" altLang="zh-CN" dirty="0"/>
          </a:p>
        </p:txBody>
      </p:sp>
      <p:sp>
        <p:nvSpPr>
          <p:cNvPr id="8" name="Footer Placeholder 7">
            <a:extLst>
              <a:ext uri="{FF2B5EF4-FFF2-40B4-BE49-F238E27FC236}">
                <a16:creationId xmlns:a16="http://schemas.microsoft.com/office/drawing/2014/main" id="{416A6255-E57F-4689-9022-8D1DFEDB7B16}"/>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9" name="Slide Number Placeholder 8">
            <a:extLst>
              <a:ext uri="{FF2B5EF4-FFF2-40B4-BE49-F238E27FC236}">
                <a16:creationId xmlns:a16="http://schemas.microsoft.com/office/drawing/2014/main" id="{ED651464-8229-4D43-A58C-D8EF589B5DBE}"/>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07A05F83-0DD1-4DCD-85B2-C8117B756D74}" type="slidenum">
              <a:rPr lang="en-US" altLang="zh-CN"/>
              <a:pPr>
                <a:defRPr/>
              </a:pPr>
              <a:t>‹#›</a:t>
            </a:fld>
            <a:endParaRPr lang="en-US" altLang="zh-CN" dirty="0"/>
          </a:p>
        </p:txBody>
      </p:sp>
    </p:spTree>
    <p:extLst>
      <p:ext uri="{BB962C8B-B14F-4D97-AF65-F5344CB8AC3E}">
        <p14:creationId xmlns:p14="http://schemas.microsoft.com/office/powerpoint/2010/main" val="384227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FBE4245-7C30-4E6F-A398-81F1B7E065F7}"/>
              </a:ext>
            </a:extLst>
          </p:cNvPr>
          <p:cNvSpPr>
            <a:spLocks noGrp="1"/>
          </p:cNvSpPr>
          <p:nvPr>
            <p:ph type="dt" sz="half" idx="10"/>
          </p:nvPr>
        </p:nvSpPr>
        <p:spPr/>
        <p:txBody>
          <a:bodyPr/>
          <a:lstStyle>
            <a:lvl1pPr>
              <a:defRPr kumimoji="1">
                <a:latin typeface="Times New Roman" pitchFamily="18" charset="0"/>
              </a:defRPr>
            </a:lvl1pPr>
          </a:lstStyle>
          <a:p>
            <a:pPr>
              <a:defRPr/>
            </a:pPr>
            <a:fld id="{874106EC-CB9F-4994-80A4-0DC75A6B61D7}" type="datetime1">
              <a:rPr lang="en-US" altLang="zh-CN"/>
              <a:pPr>
                <a:defRPr/>
              </a:pPr>
              <a:t>9/2/2022</a:t>
            </a:fld>
            <a:endParaRPr lang="en-US" altLang="zh-CN" dirty="0"/>
          </a:p>
        </p:txBody>
      </p:sp>
      <p:sp>
        <p:nvSpPr>
          <p:cNvPr id="4" name="Footer Placeholder 3">
            <a:extLst>
              <a:ext uri="{FF2B5EF4-FFF2-40B4-BE49-F238E27FC236}">
                <a16:creationId xmlns:a16="http://schemas.microsoft.com/office/drawing/2014/main" id="{CD115C57-2DE0-4981-A596-CDDAEFF0F3D6}"/>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5" name="Slide Number Placeholder 4">
            <a:extLst>
              <a:ext uri="{FF2B5EF4-FFF2-40B4-BE49-F238E27FC236}">
                <a16:creationId xmlns:a16="http://schemas.microsoft.com/office/drawing/2014/main" id="{AF7948EF-1597-4435-B189-2187D2FED481}"/>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DC34AA42-C4D5-4773-AB05-B52F6E71F6E6}" type="slidenum">
              <a:rPr lang="en-US" altLang="zh-CN"/>
              <a:pPr>
                <a:defRPr/>
              </a:pPr>
              <a:t>‹#›</a:t>
            </a:fld>
            <a:endParaRPr lang="en-US" altLang="zh-CN" dirty="0"/>
          </a:p>
        </p:txBody>
      </p:sp>
    </p:spTree>
    <p:extLst>
      <p:ext uri="{BB962C8B-B14F-4D97-AF65-F5344CB8AC3E}">
        <p14:creationId xmlns:p14="http://schemas.microsoft.com/office/powerpoint/2010/main" val="127133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E812A-197A-4445-9B70-59DAFDFAD898}"/>
              </a:ext>
            </a:extLst>
          </p:cNvPr>
          <p:cNvSpPr>
            <a:spLocks noGrp="1"/>
          </p:cNvSpPr>
          <p:nvPr>
            <p:ph type="dt" sz="half" idx="10"/>
          </p:nvPr>
        </p:nvSpPr>
        <p:spPr/>
        <p:txBody>
          <a:bodyPr/>
          <a:lstStyle>
            <a:lvl1pPr>
              <a:defRPr kumimoji="1">
                <a:latin typeface="Times New Roman" pitchFamily="18" charset="0"/>
              </a:defRPr>
            </a:lvl1pPr>
          </a:lstStyle>
          <a:p>
            <a:pPr>
              <a:defRPr/>
            </a:pPr>
            <a:fld id="{D21B63CD-A821-40BF-B70E-D683C0680DC0}" type="datetime1">
              <a:rPr lang="en-US" altLang="zh-CN"/>
              <a:pPr>
                <a:defRPr/>
              </a:pPr>
              <a:t>9/2/2022</a:t>
            </a:fld>
            <a:endParaRPr lang="en-US" altLang="zh-CN" dirty="0"/>
          </a:p>
        </p:txBody>
      </p:sp>
      <p:sp>
        <p:nvSpPr>
          <p:cNvPr id="3" name="Footer Placeholder 2">
            <a:extLst>
              <a:ext uri="{FF2B5EF4-FFF2-40B4-BE49-F238E27FC236}">
                <a16:creationId xmlns:a16="http://schemas.microsoft.com/office/drawing/2014/main" id="{A2708195-0DA0-4D3C-9716-915F0B94477C}"/>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4" name="Slide Number Placeholder 3">
            <a:extLst>
              <a:ext uri="{FF2B5EF4-FFF2-40B4-BE49-F238E27FC236}">
                <a16:creationId xmlns:a16="http://schemas.microsoft.com/office/drawing/2014/main" id="{E4272BBB-CEAE-4431-9D5F-E33C5C5372FE}"/>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BD57A89C-95C9-49B5-802A-4C7DCA10BFE6}" type="slidenum">
              <a:rPr lang="en-US" altLang="zh-CN"/>
              <a:pPr>
                <a:defRPr/>
              </a:pPr>
              <a:t>‹#›</a:t>
            </a:fld>
            <a:endParaRPr lang="en-US" altLang="zh-CN" dirty="0"/>
          </a:p>
        </p:txBody>
      </p:sp>
    </p:spTree>
    <p:extLst>
      <p:ext uri="{BB962C8B-B14F-4D97-AF65-F5344CB8AC3E}">
        <p14:creationId xmlns:p14="http://schemas.microsoft.com/office/powerpoint/2010/main" val="278037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1" y="273144"/>
            <a:ext cx="3007591" cy="1162610"/>
          </a:xfrm>
        </p:spPr>
        <p:txBody>
          <a:bodyPr/>
          <a:lstStyle>
            <a:lvl1pPr algn="l">
              <a:defRPr sz="1800" b="1"/>
            </a:lvl1pPr>
          </a:lstStyle>
          <a:p>
            <a:r>
              <a:rPr lang="en-US" altLang="zh-CN"/>
              <a:t>Click to edit Master title style</a:t>
            </a:r>
            <a:endParaRPr lang="zh-CN" alt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491" y="1435755"/>
            <a:ext cx="3007591" cy="4691062"/>
          </a:xfrm>
        </p:spPr>
        <p:txBody>
          <a:bodyPr/>
          <a:lstStyle>
            <a:lvl1pPr marL="0" indent="0">
              <a:buNone/>
              <a:defRPr sz="1300"/>
            </a:lvl1pPr>
            <a:lvl2pPr marL="410195" indent="0">
              <a:buNone/>
              <a:defRPr sz="1100"/>
            </a:lvl2pPr>
            <a:lvl3pPr marL="820391" indent="0">
              <a:buNone/>
              <a:defRPr sz="900"/>
            </a:lvl3pPr>
            <a:lvl4pPr marL="1230586" indent="0">
              <a:buNone/>
              <a:defRPr sz="800"/>
            </a:lvl4pPr>
            <a:lvl5pPr marL="1640781" indent="0">
              <a:buNone/>
              <a:defRPr sz="800"/>
            </a:lvl5pPr>
            <a:lvl6pPr marL="2050976" indent="0">
              <a:buNone/>
              <a:defRPr sz="800"/>
            </a:lvl6pPr>
            <a:lvl7pPr marL="2461173" indent="0">
              <a:buNone/>
              <a:defRPr sz="800"/>
            </a:lvl7pPr>
            <a:lvl8pPr marL="2871367" indent="0">
              <a:buNone/>
              <a:defRPr sz="800"/>
            </a:lvl8pPr>
            <a:lvl9pPr marL="3281562" indent="0">
              <a:buNone/>
              <a:defRPr sz="8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09690FE-1452-4984-A190-F2BD7EB5B46E}"/>
              </a:ext>
            </a:extLst>
          </p:cNvPr>
          <p:cNvSpPr>
            <a:spLocks noGrp="1"/>
          </p:cNvSpPr>
          <p:nvPr>
            <p:ph type="dt" sz="half" idx="10"/>
          </p:nvPr>
        </p:nvSpPr>
        <p:spPr/>
        <p:txBody>
          <a:bodyPr/>
          <a:lstStyle>
            <a:lvl1pPr>
              <a:defRPr kumimoji="1">
                <a:latin typeface="Times New Roman" pitchFamily="18" charset="0"/>
              </a:defRPr>
            </a:lvl1pPr>
          </a:lstStyle>
          <a:p>
            <a:pPr>
              <a:defRPr/>
            </a:pPr>
            <a:fld id="{E9B1271E-99FF-4B1E-A7A7-8FD4D255AE15}"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5E464D01-A429-416A-8553-9467624F3CAD}"/>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6FCC28DF-5473-468A-A3FE-D388DE74AF04}"/>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CAB3D479-CC32-4F86-8A06-5ECAE714CBBA}" type="slidenum">
              <a:rPr lang="en-US" altLang="zh-CN"/>
              <a:pPr>
                <a:defRPr/>
              </a:pPr>
              <a:t>‹#›</a:t>
            </a:fld>
            <a:endParaRPr lang="en-US" altLang="zh-CN" dirty="0"/>
          </a:p>
        </p:txBody>
      </p:sp>
    </p:spTree>
    <p:extLst>
      <p:ext uri="{BB962C8B-B14F-4D97-AF65-F5344CB8AC3E}">
        <p14:creationId xmlns:p14="http://schemas.microsoft.com/office/powerpoint/2010/main" val="170707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4" y="4800323"/>
            <a:ext cx="5486977" cy="567297"/>
          </a:xfrm>
        </p:spPr>
        <p:txBody>
          <a:bodyPr/>
          <a:lstStyle>
            <a:lvl1pPr algn="l">
              <a:defRPr sz="18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434" y="612122"/>
            <a:ext cx="5486977" cy="4115360"/>
          </a:xfrm>
        </p:spPr>
        <p:txBody>
          <a:bodyPr/>
          <a:lstStyle>
            <a:lvl1pPr marL="0" indent="0">
              <a:buNone/>
              <a:defRPr sz="2900"/>
            </a:lvl1pPr>
            <a:lvl2pPr marL="410195" indent="0">
              <a:buNone/>
              <a:defRPr sz="2500"/>
            </a:lvl2pPr>
            <a:lvl3pPr marL="820391" indent="0">
              <a:buNone/>
              <a:defRPr sz="2200"/>
            </a:lvl3pPr>
            <a:lvl4pPr marL="1230586" indent="0">
              <a:buNone/>
              <a:defRPr sz="1800"/>
            </a:lvl4pPr>
            <a:lvl5pPr marL="1640781" indent="0">
              <a:buNone/>
              <a:defRPr sz="1800"/>
            </a:lvl5pPr>
            <a:lvl6pPr marL="2050976" indent="0">
              <a:buNone/>
              <a:defRPr sz="1800"/>
            </a:lvl6pPr>
            <a:lvl7pPr marL="2461173" indent="0">
              <a:buNone/>
              <a:defRPr sz="1800"/>
            </a:lvl7pPr>
            <a:lvl8pPr marL="2871367" indent="0">
              <a:buNone/>
              <a:defRPr sz="1800"/>
            </a:lvl8pPr>
            <a:lvl9pPr marL="3281562" indent="0">
              <a:buNone/>
              <a:defRPr sz="1800"/>
            </a:lvl9pPr>
          </a:lstStyle>
          <a:p>
            <a:pPr lvl="0"/>
            <a:endParaRPr lang="zh-CN" altLang="en-US" noProof="0"/>
          </a:p>
        </p:txBody>
      </p:sp>
      <p:sp>
        <p:nvSpPr>
          <p:cNvPr id="4" name="Text Placeholder 3"/>
          <p:cNvSpPr>
            <a:spLocks noGrp="1"/>
          </p:cNvSpPr>
          <p:nvPr>
            <p:ph type="body" sz="half" idx="2"/>
          </p:nvPr>
        </p:nvSpPr>
        <p:spPr>
          <a:xfrm>
            <a:off x="1792434" y="5367618"/>
            <a:ext cx="5486977" cy="804022"/>
          </a:xfrm>
        </p:spPr>
        <p:txBody>
          <a:bodyPr/>
          <a:lstStyle>
            <a:lvl1pPr marL="0" indent="0">
              <a:buNone/>
              <a:defRPr sz="1300"/>
            </a:lvl1pPr>
            <a:lvl2pPr marL="410195" indent="0">
              <a:buNone/>
              <a:defRPr sz="1100"/>
            </a:lvl2pPr>
            <a:lvl3pPr marL="820391" indent="0">
              <a:buNone/>
              <a:defRPr sz="900"/>
            </a:lvl3pPr>
            <a:lvl4pPr marL="1230586" indent="0">
              <a:buNone/>
              <a:defRPr sz="800"/>
            </a:lvl4pPr>
            <a:lvl5pPr marL="1640781" indent="0">
              <a:buNone/>
              <a:defRPr sz="800"/>
            </a:lvl5pPr>
            <a:lvl6pPr marL="2050976" indent="0">
              <a:buNone/>
              <a:defRPr sz="800"/>
            </a:lvl6pPr>
            <a:lvl7pPr marL="2461173" indent="0">
              <a:buNone/>
              <a:defRPr sz="800"/>
            </a:lvl7pPr>
            <a:lvl8pPr marL="2871367" indent="0">
              <a:buNone/>
              <a:defRPr sz="800"/>
            </a:lvl8pPr>
            <a:lvl9pPr marL="3281562" indent="0">
              <a:buNone/>
              <a:defRPr sz="8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8047202-A08C-4C06-B6C7-C1DB50290D8F}"/>
              </a:ext>
            </a:extLst>
          </p:cNvPr>
          <p:cNvSpPr>
            <a:spLocks noGrp="1"/>
          </p:cNvSpPr>
          <p:nvPr>
            <p:ph type="dt" sz="half" idx="10"/>
          </p:nvPr>
        </p:nvSpPr>
        <p:spPr/>
        <p:txBody>
          <a:bodyPr/>
          <a:lstStyle>
            <a:lvl1pPr>
              <a:defRPr kumimoji="1">
                <a:latin typeface="Times New Roman" pitchFamily="18" charset="0"/>
              </a:defRPr>
            </a:lvl1pPr>
          </a:lstStyle>
          <a:p>
            <a:pPr>
              <a:defRPr/>
            </a:pPr>
            <a:fld id="{95405123-CF42-40FC-8A1D-76178952D4DC}" type="datetime1">
              <a:rPr lang="en-US" altLang="zh-CN"/>
              <a:pPr>
                <a:defRPr/>
              </a:pPr>
              <a:t>9/2/2022</a:t>
            </a:fld>
            <a:endParaRPr lang="en-US" altLang="zh-CN" dirty="0"/>
          </a:p>
        </p:txBody>
      </p:sp>
      <p:sp>
        <p:nvSpPr>
          <p:cNvPr id="6" name="Footer Placeholder 5">
            <a:extLst>
              <a:ext uri="{FF2B5EF4-FFF2-40B4-BE49-F238E27FC236}">
                <a16:creationId xmlns:a16="http://schemas.microsoft.com/office/drawing/2014/main" id="{3160ED7E-5E18-4784-BDD8-0C822C73858B}"/>
              </a:ext>
            </a:extLst>
          </p:cNvPr>
          <p:cNvSpPr>
            <a:spLocks noGrp="1"/>
          </p:cNvSpPr>
          <p:nvPr>
            <p:ph type="ftr" sz="quarter" idx="11"/>
          </p:nvPr>
        </p:nvSpPr>
        <p:spPr/>
        <p:txBody>
          <a:bodyPr/>
          <a:lstStyle>
            <a:lvl1pPr>
              <a:defRPr kumimoji="1">
                <a:latin typeface="Times New Roman" pitchFamily="18" charset="0"/>
              </a:defRPr>
            </a:lvl1pPr>
          </a:lstStyle>
          <a:p>
            <a:pPr>
              <a:defRPr/>
            </a:pPr>
            <a:r>
              <a:rPr lang="en-US" altLang="zh-CN" dirty="0"/>
              <a:t>ESS 4870 Applied Geostatistics</a:t>
            </a:r>
          </a:p>
        </p:txBody>
      </p:sp>
      <p:sp>
        <p:nvSpPr>
          <p:cNvPr id="7" name="Slide Number Placeholder 6">
            <a:extLst>
              <a:ext uri="{FF2B5EF4-FFF2-40B4-BE49-F238E27FC236}">
                <a16:creationId xmlns:a16="http://schemas.microsoft.com/office/drawing/2014/main" id="{DEDBB000-B92D-4B55-93E9-CC00F3BDF873}"/>
              </a:ext>
            </a:extLst>
          </p:cNvPr>
          <p:cNvSpPr>
            <a:spLocks noGrp="1"/>
          </p:cNvSpPr>
          <p:nvPr>
            <p:ph type="sldNum" sz="quarter" idx="12"/>
          </p:nvPr>
        </p:nvSpPr>
        <p:spPr/>
        <p:txBody>
          <a:bodyPr/>
          <a:lstStyle>
            <a:lvl1pPr>
              <a:defRPr kumimoji="1">
                <a:latin typeface="Times New Roman" panose="02020603050405020304" pitchFamily="18" charset="0"/>
              </a:defRPr>
            </a:lvl1pPr>
          </a:lstStyle>
          <a:p>
            <a:pPr>
              <a:defRPr/>
            </a:pPr>
            <a:fld id="{1D6EB8AB-B832-4870-943A-E7534DAE3F00}" type="slidenum">
              <a:rPr lang="en-US" altLang="zh-CN"/>
              <a:pPr>
                <a:defRPr/>
              </a:pPr>
              <a:t>‹#›</a:t>
            </a:fld>
            <a:endParaRPr lang="en-US" altLang="zh-CN" dirty="0"/>
          </a:p>
        </p:txBody>
      </p:sp>
    </p:spTree>
    <p:extLst>
      <p:ext uri="{BB962C8B-B14F-4D97-AF65-F5344CB8AC3E}">
        <p14:creationId xmlns:p14="http://schemas.microsoft.com/office/powerpoint/2010/main" val="205947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57" descr="60%">
              <a:extLst>
                <a:ext uri="{FF2B5EF4-FFF2-40B4-BE49-F238E27FC236}">
                  <a16:creationId xmlns:a16="http://schemas.microsoft.com/office/drawing/2014/main" id="{D667F26A-8A36-4EB8-8C9D-96F564D10D65}"/>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en-US" sz="2200">
                <a:solidFill>
                  <a:srgbClr val="40458C"/>
                </a:solidFill>
                <a:latin typeface="Tahoma" pitchFamily="34" charset="0"/>
              </a:endParaRPr>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Arc 62"/>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63"/>
          <p:cNvSpPr>
            <a:spLocks noGrp="1" noChangeArrowheads="1"/>
          </p:cNvSpPr>
          <p:nvPr>
            <p:ph type="title"/>
          </p:nvPr>
        </p:nvSpPr>
        <p:spPr bwMode="auto">
          <a:xfrm>
            <a:off x="623888" y="134938"/>
            <a:ext cx="7770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p>
            <a:pPr lvl="0"/>
            <a:r>
              <a:rPr lang="en-US" altLang="zh-CN"/>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5025" y="1681163"/>
            <a:ext cx="7777163"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t" anchorCtr="0" compatLnSpc="1">
            <a:prstTxWarp prst="textNoShape">
              <a:avLst/>
            </a:prstTxWarp>
          </a:bodyPr>
          <a:lstStyle/>
          <a:p>
            <a:pPr lvl="0"/>
            <a:r>
              <a:rPr lang="en-US" altLang="zh-CN"/>
              <a:t> 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85" name="Rectangle 65">
            <a:extLst>
              <a:ext uri="{FF2B5EF4-FFF2-40B4-BE49-F238E27FC236}">
                <a16:creationId xmlns:a16="http://schemas.microsoft.com/office/drawing/2014/main" id="{32D7F2F1-2FDE-4EC5-ABAA-6CD90A5B1026}"/>
              </a:ext>
            </a:extLst>
          </p:cNvPr>
          <p:cNvSpPr>
            <a:spLocks noGrp="1" noChangeArrowheads="1"/>
          </p:cNvSpPr>
          <p:nvPr>
            <p:ph type="dt" sz="half" idx="2"/>
          </p:nvPr>
        </p:nvSpPr>
        <p:spPr bwMode="auto">
          <a:xfrm>
            <a:off x="692150" y="6608763"/>
            <a:ext cx="19050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lvl1pPr defTabSz="572564" eaLnBrk="1" hangingPunct="1">
              <a:defRPr kumimoji="0" sz="900">
                <a:solidFill>
                  <a:srgbClr val="40458C"/>
                </a:solidFill>
                <a:latin typeface="Tahoma" pitchFamily="34" charset="0"/>
                <a:ea typeface="宋体" charset="-122"/>
              </a:defRPr>
            </a:lvl1pPr>
          </a:lstStyle>
          <a:p>
            <a:pPr>
              <a:defRPr/>
            </a:pPr>
            <a:fld id="{9C779E42-3431-4132-9003-F7CFE00B2090}" type="datetime1">
              <a:rPr lang="en-US" altLang="zh-CN"/>
              <a:pPr>
                <a:defRPr/>
              </a:pPr>
              <a:t>9/2/2022</a:t>
            </a:fld>
            <a:endParaRPr lang="en-US" altLang="zh-CN" dirty="0"/>
          </a:p>
        </p:txBody>
      </p:sp>
      <p:sp>
        <p:nvSpPr>
          <p:cNvPr id="5186" name="Rectangle 66">
            <a:extLst>
              <a:ext uri="{FF2B5EF4-FFF2-40B4-BE49-F238E27FC236}">
                <a16:creationId xmlns:a16="http://schemas.microsoft.com/office/drawing/2014/main" id="{92333E2C-2BDC-476B-8887-AF755ED629DA}"/>
              </a:ext>
            </a:extLst>
          </p:cNvPr>
          <p:cNvSpPr>
            <a:spLocks noGrp="1" noChangeArrowheads="1"/>
          </p:cNvSpPr>
          <p:nvPr>
            <p:ph type="ftr" sz="quarter" idx="3"/>
          </p:nvPr>
        </p:nvSpPr>
        <p:spPr bwMode="auto">
          <a:xfrm>
            <a:off x="3117850" y="6608763"/>
            <a:ext cx="2900363"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lvl1pPr algn="ctr" defTabSz="572564" eaLnBrk="1" hangingPunct="1">
              <a:defRPr kumimoji="0" sz="900">
                <a:solidFill>
                  <a:srgbClr val="40458C"/>
                </a:solidFill>
                <a:latin typeface="Tahoma" pitchFamily="34" charset="0"/>
                <a:ea typeface="宋体" charset="-122"/>
              </a:defRPr>
            </a:lvl1pPr>
          </a:lstStyle>
          <a:p>
            <a:pPr>
              <a:defRPr/>
            </a:pPr>
            <a:r>
              <a:rPr lang="en-US" altLang="zh-CN" dirty="0"/>
              <a:t>ESS 4870 Applied Geostatistics</a:t>
            </a:r>
          </a:p>
        </p:txBody>
      </p:sp>
      <p:sp>
        <p:nvSpPr>
          <p:cNvPr id="5187" name="Rectangle 67">
            <a:extLst>
              <a:ext uri="{FF2B5EF4-FFF2-40B4-BE49-F238E27FC236}">
                <a16:creationId xmlns:a16="http://schemas.microsoft.com/office/drawing/2014/main" id="{49B063C3-9657-4D6B-A0A1-43D1F0017B8C}"/>
              </a:ext>
            </a:extLst>
          </p:cNvPr>
          <p:cNvSpPr>
            <a:spLocks noGrp="1" noChangeArrowheads="1"/>
          </p:cNvSpPr>
          <p:nvPr>
            <p:ph type="sldNum" sz="quarter" idx="4"/>
          </p:nvPr>
        </p:nvSpPr>
        <p:spPr bwMode="auto">
          <a:xfrm>
            <a:off x="6580188" y="6608763"/>
            <a:ext cx="19050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lvl1pPr algn="r" defTabSz="571500" eaLnBrk="1" hangingPunct="1">
              <a:defRPr kumimoji="0" sz="900">
                <a:solidFill>
                  <a:srgbClr val="40458C"/>
                </a:solidFill>
                <a:latin typeface="Tahoma" panose="020B0604030504040204" pitchFamily="34" charset="0"/>
              </a:defRPr>
            </a:lvl1pPr>
          </a:lstStyle>
          <a:p>
            <a:pPr>
              <a:defRPr/>
            </a:pPr>
            <a:fld id="{BE8CF47C-4369-4CE3-9A93-3FFC99802439}"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544"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3" r:id="rId10"/>
    <p:sldLayoutId id="2147484554" r:id="rId11"/>
    <p:sldLayoutId id="2147484555" r:id="rId12"/>
  </p:sldLayoutIdLst>
  <p:hf sldNum="0" hdr="0"/>
  <p:txStyles>
    <p:title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195" algn="l" defTabSz="572564" rtl="0" fontAlgn="base">
        <a:spcBef>
          <a:spcPct val="0"/>
        </a:spcBef>
        <a:spcAft>
          <a:spcPct val="0"/>
        </a:spcAft>
        <a:defRPr sz="4100">
          <a:solidFill>
            <a:schemeClr val="tx2"/>
          </a:solidFill>
          <a:latin typeface="Arial" charset="0"/>
        </a:defRPr>
      </a:lvl6pPr>
      <a:lvl7pPr marL="820391" algn="l" defTabSz="572564" rtl="0" fontAlgn="base">
        <a:spcBef>
          <a:spcPct val="0"/>
        </a:spcBef>
        <a:spcAft>
          <a:spcPct val="0"/>
        </a:spcAft>
        <a:defRPr sz="4100">
          <a:solidFill>
            <a:schemeClr val="tx2"/>
          </a:solidFill>
          <a:latin typeface="Arial" charset="0"/>
        </a:defRPr>
      </a:lvl7pPr>
      <a:lvl8pPr marL="1230586" algn="l" defTabSz="572564" rtl="0" fontAlgn="base">
        <a:spcBef>
          <a:spcPct val="0"/>
        </a:spcBef>
        <a:spcAft>
          <a:spcPct val="0"/>
        </a:spcAft>
        <a:defRPr sz="4100">
          <a:solidFill>
            <a:schemeClr val="tx2"/>
          </a:solidFill>
          <a:latin typeface="Arial" charset="0"/>
        </a:defRPr>
      </a:lvl8pPr>
      <a:lvl9pPr marL="1640781" algn="l" defTabSz="572564" rtl="0" fontAlgn="base">
        <a:spcBef>
          <a:spcPct val="0"/>
        </a:spcBef>
        <a:spcAft>
          <a:spcPct val="0"/>
        </a:spcAft>
        <a:defRPr sz="4100">
          <a:solidFill>
            <a:schemeClr val="tx2"/>
          </a:solidFill>
          <a:latin typeface="Arial" charset="0"/>
        </a:defRPr>
      </a:lvl9pPr>
    </p:titleStyle>
    <p:bodyStyle>
      <a:lvl1pPr marL="214313" indent="-214313" algn="l" defTabSz="571500" rtl="0" eaLnBrk="0" fontAlgn="base" hangingPunct="0">
        <a:spcBef>
          <a:spcPct val="50000"/>
        </a:spcBef>
        <a:spcAft>
          <a:spcPct val="0"/>
        </a:spcAft>
        <a:buClr>
          <a:schemeClr val="hlink"/>
        </a:buClr>
        <a:buChar char="•"/>
        <a:defRPr sz="3400">
          <a:solidFill>
            <a:schemeClr val="tx1"/>
          </a:solidFill>
          <a:latin typeface="+mn-lt"/>
          <a:ea typeface="+mn-ea"/>
          <a:cs typeface="+mn-cs"/>
        </a:defRPr>
      </a:lvl1pPr>
      <a:lvl2pPr marL="461963" indent="-176213" algn="l" defTabSz="571500" rtl="0" eaLnBrk="0" fontAlgn="base" hangingPunct="0">
        <a:spcBef>
          <a:spcPct val="50000"/>
        </a:spcBef>
        <a:spcAft>
          <a:spcPct val="0"/>
        </a:spcAft>
        <a:buClr>
          <a:schemeClr val="tx1"/>
        </a:buClr>
        <a:buChar char="•"/>
        <a:defRPr sz="3000">
          <a:solidFill>
            <a:schemeClr val="tx1"/>
          </a:solidFill>
          <a:latin typeface="+mn-lt"/>
        </a:defRPr>
      </a:lvl2pPr>
      <a:lvl3pPr marL="712788" indent="-139700" algn="l" defTabSz="571500" rtl="0" eaLnBrk="0" fontAlgn="base" hangingPunct="0">
        <a:spcBef>
          <a:spcPct val="50000"/>
        </a:spcBef>
        <a:spcAft>
          <a:spcPct val="0"/>
        </a:spcAft>
        <a:buClr>
          <a:schemeClr val="hlink"/>
        </a:buClr>
        <a:buChar char="•"/>
        <a:defRPr sz="2600">
          <a:solidFill>
            <a:schemeClr val="tx1"/>
          </a:solidFill>
          <a:latin typeface="+mn-lt"/>
        </a:defRPr>
      </a:lvl3pPr>
      <a:lvl4pPr marL="998538" indent="-142875" algn="l" defTabSz="571500" rtl="0" eaLnBrk="0" fontAlgn="base" hangingPunct="0">
        <a:spcBef>
          <a:spcPct val="50000"/>
        </a:spcBef>
        <a:spcAft>
          <a:spcPct val="0"/>
        </a:spcAft>
        <a:buClr>
          <a:schemeClr val="tx1"/>
        </a:buClr>
        <a:buChar char="•"/>
        <a:defRPr sz="2200">
          <a:solidFill>
            <a:schemeClr val="tx1"/>
          </a:solidFill>
          <a:latin typeface="+mn-lt"/>
        </a:defRPr>
      </a:lvl4pPr>
      <a:lvl5pPr marL="1285875" indent="-142875" algn="l" defTabSz="571500" rtl="0" eaLnBrk="0" fontAlgn="base" hangingPunct="0">
        <a:spcBef>
          <a:spcPct val="50000"/>
        </a:spcBef>
        <a:spcAft>
          <a:spcPct val="0"/>
        </a:spcAft>
        <a:buClr>
          <a:schemeClr val="hlink"/>
        </a:buClr>
        <a:buChar char="•"/>
        <a:defRPr sz="2200">
          <a:solidFill>
            <a:schemeClr val="tx1"/>
          </a:solidFill>
          <a:latin typeface="+mn-lt"/>
        </a:defRPr>
      </a:lvl5pPr>
      <a:lvl6pPr marL="1696329" indent="-143853" algn="l" defTabSz="572564" rtl="0" fontAlgn="base">
        <a:spcBef>
          <a:spcPct val="50000"/>
        </a:spcBef>
        <a:spcAft>
          <a:spcPct val="0"/>
        </a:spcAft>
        <a:buClr>
          <a:schemeClr val="hlink"/>
        </a:buClr>
        <a:buChar char="•"/>
        <a:defRPr sz="2200">
          <a:solidFill>
            <a:schemeClr val="tx1"/>
          </a:solidFill>
          <a:latin typeface="+mn-lt"/>
        </a:defRPr>
      </a:lvl6pPr>
      <a:lvl7pPr marL="2106524" indent="-143853" algn="l" defTabSz="572564" rtl="0" fontAlgn="base">
        <a:spcBef>
          <a:spcPct val="50000"/>
        </a:spcBef>
        <a:spcAft>
          <a:spcPct val="0"/>
        </a:spcAft>
        <a:buClr>
          <a:schemeClr val="hlink"/>
        </a:buClr>
        <a:buChar char="•"/>
        <a:defRPr sz="2200">
          <a:solidFill>
            <a:schemeClr val="tx1"/>
          </a:solidFill>
          <a:latin typeface="+mn-lt"/>
        </a:defRPr>
      </a:lvl7pPr>
      <a:lvl8pPr marL="2516720" indent="-143853" algn="l" defTabSz="572564" rtl="0" fontAlgn="base">
        <a:spcBef>
          <a:spcPct val="50000"/>
        </a:spcBef>
        <a:spcAft>
          <a:spcPct val="0"/>
        </a:spcAft>
        <a:buClr>
          <a:schemeClr val="hlink"/>
        </a:buClr>
        <a:buChar char="•"/>
        <a:defRPr sz="2200">
          <a:solidFill>
            <a:schemeClr val="tx1"/>
          </a:solidFill>
          <a:latin typeface="+mn-lt"/>
        </a:defRPr>
      </a:lvl8pPr>
      <a:lvl9pPr marL="2926916" indent="-143853" algn="l" defTabSz="572564" rtl="0" fontAlgn="base">
        <a:spcBef>
          <a:spcPct val="50000"/>
        </a:spcBef>
        <a:spcAft>
          <a:spcPct val="0"/>
        </a:spcAft>
        <a:buClr>
          <a:schemeClr val="hlink"/>
        </a:buClr>
        <a:buChar char="•"/>
        <a:defRPr sz="2200">
          <a:solidFill>
            <a:schemeClr val="tx1"/>
          </a:solidFill>
          <a:latin typeface="+mn-lt"/>
        </a:defRPr>
      </a:lvl9pPr>
    </p:bodyStyle>
    <p:otherStyle>
      <a:defPPr>
        <a:defRPr lang="zh-CN"/>
      </a:defPPr>
      <a:lvl1pPr marL="0" algn="l" defTabSz="820391" rtl="0" eaLnBrk="1" latinLnBrk="0" hangingPunct="1">
        <a:defRPr sz="1600" kern="1200">
          <a:solidFill>
            <a:schemeClr val="tx1"/>
          </a:solidFill>
          <a:latin typeface="+mn-lt"/>
          <a:ea typeface="+mn-ea"/>
          <a:cs typeface="+mn-cs"/>
        </a:defRPr>
      </a:lvl1pPr>
      <a:lvl2pPr marL="410195" algn="l" defTabSz="820391" rtl="0" eaLnBrk="1" latinLnBrk="0" hangingPunct="1">
        <a:defRPr sz="1600" kern="1200">
          <a:solidFill>
            <a:schemeClr val="tx1"/>
          </a:solidFill>
          <a:latin typeface="+mn-lt"/>
          <a:ea typeface="+mn-ea"/>
          <a:cs typeface="+mn-cs"/>
        </a:defRPr>
      </a:lvl2pPr>
      <a:lvl3pPr marL="820391" algn="l" defTabSz="820391" rtl="0" eaLnBrk="1" latinLnBrk="0" hangingPunct="1">
        <a:defRPr sz="1600" kern="1200">
          <a:solidFill>
            <a:schemeClr val="tx1"/>
          </a:solidFill>
          <a:latin typeface="+mn-lt"/>
          <a:ea typeface="+mn-ea"/>
          <a:cs typeface="+mn-cs"/>
        </a:defRPr>
      </a:lvl3pPr>
      <a:lvl4pPr marL="1230586" algn="l" defTabSz="820391" rtl="0" eaLnBrk="1" latinLnBrk="0" hangingPunct="1">
        <a:defRPr sz="1600" kern="1200">
          <a:solidFill>
            <a:schemeClr val="tx1"/>
          </a:solidFill>
          <a:latin typeface="+mn-lt"/>
          <a:ea typeface="+mn-ea"/>
          <a:cs typeface="+mn-cs"/>
        </a:defRPr>
      </a:lvl4pPr>
      <a:lvl5pPr marL="1640781" algn="l" defTabSz="820391" rtl="0" eaLnBrk="1" latinLnBrk="0" hangingPunct="1">
        <a:defRPr sz="1600" kern="1200">
          <a:solidFill>
            <a:schemeClr val="tx1"/>
          </a:solidFill>
          <a:latin typeface="+mn-lt"/>
          <a:ea typeface="+mn-ea"/>
          <a:cs typeface="+mn-cs"/>
        </a:defRPr>
      </a:lvl5pPr>
      <a:lvl6pPr marL="2050976" algn="l" defTabSz="820391" rtl="0" eaLnBrk="1" latinLnBrk="0" hangingPunct="1">
        <a:defRPr sz="1600" kern="1200">
          <a:solidFill>
            <a:schemeClr val="tx1"/>
          </a:solidFill>
          <a:latin typeface="+mn-lt"/>
          <a:ea typeface="+mn-ea"/>
          <a:cs typeface="+mn-cs"/>
        </a:defRPr>
      </a:lvl6pPr>
      <a:lvl7pPr marL="2461173" algn="l" defTabSz="820391" rtl="0" eaLnBrk="1" latinLnBrk="0" hangingPunct="1">
        <a:defRPr sz="1600" kern="1200">
          <a:solidFill>
            <a:schemeClr val="tx1"/>
          </a:solidFill>
          <a:latin typeface="+mn-lt"/>
          <a:ea typeface="+mn-ea"/>
          <a:cs typeface="+mn-cs"/>
        </a:defRPr>
      </a:lvl7pPr>
      <a:lvl8pPr marL="2871367" algn="l" defTabSz="820391" rtl="0" eaLnBrk="1" latinLnBrk="0" hangingPunct="1">
        <a:defRPr sz="1600" kern="1200">
          <a:solidFill>
            <a:schemeClr val="tx1"/>
          </a:solidFill>
          <a:latin typeface="+mn-lt"/>
          <a:ea typeface="+mn-ea"/>
          <a:cs typeface="+mn-cs"/>
        </a:defRPr>
      </a:lvl8pPr>
      <a:lvl9pPr marL="3281562" algn="l" defTabSz="820391"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56" name="Group 3"/>
            <p:cNvGrpSpPr>
              <a:grpSpLocks/>
            </p:cNvGrpSpPr>
            <p:nvPr/>
          </p:nvGrpSpPr>
          <p:grpSpPr bwMode="auto">
            <a:xfrm>
              <a:off x="0" y="0"/>
              <a:ext cx="5760" cy="4320"/>
              <a:chOff x="0" y="0"/>
              <a:chExt cx="5760" cy="4320"/>
            </a:xfrm>
          </p:grpSpPr>
          <p:grpSp>
            <p:nvGrpSpPr>
              <p:cNvPr id="2063" name="Group 4"/>
              <p:cNvGrpSpPr>
                <a:grpSpLocks/>
              </p:cNvGrpSpPr>
              <p:nvPr/>
            </p:nvGrpSpPr>
            <p:grpSpPr bwMode="auto">
              <a:xfrm>
                <a:off x="0" y="192"/>
                <a:ext cx="5760" cy="4032"/>
                <a:chOff x="0" y="192"/>
                <a:chExt cx="5760" cy="4032"/>
              </a:xfrm>
            </p:grpSpPr>
            <p:sp>
              <p:nvSpPr>
                <p:cNvPr id="2094"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5"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3"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7"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1"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5"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27"/>
              <p:cNvGrpSpPr>
                <a:grpSpLocks/>
              </p:cNvGrpSpPr>
              <p:nvPr/>
            </p:nvGrpSpPr>
            <p:grpSpPr bwMode="auto">
              <a:xfrm>
                <a:off x="192" y="0"/>
                <a:ext cx="5376" cy="4320"/>
                <a:chOff x="192" y="0"/>
                <a:chExt cx="5376" cy="4320"/>
              </a:xfrm>
            </p:grpSpPr>
            <p:sp>
              <p:nvSpPr>
                <p:cNvPr id="2065"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2"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4"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5"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3"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7"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1"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81" name="Rectangle 57" descr="60%">
              <a:extLst>
                <a:ext uri="{FF2B5EF4-FFF2-40B4-BE49-F238E27FC236}">
                  <a16:creationId xmlns:a16="http://schemas.microsoft.com/office/drawing/2014/main" id="{02E9F947-66B8-4E4E-83CB-B9CA6DFA2089}"/>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en-US" sz="2200">
                <a:solidFill>
                  <a:srgbClr val="40458C"/>
                </a:solidFill>
                <a:latin typeface="Tahoma" pitchFamily="34" charset="0"/>
              </a:endParaRPr>
            </a:p>
          </p:txBody>
        </p:sp>
        <p:sp>
          <p:nvSpPr>
            <p:cNvPr id="2058"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59" name="Group 59"/>
            <p:cNvGrpSpPr>
              <a:grpSpLocks/>
            </p:cNvGrpSpPr>
            <p:nvPr/>
          </p:nvGrpSpPr>
          <p:grpSpPr bwMode="auto">
            <a:xfrm>
              <a:off x="261" y="892"/>
              <a:ext cx="1124" cy="1464"/>
              <a:chOff x="96" y="916"/>
              <a:chExt cx="2208" cy="2876"/>
            </a:xfrm>
          </p:grpSpPr>
          <p:sp>
            <p:nvSpPr>
              <p:cNvPr id="2060"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Arc 62"/>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1" name="Rectangle 63"/>
          <p:cNvSpPr>
            <a:spLocks noGrp="1" noChangeArrowheads="1"/>
          </p:cNvSpPr>
          <p:nvPr>
            <p:ph type="title"/>
          </p:nvPr>
        </p:nvSpPr>
        <p:spPr bwMode="auto">
          <a:xfrm>
            <a:off x="623888" y="134938"/>
            <a:ext cx="7770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p>
            <a:pPr lvl="0"/>
            <a:r>
              <a:rPr lang="en-US" altLang="zh-CN"/>
              <a:t>Click to edit Master title style</a:t>
            </a:r>
          </a:p>
        </p:txBody>
      </p:sp>
      <p:sp>
        <p:nvSpPr>
          <p:cNvPr id="2052" name="Rectangle 64" descr="Rectangle: Click to edit Master text styles&#10;Second level&#10;Third level&#10;Fourth level&#10;Fifth level"/>
          <p:cNvSpPr>
            <a:spLocks noGrp="1" noChangeArrowheads="1"/>
          </p:cNvSpPr>
          <p:nvPr>
            <p:ph type="body" idx="1"/>
          </p:nvPr>
        </p:nvSpPr>
        <p:spPr bwMode="auto">
          <a:xfrm>
            <a:off x="835025" y="1681163"/>
            <a:ext cx="7777163"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t" anchorCtr="0" compatLnSpc="1">
            <a:prstTxWarp prst="textNoShape">
              <a:avLst/>
            </a:prstTxWarp>
          </a:bodyPr>
          <a:lstStyle/>
          <a:p>
            <a:pPr lvl="0"/>
            <a:r>
              <a:rPr lang="en-US" altLang="zh-CN"/>
              <a:t> 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85" name="Rectangle 65">
            <a:extLst>
              <a:ext uri="{FF2B5EF4-FFF2-40B4-BE49-F238E27FC236}">
                <a16:creationId xmlns:a16="http://schemas.microsoft.com/office/drawing/2014/main" id="{ABDE440B-9DD3-4A21-8F8E-E7A4DDCB804D}"/>
              </a:ext>
            </a:extLst>
          </p:cNvPr>
          <p:cNvSpPr>
            <a:spLocks noGrp="1" noChangeArrowheads="1"/>
          </p:cNvSpPr>
          <p:nvPr>
            <p:ph type="dt" sz="half" idx="2"/>
          </p:nvPr>
        </p:nvSpPr>
        <p:spPr bwMode="auto">
          <a:xfrm>
            <a:off x="692150" y="6608763"/>
            <a:ext cx="19050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defTabSz="572698" eaLnBrk="1" hangingPunct="1">
              <a:defRPr kumimoji="0" sz="900">
                <a:solidFill>
                  <a:srgbClr val="40458C"/>
                </a:solidFill>
                <a:latin typeface="Tahoma" pitchFamily="34" charset="0"/>
                <a:ea typeface="宋体" charset="-122"/>
              </a:defRPr>
            </a:lvl1pPr>
          </a:lstStyle>
          <a:p>
            <a:pPr>
              <a:defRPr/>
            </a:pPr>
            <a:fld id="{1BD96951-813A-47E8-8171-0F311D75259C}" type="datetime1">
              <a:rPr lang="en-US" altLang="zh-CN"/>
              <a:pPr>
                <a:defRPr/>
              </a:pPr>
              <a:t>9/2/2022</a:t>
            </a:fld>
            <a:endParaRPr lang="en-US" altLang="zh-CN" dirty="0"/>
          </a:p>
        </p:txBody>
      </p:sp>
      <p:sp>
        <p:nvSpPr>
          <p:cNvPr id="5186" name="Rectangle 66">
            <a:extLst>
              <a:ext uri="{FF2B5EF4-FFF2-40B4-BE49-F238E27FC236}">
                <a16:creationId xmlns:a16="http://schemas.microsoft.com/office/drawing/2014/main" id="{42A5327E-5E8F-4C1D-AECA-DA6B71736F3B}"/>
              </a:ext>
            </a:extLst>
          </p:cNvPr>
          <p:cNvSpPr>
            <a:spLocks noGrp="1" noChangeArrowheads="1"/>
          </p:cNvSpPr>
          <p:nvPr>
            <p:ph type="ftr" sz="quarter" idx="3"/>
          </p:nvPr>
        </p:nvSpPr>
        <p:spPr bwMode="auto">
          <a:xfrm>
            <a:off x="3117850" y="6608763"/>
            <a:ext cx="2900363"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ctr" defTabSz="572698" eaLnBrk="1" hangingPunct="1">
              <a:defRPr kumimoji="0" sz="900">
                <a:solidFill>
                  <a:srgbClr val="40458C"/>
                </a:solidFill>
                <a:latin typeface="Tahoma" pitchFamily="34" charset="0"/>
                <a:ea typeface="宋体" charset="-122"/>
              </a:defRPr>
            </a:lvl1pPr>
          </a:lstStyle>
          <a:p>
            <a:pPr>
              <a:defRPr/>
            </a:pPr>
            <a:r>
              <a:rPr lang="en-US" altLang="zh-CN" dirty="0"/>
              <a:t>ESS 4870 Applied Geostatistics</a:t>
            </a:r>
          </a:p>
        </p:txBody>
      </p:sp>
      <p:sp>
        <p:nvSpPr>
          <p:cNvPr id="5187" name="Rectangle 67">
            <a:extLst>
              <a:ext uri="{FF2B5EF4-FFF2-40B4-BE49-F238E27FC236}">
                <a16:creationId xmlns:a16="http://schemas.microsoft.com/office/drawing/2014/main" id="{677CDE20-6FB4-49EF-B1C1-33028761E421}"/>
              </a:ext>
            </a:extLst>
          </p:cNvPr>
          <p:cNvSpPr>
            <a:spLocks noGrp="1" noChangeArrowheads="1"/>
          </p:cNvSpPr>
          <p:nvPr>
            <p:ph type="sldNum" sz="quarter" idx="4"/>
          </p:nvPr>
        </p:nvSpPr>
        <p:spPr bwMode="auto">
          <a:xfrm>
            <a:off x="6580188" y="6608763"/>
            <a:ext cx="19050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r" defTabSz="571500" eaLnBrk="1" hangingPunct="1">
              <a:defRPr kumimoji="0" sz="900">
                <a:solidFill>
                  <a:srgbClr val="40458C"/>
                </a:solidFill>
                <a:latin typeface="Tahoma" panose="020B0604030504040204" pitchFamily="34" charset="0"/>
              </a:defRPr>
            </a:lvl1pPr>
          </a:lstStyle>
          <a:p>
            <a:pPr>
              <a:defRPr/>
            </a:pPr>
            <a:fld id="{7CFD28F2-0509-4576-8C30-2ED28701870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556" r:id="rId1"/>
    <p:sldLayoutId id="2147484557" r:id="rId2"/>
    <p:sldLayoutId id="2147484558" r:id="rId3"/>
    <p:sldLayoutId id="2147484559" r:id="rId4"/>
    <p:sldLayoutId id="2147484560" r:id="rId5"/>
    <p:sldLayoutId id="2147484561" r:id="rId6"/>
    <p:sldLayoutId id="2147484562" r:id="rId7"/>
    <p:sldLayoutId id="2147484563" r:id="rId8"/>
    <p:sldLayoutId id="2147484564" r:id="rId9"/>
    <p:sldLayoutId id="2147484565" r:id="rId10"/>
    <p:sldLayoutId id="2147484566" r:id="rId11"/>
    <p:sldLayoutId id="2147484567" r:id="rId12"/>
  </p:sldLayoutIdLst>
  <p:hf sldNum="0" hdr="0"/>
  <p:txStyles>
    <p:title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p:titleStyle>
    <p:bodyStyle>
      <a:lvl1pPr marL="214313" indent="-214313" algn="l" defTabSz="571500" rtl="0" eaLnBrk="0" fontAlgn="base" hangingPunct="0">
        <a:spcBef>
          <a:spcPct val="50000"/>
        </a:spcBef>
        <a:spcAft>
          <a:spcPct val="0"/>
        </a:spcAft>
        <a:buClr>
          <a:schemeClr val="hlink"/>
        </a:buClr>
        <a:buChar char="•"/>
        <a:defRPr sz="3400">
          <a:solidFill>
            <a:schemeClr val="tx1"/>
          </a:solidFill>
          <a:latin typeface="+mn-lt"/>
          <a:ea typeface="+mn-ea"/>
          <a:cs typeface="+mn-cs"/>
        </a:defRPr>
      </a:lvl1pPr>
      <a:lvl2pPr marL="461963" indent="-176213" algn="l" defTabSz="571500" rtl="0" eaLnBrk="0" fontAlgn="base" hangingPunct="0">
        <a:spcBef>
          <a:spcPct val="50000"/>
        </a:spcBef>
        <a:spcAft>
          <a:spcPct val="0"/>
        </a:spcAft>
        <a:buClr>
          <a:schemeClr val="tx1"/>
        </a:buClr>
        <a:buChar char="•"/>
        <a:defRPr sz="3000">
          <a:solidFill>
            <a:schemeClr val="tx1"/>
          </a:solidFill>
          <a:latin typeface="+mn-lt"/>
        </a:defRPr>
      </a:lvl2pPr>
      <a:lvl3pPr marL="712788" indent="-139700" algn="l" defTabSz="571500" rtl="0" eaLnBrk="0" fontAlgn="base" hangingPunct="0">
        <a:spcBef>
          <a:spcPct val="50000"/>
        </a:spcBef>
        <a:spcAft>
          <a:spcPct val="0"/>
        </a:spcAft>
        <a:buClr>
          <a:schemeClr val="hlink"/>
        </a:buClr>
        <a:buChar char="•"/>
        <a:defRPr sz="2600">
          <a:solidFill>
            <a:schemeClr val="tx1"/>
          </a:solidFill>
          <a:latin typeface="+mn-lt"/>
        </a:defRPr>
      </a:lvl3pPr>
      <a:lvl4pPr marL="998538" indent="-142875" algn="l" defTabSz="571500" rtl="0" eaLnBrk="0" fontAlgn="base" hangingPunct="0">
        <a:spcBef>
          <a:spcPct val="50000"/>
        </a:spcBef>
        <a:spcAft>
          <a:spcPct val="0"/>
        </a:spcAft>
        <a:buClr>
          <a:schemeClr val="tx1"/>
        </a:buClr>
        <a:buChar char="•"/>
        <a:defRPr sz="2200">
          <a:solidFill>
            <a:schemeClr val="tx1"/>
          </a:solidFill>
          <a:latin typeface="+mn-lt"/>
        </a:defRPr>
      </a:lvl4pPr>
      <a:lvl5pPr marL="1285875" indent="-142875" algn="l" defTabSz="571500" rtl="0" eaLnBrk="0" fontAlgn="base" hangingPunct="0">
        <a:spcBef>
          <a:spcPct val="50000"/>
        </a:spcBef>
        <a:spcAft>
          <a:spcPct val="0"/>
        </a:spcAft>
        <a:buClr>
          <a:schemeClr val="hlink"/>
        </a:buClr>
        <a:buChar char="•"/>
        <a:defRPr sz="2200">
          <a:solidFill>
            <a:schemeClr val="tx1"/>
          </a:solidFill>
          <a:latin typeface="+mn-lt"/>
        </a:defRPr>
      </a:lvl5pPr>
      <a:lvl6pPr marL="1696726" indent="-143887" algn="l" defTabSz="572698" rtl="0" fontAlgn="base">
        <a:spcBef>
          <a:spcPct val="50000"/>
        </a:spcBef>
        <a:spcAft>
          <a:spcPct val="0"/>
        </a:spcAft>
        <a:buClr>
          <a:schemeClr val="hlink"/>
        </a:buClr>
        <a:buChar char="•"/>
        <a:defRPr sz="2200">
          <a:solidFill>
            <a:schemeClr val="tx1"/>
          </a:solidFill>
          <a:latin typeface="+mn-lt"/>
        </a:defRPr>
      </a:lvl6pPr>
      <a:lvl7pPr marL="2107017" indent="-143887" algn="l" defTabSz="572698" rtl="0" fontAlgn="base">
        <a:spcBef>
          <a:spcPct val="50000"/>
        </a:spcBef>
        <a:spcAft>
          <a:spcPct val="0"/>
        </a:spcAft>
        <a:buClr>
          <a:schemeClr val="hlink"/>
        </a:buClr>
        <a:buChar char="•"/>
        <a:defRPr sz="2200">
          <a:solidFill>
            <a:schemeClr val="tx1"/>
          </a:solidFill>
          <a:latin typeface="+mn-lt"/>
        </a:defRPr>
      </a:lvl7pPr>
      <a:lvl8pPr marL="2517308" indent="-143887" algn="l" defTabSz="572698" rtl="0" fontAlgn="base">
        <a:spcBef>
          <a:spcPct val="50000"/>
        </a:spcBef>
        <a:spcAft>
          <a:spcPct val="0"/>
        </a:spcAft>
        <a:buClr>
          <a:schemeClr val="hlink"/>
        </a:buClr>
        <a:buChar char="•"/>
        <a:defRPr sz="2200">
          <a:solidFill>
            <a:schemeClr val="tx1"/>
          </a:solidFill>
          <a:latin typeface="+mn-lt"/>
        </a:defRPr>
      </a:lvl8pPr>
      <a:lvl9pPr marL="2927600" indent="-143887" algn="l" defTabSz="572698" rtl="0" fontAlgn="base">
        <a:spcBef>
          <a:spcPct val="50000"/>
        </a:spcBef>
        <a:spcAft>
          <a:spcPct val="0"/>
        </a:spcAft>
        <a:buClr>
          <a:schemeClr val="hlink"/>
        </a:buClr>
        <a:buChar char="•"/>
        <a:defRPr sz="2200">
          <a:solidFill>
            <a:schemeClr val="tx1"/>
          </a:solidFill>
          <a:latin typeface="+mn-lt"/>
        </a:defRPr>
      </a:lvl9pPr>
    </p:bodyStyle>
    <p:otherStyle>
      <a:defPPr>
        <a:defRPr lang="zh-CN"/>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http://www.ento.vt.edu/~sharov/PopEcol/lec3/3variogr.gi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image" Target="../media/image29.emf"/><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4.xml"/><Relationship Id="rId5" Type="http://schemas.openxmlformats.org/officeDocument/2006/relationships/image" Target="../media/image33.jpeg"/><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71600" y="443660"/>
            <a:ext cx="6985000" cy="2161158"/>
          </a:xfrm>
        </p:spPr>
        <p:txBody>
          <a:bodyPr/>
          <a:lstStyle/>
          <a:p>
            <a:pPr algn="ctr" eaLnBrk="1" hangingPunct="1"/>
            <a:r>
              <a:rPr lang="en-US" altLang="zh-CN" sz="2800" i="1" dirty="0">
                <a:effectLst>
                  <a:outerShdw blurRad="38100" dist="38100" dir="2700000" algn="tl">
                    <a:srgbClr val="000000">
                      <a:alpha val="43137"/>
                    </a:srgbClr>
                  </a:outerShdw>
                </a:effectLst>
                <a:ea typeface="宋体" panose="02010600030101010101" pitchFamily="2" charset="-122"/>
              </a:rPr>
              <a:t>ESE 5017</a:t>
            </a:r>
            <a:br>
              <a:rPr lang="en-US" altLang="zh-CN" sz="3200" b="1" i="1" dirty="0">
                <a:effectLst>
                  <a:outerShdw blurRad="38100" dist="38100" dir="2700000" algn="tl">
                    <a:srgbClr val="000000">
                      <a:alpha val="43137"/>
                    </a:srgbClr>
                  </a:outerShdw>
                </a:effectLst>
                <a:ea typeface="宋体" panose="02010600030101010101" pitchFamily="2" charset="-122"/>
              </a:rPr>
            </a:br>
            <a:r>
              <a:rPr lang="en-US" altLang="zh-CN" sz="4000" b="1" dirty="0">
                <a:effectLst>
                  <a:outerShdw blurRad="38100" dist="38100" dir="2700000" algn="tl">
                    <a:srgbClr val="000000">
                      <a:alpha val="43137"/>
                    </a:srgbClr>
                  </a:outerShdw>
                </a:effectLst>
                <a:ea typeface="宋体" panose="02010600030101010101" pitchFamily="2" charset="-122"/>
              </a:rPr>
              <a:t>Spatial Statistics </a:t>
            </a:r>
            <a:br>
              <a:rPr lang="en-US" altLang="zh-CN" sz="5400" b="1" dirty="0">
                <a:effectLst>
                  <a:outerShdw blurRad="38100" dist="38100" dir="2700000" algn="tl">
                    <a:srgbClr val="000000">
                      <a:alpha val="43137"/>
                    </a:srgbClr>
                  </a:outerShdw>
                </a:effectLst>
                <a:ea typeface="宋体" panose="02010600030101010101" pitchFamily="2" charset="-122"/>
              </a:rPr>
            </a:br>
            <a:r>
              <a:rPr lang="en-US" altLang="zh-CN" sz="2800" dirty="0">
                <a:effectLst>
                  <a:outerShdw blurRad="38100" dist="38100" dir="2700000" algn="tl">
                    <a:srgbClr val="000000">
                      <a:alpha val="43137"/>
                    </a:srgbClr>
                  </a:outerShdw>
                </a:effectLst>
                <a:ea typeface="宋体" panose="02010600030101010101" pitchFamily="2" charset="-122"/>
              </a:rPr>
              <a:t>Fall, 2022</a:t>
            </a:r>
            <a:endParaRPr lang="en-US" altLang="zh-CN" sz="3600" dirty="0">
              <a:effectLst>
                <a:outerShdw blurRad="38100" dist="38100" dir="2700000" algn="tl">
                  <a:srgbClr val="000000">
                    <a:alpha val="43137"/>
                  </a:srgbClr>
                </a:outerShdw>
              </a:effectLst>
              <a:ea typeface="宋体" panose="02010600030101010101" pitchFamily="2" charset="-122"/>
            </a:endParaRPr>
          </a:p>
        </p:txBody>
      </p:sp>
      <p:sp>
        <p:nvSpPr>
          <p:cNvPr id="28675" name="Date Placeholder 2"/>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1CF1A457-EF68-416C-A0B8-6D80AA6B47AF}"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5" name="Rectangle 3">
            <a:extLst>
              <a:ext uri="{FF2B5EF4-FFF2-40B4-BE49-F238E27FC236}">
                <a16:creationId xmlns:a16="http://schemas.microsoft.com/office/drawing/2014/main" id="{BE8FCCD7-1E23-4A04-9270-2F9DE60229AE}"/>
              </a:ext>
            </a:extLst>
          </p:cNvPr>
          <p:cNvSpPr txBox="1">
            <a:spLocks noChangeArrowheads="1"/>
          </p:cNvSpPr>
          <p:nvPr/>
        </p:nvSpPr>
        <p:spPr bwMode="auto">
          <a:xfrm>
            <a:off x="323528" y="341750"/>
            <a:ext cx="3429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5000"/>
              <a:buFont typeface="Monotype Sorts" pitchFamily="2" charset="2"/>
              <a:buNone/>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CFFFF"/>
              </a:buClr>
              <a:buSzPct val="90000"/>
            </a:pPr>
            <a:r>
              <a:rPr lang="en-US" altLang="zh-CN" sz="4400" b="1" dirty="0">
                <a:solidFill>
                  <a:srgbClr val="C00000"/>
                </a:solidFill>
                <a:latin typeface="Blackadder ITC" panose="04020505051007020D02" pitchFamily="82" charset="0"/>
                <a:ea typeface="宋体" panose="02010600030101010101" pitchFamily="2" charset="-122"/>
              </a:rPr>
              <a:t>Welcome !</a:t>
            </a:r>
          </a:p>
        </p:txBody>
      </p:sp>
      <p:sp>
        <p:nvSpPr>
          <p:cNvPr id="6" name="Rectangle 2">
            <a:extLst>
              <a:ext uri="{FF2B5EF4-FFF2-40B4-BE49-F238E27FC236}">
                <a16:creationId xmlns:a16="http://schemas.microsoft.com/office/drawing/2014/main" id="{22E22D50-9101-4E28-B1C2-8970461977C8}"/>
              </a:ext>
            </a:extLst>
          </p:cNvPr>
          <p:cNvSpPr txBox="1">
            <a:spLocks noChangeArrowheads="1"/>
          </p:cNvSpPr>
          <p:nvPr/>
        </p:nvSpPr>
        <p:spPr bwMode="auto">
          <a:xfrm>
            <a:off x="1763688" y="2706728"/>
            <a:ext cx="6629400" cy="2739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Impact" panose="020B0806030902050204" pitchFamily="34" charset="0"/>
              </a:defRPr>
            </a:lvl9pPr>
          </a:lstStyle>
          <a:p>
            <a:pPr>
              <a:spcBef>
                <a:spcPts val="1200"/>
              </a:spcBef>
            </a:pPr>
            <a:r>
              <a:rPr lang="en-US" altLang="zh-CN" sz="2400" dirty="0">
                <a:effectLst/>
                <a:latin typeface="+mn-lt"/>
                <a:ea typeface="宋体" panose="02010600030101010101" pitchFamily="2" charset="-122"/>
              </a:rPr>
              <a:t>Instructor:  	</a:t>
            </a:r>
            <a:r>
              <a:rPr lang="en-US" altLang="zh-CN" sz="2400" dirty="0">
                <a:solidFill>
                  <a:srgbClr val="0000CC"/>
                </a:solidFill>
                <a:effectLst/>
                <a:latin typeface="+mn-lt"/>
                <a:ea typeface="宋体" panose="02010600030101010101" pitchFamily="2" charset="-122"/>
              </a:rPr>
              <a:t>Xiuyu Liang</a:t>
            </a:r>
          </a:p>
          <a:p>
            <a:pPr>
              <a:spcBef>
                <a:spcPts val="1200"/>
              </a:spcBef>
            </a:pPr>
            <a:r>
              <a:rPr lang="en-US" altLang="zh-CN" sz="2400" dirty="0">
                <a:effectLst/>
                <a:latin typeface="+mn-lt"/>
                <a:ea typeface="宋体" panose="02010600030101010101" pitchFamily="2" charset="-122"/>
              </a:rPr>
              <a:t>TA:  		</a:t>
            </a:r>
            <a:r>
              <a:rPr lang="en-US" altLang="zh-CN" sz="2400" dirty="0" err="1">
                <a:solidFill>
                  <a:srgbClr val="0000CC"/>
                </a:solidFill>
                <a:effectLst/>
                <a:latin typeface="+mn-lt"/>
                <a:ea typeface="宋体" panose="02010600030101010101" pitchFamily="2" charset="-122"/>
              </a:rPr>
              <a:t>Yunqiu</a:t>
            </a:r>
            <a:r>
              <a:rPr lang="en-US" altLang="zh-CN" sz="2400" dirty="0">
                <a:solidFill>
                  <a:srgbClr val="0000CC"/>
                </a:solidFill>
                <a:effectLst/>
                <a:latin typeface="+mn-lt"/>
                <a:ea typeface="宋体" panose="02010600030101010101" pitchFamily="2" charset="-122"/>
              </a:rPr>
              <a:t> Zhou</a:t>
            </a:r>
          </a:p>
          <a:p>
            <a:pPr>
              <a:spcBef>
                <a:spcPts val="1200"/>
              </a:spcBef>
            </a:pPr>
            <a:r>
              <a:rPr lang="en-US" altLang="zh-CN" sz="2400" dirty="0">
                <a:effectLst/>
                <a:latin typeface="+mn-lt"/>
                <a:ea typeface="宋体" panose="02010600030101010101" pitchFamily="2" charset="-122"/>
              </a:rPr>
              <a:t>Time: </a:t>
            </a:r>
            <a:r>
              <a:rPr lang="en-US" altLang="zh-CN" sz="2800" dirty="0">
                <a:effectLst/>
                <a:latin typeface="+mn-lt"/>
                <a:ea typeface="宋体" panose="02010600030101010101" pitchFamily="2" charset="-122"/>
              </a:rPr>
              <a:t>		</a:t>
            </a:r>
            <a:r>
              <a:rPr lang="en-US" altLang="zh-CN" sz="2000" dirty="0">
                <a:effectLst/>
                <a:latin typeface="+mn-lt"/>
                <a:ea typeface="宋体" panose="02010600030101010101" pitchFamily="2" charset="-122"/>
              </a:rPr>
              <a:t>Mon. and Wed. in even weeks</a:t>
            </a:r>
            <a:endParaRPr lang="en-US" altLang="zh-CN" sz="2800" dirty="0">
              <a:effectLst/>
              <a:latin typeface="+mn-lt"/>
              <a:ea typeface="宋体" panose="02010600030101010101" pitchFamily="2" charset="-122"/>
            </a:endParaRPr>
          </a:p>
          <a:p>
            <a:pPr>
              <a:spcBef>
                <a:spcPts val="1200"/>
              </a:spcBef>
            </a:pPr>
            <a:r>
              <a:rPr lang="en-US" altLang="zh-CN" sz="2400" dirty="0">
                <a:effectLst/>
                <a:latin typeface="+mn-lt"/>
                <a:ea typeface="宋体" panose="02010600030101010101" pitchFamily="2" charset="-122"/>
              </a:rPr>
              <a:t>Place: </a:t>
            </a:r>
            <a:r>
              <a:rPr lang="en-US" altLang="zh-CN" sz="2000" dirty="0">
                <a:effectLst/>
                <a:latin typeface="+mn-lt"/>
                <a:ea typeface="宋体" panose="02010600030101010101" pitchFamily="2" charset="-122"/>
              </a:rPr>
              <a:t>	</a:t>
            </a:r>
            <a:r>
              <a:rPr lang="zh-CN" altLang="en-US" sz="2000" dirty="0">
                <a:effectLst/>
                <a:latin typeface="+mn-lt"/>
                <a:ea typeface="宋体" panose="02010600030101010101" pitchFamily="2" charset="-122"/>
              </a:rPr>
              <a:t>一教</a:t>
            </a:r>
            <a:r>
              <a:rPr lang="en-US" altLang="zh-CN" sz="2000" dirty="0">
                <a:effectLst/>
                <a:latin typeface="+mn-lt"/>
                <a:ea typeface="宋体" panose="02010600030101010101" pitchFamily="2" charset="-122"/>
              </a:rPr>
              <a:t>503</a:t>
            </a:r>
            <a:endParaRPr lang="en-US" altLang="zh-CN" sz="2800" dirty="0">
              <a:effectLst/>
              <a:latin typeface="+mn-l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a:xfrm>
            <a:off x="323528" y="692696"/>
            <a:ext cx="8820472" cy="648494"/>
          </a:xfrm>
        </p:spPr>
        <p:txBody>
          <a:bodyPr/>
          <a:lstStyle/>
          <a:p>
            <a:r>
              <a:rPr lang="en-US" altLang="zh-CN" sz="3200" b="1" dirty="0">
                <a:ea typeface="宋体" panose="02010600030101010101" pitchFamily="2" charset="-122"/>
              </a:rPr>
              <a:t>Their spatial distributions are quite different</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869785"/>
            <a:ext cx="3494088" cy="324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16556"/>
            <a:ext cx="3205162" cy="304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a:extLst>
              <a:ext uri="{FF2B5EF4-FFF2-40B4-BE49-F238E27FC236}">
                <a16:creationId xmlns:a16="http://schemas.microsoft.com/office/drawing/2014/main" id="{A7B08F0A-C4C3-4172-AA07-50BEB36B39E0}"/>
              </a:ext>
            </a:extLst>
          </p:cNvPr>
          <p:cNvSpPr txBox="1">
            <a:spLocks/>
          </p:cNvSpPr>
          <p:nvPr/>
        </p:nvSpPr>
        <p:spPr bwMode="auto">
          <a:xfrm>
            <a:off x="611560" y="5517232"/>
            <a:ext cx="813752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21" tIns="28560" rIns="57121" bIns="28560" anchor="b"/>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195" algn="l" defTabSz="572564" rtl="0" fontAlgn="base">
              <a:spcBef>
                <a:spcPct val="0"/>
              </a:spcBef>
              <a:spcAft>
                <a:spcPct val="0"/>
              </a:spcAft>
              <a:defRPr sz="4100">
                <a:solidFill>
                  <a:schemeClr val="tx2"/>
                </a:solidFill>
                <a:latin typeface="Arial" charset="0"/>
              </a:defRPr>
            </a:lvl6pPr>
            <a:lvl7pPr marL="820391" algn="l" defTabSz="572564" rtl="0" fontAlgn="base">
              <a:spcBef>
                <a:spcPct val="0"/>
              </a:spcBef>
              <a:spcAft>
                <a:spcPct val="0"/>
              </a:spcAft>
              <a:defRPr sz="4100">
                <a:solidFill>
                  <a:schemeClr val="tx2"/>
                </a:solidFill>
                <a:latin typeface="Arial" charset="0"/>
              </a:defRPr>
            </a:lvl7pPr>
            <a:lvl8pPr marL="1230586" algn="l" defTabSz="572564" rtl="0" fontAlgn="base">
              <a:spcBef>
                <a:spcPct val="0"/>
              </a:spcBef>
              <a:spcAft>
                <a:spcPct val="0"/>
              </a:spcAft>
              <a:defRPr sz="4100">
                <a:solidFill>
                  <a:schemeClr val="tx2"/>
                </a:solidFill>
                <a:latin typeface="Arial" charset="0"/>
              </a:defRPr>
            </a:lvl8pPr>
            <a:lvl9pPr marL="1640781" algn="l" defTabSz="572564" rtl="0" fontAlgn="base">
              <a:spcBef>
                <a:spcPct val="0"/>
              </a:spcBef>
              <a:spcAft>
                <a:spcPct val="0"/>
              </a:spcAft>
              <a:defRPr sz="4100">
                <a:solidFill>
                  <a:schemeClr val="tx2"/>
                </a:solidFill>
                <a:latin typeface="Arial" charset="0"/>
              </a:defRPr>
            </a:lvl9pPr>
          </a:lstStyle>
          <a:p>
            <a:pPr>
              <a:defRPr/>
            </a:pPr>
            <a:r>
              <a:rPr kumimoji="0" lang="en-US" altLang="zh-CN" sz="2800" b="1" kern="0" dirty="0">
                <a:solidFill>
                  <a:srgbClr val="C00000"/>
                </a:solidFill>
                <a:ea typeface="宋体" panose="02010600030101010101" pitchFamily="2" charset="-122"/>
              </a:rPr>
              <a:t>     Can you make a good estimation without knowing the spatial distribution</a:t>
            </a:r>
            <a:r>
              <a:rPr kumimoji="0" lang="zh-CN" altLang="en-US" sz="2800" b="1" kern="0" dirty="0">
                <a:solidFill>
                  <a:srgbClr val="C00000"/>
                </a:solidFill>
                <a:ea typeface="宋体" panose="02010600030101010101" pitchFamily="2" charset="-122"/>
              </a:rPr>
              <a:t>？</a:t>
            </a:r>
            <a:endParaRPr kumimoji="0" lang="en-US" altLang="zh-CN" sz="2800" b="1" kern="0" dirty="0">
              <a:solidFill>
                <a:srgbClr val="C00000"/>
              </a:solidFill>
              <a:ea typeface="宋体" panose="02010600030101010101" pitchFamily="2" charset="-122"/>
            </a:endParaRPr>
          </a:p>
        </p:txBody>
      </p:sp>
      <p:sp>
        <p:nvSpPr>
          <p:cNvPr id="2" name="椭圆 1"/>
          <p:cNvSpPr/>
          <p:nvPr/>
        </p:nvSpPr>
        <p:spPr bwMode="auto">
          <a:xfrm>
            <a:off x="5940152" y="3539762"/>
            <a:ext cx="162583"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7" name="椭圆 6"/>
          <p:cNvSpPr/>
          <p:nvPr/>
        </p:nvSpPr>
        <p:spPr bwMode="auto">
          <a:xfrm>
            <a:off x="1835696" y="3467754"/>
            <a:ext cx="162583"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D15C13CD-2DBC-4942-B8A4-74D6DFA5CCB6}"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0963" name="Rectangle 2"/>
          <p:cNvSpPr>
            <a:spLocks noGrp="1" noChangeArrowheads="1"/>
          </p:cNvSpPr>
          <p:nvPr>
            <p:ph type="title"/>
          </p:nvPr>
        </p:nvSpPr>
        <p:spPr>
          <a:xfrm>
            <a:off x="611188" y="661529"/>
            <a:ext cx="8181305" cy="865188"/>
          </a:xfrm>
        </p:spPr>
        <p:txBody>
          <a:bodyPr/>
          <a:lstStyle/>
          <a:p>
            <a:pPr algn="ctr" eaLnBrk="1" hangingPunct="1"/>
            <a:r>
              <a:rPr lang="en-US" altLang="zh-CN" sz="4000" b="1" dirty="0">
                <a:ea typeface="宋体" panose="02010600030101010101" pitchFamily="2" charset="-122"/>
              </a:rPr>
              <a:t>Let’s come back to the example</a:t>
            </a:r>
          </a:p>
        </p:txBody>
      </p:sp>
      <p:sp>
        <p:nvSpPr>
          <p:cNvPr id="31749" name="Rectangle 3" descr="Rectangle: Click to edit Master text styles&#10;Second level&#10;Third level&#10;Fourth level&#10;Fifth level">
            <a:extLst>
              <a:ext uri="{FF2B5EF4-FFF2-40B4-BE49-F238E27FC236}">
                <a16:creationId xmlns:a16="http://schemas.microsoft.com/office/drawing/2014/main" id="{94039D04-7532-4D95-A927-241813D1E903}"/>
              </a:ext>
            </a:extLst>
          </p:cNvPr>
          <p:cNvSpPr>
            <a:spLocks noGrp="1" noChangeArrowheads="1"/>
          </p:cNvSpPr>
          <p:nvPr>
            <p:ph type="body" idx="1"/>
          </p:nvPr>
        </p:nvSpPr>
        <p:spPr>
          <a:xfrm>
            <a:off x="611188" y="1916832"/>
            <a:ext cx="7993062" cy="4392488"/>
          </a:xfrm>
        </p:spPr>
        <p:txBody>
          <a:bodyPr/>
          <a:lstStyle/>
          <a:p>
            <a:pPr marL="0" indent="0" eaLnBrk="1" hangingPunct="1">
              <a:buFontTx/>
              <a:buNone/>
              <a:defRPr/>
            </a:pPr>
            <a:r>
              <a:rPr lang="en-US" altLang="zh-CN" sz="2400" dirty="0">
                <a:ea typeface="宋体" pitchFamily="2" charset="-122"/>
              </a:rPr>
              <a:t>      Estimating rainfall (or air temperature or chemical concentration or water table) at an unsampled point (</a:t>
            </a:r>
            <a:r>
              <a:rPr lang="en-US" altLang="zh-CN" sz="2400" b="1" dirty="0">
                <a:solidFill>
                  <a:srgbClr val="990000"/>
                </a:solidFill>
                <a:ea typeface="宋体" pitchFamily="2" charset="-122"/>
              </a:rPr>
              <a:t>p</a:t>
            </a:r>
            <a:r>
              <a:rPr lang="en-US" altLang="zh-CN" sz="2400" dirty="0">
                <a:ea typeface="宋体" pitchFamily="2" charset="-122"/>
              </a:rPr>
              <a:t>) using measured data at surrounding points. </a:t>
            </a:r>
          </a:p>
          <a:p>
            <a:pPr marL="0" indent="0" eaLnBrk="1" hangingPunct="1">
              <a:buNone/>
              <a:defRPr/>
            </a:pPr>
            <a:r>
              <a:rPr lang="en-US" altLang="zh-CN" sz="2000" b="1" dirty="0">
                <a:solidFill>
                  <a:srgbClr val="C00000"/>
                </a:solidFill>
                <a:ea typeface="宋体" pitchFamily="2" charset="-122"/>
              </a:rPr>
              <a:t>    </a:t>
            </a:r>
            <a:r>
              <a:rPr lang="en-US" altLang="zh-CN" sz="2400" b="1" dirty="0">
                <a:ea typeface="宋体" pitchFamily="2" charset="-122"/>
              </a:rPr>
              <a:t>The questions we may ask are:</a:t>
            </a:r>
          </a:p>
        </p:txBody>
      </p:sp>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526" y="3429000"/>
            <a:ext cx="2946724"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descr="Rectangle: Click to edit Master text styles&#10;Second level&#10;Third level&#10;Fourth level&#10;Fifth level">
            <a:extLst>
              <a:ext uri="{FF2B5EF4-FFF2-40B4-BE49-F238E27FC236}">
                <a16:creationId xmlns:a16="http://schemas.microsoft.com/office/drawing/2014/main" id="{94039D04-7532-4D95-A927-241813D1E903}"/>
              </a:ext>
            </a:extLst>
          </p:cNvPr>
          <p:cNvSpPr txBox="1">
            <a:spLocks noChangeArrowheads="1"/>
          </p:cNvSpPr>
          <p:nvPr/>
        </p:nvSpPr>
        <p:spPr bwMode="auto">
          <a:xfrm>
            <a:off x="971600" y="3851944"/>
            <a:ext cx="4747245" cy="19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t" anchorCtr="0" compatLnSpc="1">
            <a:prstTxWarp prst="textNoShape">
              <a:avLst/>
            </a:prstTxWarp>
          </a:bodyPr>
          <a:lstStyle>
            <a:lvl1pPr marL="214313" indent="-214313" algn="l" defTabSz="571500" rtl="0" eaLnBrk="0" fontAlgn="base" hangingPunct="0">
              <a:spcBef>
                <a:spcPct val="50000"/>
              </a:spcBef>
              <a:spcAft>
                <a:spcPct val="0"/>
              </a:spcAft>
              <a:buClr>
                <a:schemeClr val="hlink"/>
              </a:buClr>
              <a:buChar char="•"/>
              <a:defRPr sz="3400">
                <a:solidFill>
                  <a:schemeClr val="tx1"/>
                </a:solidFill>
                <a:latin typeface="+mn-lt"/>
                <a:ea typeface="+mn-ea"/>
                <a:cs typeface="+mn-cs"/>
              </a:defRPr>
            </a:lvl1pPr>
            <a:lvl2pPr marL="461963" indent="-176213" algn="l" defTabSz="571500" rtl="0" eaLnBrk="0" fontAlgn="base" hangingPunct="0">
              <a:spcBef>
                <a:spcPct val="50000"/>
              </a:spcBef>
              <a:spcAft>
                <a:spcPct val="0"/>
              </a:spcAft>
              <a:buClr>
                <a:schemeClr val="tx1"/>
              </a:buClr>
              <a:buChar char="•"/>
              <a:defRPr sz="3000">
                <a:solidFill>
                  <a:schemeClr val="tx1"/>
                </a:solidFill>
                <a:latin typeface="+mn-lt"/>
              </a:defRPr>
            </a:lvl2pPr>
            <a:lvl3pPr marL="712788" indent="-139700" algn="l" defTabSz="571500" rtl="0" eaLnBrk="0" fontAlgn="base" hangingPunct="0">
              <a:spcBef>
                <a:spcPct val="50000"/>
              </a:spcBef>
              <a:spcAft>
                <a:spcPct val="0"/>
              </a:spcAft>
              <a:buClr>
                <a:schemeClr val="hlink"/>
              </a:buClr>
              <a:buChar char="•"/>
              <a:defRPr sz="2600">
                <a:solidFill>
                  <a:schemeClr val="tx1"/>
                </a:solidFill>
                <a:latin typeface="+mn-lt"/>
              </a:defRPr>
            </a:lvl3pPr>
            <a:lvl4pPr marL="998538" indent="-142875" algn="l" defTabSz="571500" rtl="0" eaLnBrk="0" fontAlgn="base" hangingPunct="0">
              <a:spcBef>
                <a:spcPct val="50000"/>
              </a:spcBef>
              <a:spcAft>
                <a:spcPct val="0"/>
              </a:spcAft>
              <a:buClr>
                <a:schemeClr val="tx1"/>
              </a:buClr>
              <a:buChar char="•"/>
              <a:defRPr sz="2200">
                <a:solidFill>
                  <a:schemeClr val="tx1"/>
                </a:solidFill>
                <a:latin typeface="+mn-lt"/>
              </a:defRPr>
            </a:lvl4pPr>
            <a:lvl5pPr marL="1285875" indent="-142875" algn="l" defTabSz="571500" rtl="0" eaLnBrk="0" fontAlgn="base" hangingPunct="0">
              <a:spcBef>
                <a:spcPct val="50000"/>
              </a:spcBef>
              <a:spcAft>
                <a:spcPct val="0"/>
              </a:spcAft>
              <a:buClr>
                <a:schemeClr val="hlink"/>
              </a:buClr>
              <a:buChar char="•"/>
              <a:defRPr sz="2200">
                <a:solidFill>
                  <a:schemeClr val="tx1"/>
                </a:solidFill>
                <a:latin typeface="+mn-lt"/>
              </a:defRPr>
            </a:lvl5pPr>
            <a:lvl6pPr marL="1696726" indent="-143887" algn="l" defTabSz="572698" rtl="0" fontAlgn="base">
              <a:spcBef>
                <a:spcPct val="50000"/>
              </a:spcBef>
              <a:spcAft>
                <a:spcPct val="0"/>
              </a:spcAft>
              <a:buClr>
                <a:schemeClr val="hlink"/>
              </a:buClr>
              <a:buChar char="•"/>
              <a:defRPr sz="2200">
                <a:solidFill>
                  <a:schemeClr val="tx1"/>
                </a:solidFill>
                <a:latin typeface="+mn-lt"/>
              </a:defRPr>
            </a:lvl6pPr>
            <a:lvl7pPr marL="2107017" indent="-143887" algn="l" defTabSz="572698" rtl="0" fontAlgn="base">
              <a:spcBef>
                <a:spcPct val="50000"/>
              </a:spcBef>
              <a:spcAft>
                <a:spcPct val="0"/>
              </a:spcAft>
              <a:buClr>
                <a:schemeClr val="hlink"/>
              </a:buClr>
              <a:buChar char="•"/>
              <a:defRPr sz="2200">
                <a:solidFill>
                  <a:schemeClr val="tx1"/>
                </a:solidFill>
                <a:latin typeface="+mn-lt"/>
              </a:defRPr>
            </a:lvl7pPr>
            <a:lvl8pPr marL="2517308" indent="-143887" algn="l" defTabSz="572698" rtl="0" fontAlgn="base">
              <a:spcBef>
                <a:spcPct val="50000"/>
              </a:spcBef>
              <a:spcAft>
                <a:spcPct val="0"/>
              </a:spcAft>
              <a:buClr>
                <a:schemeClr val="hlink"/>
              </a:buClr>
              <a:buChar char="•"/>
              <a:defRPr sz="2200">
                <a:solidFill>
                  <a:schemeClr val="tx1"/>
                </a:solidFill>
                <a:latin typeface="+mn-lt"/>
              </a:defRPr>
            </a:lvl8pPr>
            <a:lvl9pPr marL="2927600" indent="-143887" algn="l" defTabSz="572698" rtl="0" fontAlgn="base">
              <a:spcBef>
                <a:spcPct val="50000"/>
              </a:spcBef>
              <a:spcAft>
                <a:spcPct val="0"/>
              </a:spcAft>
              <a:buClr>
                <a:schemeClr val="hlink"/>
              </a:buClr>
              <a:buChar char="•"/>
              <a:defRPr sz="2200">
                <a:solidFill>
                  <a:schemeClr val="tx1"/>
                </a:solidFill>
                <a:latin typeface="+mn-lt"/>
              </a:defRPr>
            </a:lvl9pPr>
          </a:lstStyle>
          <a:p>
            <a:pPr eaLnBrk="1" hangingPunct="1">
              <a:buClr>
                <a:srgbClr val="C00000"/>
              </a:buClr>
              <a:buFont typeface="Wingdings" panose="05000000000000000000" pitchFamily="2" charset="2"/>
              <a:buChar char="Ø"/>
              <a:defRPr/>
            </a:pPr>
            <a:r>
              <a:rPr kumimoji="0" lang="en-US" altLang="zh-CN" sz="2000" i="1" kern="0" dirty="0">
                <a:solidFill>
                  <a:schemeClr val="tx2">
                    <a:lumMod val="60000"/>
                    <a:lumOff val="40000"/>
                  </a:schemeClr>
                </a:solidFill>
                <a:ea typeface="宋体" pitchFamily="2" charset="-122"/>
              </a:rPr>
              <a:t> What are the methods you’d use ? </a:t>
            </a:r>
          </a:p>
          <a:p>
            <a:pPr eaLnBrk="1" hangingPunct="1">
              <a:buClr>
                <a:srgbClr val="C00000"/>
              </a:buClr>
              <a:buFont typeface="Wingdings" panose="05000000000000000000" pitchFamily="2" charset="2"/>
              <a:buChar char="Ø"/>
              <a:defRPr/>
            </a:pPr>
            <a:r>
              <a:rPr kumimoji="0" lang="en-US" altLang="zh-CN" sz="2000" i="1" kern="0" dirty="0">
                <a:solidFill>
                  <a:schemeClr val="tx2">
                    <a:lumMod val="60000"/>
                    <a:lumOff val="40000"/>
                  </a:schemeClr>
                </a:solidFill>
                <a:ea typeface="宋体" pitchFamily="2" charset="-122"/>
              </a:rPr>
              <a:t> What are the advantages and </a:t>
            </a:r>
          </a:p>
          <a:p>
            <a:pPr marL="0" indent="0" eaLnBrk="1" hangingPunct="1">
              <a:buClr>
                <a:srgbClr val="C00000"/>
              </a:buClr>
              <a:buNone/>
              <a:defRPr/>
            </a:pPr>
            <a:r>
              <a:rPr kumimoji="0" lang="en-US" altLang="zh-CN" sz="2000" i="1" kern="0" dirty="0">
                <a:solidFill>
                  <a:schemeClr val="tx2">
                    <a:lumMod val="60000"/>
                    <a:lumOff val="40000"/>
                  </a:schemeClr>
                </a:solidFill>
                <a:ea typeface="宋体" pitchFamily="2" charset="-122"/>
              </a:rPr>
              <a:t>    disadvantages of the methods? </a:t>
            </a:r>
          </a:p>
          <a:p>
            <a:pPr eaLnBrk="1" hangingPunct="1">
              <a:buClr>
                <a:srgbClr val="C00000"/>
              </a:buClr>
              <a:buFont typeface="Wingdings" panose="05000000000000000000" pitchFamily="2" charset="2"/>
              <a:buChar char="Ø"/>
              <a:defRPr/>
            </a:pPr>
            <a:r>
              <a:rPr kumimoji="0" lang="en-US" altLang="zh-CN" sz="2000" i="1" kern="0" dirty="0">
                <a:solidFill>
                  <a:schemeClr val="tx2">
                    <a:lumMod val="60000"/>
                    <a:lumOff val="40000"/>
                  </a:schemeClr>
                </a:solidFill>
                <a:ea typeface="宋体" pitchFamily="2" charset="-122"/>
              </a:rPr>
              <a:t> How do you improve?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xfrm>
            <a:off x="692150" y="6996113"/>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FB606A9A-41B9-4742-9C64-D08362571AA5}"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3011" name="Rectangle 2"/>
          <p:cNvSpPr>
            <a:spLocks noGrp="1" noChangeArrowheads="1"/>
          </p:cNvSpPr>
          <p:nvPr>
            <p:ph type="title"/>
          </p:nvPr>
        </p:nvSpPr>
        <p:spPr>
          <a:xfrm>
            <a:off x="107504" y="520142"/>
            <a:ext cx="9144000" cy="504825"/>
          </a:xfrm>
        </p:spPr>
        <p:txBody>
          <a:bodyPr/>
          <a:lstStyle/>
          <a:p>
            <a:pPr eaLnBrk="1" hangingPunct="1"/>
            <a:r>
              <a:rPr lang="en-US" altLang="zh-CN" sz="3200" b="1" dirty="0">
                <a:ea typeface="宋体" panose="02010600030101010101" pitchFamily="2" charset="-122"/>
              </a:rPr>
              <a:t> Conventional or classical statistical methods</a:t>
            </a:r>
          </a:p>
        </p:txBody>
      </p:sp>
      <p:sp>
        <p:nvSpPr>
          <p:cNvPr id="43012" name="Rectangle 3" descr="Rectangle: Click to edit Master text styles&#10;Second level&#10;Third level&#10;Fourth level&#10;Fifth level"/>
          <p:cNvSpPr>
            <a:spLocks noGrp="1" noChangeArrowheads="1"/>
          </p:cNvSpPr>
          <p:nvPr>
            <p:ph type="body" idx="1"/>
          </p:nvPr>
        </p:nvSpPr>
        <p:spPr>
          <a:xfrm>
            <a:off x="395536" y="1268760"/>
            <a:ext cx="8424862" cy="4869333"/>
          </a:xfrm>
        </p:spPr>
        <p:txBody>
          <a:bodyPr/>
          <a:lstStyle/>
          <a:p>
            <a:pPr marL="0" indent="0" eaLnBrk="1" hangingPunct="1">
              <a:buFontTx/>
              <a:buNone/>
            </a:pPr>
            <a:r>
              <a:rPr lang="en-US" altLang="zh-CN" sz="2400" dirty="0">
                <a:ea typeface="宋体" panose="02010600030101010101" pitchFamily="2" charset="-122"/>
              </a:rPr>
              <a:t>      A common method assigns weights to the measurements or observations at surrounding points. It is reasonable to evolve an </a:t>
            </a:r>
            <a:r>
              <a:rPr lang="en-US" altLang="zh-CN" sz="2400" dirty="0">
                <a:solidFill>
                  <a:srgbClr val="990000"/>
                </a:solidFill>
                <a:ea typeface="宋体" panose="02010600030101010101" pitchFamily="2" charset="-122"/>
              </a:rPr>
              <a:t>interpolation procedure </a:t>
            </a:r>
            <a:r>
              <a:rPr lang="en-US" altLang="zh-CN" sz="2400" dirty="0">
                <a:ea typeface="宋体" panose="02010600030101010101" pitchFamily="2" charset="-122"/>
              </a:rPr>
              <a:t>which </a:t>
            </a:r>
            <a:r>
              <a:rPr lang="en-US" altLang="zh-CN" sz="2400" dirty="0">
                <a:solidFill>
                  <a:srgbClr val="990000"/>
                </a:solidFill>
                <a:ea typeface="宋体" panose="02010600030101010101" pitchFamily="2" charset="-122"/>
              </a:rPr>
              <a:t>weight point #1 (the nearest point) </a:t>
            </a:r>
            <a:r>
              <a:rPr lang="en-US" altLang="zh-CN" sz="2400" b="1" dirty="0">
                <a:solidFill>
                  <a:srgbClr val="990000"/>
                </a:solidFill>
                <a:ea typeface="宋体" panose="02010600030101010101" pitchFamily="2" charset="-122"/>
              </a:rPr>
              <a:t>higher </a:t>
            </a:r>
            <a:r>
              <a:rPr lang="en-US" altLang="zh-CN" sz="2400" dirty="0">
                <a:solidFill>
                  <a:srgbClr val="990000"/>
                </a:solidFill>
                <a:ea typeface="宋体" panose="02010600030101010101" pitchFamily="2" charset="-122"/>
              </a:rPr>
              <a:t>than any other farthest points</a:t>
            </a:r>
            <a:r>
              <a:rPr lang="en-US" altLang="zh-CN" sz="2400" dirty="0">
                <a:ea typeface="宋体" panose="02010600030101010101" pitchFamily="2" charset="-122"/>
              </a:rPr>
              <a:t>;</a:t>
            </a:r>
          </a:p>
          <a:p>
            <a:pPr marL="0" indent="0" eaLnBrk="1" hangingPunct="1">
              <a:buFontTx/>
              <a:buNone/>
            </a:pPr>
            <a:r>
              <a:rPr lang="en-US" altLang="zh-CN" sz="2400" dirty="0">
                <a:ea typeface="宋体" panose="02010600030101010101" pitchFamily="2" charset="-122"/>
              </a:rPr>
              <a:t>      A whole range of methods can be produced to decide on the weights, mostly based on the distance (and possibly direction) of the sample from the point being estimated, e.g.,  </a:t>
            </a:r>
          </a:p>
          <a:p>
            <a:pPr marL="0" indent="0" eaLnBrk="1" hangingPunct="1">
              <a:spcBef>
                <a:spcPct val="0"/>
              </a:spcBef>
              <a:buFontTx/>
              <a:buNone/>
            </a:pPr>
            <a:r>
              <a:rPr lang="en-US" altLang="zh-CN" sz="2400" dirty="0">
                <a:ea typeface="宋体" panose="02010600030101010101" pitchFamily="2" charset="-122"/>
              </a:rPr>
              <a:t>   •	Linear interpretation</a:t>
            </a:r>
          </a:p>
          <a:p>
            <a:pPr marL="0" indent="0" eaLnBrk="1" hangingPunct="1">
              <a:spcBef>
                <a:spcPct val="0"/>
              </a:spcBef>
              <a:buFontTx/>
              <a:buNone/>
            </a:pPr>
            <a:r>
              <a:rPr lang="en-US" altLang="zh-CN" sz="2400" dirty="0">
                <a:ea typeface="宋体" panose="02010600030101010101" pitchFamily="2" charset="-122"/>
              </a:rPr>
              <a:t>   •	Inverse distance</a:t>
            </a:r>
          </a:p>
          <a:p>
            <a:pPr marL="0" indent="0" eaLnBrk="1" hangingPunct="1">
              <a:buFontTx/>
              <a:buNone/>
            </a:pPr>
            <a:r>
              <a:rPr lang="en-US" altLang="zh-CN" sz="2400" dirty="0">
                <a:solidFill>
                  <a:srgbClr val="0000FF"/>
                </a:solidFill>
                <a:ea typeface="宋体" panose="02010600030101010101" pitchFamily="2" charset="-122"/>
              </a:rPr>
              <a:t>     </a:t>
            </a:r>
            <a:r>
              <a:rPr lang="en-US" altLang="zh-CN" sz="2400" dirty="0">
                <a:solidFill>
                  <a:srgbClr val="C00000"/>
                </a:solidFill>
                <a:ea typeface="宋体" panose="02010600030101010101" pitchFamily="2" charset="-122"/>
              </a:rPr>
              <a:t>These are based on </a:t>
            </a:r>
            <a:r>
              <a:rPr lang="en-US" altLang="zh-CN" sz="2400" b="1" dirty="0">
                <a:solidFill>
                  <a:srgbClr val="C00000"/>
                </a:solidFill>
                <a:ea typeface="宋体" panose="02010600030101010101" pitchFamily="2" charset="-122"/>
              </a:rPr>
              <a:t>random, independent variables </a:t>
            </a:r>
            <a:r>
              <a:rPr lang="en-US" altLang="zh-CN" sz="2400" dirty="0">
                <a:solidFill>
                  <a:srgbClr val="C00000"/>
                </a:solidFill>
                <a:ea typeface="宋体" panose="02010600030101010101" pitchFamily="2" charset="-122"/>
              </a:rPr>
              <a:t>which assume </a:t>
            </a:r>
            <a:r>
              <a:rPr lang="en-US" altLang="zh-CN" sz="2400" b="1" dirty="0">
                <a:solidFill>
                  <a:srgbClr val="C00000"/>
                </a:solidFill>
                <a:ea typeface="宋体" panose="02010600030101010101" pitchFamily="2" charset="-122"/>
              </a:rPr>
              <a:t>zero continuity </a:t>
            </a:r>
            <a:r>
              <a:rPr lang="en-US" altLang="zh-CN" sz="2400" dirty="0">
                <a:solidFill>
                  <a:srgbClr val="C00000"/>
                </a:solidFill>
                <a:ea typeface="宋体" panose="02010600030101010101" pitchFamily="2" charset="-122"/>
              </a:rPr>
              <a:t>and allow for no extension of each data value. </a:t>
            </a:r>
          </a:p>
        </p:txBody>
      </p:sp>
      <p:pic>
        <p:nvPicPr>
          <p:cNvPr id="430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5659437"/>
            <a:ext cx="1476375"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2"/>
          <p:cNvGraphicFramePr>
            <a:graphicFrameLocks noChangeAspect="1"/>
          </p:cNvGraphicFramePr>
          <p:nvPr>
            <p:extLst>
              <p:ext uri="{D42A27DB-BD31-4B8C-83A1-F6EECF244321}">
                <p14:modId xmlns:p14="http://schemas.microsoft.com/office/powerpoint/2010/main" val="1833977184"/>
              </p:ext>
            </p:extLst>
          </p:nvPr>
        </p:nvGraphicFramePr>
        <p:xfrm>
          <a:off x="5517316" y="4156466"/>
          <a:ext cx="674863" cy="741902"/>
        </p:xfrm>
        <a:graphic>
          <a:graphicData uri="http://schemas.openxmlformats.org/presentationml/2006/ole">
            <mc:AlternateContent xmlns:mc="http://schemas.openxmlformats.org/markup-compatibility/2006">
              <mc:Choice xmlns:v="urn:schemas-microsoft-com:vml" Requires="v">
                <p:oleObj name="Equation" r:id="rId4" imgW="761669" imgH="837836" progId="Equation.3">
                  <p:embed/>
                </p:oleObj>
              </mc:Choice>
              <mc:Fallback>
                <p:oleObj name="Equation" r:id="rId4" imgW="761669" imgH="83783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316" y="4156466"/>
                        <a:ext cx="674863" cy="741902"/>
                      </a:xfrm>
                      <a:prstGeom prst="rect">
                        <a:avLst/>
                      </a:prstGeom>
                      <a:noFill/>
                      <a:ln>
                        <a:noFill/>
                      </a:ln>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989877067"/>
              </p:ext>
            </p:extLst>
          </p:nvPr>
        </p:nvGraphicFramePr>
        <p:xfrm>
          <a:off x="6525287" y="4271391"/>
          <a:ext cx="666336" cy="580776"/>
        </p:xfrm>
        <a:graphic>
          <a:graphicData uri="http://schemas.openxmlformats.org/presentationml/2006/ole">
            <mc:AlternateContent xmlns:mc="http://schemas.openxmlformats.org/markup-compatibility/2006">
              <mc:Choice xmlns:v="urn:schemas-microsoft-com:vml" Requires="v">
                <p:oleObj name="Equation" r:id="rId6" imgW="495085" imgH="431613" progId="Equation.3">
                  <p:embed/>
                </p:oleObj>
              </mc:Choice>
              <mc:Fallback>
                <p:oleObj name="Equation" r:id="rId6" imgW="495085"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5287" y="4271391"/>
                        <a:ext cx="666336" cy="580776"/>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414657605"/>
              </p:ext>
            </p:extLst>
          </p:nvPr>
        </p:nvGraphicFramePr>
        <p:xfrm>
          <a:off x="4166642" y="4029913"/>
          <a:ext cx="693390" cy="406556"/>
        </p:xfrm>
        <a:graphic>
          <a:graphicData uri="http://schemas.openxmlformats.org/presentationml/2006/ole">
            <mc:AlternateContent xmlns:mc="http://schemas.openxmlformats.org/markup-compatibility/2006">
              <mc:Choice xmlns:v="urn:schemas-microsoft-com:vml" Requires="v">
                <p:oleObj name="公式" r:id="rId8" imgW="736560" imgH="431640" progId="Equation.3">
                  <p:embed/>
                </p:oleObj>
              </mc:Choice>
              <mc:Fallback>
                <p:oleObj name="公式" r:id="rId8" imgW="736560" imgH="431640" progId="Equation.3">
                  <p:embed/>
                  <p:pic>
                    <p:nvPicPr>
                      <p:cNvPr id="0" name=""/>
                      <p:cNvPicPr>
                        <a:picLocks noChangeAspect="1" noChangeArrowheads="1"/>
                      </p:cNvPicPr>
                      <p:nvPr/>
                    </p:nvPicPr>
                    <p:blipFill>
                      <a:blip r:embed="rId9"/>
                      <a:srcRect/>
                      <a:stretch>
                        <a:fillRect/>
                      </a:stretch>
                    </p:blipFill>
                    <p:spPr bwMode="auto">
                      <a:xfrm>
                        <a:off x="4166642" y="4029913"/>
                        <a:ext cx="693390" cy="406556"/>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74A354FF-BF64-44AB-BDE6-C00D1338615D}"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5059" name="Rectangle 2"/>
          <p:cNvSpPr>
            <a:spLocks noGrp="1" noChangeArrowheads="1"/>
          </p:cNvSpPr>
          <p:nvPr>
            <p:ph type="title"/>
          </p:nvPr>
        </p:nvSpPr>
        <p:spPr>
          <a:xfrm>
            <a:off x="863600" y="385763"/>
            <a:ext cx="8269288" cy="865187"/>
          </a:xfrm>
        </p:spPr>
        <p:txBody>
          <a:bodyPr/>
          <a:lstStyle/>
          <a:p>
            <a:pPr eaLnBrk="1" hangingPunct="1"/>
            <a:r>
              <a:rPr lang="en-US" altLang="zh-CN" sz="4000" b="1" dirty="0">
                <a:ea typeface="宋体" panose="02010600030101010101" pitchFamily="2" charset="-122"/>
              </a:rPr>
              <a:t>Problems with these methods</a:t>
            </a:r>
          </a:p>
        </p:txBody>
      </p:sp>
      <p:sp>
        <p:nvSpPr>
          <p:cNvPr id="45060" name="Rectangle 3" descr="Rectangle: Click to edit Master text styles&#10;Second level&#10;Third level&#10;Fourth level&#10;Fifth level"/>
          <p:cNvSpPr>
            <a:spLocks noGrp="1" noChangeArrowheads="1"/>
          </p:cNvSpPr>
          <p:nvPr>
            <p:ph type="body" idx="1"/>
          </p:nvPr>
        </p:nvSpPr>
        <p:spPr>
          <a:xfrm>
            <a:off x="611188" y="1557338"/>
            <a:ext cx="8353425" cy="4706937"/>
          </a:xfrm>
        </p:spPr>
        <p:txBody>
          <a:bodyPr/>
          <a:lstStyle/>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1. Which weighting factors are the best </a:t>
            </a:r>
            <a:r>
              <a:rPr lang="en-US" altLang="zh-CN" sz="1600" i="1" dirty="0">
                <a:solidFill>
                  <a:schemeClr val="tx2">
                    <a:lumMod val="60000"/>
                    <a:lumOff val="40000"/>
                  </a:schemeClr>
                </a:solidFill>
                <a:ea typeface="宋体" panose="02010600030101010101" pitchFamily="2" charset="-122"/>
              </a:rPr>
              <a:t>(e.g., 1/d or 1/d</a:t>
            </a:r>
            <a:r>
              <a:rPr lang="en-US" altLang="zh-CN" sz="1600" i="1" baseline="30000" dirty="0">
                <a:solidFill>
                  <a:schemeClr val="tx2">
                    <a:lumMod val="60000"/>
                    <a:lumOff val="40000"/>
                  </a:schemeClr>
                </a:solidFill>
                <a:ea typeface="宋体" panose="02010600030101010101" pitchFamily="2" charset="-122"/>
              </a:rPr>
              <a:t>2</a:t>
            </a:r>
            <a:r>
              <a:rPr lang="en-US" altLang="zh-CN" sz="1600" i="1" dirty="0">
                <a:solidFill>
                  <a:schemeClr val="tx2">
                    <a:lumMod val="60000"/>
                    <a:lumOff val="40000"/>
                  </a:schemeClr>
                </a:solidFill>
                <a:ea typeface="宋体" panose="02010600030101010101" pitchFamily="2" charset="-122"/>
              </a:rPr>
              <a:t> ) </a:t>
            </a:r>
            <a:r>
              <a:rPr lang="en-US" altLang="zh-CN" sz="2800" i="1" dirty="0">
                <a:solidFill>
                  <a:schemeClr val="tx2">
                    <a:lumMod val="60000"/>
                    <a:lumOff val="40000"/>
                  </a:schemeClr>
                </a:solidFill>
                <a:ea typeface="宋体" panose="02010600030101010101" pitchFamily="2" charset="-122"/>
              </a:rPr>
              <a:t>?</a:t>
            </a:r>
          </a:p>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2. How far do we go in including points?</a:t>
            </a:r>
          </a:p>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3. How reliable are the estimates?</a:t>
            </a:r>
          </a:p>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4. Can we expect the same method to be equally valid on all cases, e.g., water, soils or aquifers ?</a:t>
            </a:r>
          </a:p>
          <a:p>
            <a:pPr marL="0" indent="0" eaLnBrk="1" hangingPunct="1">
              <a:spcBef>
                <a:spcPct val="0"/>
              </a:spcBef>
              <a:buFontTx/>
              <a:buNone/>
            </a:pPr>
            <a:endParaRPr lang="en-US" altLang="zh-CN" sz="2800" dirty="0">
              <a:ea typeface="宋体" panose="02010600030101010101" pitchFamily="2" charset="-122"/>
            </a:endParaRPr>
          </a:p>
          <a:p>
            <a:pPr marL="0" indent="0" eaLnBrk="1" hangingPunct="1">
              <a:spcBef>
                <a:spcPct val="0"/>
              </a:spcBef>
              <a:buFontTx/>
              <a:buNone/>
            </a:pPr>
            <a:r>
              <a:rPr lang="en-US" altLang="zh-CN" sz="2800" dirty="0">
                <a:ea typeface="宋体" panose="02010600030101010101" pitchFamily="2" charset="-122"/>
              </a:rPr>
              <a:t>    </a:t>
            </a:r>
            <a:r>
              <a:rPr lang="en-US" altLang="zh-CN" sz="2800" b="1" i="1" dirty="0">
                <a:solidFill>
                  <a:schemeClr val="tx2">
                    <a:lumMod val="60000"/>
                    <a:lumOff val="40000"/>
                  </a:schemeClr>
                </a:solidFill>
                <a:ea typeface="宋体" panose="02010600030101010101" pitchFamily="2" charset="-122"/>
              </a:rPr>
              <a:t>Most importantly,</a:t>
            </a:r>
          </a:p>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5. How to consider spatial </a:t>
            </a:r>
            <a:r>
              <a:rPr lang="en-US" altLang="zh-CN" sz="2800" b="1" i="1" dirty="0">
                <a:solidFill>
                  <a:schemeClr val="tx2">
                    <a:lumMod val="60000"/>
                    <a:lumOff val="40000"/>
                  </a:schemeClr>
                </a:solidFill>
                <a:ea typeface="宋体" panose="02010600030101010101" pitchFamily="2" charset="-122"/>
              </a:rPr>
              <a:t>continuity, correlation or similarity </a:t>
            </a:r>
            <a:r>
              <a:rPr lang="en-US" altLang="zh-CN" sz="2800" i="1" dirty="0">
                <a:solidFill>
                  <a:schemeClr val="tx2">
                    <a:lumMod val="60000"/>
                    <a:lumOff val="40000"/>
                  </a:schemeClr>
                </a:solidFill>
                <a:ea typeface="宋体" panose="02010600030101010101" pitchFamily="2" charset="-122"/>
              </a:rPr>
              <a:t>of the variable concerned?</a:t>
            </a:r>
          </a:p>
          <a:p>
            <a:pPr marL="0" indent="0" eaLnBrk="1" hangingPunct="1">
              <a:spcBef>
                <a:spcPct val="0"/>
              </a:spcBef>
              <a:buFontTx/>
              <a:buNone/>
            </a:pPr>
            <a:r>
              <a:rPr lang="en-US" altLang="zh-CN" sz="2800" i="1" dirty="0">
                <a:solidFill>
                  <a:schemeClr val="tx2">
                    <a:lumMod val="60000"/>
                    <a:lumOff val="40000"/>
                  </a:schemeClr>
                </a:solidFill>
                <a:ea typeface="宋体" panose="02010600030101010101" pitchFamily="2" charset="-122"/>
              </a:rPr>
              <a:t>6. How to quantify estimation errors?</a:t>
            </a:r>
          </a:p>
          <a:p>
            <a:pPr marL="0" indent="0" eaLnBrk="1" hangingPunct="1">
              <a:spcBef>
                <a:spcPct val="0"/>
              </a:spcBef>
              <a:buFontTx/>
              <a:buNone/>
            </a:pPr>
            <a:endParaRPr lang="en-US" altLang="zh-CN" sz="28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87624" y="129236"/>
            <a:ext cx="6192837" cy="865188"/>
          </a:xfrm>
        </p:spPr>
        <p:txBody>
          <a:bodyPr/>
          <a:lstStyle/>
          <a:p>
            <a:pPr algn="ctr"/>
            <a:r>
              <a:rPr lang="en-US" altLang="zh-CN" b="1" dirty="0">
                <a:solidFill>
                  <a:srgbClr val="C00000"/>
                </a:solidFill>
                <a:ea typeface="宋体" panose="02010600030101010101" pitchFamily="2" charset="-122"/>
                <a:cs typeface="Arial" panose="020B0604020202020204" pitchFamily="34" charset="0"/>
              </a:rPr>
              <a:t>Spatial Continuity</a:t>
            </a:r>
          </a:p>
        </p:txBody>
      </p:sp>
      <p:sp>
        <p:nvSpPr>
          <p:cNvPr id="53251" name="Rectangle 3" descr="Rectangle: Click to edit Master text styles&#10;Second level&#10;Third level&#10;Fourth level&#10;Fifth level"/>
          <p:cNvSpPr>
            <a:spLocks noGrp="1" noChangeArrowheads="1"/>
          </p:cNvSpPr>
          <p:nvPr>
            <p:ph type="body" idx="1"/>
          </p:nvPr>
        </p:nvSpPr>
        <p:spPr>
          <a:xfrm>
            <a:off x="683568" y="1199786"/>
            <a:ext cx="5759450" cy="2767012"/>
          </a:xfrm>
        </p:spPr>
        <p:txBody>
          <a:bodyPr/>
          <a:lstStyle/>
          <a:p>
            <a:pPr marL="0" indent="0">
              <a:buFontTx/>
              <a:buNone/>
            </a:pPr>
            <a:r>
              <a:rPr lang="en-US" altLang="zh-CN" sz="2400" dirty="0">
                <a:ea typeface="宋体" panose="02010600030101010101" pitchFamily="2" charset="-122"/>
              </a:rPr>
              <a:t>     The so-called "</a:t>
            </a:r>
            <a:r>
              <a:rPr lang="en-US" altLang="zh-CN" sz="2800" b="1" dirty="0">
                <a:solidFill>
                  <a:srgbClr val="C00000"/>
                </a:solidFill>
                <a:ea typeface="宋体" panose="02010600030101010101" pitchFamily="2" charset="-122"/>
              </a:rPr>
              <a:t>first law of geography</a:t>
            </a:r>
            <a:r>
              <a:rPr lang="en-US" altLang="zh-CN" sz="2400" dirty="0">
                <a:ea typeface="宋体" panose="02010600030101010101" pitchFamily="2" charset="-122"/>
              </a:rPr>
              <a:t>“: “</a:t>
            </a:r>
            <a:r>
              <a:rPr lang="en-US" altLang="zh-CN" sz="2400" dirty="0">
                <a:solidFill>
                  <a:srgbClr val="C00000"/>
                </a:solidFill>
                <a:ea typeface="宋体" panose="02010600030101010101" pitchFamily="2" charset="-122"/>
              </a:rPr>
              <a:t>everything is related to everything else, but near things are more related than distant things”</a:t>
            </a:r>
            <a:r>
              <a:rPr lang="en-US" altLang="zh-CN" sz="2400" dirty="0">
                <a:ea typeface="宋体" panose="02010600030101010101" pitchFamily="2" charset="-122"/>
              </a:rPr>
              <a:t> by Waldo Tobler</a:t>
            </a:r>
          </a:p>
          <a:p>
            <a:pPr marL="0" indent="0">
              <a:buFontTx/>
              <a:buNone/>
            </a:pPr>
            <a:r>
              <a:rPr lang="en-US" altLang="zh-CN" sz="2400" dirty="0">
                <a:ea typeface="宋体" panose="02010600030101010101" pitchFamily="2" charset="-122"/>
              </a:rPr>
              <a:t>     Most spatial data exhibit what is known as spatial continuity, the notion that sites close together are more likely to have similar data values than sites far apart. </a:t>
            </a:r>
            <a:r>
              <a:rPr lang="en-US" altLang="zh-CN" sz="2400" dirty="0">
                <a:solidFill>
                  <a:srgbClr val="FF0000"/>
                </a:solidFill>
                <a:ea typeface="宋体" panose="02010600030101010101" pitchFamily="2" charset="-122"/>
              </a:rPr>
              <a:t>As it is on this premise that spatial statistical methods are based</a:t>
            </a:r>
            <a:r>
              <a:rPr lang="en-US" altLang="zh-CN" sz="2400" dirty="0">
                <a:ea typeface="宋体" panose="02010600030101010101" pitchFamily="2" charset="-122"/>
              </a:rPr>
              <a:t>, it is of interest to examine methods of assessing the degree of spatial continuity in a given data set.      </a:t>
            </a:r>
          </a:p>
          <a:p>
            <a:pPr marL="0" indent="0">
              <a:buFontTx/>
              <a:buNone/>
            </a:pPr>
            <a:r>
              <a:rPr lang="en-US" altLang="zh-CN" sz="2400" dirty="0">
                <a:ea typeface="宋体" panose="02010600030101010101" pitchFamily="2" charset="-122"/>
              </a:rPr>
              <a:t>        </a:t>
            </a:r>
            <a:endParaRPr lang="en-US" altLang="zh-CN" sz="900" dirty="0">
              <a:ea typeface="宋体" panose="02010600030101010101" pitchFamily="2" charset="-122"/>
            </a:endParaRPr>
          </a:p>
        </p:txBody>
      </p:sp>
      <p:pic>
        <p:nvPicPr>
          <p:cNvPr id="5325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412875"/>
            <a:ext cx="2120900"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13891" y="4331275"/>
            <a:ext cx="2430109" cy="1569660"/>
          </a:xfrm>
          <a:prstGeom prst="rect">
            <a:avLst/>
          </a:prstGeom>
        </p:spPr>
        <p:txBody>
          <a:bodyPr wrap="square">
            <a:spAutoFit/>
          </a:bodyPr>
          <a:lstStyle/>
          <a:p>
            <a:r>
              <a:rPr lang="en-US" altLang="zh-CN" sz="1600" dirty="0"/>
              <a:t>Waldo Tobler (born 1930) is an American-Swiss geographer, cartographer, Professor Emeritus at the University of California, Santa Barbara.</a:t>
            </a:r>
            <a:endParaRPr lang="zh-CN" altLang="en-US" sz="1600" dirty="0"/>
          </a:p>
        </p:txBody>
      </p:sp>
    </p:spTree>
    <p:extLst>
      <p:ext uri="{BB962C8B-B14F-4D97-AF65-F5344CB8AC3E}">
        <p14:creationId xmlns:p14="http://schemas.microsoft.com/office/powerpoint/2010/main" val="295886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677701B4-00B3-4DC9-9AF0-7A99FA296C99}"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7107" name="Rectangle 2"/>
          <p:cNvSpPr>
            <a:spLocks noGrp="1" noChangeArrowheads="1"/>
          </p:cNvSpPr>
          <p:nvPr>
            <p:ph type="title"/>
          </p:nvPr>
        </p:nvSpPr>
        <p:spPr>
          <a:xfrm>
            <a:off x="611186" y="877662"/>
            <a:ext cx="8269287" cy="865188"/>
          </a:xfrm>
        </p:spPr>
        <p:txBody>
          <a:bodyPr/>
          <a:lstStyle/>
          <a:p>
            <a:pPr eaLnBrk="1" hangingPunct="1"/>
            <a:r>
              <a:rPr lang="en-US" altLang="zh-CN" sz="2800" b="1" dirty="0">
                <a:ea typeface="宋体" panose="02010600030101010101" pitchFamily="2" charset="-122"/>
              </a:rPr>
              <a:t>Spatial statistics deals with these problems by considering SIMILARITY between samples</a:t>
            </a:r>
          </a:p>
        </p:txBody>
      </p:sp>
      <p:sp>
        <p:nvSpPr>
          <p:cNvPr id="47108" name="Rectangle 3" descr="Rectangle: Click to edit Master text styles&#10;Second level&#10;Third level&#10;Fourth level&#10;Fifth level"/>
          <p:cNvSpPr>
            <a:spLocks noGrp="1" noChangeArrowheads="1"/>
          </p:cNvSpPr>
          <p:nvPr>
            <p:ph type="body" idx="1"/>
          </p:nvPr>
        </p:nvSpPr>
        <p:spPr>
          <a:xfrm>
            <a:off x="719137" y="1988840"/>
            <a:ext cx="8053387" cy="4176464"/>
          </a:xfrm>
        </p:spPr>
        <p:txBody>
          <a:bodyPr/>
          <a:lstStyle/>
          <a:p>
            <a:pPr marL="0" indent="0" eaLnBrk="1" hangingPunct="1">
              <a:buFontTx/>
              <a:buNone/>
            </a:pPr>
            <a:r>
              <a:rPr lang="en-US" altLang="zh-CN" sz="2400" b="1" dirty="0">
                <a:ea typeface="宋体" panose="02010600030101010101" pitchFamily="2" charset="-122"/>
              </a:rPr>
              <a:t>      </a:t>
            </a:r>
            <a:r>
              <a:rPr lang="en-US" altLang="zh-CN" sz="2800" b="1" dirty="0">
                <a:solidFill>
                  <a:srgbClr val="C00000"/>
                </a:solidFill>
                <a:ea typeface="宋体" panose="02010600030101010101" pitchFamily="2" charset="-122"/>
              </a:rPr>
              <a:t>In reality, many variables in earth and environmental sciences are spatially correlated or similar, i.e.,</a:t>
            </a:r>
            <a:endParaRPr lang="en-US" altLang="zh-CN" sz="2400" b="1" dirty="0">
              <a:ea typeface="宋体" panose="02010600030101010101" pitchFamily="2" charset="-122"/>
            </a:endParaRPr>
          </a:p>
          <a:p>
            <a:pPr marL="0" indent="0" eaLnBrk="1" hangingPunct="1">
              <a:buFontTx/>
              <a:buNone/>
            </a:pPr>
            <a:r>
              <a:rPr lang="en-US" altLang="zh-CN" sz="2400" b="1" dirty="0">
                <a:ea typeface="宋体" panose="02010600030101010101" pitchFamily="2" charset="-122"/>
              </a:rPr>
              <a:t>	•  </a:t>
            </a:r>
            <a:r>
              <a:rPr lang="en-US" altLang="zh-CN" sz="2000" b="1" dirty="0">
                <a:ea typeface="宋体" panose="02010600030101010101" pitchFamily="2" charset="-122"/>
              </a:rPr>
              <a:t>Ground elevations</a:t>
            </a:r>
          </a:p>
          <a:p>
            <a:pPr marL="0" indent="0" eaLnBrk="1" hangingPunct="1">
              <a:spcBef>
                <a:spcPts val="600"/>
              </a:spcBef>
              <a:buFontTx/>
              <a:buNone/>
            </a:pPr>
            <a:r>
              <a:rPr lang="en-US" altLang="zh-CN" sz="2000" b="1" dirty="0">
                <a:ea typeface="宋体" panose="02010600030101010101" pitchFamily="2" charset="-122"/>
              </a:rPr>
              <a:t>   	•  Rainfall, air temperature, wind speed</a:t>
            </a:r>
          </a:p>
          <a:p>
            <a:pPr marL="0" indent="0" eaLnBrk="1" hangingPunct="1">
              <a:spcBef>
                <a:spcPts val="600"/>
              </a:spcBef>
              <a:buFontTx/>
              <a:buNone/>
            </a:pPr>
            <a:r>
              <a:rPr lang="en-US" altLang="zh-CN" sz="2000" b="1" dirty="0">
                <a:ea typeface="宋体" panose="02010600030101010101" pitchFamily="2" charset="-122"/>
              </a:rPr>
              <a:t>	•  Water table, hydraulic conductivity, chemical</a:t>
            </a:r>
          </a:p>
          <a:p>
            <a:pPr marL="0" indent="0" eaLnBrk="1" hangingPunct="1">
              <a:spcBef>
                <a:spcPts val="600"/>
              </a:spcBef>
              <a:buFontTx/>
              <a:buNone/>
            </a:pPr>
            <a:r>
              <a:rPr lang="en-US" altLang="zh-CN" sz="2000" b="1" dirty="0">
                <a:ea typeface="宋体" panose="02010600030101010101" pitchFamily="2" charset="-122"/>
              </a:rPr>
              <a:t>            concentrations</a:t>
            </a:r>
          </a:p>
          <a:p>
            <a:pPr marL="0" indent="0" eaLnBrk="1" hangingPunct="1">
              <a:spcBef>
                <a:spcPts val="600"/>
              </a:spcBef>
              <a:buFontTx/>
              <a:buNone/>
            </a:pPr>
            <a:r>
              <a:rPr lang="en-US" altLang="zh-CN" sz="2000" b="1" dirty="0">
                <a:ea typeface="宋体" panose="02010600030101010101" pitchFamily="2" charset="-122"/>
              </a:rPr>
              <a:t>	•  Thickness of a formation, fracture density and openings</a:t>
            </a:r>
          </a:p>
          <a:p>
            <a:pPr marL="0" indent="0" eaLnBrk="1" hangingPunct="1">
              <a:buFontTx/>
              <a:buNone/>
            </a:pPr>
            <a:r>
              <a:rPr lang="en-US" altLang="zh-CN" sz="2400" b="1" i="1" dirty="0">
                <a:solidFill>
                  <a:schemeClr val="tx2">
                    <a:lumMod val="60000"/>
                    <a:lumOff val="40000"/>
                  </a:schemeClr>
                </a:solidFill>
                <a:ea typeface="宋体" panose="02010600030101010101" pitchFamily="2" charset="-122"/>
              </a:rPr>
              <a:t>Can you give an example in your areas of interests?</a:t>
            </a:r>
          </a:p>
          <a:p>
            <a:pPr marL="0" indent="0" eaLnBrk="1" hangingPunct="1">
              <a:buFontTx/>
              <a:buNone/>
            </a:pPr>
            <a:endParaRPr lang="en-US" altLang="zh-CN" sz="2400" b="1"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BE2626AD-1034-48A3-87F7-658A8A24D901}"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9155" name="Rectangle 3" descr="Rectangle: Click to edit Master text styles&#10;Second level&#10;Third level&#10;Fourth level&#10;Fifth level"/>
          <p:cNvSpPr>
            <a:spLocks noGrp="1" noChangeArrowheads="1"/>
          </p:cNvSpPr>
          <p:nvPr>
            <p:ph type="body" idx="1"/>
          </p:nvPr>
        </p:nvSpPr>
        <p:spPr>
          <a:xfrm>
            <a:off x="827584" y="1448829"/>
            <a:ext cx="8137525" cy="3960341"/>
          </a:xfrm>
        </p:spPr>
        <p:txBody>
          <a:bodyPr/>
          <a:lstStyle/>
          <a:p>
            <a:pPr marL="0" indent="0">
              <a:buFontTx/>
              <a:buNone/>
            </a:pPr>
            <a:r>
              <a:rPr lang="en-US" altLang="zh-CN" sz="2800" dirty="0">
                <a:ea typeface="宋体" panose="02010600030101010101" pitchFamily="2" charset="-122"/>
              </a:rPr>
              <a:t> </a:t>
            </a:r>
            <a:r>
              <a:rPr lang="en-US" altLang="zh-CN" sz="2800" b="1" dirty="0">
                <a:solidFill>
                  <a:srgbClr val="0000FF"/>
                </a:solidFill>
                <a:ea typeface="宋体" panose="02010600030101010101" pitchFamily="2" charset="-122"/>
              </a:rPr>
              <a:t>“ </a:t>
            </a:r>
            <a:r>
              <a:rPr lang="en-US" altLang="zh-CN" sz="2800" dirty="0">
                <a:solidFill>
                  <a:srgbClr val="0000FF"/>
                </a:solidFill>
                <a:ea typeface="宋体" panose="02010600030101010101" pitchFamily="2" charset="-122"/>
              </a:rPr>
              <a:t>most classical statistical methods make no use of the spatial information in earth science data sets.</a:t>
            </a:r>
            <a:r>
              <a:rPr lang="en-US" altLang="zh-CN" sz="2800" b="1" dirty="0">
                <a:solidFill>
                  <a:srgbClr val="0000FF"/>
                </a:solidFill>
                <a:ea typeface="宋体" panose="02010600030101010101" pitchFamily="2" charset="-122"/>
              </a:rPr>
              <a:t> Spatial statistics offers a way of describing the spatial continuity that is an essential feature of many natural phenomena and provide adaptations of classical regression techniques to take advantage of this continuity.” </a:t>
            </a:r>
            <a:r>
              <a:rPr lang="en-US" altLang="zh-CN" sz="2800" dirty="0">
                <a:ea typeface="宋体" panose="02010600030101010101" pitchFamily="2" charset="-122"/>
              </a:rPr>
              <a:t>(Isaaks &amp; Srivastava, 1989)</a:t>
            </a:r>
            <a:endParaRPr lang="zh-CN" altLang="zh-CN" sz="2800" dirty="0">
              <a:ea typeface="宋体" panose="02010600030101010101" pitchFamily="2" charset="-122"/>
            </a:endParaRPr>
          </a:p>
        </p:txBody>
      </p:sp>
      <p:sp>
        <p:nvSpPr>
          <p:cNvPr id="50181" name="Rectangle 2">
            <a:extLst>
              <a:ext uri="{FF2B5EF4-FFF2-40B4-BE49-F238E27FC236}">
                <a16:creationId xmlns:a16="http://schemas.microsoft.com/office/drawing/2014/main" id="{1D8F3D7C-643A-411A-A19D-988C84F204E7}"/>
              </a:ext>
            </a:extLst>
          </p:cNvPr>
          <p:cNvSpPr>
            <a:spLocks noGrp="1" noChangeArrowheads="1"/>
          </p:cNvSpPr>
          <p:nvPr>
            <p:ph type="title"/>
          </p:nvPr>
        </p:nvSpPr>
        <p:spPr>
          <a:xfrm>
            <a:off x="611188" y="476250"/>
            <a:ext cx="8269287" cy="865188"/>
          </a:xfrm>
        </p:spPr>
        <p:txBody>
          <a:bodyPr/>
          <a:lstStyle/>
          <a:p>
            <a:pPr eaLnBrk="1" hangingPunct="1">
              <a:defRPr/>
            </a:pPr>
            <a:r>
              <a:rPr lang="en-US" altLang="zh-CN" sz="2800" dirty="0">
                <a:solidFill>
                  <a:schemeClr val="bg2">
                    <a:lumMod val="50000"/>
                  </a:schemeClr>
                </a:solidFill>
                <a:ea typeface="宋体" panose="02010600030101010101" pitchFamily="2" charset="-122"/>
              </a:rPr>
              <a:t>It is unfortunate…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64966" y="708312"/>
            <a:ext cx="7980362" cy="865187"/>
          </a:xfrm>
        </p:spPr>
        <p:txBody>
          <a:bodyPr/>
          <a:lstStyle/>
          <a:p>
            <a:r>
              <a:rPr lang="en-US" altLang="zh-CN" sz="4000" b="1" dirty="0">
                <a:ea typeface="宋体" panose="02010600030101010101" pitchFamily="2" charset="-122"/>
              </a:rPr>
              <a:t>2. What is Spatial Statistics?</a:t>
            </a:r>
            <a:endParaRPr lang="zh-CN" altLang="zh-CN" sz="4000" dirty="0">
              <a:ea typeface="宋体" panose="02010600030101010101" pitchFamily="2" charset="-122"/>
            </a:endParaRPr>
          </a:p>
        </p:txBody>
      </p:sp>
      <p:sp>
        <p:nvSpPr>
          <p:cNvPr id="53251" name="Rectangle 3" descr="Rectangle: Click to edit Master text styles&#10;Second level&#10;Third level&#10;Fourth level&#10;Fifth level"/>
          <p:cNvSpPr>
            <a:spLocks noGrp="1" noChangeArrowheads="1"/>
          </p:cNvSpPr>
          <p:nvPr>
            <p:ph type="body" idx="1"/>
          </p:nvPr>
        </p:nvSpPr>
        <p:spPr>
          <a:xfrm>
            <a:off x="636366" y="1916832"/>
            <a:ext cx="8208962" cy="3974532"/>
          </a:xfrm>
        </p:spPr>
        <p:txBody>
          <a:bodyPr/>
          <a:lstStyle/>
          <a:p>
            <a:pPr marL="0" indent="0" eaLnBrk="1" hangingPunct="1">
              <a:buFontTx/>
              <a:buNone/>
            </a:pPr>
            <a:r>
              <a:rPr lang="en-US" altLang="zh-CN" sz="2800" b="1" dirty="0">
                <a:ea typeface="宋体" panose="02010600030101010101" pitchFamily="2" charset="-122"/>
              </a:rPr>
              <a:t>•  Spatial statistics is based on </a:t>
            </a:r>
            <a:r>
              <a:rPr lang="en-US" altLang="zh-CN" sz="2800" b="1" dirty="0">
                <a:solidFill>
                  <a:srgbClr val="990000"/>
                </a:solidFill>
                <a:ea typeface="宋体" panose="02010600030101010101" pitchFamily="2" charset="-122"/>
              </a:rPr>
              <a:t>statistics but also integrate spatial similarity or continuity or correlation of data </a:t>
            </a:r>
            <a:r>
              <a:rPr lang="en-US" altLang="zh-CN" sz="2800" b="1" dirty="0">
                <a:ea typeface="宋体" panose="02010600030101010101" pitchFamily="2" charset="-122"/>
              </a:rPr>
              <a:t>and mathematical theories such as correlation functions, random fields, and fractals. </a:t>
            </a:r>
          </a:p>
          <a:p>
            <a:pPr marL="0" indent="0" eaLnBrk="1" hangingPunct="1">
              <a:buFontTx/>
              <a:buNone/>
            </a:pPr>
            <a:r>
              <a:rPr lang="en-US" altLang="zh-CN" sz="2800" b="1" dirty="0">
                <a:ea typeface="宋体" panose="02010600030101010101" pitchFamily="2" charset="-122"/>
              </a:rPr>
              <a:t>•  It is used to analyze </a:t>
            </a:r>
            <a:r>
              <a:rPr lang="en-US" altLang="zh-CN" sz="2800" b="1" dirty="0">
                <a:solidFill>
                  <a:srgbClr val="990000"/>
                </a:solidFill>
                <a:ea typeface="宋体" panose="02010600030101010101" pitchFamily="2" charset="-122"/>
              </a:rPr>
              <a:t>location-dependent data </a:t>
            </a:r>
            <a:r>
              <a:rPr lang="en-US" altLang="zh-CN" sz="2800" b="1" dirty="0">
                <a:ea typeface="宋体" panose="02010600030101010101" pitchFamily="2" charset="-122"/>
              </a:rPr>
              <a:t>and then build a one, two or three dimensional models based on the data and interpretation.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xfrm>
            <a:off x="692150" y="6852171"/>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F742C662-5B49-4957-9953-6283D3810800}"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55299" name="Rectangle 2"/>
          <p:cNvSpPr>
            <a:spLocks noGrp="1" noChangeArrowheads="1"/>
          </p:cNvSpPr>
          <p:nvPr>
            <p:ph type="title"/>
          </p:nvPr>
        </p:nvSpPr>
        <p:spPr>
          <a:xfrm>
            <a:off x="686420" y="546620"/>
            <a:ext cx="8640763" cy="865188"/>
          </a:xfrm>
        </p:spPr>
        <p:txBody>
          <a:bodyPr/>
          <a:lstStyle/>
          <a:p>
            <a:r>
              <a:rPr lang="en-US" altLang="zh-CN" sz="4000" b="1" dirty="0">
                <a:ea typeface="宋体" panose="02010600030101010101" pitchFamily="2" charset="-122"/>
              </a:rPr>
              <a:t>2. What is Spatial Statistics? </a:t>
            </a:r>
            <a:r>
              <a:rPr lang="en-US" altLang="zh-CN" sz="2800" b="1" dirty="0">
                <a:ea typeface="宋体" panose="02010600030101010101" pitchFamily="2" charset="-122"/>
              </a:rPr>
              <a:t>(cont.)</a:t>
            </a:r>
            <a:endParaRPr lang="zh-CN" altLang="zh-CN" sz="2800" dirty="0">
              <a:ea typeface="宋体" panose="02010600030101010101" pitchFamily="2" charset="-122"/>
            </a:endParaRPr>
          </a:p>
        </p:txBody>
      </p:sp>
      <p:sp>
        <p:nvSpPr>
          <p:cNvPr id="55300" name="Rectangle 3" descr="Rectangle: Click to edit Master text styles&#10;Second level&#10;Third level&#10;Fourth level&#10;Fifth level"/>
          <p:cNvSpPr>
            <a:spLocks noGrp="1" noChangeArrowheads="1"/>
          </p:cNvSpPr>
          <p:nvPr>
            <p:ph type="body" idx="1"/>
          </p:nvPr>
        </p:nvSpPr>
        <p:spPr>
          <a:xfrm>
            <a:off x="468313" y="1656283"/>
            <a:ext cx="8640762" cy="4706938"/>
          </a:xfrm>
        </p:spPr>
        <p:txBody>
          <a:bodyPr/>
          <a:lstStyle/>
          <a:p>
            <a:pPr marL="0" indent="0" eaLnBrk="1" hangingPunct="1">
              <a:buFontTx/>
              <a:buNone/>
            </a:pPr>
            <a:r>
              <a:rPr lang="en-US" altLang="zh-CN" sz="2800" b="1" dirty="0">
                <a:ea typeface="宋体" panose="02010600030101010101" pitchFamily="2" charset="-122"/>
              </a:rPr>
              <a:t>•  The particular relationship expressing the extent of the similarity, correlation, or continuity, is measured in a function called the </a:t>
            </a:r>
            <a:r>
              <a:rPr lang="en-US" altLang="zh-CN" sz="2800" b="1" dirty="0">
                <a:solidFill>
                  <a:srgbClr val="990000"/>
                </a:solidFill>
                <a:ea typeface="宋体" panose="02010600030101010101" pitchFamily="2" charset="-122"/>
              </a:rPr>
              <a:t>variogram </a:t>
            </a:r>
            <a:r>
              <a:rPr lang="en-US" altLang="zh-CN" sz="1600" b="1" dirty="0">
                <a:solidFill>
                  <a:srgbClr val="990000"/>
                </a:solidFill>
                <a:ea typeface="宋体" panose="02010600030101010101" pitchFamily="2" charset="-122"/>
              </a:rPr>
              <a:t>(or semi-variogram)</a:t>
            </a:r>
            <a:r>
              <a:rPr lang="en-US" altLang="zh-CN" sz="2800" b="1" dirty="0">
                <a:ea typeface="宋体" panose="02010600030101010101" pitchFamily="2" charset="-122"/>
              </a:rPr>
              <a:t> function, or simply the variogram. </a:t>
            </a:r>
          </a:p>
          <a:p>
            <a:pPr marL="0" indent="0" eaLnBrk="1" hangingPunct="1">
              <a:buFontTx/>
              <a:buNone/>
            </a:pPr>
            <a:r>
              <a:rPr lang="en-US" altLang="zh-CN" sz="2800" b="1" dirty="0">
                <a:ea typeface="宋体" panose="02010600030101010101" pitchFamily="2" charset="-122"/>
              </a:rPr>
              <a:t>•  The spatial statistical process can be simplified as a two-step procedure. </a:t>
            </a:r>
          </a:p>
          <a:p>
            <a:pPr lvl="1" eaLnBrk="1" hangingPunct="1"/>
            <a:r>
              <a:rPr lang="en-US" altLang="zh-CN" sz="2000" b="1" dirty="0">
                <a:ea typeface="宋体" panose="02010600030101010101" pitchFamily="2" charset="-122"/>
              </a:rPr>
              <a:t>The </a:t>
            </a:r>
            <a:r>
              <a:rPr lang="en-US" altLang="zh-CN" sz="2000" b="1" dirty="0">
                <a:solidFill>
                  <a:srgbClr val="990000"/>
                </a:solidFill>
                <a:ea typeface="宋体" panose="02010600030101010101" pitchFamily="2" charset="-122"/>
              </a:rPr>
              <a:t>first</a:t>
            </a:r>
            <a:r>
              <a:rPr lang="en-US" altLang="zh-CN" sz="2000" b="1" dirty="0">
                <a:ea typeface="宋体" panose="02010600030101010101" pitchFamily="2" charset="-122"/>
              </a:rPr>
              <a:t> is the calculation of the </a:t>
            </a:r>
            <a:r>
              <a:rPr lang="en-US" altLang="zh-CN" sz="2000" b="1" dirty="0">
                <a:solidFill>
                  <a:srgbClr val="C00000"/>
                </a:solidFill>
                <a:ea typeface="宋体" panose="02010600030101010101" pitchFamily="2" charset="-122"/>
              </a:rPr>
              <a:t>experimental variogram </a:t>
            </a:r>
            <a:r>
              <a:rPr lang="en-US" altLang="zh-CN" sz="2000" b="1" dirty="0">
                <a:ea typeface="宋体" panose="02010600030101010101" pitchFamily="2" charset="-122"/>
              </a:rPr>
              <a:t>and fitting a model to it. This is perhaps the most important step. </a:t>
            </a:r>
          </a:p>
          <a:p>
            <a:pPr lvl="1" eaLnBrk="1" hangingPunct="1"/>
            <a:r>
              <a:rPr lang="en-US" altLang="zh-CN" sz="2000" b="1" dirty="0">
                <a:ea typeface="宋体" panose="02010600030101010101" pitchFamily="2" charset="-122"/>
              </a:rPr>
              <a:t>The </a:t>
            </a:r>
            <a:r>
              <a:rPr lang="en-US" altLang="zh-CN" sz="2000" b="1" dirty="0">
                <a:solidFill>
                  <a:srgbClr val="990000"/>
                </a:solidFill>
                <a:ea typeface="宋体" panose="02010600030101010101" pitchFamily="2" charset="-122"/>
              </a:rPr>
              <a:t>next step </a:t>
            </a:r>
            <a:r>
              <a:rPr lang="en-US" altLang="zh-CN" sz="2000" b="1" dirty="0">
                <a:ea typeface="宋体" panose="02010600030101010101" pitchFamily="2" charset="-122"/>
              </a:rPr>
              <a:t>is the </a:t>
            </a:r>
            <a:r>
              <a:rPr lang="en-US" altLang="zh-CN" sz="2000" b="1" dirty="0">
                <a:solidFill>
                  <a:srgbClr val="C00000"/>
                </a:solidFill>
                <a:ea typeface="宋体" panose="02010600030101010101" pitchFamily="2" charset="-122"/>
              </a:rPr>
              <a:t>kriging </a:t>
            </a:r>
            <a:r>
              <a:rPr lang="en-US" altLang="zh-CN" sz="2000" b="1" dirty="0">
                <a:ea typeface="宋体" panose="02010600030101010101" pitchFamily="2" charset="-122"/>
              </a:rPr>
              <a:t>process. Kriging is a moving average technique which uses the variogram parameters to obtain the relationship between the data points.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B402AD78-01D0-4E39-B7DF-60A04DF6C484}"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1988" name="Rectangle 3" descr="Rectangle: Click to edit Master text styles&#10;Second level&#10;Third level&#10;Fourth level&#10;Fifth level">
            <a:extLst>
              <a:ext uri="{FF2B5EF4-FFF2-40B4-BE49-F238E27FC236}">
                <a16:creationId xmlns:a16="http://schemas.microsoft.com/office/drawing/2014/main" id="{179D305C-B9D9-434A-8298-BEE691D22E95}"/>
              </a:ext>
            </a:extLst>
          </p:cNvPr>
          <p:cNvSpPr>
            <a:spLocks noGrp="1" noChangeArrowheads="1"/>
          </p:cNvSpPr>
          <p:nvPr>
            <p:ph type="body" idx="1"/>
          </p:nvPr>
        </p:nvSpPr>
        <p:spPr>
          <a:xfrm>
            <a:off x="529995" y="1556792"/>
            <a:ext cx="8604250" cy="4706937"/>
          </a:xfrm>
        </p:spPr>
        <p:txBody>
          <a:bodyPr/>
          <a:lstStyle/>
          <a:p>
            <a:pPr marL="0" indent="0" eaLnBrk="1" hangingPunct="1">
              <a:buFontTx/>
              <a:buNone/>
              <a:defRPr/>
            </a:pPr>
            <a:r>
              <a:rPr lang="en-US" altLang="zh-CN" sz="2000" b="1" dirty="0">
                <a:ea typeface="宋体" pitchFamily="2" charset="-122"/>
              </a:rPr>
              <a:t>•  Spatial statistics is concerned with </a:t>
            </a:r>
            <a:r>
              <a:rPr lang="en-US" altLang="zh-CN" sz="2000" b="1" dirty="0">
                <a:solidFill>
                  <a:srgbClr val="C00000"/>
                </a:solidFill>
                <a:ea typeface="宋体" pitchFamily="2" charset="-122"/>
              </a:rPr>
              <a:t>spatial data</a:t>
            </a:r>
            <a:r>
              <a:rPr lang="en-US" altLang="zh-CN" sz="2000" b="1" dirty="0">
                <a:ea typeface="宋体" pitchFamily="2" charset="-122"/>
              </a:rPr>
              <a:t>. That is, each data value is associated with a location in space and there is at least an implied connection between the location and the data value. </a:t>
            </a:r>
          </a:p>
          <a:p>
            <a:pPr marL="0" indent="0" eaLnBrk="1" hangingPunct="1">
              <a:buFontTx/>
              <a:buNone/>
              <a:defRPr/>
            </a:pPr>
            <a:r>
              <a:rPr lang="en-US" altLang="zh-CN" sz="2000" b="1" dirty="0">
                <a:ea typeface="宋体" pitchFamily="2" charset="-122"/>
              </a:rPr>
              <a:t>•  Let x</a:t>
            </a:r>
            <a:r>
              <a:rPr lang="en-US" altLang="zh-CN" sz="2000" b="1" baseline="-25000" dirty="0">
                <a:ea typeface="宋体" pitchFamily="2" charset="-122"/>
              </a:rPr>
              <a:t>1</a:t>
            </a:r>
            <a:r>
              <a:rPr lang="en-US" altLang="zh-CN" sz="2000" b="1" dirty="0">
                <a:ea typeface="宋体" pitchFamily="2" charset="-122"/>
              </a:rPr>
              <a:t>, x</a:t>
            </a:r>
            <a:r>
              <a:rPr lang="en-US" altLang="zh-CN" sz="2000" b="1" baseline="-25000" dirty="0">
                <a:ea typeface="宋体" pitchFamily="2" charset="-122"/>
              </a:rPr>
              <a:t>2</a:t>
            </a:r>
            <a:r>
              <a:rPr lang="en-US" altLang="zh-CN" sz="2000" b="1" dirty="0">
                <a:ea typeface="宋体" pitchFamily="2" charset="-122"/>
              </a:rPr>
              <a:t>, ....,x</a:t>
            </a:r>
            <a:r>
              <a:rPr lang="en-US" altLang="zh-CN" sz="2000" b="1" baseline="-25000" dirty="0">
                <a:ea typeface="宋体" pitchFamily="2" charset="-122"/>
              </a:rPr>
              <a:t>n</a:t>
            </a:r>
            <a:r>
              <a:rPr lang="en-US" altLang="zh-CN" sz="2000" b="1" dirty="0">
                <a:ea typeface="宋体" pitchFamily="2" charset="-122"/>
              </a:rPr>
              <a:t> be points in 1, 2 or 3 dimensional space and Z(x</a:t>
            </a:r>
            <a:r>
              <a:rPr lang="en-US" altLang="zh-CN" sz="2000" b="1" baseline="-25000" dirty="0">
                <a:ea typeface="宋体" pitchFamily="2" charset="-122"/>
              </a:rPr>
              <a:t>1</a:t>
            </a:r>
            <a:r>
              <a:rPr lang="en-US" altLang="zh-CN" sz="2000" b="1" dirty="0">
                <a:ea typeface="宋体" pitchFamily="2" charset="-122"/>
              </a:rPr>
              <a:t>), Z(x</a:t>
            </a:r>
            <a:r>
              <a:rPr lang="en-US" altLang="zh-CN" sz="2000" b="1" baseline="-25000" dirty="0">
                <a:ea typeface="宋体" pitchFamily="2" charset="-122"/>
              </a:rPr>
              <a:t>2</a:t>
            </a:r>
            <a:r>
              <a:rPr lang="en-US" altLang="zh-CN" sz="2000" b="1" dirty="0">
                <a:ea typeface="宋体" pitchFamily="2" charset="-122"/>
              </a:rPr>
              <a:t>),..., Z(x</a:t>
            </a:r>
            <a:r>
              <a:rPr lang="en-US" altLang="zh-CN" sz="2000" b="1" baseline="-25000" dirty="0">
                <a:ea typeface="宋体" pitchFamily="2" charset="-122"/>
              </a:rPr>
              <a:t>n</a:t>
            </a:r>
            <a:r>
              <a:rPr lang="en-US" altLang="zh-CN" sz="2000" b="1" dirty="0">
                <a:ea typeface="宋体" pitchFamily="2" charset="-122"/>
              </a:rPr>
              <a:t>) denote observed values at these locations. </a:t>
            </a:r>
          </a:p>
          <a:p>
            <a:pPr marL="0" indent="0" eaLnBrk="1" hangingPunct="1">
              <a:buFontTx/>
              <a:buNone/>
              <a:defRPr/>
            </a:pPr>
            <a:r>
              <a:rPr lang="en-US" altLang="zh-CN" sz="2000" b="1" dirty="0">
                <a:ea typeface="宋体" pitchFamily="2" charset="-122"/>
              </a:rPr>
              <a:t>•  Now suppose that x</a:t>
            </a:r>
            <a:r>
              <a:rPr lang="en-US" altLang="zh-CN" sz="2000" b="1" baseline="-25000" dirty="0">
                <a:ea typeface="宋体" pitchFamily="2" charset="-122"/>
              </a:rPr>
              <a:t>0</a:t>
            </a:r>
            <a:r>
              <a:rPr lang="en-US" altLang="zh-CN" sz="2000" b="1" dirty="0">
                <a:ea typeface="宋体" pitchFamily="2" charset="-122"/>
              </a:rPr>
              <a:t> is a location that is not "sampled". The objective then is to estimate/predict the value Z(x</a:t>
            </a:r>
            <a:r>
              <a:rPr lang="en-US" altLang="zh-CN" sz="2000" b="1" baseline="-25000" dirty="0">
                <a:ea typeface="宋体" pitchFamily="2" charset="-122"/>
              </a:rPr>
              <a:t>0</a:t>
            </a:r>
            <a:r>
              <a:rPr lang="en-US" altLang="zh-CN" sz="2000" b="1" dirty="0">
                <a:ea typeface="宋体" pitchFamily="2" charset="-122"/>
              </a:rPr>
              <a:t>). </a:t>
            </a:r>
          </a:p>
          <a:p>
            <a:pPr marL="0" indent="0" eaLnBrk="1" hangingPunct="1">
              <a:buFontTx/>
              <a:buNone/>
              <a:defRPr/>
            </a:pPr>
            <a:r>
              <a:rPr lang="en-US" altLang="zh-CN" sz="2000" b="1" dirty="0">
                <a:ea typeface="宋体" pitchFamily="2" charset="-122"/>
              </a:rPr>
              <a:t>•  Traditionally, there are two ways to do this; one is </a:t>
            </a:r>
            <a:r>
              <a:rPr lang="en-US" altLang="zh-CN" sz="2000" b="1" dirty="0">
                <a:solidFill>
                  <a:srgbClr val="990000"/>
                </a:solidFill>
                <a:ea typeface="宋体" pitchFamily="2" charset="-122"/>
              </a:rPr>
              <a:t>deterministic</a:t>
            </a:r>
            <a:r>
              <a:rPr lang="en-US" altLang="zh-CN" sz="2000" b="1" dirty="0">
                <a:ea typeface="宋体" pitchFamily="2" charset="-122"/>
              </a:rPr>
              <a:t> and the second is </a:t>
            </a:r>
            <a:r>
              <a:rPr lang="en-US" altLang="zh-CN" sz="2000" b="1" dirty="0">
                <a:solidFill>
                  <a:srgbClr val="990000"/>
                </a:solidFill>
                <a:ea typeface="宋体" pitchFamily="2" charset="-122"/>
              </a:rPr>
              <a:t>stochastic or statistical</a:t>
            </a:r>
            <a:r>
              <a:rPr lang="en-US" altLang="zh-CN" sz="2000" b="1" dirty="0">
                <a:ea typeface="宋体" pitchFamily="2" charset="-122"/>
              </a:rPr>
              <a:t>. </a:t>
            </a:r>
          </a:p>
          <a:p>
            <a:pPr eaLnBrk="1" hangingPunct="1">
              <a:defRPr/>
            </a:pPr>
            <a:r>
              <a:rPr lang="en-US" altLang="zh-CN" sz="2000" b="1" dirty="0">
                <a:solidFill>
                  <a:srgbClr val="990000"/>
                </a:solidFill>
                <a:ea typeface="宋体" pitchFamily="2" charset="-122"/>
              </a:rPr>
              <a:t>Deterministic methods </a:t>
            </a:r>
            <a:r>
              <a:rPr lang="en-US" altLang="zh-CN" sz="2000" b="1" dirty="0">
                <a:ea typeface="宋体" pitchFamily="2" charset="-122"/>
              </a:rPr>
              <a:t>treat Z(x</a:t>
            </a:r>
            <a:r>
              <a:rPr lang="en-US" altLang="zh-CN" sz="2000" b="1" baseline="-25000" dirty="0">
                <a:ea typeface="宋体" pitchFamily="2" charset="-122"/>
              </a:rPr>
              <a:t>1</a:t>
            </a:r>
            <a:r>
              <a:rPr lang="en-US" altLang="zh-CN" sz="2000" b="1" dirty="0">
                <a:ea typeface="宋体" pitchFamily="2" charset="-122"/>
              </a:rPr>
              <a:t>), Z(x</a:t>
            </a:r>
            <a:r>
              <a:rPr lang="en-US" altLang="zh-CN" sz="2000" b="1" baseline="-25000" dirty="0">
                <a:ea typeface="宋体" pitchFamily="2" charset="-122"/>
              </a:rPr>
              <a:t>2</a:t>
            </a:r>
            <a:r>
              <a:rPr lang="en-US" altLang="zh-CN" sz="2000" b="1" dirty="0">
                <a:ea typeface="宋体" pitchFamily="2" charset="-122"/>
              </a:rPr>
              <a:t>),..., Z(x</a:t>
            </a:r>
            <a:r>
              <a:rPr lang="en-US" altLang="zh-CN" sz="2000" b="1" baseline="-25000" dirty="0">
                <a:ea typeface="宋体" pitchFamily="2" charset="-122"/>
              </a:rPr>
              <a:t>n</a:t>
            </a:r>
            <a:r>
              <a:rPr lang="en-US" altLang="zh-CN" sz="2000" b="1" dirty="0">
                <a:ea typeface="宋体" pitchFamily="2" charset="-122"/>
              </a:rPr>
              <a:t>) and Z(x</a:t>
            </a:r>
            <a:r>
              <a:rPr lang="en-US" altLang="zh-CN" sz="2000" b="1" baseline="-25000" dirty="0">
                <a:ea typeface="宋体" pitchFamily="2" charset="-122"/>
              </a:rPr>
              <a:t>0</a:t>
            </a:r>
            <a:r>
              <a:rPr lang="en-US" altLang="zh-CN" sz="2000" b="1" dirty="0">
                <a:ea typeface="宋体" pitchFamily="2" charset="-122"/>
              </a:rPr>
              <a:t>) as the values of an analytical function with no uncertainty (an example of a deterministic variable would be the speed of a falling object). </a:t>
            </a:r>
            <a:endParaRPr lang="zh-CN" altLang="zh-CN" sz="2000" b="1" dirty="0">
              <a:ea typeface="宋体" pitchFamily="2" charset="-122"/>
            </a:endParaRPr>
          </a:p>
        </p:txBody>
      </p:sp>
      <p:sp>
        <p:nvSpPr>
          <p:cNvPr id="57348" name="Rectangle 2"/>
          <p:cNvSpPr>
            <a:spLocks noGrp="1" noChangeArrowheads="1"/>
          </p:cNvSpPr>
          <p:nvPr>
            <p:ph type="title"/>
          </p:nvPr>
        </p:nvSpPr>
        <p:spPr>
          <a:xfrm>
            <a:off x="691920" y="346571"/>
            <a:ext cx="8280400" cy="865187"/>
          </a:xfrm>
        </p:spPr>
        <p:txBody>
          <a:bodyPr/>
          <a:lstStyle/>
          <a:p>
            <a:r>
              <a:rPr lang="en-US" altLang="zh-CN" sz="4000" b="1" dirty="0">
                <a:ea typeface="宋体" panose="02010600030101010101" pitchFamily="2" charset="-122"/>
              </a:rPr>
              <a:t>2. What is Spatial statistics? </a:t>
            </a:r>
            <a:r>
              <a:rPr lang="en-US" altLang="zh-CN" sz="2800" b="1" dirty="0">
                <a:ea typeface="宋体" panose="02010600030101010101" pitchFamily="2" charset="-122"/>
              </a:rPr>
              <a:t>(cont.)</a:t>
            </a:r>
            <a:endParaRPr lang="zh-CN" altLang="zh-CN" sz="40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827584" y="1484785"/>
            <a:ext cx="7452828" cy="4243872"/>
          </a:xfrm>
        </p:spPr>
        <p:txBody>
          <a:bodyPr/>
          <a:lstStyle/>
          <a:p>
            <a:pPr eaLnBrk="1" hangingPunct="1"/>
            <a:r>
              <a:rPr lang="en-US" altLang="zh-CN" sz="2400" dirty="0">
                <a:ea typeface="宋体" panose="02010600030101010101" pitchFamily="2" charset="-122"/>
              </a:rPr>
              <a:t>The French engineer Georges Matheron coined the word geostatistique, inspired by the clear meaning and success of the older terms geochemistry and geophysics in which the </a:t>
            </a:r>
            <a:r>
              <a:rPr lang="en-US" altLang="zh-CN" sz="2400" dirty="0">
                <a:solidFill>
                  <a:srgbClr val="C00000"/>
                </a:solidFill>
                <a:ea typeface="宋体" panose="02010600030101010101" pitchFamily="2" charset="-122"/>
              </a:rPr>
              <a:t>prefix geo- was added to the name of some classical body of knowledge to denote an application of such knowledge to the modeling and understanding of processes of interest in earth sciences and technology</a:t>
            </a:r>
            <a:r>
              <a:rPr lang="en-US" altLang="zh-CN" sz="2400" dirty="0">
                <a:ea typeface="宋体" panose="02010600030101010101" pitchFamily="2" charset="-122"/>
              </a:rPr>
              <a:t> (Matheron, 1962, p. 22; Journel and Huijbregts, 1978, p. vi). </a:t>
            </a:r>
            <a:br>
              <a:rPr lang="en-US" altLang="zh-CN" sz="2400" dirty="0">
                <a:ea typeface="宋体" panose="02010600030101010101" pitchFamily="2" charset="-122"/>
              </a:rPr>
            </a:br>
            <a:br>
              <a:rPr lang="en-US" altLang="zh-CN" sz="2400" dirty="0">
                <a:ea typeface="宋体" panose="02010600030101010101" pitchFamily="2" charset="-122"/>
              </a:rPr>
            </a:br>
            <a:r>
              <a:rPr lang="en-US" altLang="zh-CN" sz="2400" dirty="0">
                <a:ea typeface="宋体" panose="02010600030101010101" pitchFamily="2" charset="-122"/>
              </a:rPr>
              <a:t>Therefore, this course can also be named as:</a:t>
            </a:r>
            <a:endParaRPr lang="en-US" altLang="zh-CN" sz="2800" dirty="0">
              <a:ea typeface="宋体" panose="02010600030101010101" pitchFamily="2" charset="-122"/>
            </a:endParaRPr>
          </a:p>
        </p:txBody>
      </p:sp>
      <p:sp>
        <p:nvSpPr>
          <p:cNvPr id="28675" name="Date Placeholder 2"/>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1CF1A457-EF68-416C-A0B8-6D80AA6B47AF}"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 name="Rectangle 2"/>
          <p:cNvSpPr txBox="1">
            <a:spLocks noChangeArrowheads="1"/>
          </p:cNvSpPr>
          <p:nvPr/>
        </p:nvSpPr>
        <p:spPr bwMode="auto">
          <a:xfrm>
            <a:off x="971600" y="764704"/>
            <a:ext cx="6985000" cy="95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195" algn="l" defTabSz="572564" rtl="0" fontAlgn="base">
              <a:spcBef>
                <a:spcPct val="0"/>
              </a:spcBef>
              <a:spcAft>
                <a:spcPct val="0"/>
              </a:spcAft>
              <a:defRPr sz="4100">
                <a:solidFill>
                  <a:schemeClr val="tx2"/>
                </a:solidFill>
                <a:latin typeface="Arial" charset="0"/>
              </a:defRPr>
            </a:lvl6pPr>
            <a:lvl7pPr marL="820391" algn="l" defTabSz="572564" rtl="0" fontAlgn="base">
              <a:spcBef>
                <a:spcPct val="0"/>
              </a:spcBef>
              <a:spcAft>
                <a:spcPct val="0"/>
              </a:spcAft>
              <a:defRPr sz="4100">
                <a:solidFill>
                  <a:schemeClr val="tx2"/>
                </a:solidFill>
                <a:latin typeface="Arial" charset="0"/>
              </a:defRPr>
            </a:lvl7pPr>
            <a:lvl8pPr marL="1230586" algn="l" defTabSz="572564" rtl="0" fontAlgn="base">
              <a:spcBef>
                <a:spcPct val="0"/>
              </a:spcBef>
              <a:spcAft>
                <a:spcPct val="0"/>
              </a:spcAft>
              <a:defRPr sz="4100">
                <a:solidFill>
                  <a:schemeClr val="tx2"/>
                </a:solidFill>
                <a:latin typeface="Arial" charset="0"/>
              </a:defRPr>
            </a:lvl8pPr>
            <a:lvl9pPr marL="1640781" algn="l" defTabSz="572564" rtl="0" fontAlgn="base">
              <a:spcBef>
                <a:spcPct val="0"/>
              </a:spcBef>
              <a:spcAft>
                <a:spcPct val="0"/>
              </a:spcAft>
              <a:defRPr sz="4100">
                <a:solidFill>
                  <a:schemeClr val="tx2"/>
                </a:solidFill>
                <a:latin typeface="Arial" charset="0"/>
              </a:defRPr>
            </a:lvl9pPr>
          </a:lstStyle>
          <a:p>
            <a:pPr algn="ctr" eaLnBrk="1" hangingPunct="1"/>
            <a:r>
              <a:rPr kumimoji="0" lang="en-US" altLang="zh-CN" sz="3600" kern="0" dirty="0">
                <a:ea typeface="宋体" panose="02010600030101010101" pitchFamily="2" charset="-122"/>
              </a:rPr>
              <a:t>Spatial Statistics</a:t>
            </a:r>
            <a:br>
              <a:rPr kumimoji="0" lang="en-US" altLang="zh-CN" sz="3600" kern="0" dirty="0">
                <a:ea typeface="宋体" panose="02010600030101010101" pitchFamily="2" charset="-122"/>
              </a:rPr>
            </a:br>
            <a:endParaRPr kumimoji="0" lang="en-US" altLang="zh-CN" sz="2000" kern="0" dirty="0">
              <a:ea typeface="宋体" panose="02010600030101010101" pitchFamily="2" charset="-122"/>
            </a:endParaRPr>
          </a:p>
        </p:txBody>
      </p:sp>
      <p:sp>
        <p:nvSpPr>
          <p:cNvPr id="5" name="Rectangle 2"/>
          <p:cNvSpPr txBox="1">
            <a:spLocks noChangeArrowheads="1"/>
          </p:cNvSpPr>
          <p:nvPr/>
        </p:nvSpPr>
        <p:spPr bwMode="auto">
          <a:xfrm>
            <a:off x="704959" y="5764609"/>
            <a:ext cx="6985000" cy="97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21" tIns="28560" rIns="57121" bIns="28560"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195" algn="l" defTabSz="572564" rtl="0" fontAlgn="base">
              <a:spcBef>
                <a:spcPct val="0"/>
              </a:spcBef>
              <a:spcAft>
                <a:spcPct val="0"/>
              </a:spcAft>
              <a:defRPr sz="4100">
                <a:solidFill>
                  <a:schemeClr val="tx2"/>
                </a:solidFill>
                <a:latin typeface="Arial" charset="0"/>
              </a:defRPr>
            </a:lvl6pPr>
            <a:lvl7pPr marL="820391" algn="l" defTabSz="572564" rtl="0" fontAlgn="base">
              <a:spcBef>
                <a:spcPct val="0"/>
              </a:spcBef>
              <a:spcAft>
                <a:spcPct val="0"/>
              </a:spcAft>
              <a:defRPr sz="4100">
                <a:solidFill>
                  <a:schemeClr val="tx2"/>
                </a:solidFill>
                <a:latin typeface="Arial" charset="0"/>
              </a:defRPr>
            </a:lvl7pPr>
            <a:lvl8pPr marL="1230586" algn="l" defTabSz="572564" rtl="0" fontAlgn="base">
              <a:spcBef>
                <a:spcPct val="0"/>
              </a:spcBef>
              <a:spcAft>
                <a:spcPct val="0"/>
              </a:spcAft>
              <a:defRPr sz="4100">
                <a:solidFill>
                  <a:schemeClr val="tx2"/>
                </a:solidFill>
                <a:latin typeface="Arial" charset="0"/>
              </a:defRPr>
            </a:lvl8pPr>
            <a:lvl9pPr marL="1640781" algn="l" defTabSz="572564" rtl="0" fontAlgn="base">
              <a:spcBef>
                <a:spcPct val="0"/>
              </a:spcBef>
              <a:spcAft>
                <a:spcPct val="0"/>
              </a:spcAft>
              <a:defRPr sz="4100">
                <a:solidFill>
                  <a:schemeClr val="tx2"/>
                </a:solidFill>
                <a:latin typeface="Arial" charset="0"/>
              </a:defRPr>
            </a:lvl9pPr>
          </a:lstStyle>
          <a:p>
            <a:pPr algn="ctr" eaLnBrk="1" hangingPunct="1"/>
            <a:r>
              <a:rPr kumimoji="0" lang="en-US" altLang="zh-CN" sz="3600" kern="0" dirty="0">
                <a:ea typeface="宋体" panose="02010600030101010101" pitchFamily="2" charset="-122"/>
              </a:rPr>
              <a:t>Geostatistics</a:t>
            </a:r>
            <a:br>
              <a:rPr kumimoji="0" lang="en-US" altLang="zh-CN" sz="3600" kern="0" dirty="0">
                <a:ea typeface="宋体" panose="02010600030101010101" pitchFamily="2" charset="-122"/>
              </a:rPr>
            </a:br>
            <a:endParaRPr kumimoji="0" lang="en-US" altLang="zh-CN" sz="2000" kern="0" dirty="0">
              <a:ea typeface="宋体" panose="02010600030101010101" pitchFamily="2" charset="-122"/>
            </a:endParaRPr>
          </a:p>
        </p:txBody>
      </p:sp>
    </p:spTree>
    <p:extLst>
      <p:ext uri="{BB962C8B-B14F-4D97-AF65-F5344CB8AC3E}">
        <p14:creationId xmlns:p14="http://schemas.microsoft.com/office/powerpoint/2010/main" val="4098293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9D68B728-52EF-4638-ABB5-F8E11E361E51}"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43012" name="Rectangle 3" descr="Rectangle: Click to edit Master text styles&#10;Second level&#10;Third level&#10;Fourth level&#10;Fifth level">
            <a:extLst>
              <a:ext uri="{FF2B5EF4-FFF2-40B4-BE49-F238E27FC236}">
                <a16:creationId xmlns:a16="http://schemas.microsoft.com/office/drawing/2014/main" id="{D8CF55D6-EE48-4476-B9CB-BA608AC05E15}"/>
              </a:ext>
            </a:extLst>
          </p:cNvPr>
          <p:cNvSpPr>
            <a:spLocks noGrp="1" noChangeArrowheads="1"/>
          </p:cNvSpPr>
          <p:nvPr>
            <p:ph type="body" idx="1"/>
          </p:nvPr>
        </p:nvSpPr>
        <p:spPr>
          <a:xfrm>
            <a:off x="467544" y="1314351"/>
            <a:ext cx="8496300" cy="4706937"/>
          </a:xfrm>
        </p:spPr>
        <p:txBody>
          <a:bodyPr/>
          <a:lstStyle/>
          <a:p>
            <a:pPr marL="0" indent="0" eaLnBrk="1" hangingPunct="1">
              <a:buFontTx/>
              <a:buNone/>
              <a:defRPr/>
            </a:pPr>
            <a:r>
              <a:rPr lang="en-US" altLang="zh-CN" sz="2400" b="1" dirty="0">
                <a:ea typeface="宋体" charset="-122"/>
              </a:rPr>
              <a:t>•  Treat </a:t>
            </a:r>
            <a:r>
              <a:rPr lang="en-US" altLang="zh-CN" sz="2400" b="1" dirty="0">
                <a:ea typeface="宋体" pitchFamily="2" charset="-122"/>
              </a:rPr>
              <a:t>Z(x</a:t>
            </a:r>
            <a:r>
              <a:rPr lang="en-US" altLang="zh-CN" sz="2400" b="1" baseline="-25000" dirty="0">
                <a:ea typeface="宋体" pitchFamily="2" charset="-122"/>
              </a:rPr>
              <a:t>1</a:t>
            </a:r>
            <a:r>
              <a:rPr lang="en-US" altLang="zh-CN" sz="2400" b="1" dirty="0">
                <a:ea typeface="宋体" pitchFamily="2" charset="-122"/>
              </a:rPr>
              <a:t>), Z(x</a:t>
            </a:r>
            <a:r>
              <a:rPr lang="en-US" altLang="zh-CN" sz="2400" b="1" baseline="-25000" dirty="0">
                <a:ea typeface="宋体" pitchFamily="2" charset="-122"/>
              </a:rPr>
              <a:t>2</a:t>
            </a:r>
            <a:r>
              <a:rPr lang="en-US" altLang="zh-CN" sz="2400" b="1" dirty="0">
                <a:ea typeface="宋体" pitchFamily="2" charset="-122"/>
              </a:rPr>
              <a:t>),..., Z(x</a:t>
            </a:r>
            <a:r>
              <a:rPr lang="en-US" altLang="zh-CN" sz="2400" b="1" baseline="-25000" dirty="0">
                <a:ea typeface="宋体" pitchFamily="2" charset="-122"/>
              </a:rPr>
              <a:t>n</a:t>
            </a:r>
            <a:r>
              <a:rPr lang="en-US" altLang="zh-CN" sz="2400" b="1" dirty="0">
                <a:ea typeface="宋体" pitchFamily="2" charset="-122"/>
              </a:rPr>
              <a:t>) </a:t>
            </a:r>
            <a:r>
              <a:rPr lang="en-US" altLang="zh-CN" sz="2400" b="1" dirty="0">
                <a:ea typeface="宋体" charset="-122"/>
              </a:rPr>
              <a:t>and Z(x</a:t>
            </a:r>
            <a:r>
              <a:rPr lang="en-US" altLang="zh-CN" sz="2400" b="1" baseline="-25000" dirty="0">
                <a:ea typeface="宋体" charset="-122"/>
              </a:rPr>
              <a:t>0</a:t>
            </a:r>
            <a:r>
              <a:rPr lang="en-US" altLang="zh-CN" sz="2400" b="1" dirty="0">
                <a:ea typeface="宋体" charset="-122"/>
              </a:rPr>
              <a:t>) as being the values of random variables. </a:t>
            </a:r>
          </a:p>
          <a:p>
            <a:pPr eaLnBrk="1" hangingPunct="1">
              <a:defRPr/>
            </a:pPr>
            <a:r>
              <a:rPr lang="en-US" altLang="zh-CN" sz="2400" b="1" dirty="0">
                <a:ea typeface="宋体" charset="-122"/>
              </a:rPr>
              <a:t>If the joint distribution of these random variables were known then the "best" estimator (best meaning unbiased and having minimal variance of the estimation error) would be the </a:t>
            </a:r>
            <a:r>
              <a:rPr lang="en-US" altLang="zh-CN" sz="2400" b="1" dirty="0">
                <a:solidFill>
                  <a:srgbClr val="C00000"/>
                </a:solidFill>
                <a:ea typeface="宋体" charset="-122"/>
              </a:rPr>
              <a:t>conditional expectation of Z(x</a:t>
            </a:r>
            <a:r>
              <a:rPr lang="en-US" altLang="zh-CN" sz="2400" b="1" baseline="-25000" dirty="0">
                <a:solidFill>
                  <a:srgbClr val="C00000"/>
                </a:solidFill>
                <a:ea typeface="宋体" charset="-122"/>
              </a:rPr>
              <a:t>0</a:t>
            </a:r>
            <a:r>
              <a:rPr lang="en-US" altLang="zh-CN" sz="2400" b="1" dirty="0">
                <a:solidFill>
                  <a:srgbClr val="C00000"/>
                </a:solidFill>
                <a:ea typeface="宋体" charset="-122"/>
              </a:rPr>
              <a:t>) given the values of the other random variables</a:t>
            </a:r>
            <a:r>
              <a:rPr lang="en-US" altLang="zh-CN" sz="2400" b="1" dirty="0">
                <a:ea typeface="宋体" charset="-122"/>
              </a:rPr>
              <a:t>. </a:t>
            </a:r>
          </a:p>
          <a:p>
            <a:pPr eaLnBrk="1" hangingPunct="1">
              <a:defRPr/>
            </a:pPr>
            <a:r>
              <a:rPr lang="en-US" altLang="zh-CN" sz="2400" b="1" dirty="0">
                <a:ea typeface="宋体" charset="-122"/>
              </a:rPr>
              <a:t>However the data consists of only one observation or one realization of the random variables </a:t>
            </a:r>
            <a:r>
              <a:rPr lang="en-US" altLang="zh-CN" sz="2400" b="1" dirty="0">
                <a:ea typeface="宋体" pitchFamily="2" charset="-122"/>
              </a:rPr>
              <a:t>Z(x</a:t>
            </a:r>
            <a:r>
              <a:rPr lang="en-US" altLang="zh-CN" sz="2400" b="1" baseline="-25000" dirty="0">
                <a:ea typeface="宋体" pitchFamily="2" charset="-122"/>
              </a:rPr>
              <a:t>1</a:t>
            </a:r>
            <a:r>
              <a:rPr lang="en-US" altLang="zh-CN" sz="2400" b="1" dirty="0">
                <a:ea typeface="宋体" pitchFamily="2" charset="-122"/>
              </a:rPr>
              <a:t>), Z(x</a:t>
            </a:r>
            <a:r>
              <a:rPr lang="en-US" altLang="zh-CN" sz="2400" b="1" baseline="-25000" dirty="0">
                <a:ea typeface="宋体" pitchFamily="2" charset="-122"/>
              </a:rPr>
              <a:t>2</a:t>
            </a:r>
            <a:r>
              <a:rPr lang="en-US" altLang="zh-CN" sz="2400" b="1" dirty="0">
                <a:ea typeface="宋体" pitchFamily="2" charset="-122"/>
              </a:rPr>
              <a:t>),..., Z(x</a:t>
            </a:r>
            <a:r>
              <a:rPr lang="en-US" altLang="zh-CN" sz="2400" b="1" baseline="-25000" dirty="0">
                <a:ea typeface="宋体" pitchFamily="2" charset="-122"/>
              </a:rPr>
              <a:t>n</a:t>
            </a:r>
            <a:r>
              <a:rPr lang="en-US" altLang="zh-CN" sz="2400" b="1" dirty="0">
                <a:ea typeface="宋体" pitchFamily="2" charset="-122"/>
              </a:rPr>
              <a:t>) </a:t>
            </a:r>
            <a:r>
              <a:rPr lang="en-US" altLang="zh-CN" sz="2400" b="1" dirty="0">
                <a:ea typeface="宋体" charset="-122"/>
              </a:rPr>
              <a:t>and none of the random variable Z(x</a:t>
            </a:r>
            <a:r>
              <a:rPr lang="en-US" altLang="zh-CN" sz="2400" b="1" baseline="-25000" dirty="0">
                <a:ea typeface="宋体" charset="-122"/>
              </a:rPr>
              <a:t>0</a:t>
            </a:r>
            <a:r>
              <a:rPr lang="en-US" altLang="zh-CN" sz="2400" b="1" dirty="0">
                <a:ea typeface="宋体" charset="-122"/>
              </a:rPr>
              <a:t>). Hence it is not possible to estimate or model this distribution using standard ways of modeling or fitting probability distributions. </a:t>
            </a:r>
          </a:p>
        </p:txBody>
      </p:sp>
      <p:sp>
        <p:nvSpPr>
          <p:cNvPr id="59396" name="Rectangle 2"/>
          <p:cNvSpPr>
            <a:spLocks noGrp="1" noChangeArrowheads="1"/>
          </p:cNvSpPr>
          <p:nvPr>
            <p:ph type="title"/>
          </p:nvPr>
        </p:nvSpPr>
        <p:spPr>
          <a:xfrm>
            <a:off x="611188" y="115888"/>
            <a:ext cx="7980362" cy="865187"/>
          </a:xfrm>
        </p:spPr>
        <p:txBody>
          <a:bodyPr/>
          <a:lstStyle/>
          <a:p>
            <a:r>
              <a:rPr lang="en-US" altLang="zh-CN" sz="3200" b="1" dirty="0">
                <a:ea typeface="宋体" panose="02010600030101010101" pitchFamily="2" charset="-122"/>
              </a:rPr>
              <a:t>The statistical or stochastic approaches</a:t>
            </a:r>
            <a:endParaRPr lang="zh-CN" altLang="zh-CN" sz="320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D389DA81-BC4D-42FA-8DFF-369D0D53D269}"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61443" name="Rectangle 3" descr="Rectangle: Click to edit Master text styles&#10;Second level&#10;Third level&#10;Fourth level&#10;Fifth level"/>
          <p:cNvSpPr>
            <a:spLocks noGrp="1" noChangeArrowheads="1"/>
          </p:cNvSpPr>
          <p:nvPr>
            <p:ph type="body" idx="1"/>
          </p:nvPr>
        </p:nvSpPr>
        <p:spPr>
          <a:xfrm>
            <a:off x="755576" y="1787525"/>
            <a:ext cx="8194997" cy="4706937"/>
          </a:xfrm>
        </p:spPr>
        <p:txBody>
          <a:bodyPr/>
          <a:lstStyle/>
          <a:p>
            <a:pPr marL="0" indent="0" eaLnBrk="1" hangingPunct="1">
              <a:buFontTx/>
              <a:buNone/>
            </a:pPr>
            <a:r>
              <a:rPr lang="en-US" altLang="zh-CN" sz="2800" b="1" dirty="0">
                <a:ea typeface="宋体" panose="02010600030101010101" pitchFamily="2" charset="-122"/>
              </a:rPr>
              <a:t>•  With a spatial statistical method Z(x</a:t>
            </a:r>
            <a:r>
              <a:rPr lang="en-US" altLang="zh-CN" sz="2800" b="1" baseline="-25000" dirty="0">
                <a:ea typeface="宋体" panose="02010600030101010101" pitchFamily="2" charset="-122"/>
              </a:rPr>
              <a:t>1</a:t>
            </a:r>
            <a:r>
              <a:rPr lang="en-US" altLang="zh-CN" sz="2800" b="1" dirty="0">
                <a:ea typeface="宋体" panose="02010600030101010101" pitchFamily="2" charset="-122"/>
              </a:rPr>
              <a:t>), Z(x</a:t>
            </a:r>
            <a:r>
              <a:rPr lang="en-US" altLang="zh-CN" sz="2800" b="1" baseline="-25000" dirty="0">
                <a:ea typeface="宋体" panose="02010600030101010101" pitchFamily="2" charset="-122"/>
              </a:rPr>
              <a:t>2</a:t>
            </a:r>
            <a:r>
              <a:rPr lang="en-US" altLang="zh-CN" sz="2800" b="1" dirty="0">
                <a:ea typeface="宋体" panose="02010600030101010101" pitchFamily="2" charset="-122"/>
              </a:rPr>
              <a:t>),..., Z(x</a:t>
            </a:r>
            <a:r>
              <a:rPr lang="en-US" altLang="zh-CN" sz="2800" b="1" baseline="-25000" dirty="0">
                <a:ea typeface="宋体" panose="02010600030101010101" pitchFamily="2" charset="-122"/>
              </a:rPr>
              <a:t>n</a:t>
            </a:r>
            <a:r>
              <a:rPr lang="en-US" altLang="zh-CN" sz="2800" b="1" dirty="0">
                <a:ea typeface="宋体" panose="02010600030101010101" pitchFamily="2" charset="-122"/>
              </a:rPr>
              <a:t>) and Z(x</a:t>
            </a:r>
            <a:r>
              <a:rPr lang="en-US" altLang="zh-CN" sz="2800" b="1" baseline="-25000" dirty="0">
                <a:ea typeface="宋体" panose="02010600030101010101" pitchFamily="2" charset="-122"/>
              </a:rPr>
              <a:t>0</a:t>
            </a:r>
            <a:r>
              <a:rPr lang="en-US" altLang="zh-CN" sz="2800" b="1" dirty="0">
                <a:ea typeface="宋体" panose="02010600030101010101" pitchFamily="2" charset="-122"/>
              </a:rPr>
              <a:t>) are treated as so-called </a:t>
            </a:r>
            <a:r>
              <a:rPr lang="en-US" altLang="zh-CN" sz="2800" b="1" dirty="0">
                <a:solidFill>
                  <a:srgbClr val="990000"/>
                </a:solidFill>
                <a:ea typeface="宋体" panose="02010600030101010101" pitchFamily="2" charset="-122"/>
              </a:rPr>
              <a:t>regionalized variables</a:t>
            </a:r>
            <a:r>
              <a:rPr lang="en-US" altLang="zh-CN" sz="2800" b="1" dirty="0">
                <a:ea typeface="宋体" panose="02010600030101010101" pitchFamily="2" charset="-122"/>
              </a:rPr>
              <a:t> </a:t>
            </a:r>
            <a:r>
              <a:rPr lang="en-US" altLang="zh-CN" sz="2800" b="1" dirty="0">
                <a:solidFill>
                  <a:srgbClr val="990000"/>
                </a:solidFill>
                <a:ea typeface="宋体" panose="02010600030101010101" pitchFamily="2" charset="-122"/>
              </a:rPr>
              <a:t>that is a variable between a deterministic variable and random variable</a:t>
            </a:r>
            <a:r>
              <a:rPr lang="en-US" altLang="zh-CN" sz="2800" b="1" dirty="0">
                <a:ea typeface="宋体" panose="02010600030101010101" pitchFamily="2" charset="-122"/>
              </a:rPr>
              <a:t>. </a:t>
            </a:r>
          </a:p>
          <a:p>
            <a:pPr marL="0" indent="0" eaLnBrk="1" hangingPunct="1">
              <a:buFontTx/>
              <a:buNone/>
            </a:pPr>
            <a:r>
              <a:rPr lang="en-US" altLang="zh-CN" sz="2800" b="1" dirty="0">
                <a:ea typeface="宋体" panose="02010600030101010101" pitchFamily="2" charset="-122"/>
              </a:rPr>
              <a:t>• What does this mean? It means that the variable is </a:t>
            </a:r>
            <a:r>
              <a:rPr lang="en-US" altLang="zh-CN" sz="2800" b="1" dirty="0">
                <a:solidFill>
                  <a:srgbClr val="990000"/>
                </a:solidFill>
                <a:ea typeface="宋体" panose="02010600030101010101" pitchFamily="2" charset="-122"/>
              </a:rPr>
              <a:t>neither totally known without uncertainty nor totally random </a:t>
            </a:r>
            <a:r>
              <a:rPr lang="en-US" altLang="zh-CN" sz="2800" b="1" dirty="0">
                <a:ea typeface="宋体" panose="02010600030101010101" pitchFamily="2" charset="-122"/>
              </a:rPr>
              <a:t>without any clue (the clue is similarity, continuity, or correlation). </a:t>
            </a:r>
          </a:p>
        </p:txBody>
      </p:sp>
      <p:sp>
        <p:nvSpPr>
          <p:cNvPr id="61444" name="Rectangle 2"/>
          <p:cNvSpPr>
            <a:spLocks noGrp="1" noChangeArrowheads="1"/>
          </p:cNvSpPr>
          <p:nvPr>
            <p:ph type="title"/>
          </p:nvPr>
        </p:nvSpPr>
        <p:spPr>
          <a:xfrm>
            <a:off x="581818" y="475733"/>
            <a:ext cx="7980363" cy="865187"/>
          </a:xfrm>
        </p:spPr>
        <p:txBody>
          <a:bodyPr/>
          <a:lstStyle/>
          <a:p>
            <a:pPr algn="ctr"/>
            <a:r>
              <a:rPr lang="en-US" altLang="zh-CN" sz="4000" b="1" dirty="0">
                <a:ea typeface="宋体" panose="02010600030101010101" pitchFamily="2" charset="-122"/>
              </a:rPr>
              <a:t>Regionalized Variables</a:t>
            </a:r>
            <a:endParaRPr lang="zh-CN" altLang="zh-CN" sz="40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FE6B2B74-8D61-48F9-B9A3-BED84ED2EAF4}"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63491" name="Rectangle 3" descr="Rectangle: Click to edit Master text styles&#10;Second level&#10;Third level&#10;Fourth level&#10;Fifth level"/>
          <p:cNvSpPr>
            <a:spLocks noGrp="1" noChangeArrowheads="1"/>
          </p:cNvSpPr>
          <p:nvPr>
            <p:ph type="body" idx="1"/>
          </p:nvPr>
        </p:nvSpPr>
        <p:spPr>
          <a:xfrm>
            <a:off x="899592" y="1772816"/>
            <a:ext cx="7865814" cy="4706938"/>
          </a:xfrm>
        </p:spPr>
        <p:txBody>
          <a:bodyPr/>
          <a:lstStyle/>
          <a:p>
            <a:pPr marL="0" indent="0" eaLnBrk="1" hangingPunct="1">
              <a:buFontTx/>
              <a:buNone/>
            </a:pPr>
            <a:r>
              <a:rPr lang="en-US" altLang="zh-CN" sz="2400" b="1" dirty="0">
                <a:ea typeface="宋体" panose="02010600030101010101" pitchFamily="2" charset="-122"/>
              </a:rPr>
              <a:t>• Spatial statistics is a </a:t>
            </a:r>
            <a:r>
              <a:rPr lang="en-US" altLang="zh-CN" sz="2400" b="1" dirty="0">
                <a:solidFill>
                  <a:srgbClr val="990000"/>
                </a:solidFill>
                <a:ea typeface="宋体" panose="02010600030101010101" pitchFamily="2" charset="-122"/>
              </a:rPr>
              <a:t>branch of applied statistics </a:t>
            </a:r>
            <a:r>
              <a:rPr lang="en-US" altLang="zh-CN" sz="2400" b="1" dirty="0">
                <a:ea typeface="宋体" panose="02010600030101010101" pitchFamily="2" charset="-122"/>
              </a:rPr>
              <a:t>developed by </a:t>
            </a:r>
            <a:r>
              <a:rPr lang="en-US" altLang="zh-CN" sz="2400" b="1" dirty="0">
                <a:solidFill>
                  <a:srgbClr val="C00000"/>
                </a:solidFill>
                <a:ea typeface="宋体" panose="02010600030101010101" pitchFamily="2" charset="-122"/>
              </a:rPr>
              <a:t>George Matheron </a:t>
            </a:r>
            <a:r>
              <a:rPr lang="en-US" altLang="zh-CN" sz="2400" b="1" dirty="0">
                <a:ea typeface="宋体" panose="02010600030101010101" pitchFamily="2" charset="-122"/>
              </a:rPr>
              <a:t>of the Centre de Morophologie Mathematicque in Fontainebleau, France (1960s).</a:t>
            </a:r>
          </a:p>
          <a:p>
            <a:pPr marL="0" indent="0" eaLnBrk="1" hangingPunct="1">
              <a:buFontTx/>
              <a:buNone/>
            </a:pPr>
            <a:r>
              <a:rPr lang="en-US" altLang="zh-CN" sz="2400" b="1" dirty="0">
                <a:ea typeface="宋体" panose="02010600030101010101" pitchFamily="2" charset="-122"/>
              </a:rPr>
              <a:t>•  A unique aspect of spatial statistics is the use of </a:t>
            </a:r>
            <a:r>
              <a:rPr lang="en-US" altLang="zh-CN" sz="2400" b="1" dirty="0">
                <a:solidFill>
                  <a:srgbClr val="990000"/>
                </a:solidFill>
                <a:ea typeface="宋体" panose="02010600030101010101" pitchFamily="2" charset="-122"/>
              </a:rPr>
              <a:t>regionalized variables </a:t>
            </a:r>
            <a:r>
              <a:rPr lang="en-US" altLang="zh-CN" sz="2400" b="1" dirty="0">
                <a:ea typeface="宋体" panose="02010600030101010101" pitchFamily="2" charset="-122"/>
              </a:rPr>
              <a:t>which are variables that fall </a:t>
            </a:r>
            <a:r>
              <a:rPr lang="en-US" altLang="zh-CN" sz="2400" b="1" dirty="0">
                <a:solidFill>
                  <a:srgbClr val="990000"/>
                </a:solidFill>
                <a:ea typeface="宋体" panose="02010600030101010101" pitchFamily="2" charset="-122"/>
              </a:rPr>
              <a:t>between random variables and completely deterministic variables</a:t>
            </a:r>
            <a:r>
              <a:rPr lang="en-US" altLang="zh-CN" sz="2400" b="1" dirty="0">
                <a:ea typeface="宋体" panose="02010600030101010101" pitchFamily="2" charset="-122"/>
              </a:rPr>
              <a:t>. </a:t>
            </a:r>
          </a:p>
          <a:p>
            <a:pPr marL="0" indent="0" eaLnBrk="1" hangingPunct="1">
              <a:buFontTx/>
              <a:buNone/>
            </a:pPr>
            <a:r>
              <a:rPr lang="en-US" altLang="zh-CN" sz="2400" b="1" dirty="0">
                <a:ea typeface="宋体" panose="02010600030101010101" pitchFamily="2" charset="-122"/>
              </a:rPr>
              <a:t>•  Typical regionalized variables are functions describing variables that have geographic distributions (e.g. elevation of ground surface). </a:t>
            </a:r>
          </a:p>
          <a:p>
            <a:pPr marL="0" indent="0" eaLnBrk="1" hangingPunct="1">
              <a:buFontTx/>
              <a:buNone/>
            </a:pPr>
            <a:endParaRPr lang="en-US" altLang="zh-CN" sz="2400" b="1" dirty="0">
              <a:ea typeface="宋体" panose="02010600030101010101" pitchFamily="2" charset="-122"/>
            </a:endParaRPr>
          </a:p>
        </p:txBody>
      </p:sp>
      <p:sp>
        <p:nvSpPr>
          <p:cNvPr id="63492" name="Rectangle 2"/>
          <p:cNvSpPr>
            <a:spLocks noGrp="1" noChangeArrowheads="1"/>
          </p:cNvSpPr>
          <p:nvPr>
            <p:ph type="title"/>
          </p:nvPr>
        </p:nvSpPr>
        <p:spPr>
          <a:xfrm>
            <a:off x="395536" y="522287"/>
            <a:ext cx="7980362" cy="865188"/>
          </a:xfrm>
        </p:spPr>
        <p:txBody>
          <a:bodyPr/>
          <a:lstStyle/>
          <a:p>
            <a:pPr algn="ctr"/>
            <a:r>
              <a:rPr lang="en-US" altLang="zh-CN" sz="4400" b="1" dirty="0">
                <a:ea typeface="宋体" panose="02010600030101010101" pitchFamily="2" charset="-122"/>
              </a:rPr>
              <a:t>More specifically,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F065F37A-D45B-42F9-88DB-39DBB6F3FC40}"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65539" name="Rectangle 3" descr="Rectangle: Click to edit Master text styles&#10;Second level&#10;Third level&#10;Fourth level&#10;Fifth level"/>
          <p:cNvSpPr>
            <a:spLocks noGrp="1" noChangeArrowheads="1"/>
          </p:cNvSpPr>
          <p:nvPr>
            <p:ph type="body" idx="1"/>
          </p:nvPr>
        </p:nvSpPr>
        <p:spPr>
          <a:xfrm>
            <a:off x="710406" y="1268760"/>
            <a:ext cx="8137525" cy="4706937"/>
          </a:xfrm>
        </p:spPr>
        <p:txBody>
          <a:bodyPr/>
          <a:lstStyle/>
          <a:p>
            <a:pPr marL="0" indent="0" eaLnBrk="1" hangingPunct="1">
              <a:buFontTx/>
              <a:buNone/>
            </a:pPr>
            <a:r>
              <a:rPr lang="en-US" altLang="zh-CN" sz="2400" dirty="0">
                <a:ea typeface="宋体" panose="02010600030101010101" pitchFamily="2" charset="-122"/>
              </a:rPr>
              <a:t>•  Unlike random variables, </a:t>
            </a:r>
            <a:r>
              <a:rPr lang="en-US" altLang="zh-CN" sz="2400" b="1" dirty="0">
                <a:solidFill>
                  <a:srgbClr val="990000"/>
                </a:solidFill>
                <a:ea typeface="宋体" panose="02010600030101010101" pitchFamily="2" charset="-122"/>
              </a:rPr>
              <a:t>regionalized variables exhibit spatial continuity</a:t>
            </a:r>
            <a:r>
              <a:rPr lang="en-US" altLang="zh-CN" sz="2400" dirty="0">
                <a:ea typeface="宋体" panose="02010600030101010101" pitchFamily="2" charset="-122"/>
              </a:rPr>
              <a:t>; however, the change in the variable is so complex that they cannot be described by any deterministic function.</a:t>
            </a:r>
          </a:p>
          <a:p>
            <a:pPr marL="0" indent="0" eaLnBrk="1" hangingPunct="1">
              <a:buFontTx/>
              <a:buNone/>
            </a:pPr>
            <a:r>
              <a:rPr lang="en-US" altLang="zh-CN" sz="2400" dirty="0">
                <a:ea typeface="宋体" panose="02010600030101010101" pitchFamily="2" charset="-122"/>
              </a:rPr>
              <a:t>•  Furthermore, although regionalized variables are spatially continuous, </a:t>
            </a:r>
            <a:r>
              <a:rPr lang="en-US" altLang="zh-CN" sz="2400" dirty="0">
                <a:solidFill>
                  <a:srgbClr val="990000"/>
                </a:solidFill>
                <a:ea typeface="宋体" panose="02010600030101010101" pitchFamily="2" charset="-122"/>
              </a:rPr>
              <a:t>it is not always possible to sample every location</a:t>
            </a:r>
            <a:r>
              <a:rPr lang="en-US" altLang="zh-CN" sz="2400" dirty="0">
                <a:solidFill>
                  <a:srgbClr val="C00000"/>
                </a:solidFill>
                <a:ea typeface="宋体" panose="02010600030101010101" pitchFamily="2" charset="-122"/>
              </a:rPr>
              <a:t>.</a:t>
            </a:r>
            <a:r>
              <a:rPr lang="en-US" altLang="zh-CN" sz="2400" dirty="0">
                <a:ea typeface="宋体" panose="02010600030101010101" pitchFamily="2" charset="-122"/>
              </a:rPr>
              <a:t> Therefore, unknown values must be estimated from data taken at specific locations that can be sampled. </a:t>
            </a:r>
          </a:p>
          <a:p>
            <a:pPr marL="0" indent="0" eaLnBrk="1" hangingPunct="1">
              <a:buFontTx/>
              <a:buNone/>
            </a:pPr>
            <a:r>
              <a:rPr lang="en-US" altLang="zh-CN" sz="2400" dirty="0">
                <a:ea typeface="宋体" panose="02010600030101010101" pitchFamily="2" charset="-122"/>
              </a:rPr>
              <a:t>•  The size, shape, orientation, and spatial arrangement of these samples constitute the </a:t>
            </a:r>
            <a:r>
              <a:rPr lang="en-US" altLang="zh-CN" sz="2400" dirty="0">
                <a:solidFill>
                  <a:srgbClr val="990000"/>
                </a:solidFill>
                <a:ea typeface="宋体" panose="02010600030101010101" pitchFamily="2" charset="-122"/>
              </a:rPr>
              <a:t>support </a:t>
            </a:r>
            <a:r>
              <a:rPr lang="en-US" altLang="zh-CN" sz="2400" dirty="0">
                <a:ea typeface="宋体" panose="02010600030101010101" pitchFamily="2" charset="-122"/>
              </a:rPr>
              <a:t>of the regionalized variables and influence the capability to predict the unknown samples. </a:t>
            </a:r>
          </a:p>
        </p:txBody>
      </p:sp>
      <p:sp>
        <p:nvSpPr>
          <p:cNvPr id="65540" name="Rectangle 2"/>
          <p:cNvSpPr>
            <a:spLocks noGrp="1" noChangeArrowheads="1"/>
          </p:cNvSpPr>
          <p:nvPr>
            <p:ph type="title"/>
          </p:nvPr>
        </p:nvSpPr>
        <p:spPr>
          <a:xfrm>
            <a:off x="684213" y="188913"/>
            <a:ext cx="7980362" cy="865187"/>
          </a:xfrm>
        </p:spPr>
        <p:txBody>
          <a:bodyPr/>
          <a:lstStyle/>
          <a:p>
            <a:pPr algn="ctr"/>
            <a:r>
              <a:rPr lang="en-US" altLang="zh-CN" sz="4400" b="1" dirty="0">
                <a:ea typeface="宋体" panose="02010600030101010101" pitchFamily="2" charset="-122"/>
              </a:rPr>
              <a:t>Regionalized variables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959"/>
          <a:stretch/>
        </p:blipFill>
        <p:spPr bwMode="auto">
          <a:xfrm>
            <a:off x="6549572" y="2924944"/>
            <a:ext cx="248516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1998"/>
          <a:stretch/>
        </p:blipFill>
        <p:spPr bwMode="auto">
          <a:xfrm>
            <a:off x="3250391" y="2619046"/>
            <a:ext cx="3205162"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a:extLst>
              <a:ext uri="{FF2B5EF4-FFF2-40B4-BE49-F238E27FC236}">
                <a16:creationId xmlns:a16="http://schemas.microsoft.com/office/drawing/2014/main" id="{8A9B6E0F-A524-4950-942C-A873C7B61E87}"/>
              </a:ext>
            </a:extLst>
          </p:cNvPr>
          <p:cNvSpPr txBox="1">
            <a:spLocks noChangeArrowheads="1"/>
          </p:cNvSpPr>
          <p:nvPr/>
        </p:nvSpPr>
        <p:spPr bwMode="auto">
          <a:xfrm>
            <a:off x="2627784" y="1456654"/>
            <a:ext cx="3960812"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34" tIns="28567" rIns="57134" bIns="28567" anchor="b"/>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defRPr/>
            </a:pPr>
            <a:r>
              <a:rPr kumimoji="0" lang="en-US" altLang="zh-CN" sz="2800" b="1" kern="0" dirty="0">
                <a:solidFill>
                  <a:srgbClr val="C00000"/>
                </a:solidFill>
                <a:ea typeface="宋体" panose="02010600030101010101" pitchFamily="2" charset="-122"/>
              </a:rPr>
              <a:t>A regionalized variable</a:t>
            </a:r>
          </a:p>
        </p:txBody>
      </p:sp>
      <p:sp>
        <p:nvSpPr>
          <p:cNvPr id="7" name="Rectangle 2">
            <a:extLst>
              <a:ext uri="{FF2B5EF4-FFF2-40B4-BE49-F238E27FC236}">
                <a16:creationId xmlns:a16="http://schemas.microsoft.com/office/drawing/2014/main" id="{380D4900-D91B-4410-B63C-EC20D564FCE9}"/>
              </a:ext>
            </a:extLst>
          </p:cNvPr>
          <p:cNvSpPr txBox="1">
            <a:spLocks noChangeArrowheads="1"/>
          </p:cNvSpPr>
          <p:nvPr/>
        </p:nvSpPr>
        <p:spPr bwMode="auto">
          <a:xfrm>
            <a:off x="6329196" y="1412231"/>
            <a:ext cx="2725046"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34" tIns="28567" rIns="57134" bIns="28567" anchor="b"/>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defRPr/>
            </a:pPr>
            <a:r>
              <a:rPr kumimoji="0" lang="en-US" altLang="zh-CN" sz="2400" b="1" kern="0" dirty="0">
                <a:ea typeface="宋体" panose="02010600030101010101" pitchFamily="2" charset="-122"/>
              </a:rPr>
              <a:t>A random variable</a:t>
            </a:r>
          </a:p>
        </p:txBody>
      </p:sp>
      <p:sp>
        <p:nvSpPr>
          <p:cNvPr id="8" name="Rectangle 2">
            <a:extLst>
              <a:ext uri="{FF2B5EF4-FFF2-40B4-BE49-F238E27FC236}">
                <a16:creationId xmlns:a16="http://schemas.microsoft.com/office/drawing/2014/main" id="{8A9B6E0F-A524-4950-942C-A873C7B61E87}"/>
              </a:ext>
            </a:extLst>
          </p:cNvPr>
          <p:cNvSpPr txBox="1">
            <a:spLocks noChangeArrowheads="1"/>
          </p:cNvSpPr>
          <p:nvPr/>
        </p:nvSpPr>
        <p:spPr bwMode="auto">
          <a:xfrm>
            <a:off x="157206" y="1753859"/>
            <a:ext cx="2885929"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34" tIns="28567" rIns="57134" bIns="28567" anchor="b"/>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defRPr/>
            </a:pPr>
            <a:r>
              <a:rPr kumimoji="0" lang="en-US" altLang="zh-CN" sz="2400" b="1" kern="0" dirty="0">
                <a:ea typeface="宋体" panose="02010600030101010101" pitchFamily="2" charset="-122"/>
              </a:rPr>
              <a:t>A deterministic variable</a:t>
            </a:r>
          </a:p>
          <a:p>
            <a:pPr algn="ctr">
              <a:defRPr/>
            </a:pPr>
            <a:r>
              <a:rPr kumimoji="0" lang="en-US" altLang="zh-CN" sz="2400" b="1" kern="0" dirty="0">
                <a:ea typeface="宋体" panose="02010600030101010101" pitchFamily="2" charset="-122"/>
              </a:rPr>
              <a:t>(</a:t>
            </a:r>
            <a:r>
              <a:rPr kumimoji="0" lang="zh-CN" altLang="en-US" sz="2400" b="1" kern="0" dirty="0">
                <a:ea typeface="宋体" panose="02010600030101010101" pitchFamily="2" charset="-122"/>
              </a:rPr>
              <a:t>抛物面）</a:t>
            </a:r>
            <a:endParaRPr kumimoji="0" lang="en-US" altLang="zh-CN" sz="2400" b="1" kern="0" dirty="0">
              <a:ea typeface="宋体" panose="02010600030101010101" pitchFamily="2" charset="-122"/>
            </a:endParaRPr>
          </a:p>
        </p:txBody>
      </p:sp>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1100" t="33200" r="5901" b="3801"/>
          <a:stretch/>
        </p:blipFill>
        <p:spPr>
          <a:xfrm>
            <a:off x="187638" y="2819246"/>
            <a:ext cx="2733219" cy="2049914"/>
          </a:xfrm>
          <a:prstGeom prst="rect">
            <a:avLst/>
          </a:prstGeom>
        </p:spPr>
      </p:pic>
      <p:sp>
        <p:nvSpPr>
          <p:cNvPr id="9" name="矩形 8"/>
          <p:cNvSpPr/>
          <p:nvPr/>
        </p:nvSpPr>
        <p:spPr bwMode="auto">
          <a:xfrm>
            <a:off x="0" y="2708920"/>
            <a:ext cx="683568" cy="43204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xfrm>
            <a:off x="179387" y="6565660"/>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FC924AA-4FCF-4CF1-8814-FC27B85EE4FB}"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0659" name="Rectangle 2"/>
          <p:cNvSpPr>
            <a:spLocks noGrp="1" noChangeArrowheads="1"/>
          </p:cNvSpPr>
          <p:nvPr>
            <p:ph type="title"/>
          </p:nvPr>
        </p:nvSpPr>
        <p:spPr>
          <a:xfrm>
            <a:off x="827584" y="2420888"/>
            <a:ext cx="7776864" cy="865188"/>
          </a:xfrm>
        </p:spPr>
        <p:txBody>
          <a:bodyPr/>
          <a:lstStyle/>
          <a:p>
            <a:r>
              <a:rPr lang="en-US" altLang="zh-CN" sz="3600" b="1" dirty="0">
                <a:ea typeface="宋体" panose="02010600030101010101" pitchFamily="2" charset="-122"/>
              </a:rPr>
              <a:t>3. Procedure and Basic Concepts</a:t>
            </a:r>
            <a:br>
              <a:rPr lang="en-US" altLang="zh-CN" sz="3600" b="1" dirty="0">
                <a:ea typeface="宋体" panose="02010600030101010101" pitchFamily="2" charset="-122"/>
              </a:rPr>
            </a:br>
            <a:r>
              <a:rPr lang="en-US" altLang="zh-CN" sz="3600" b="1" dirty="0">
                <a:ea typeface="宋体" panose="02010600030101010101" pitchFamily="2" charset="-122"/>
              </a:rPr>
              <a:t>    in spatial statistic analyses</a:t>
            </a:r>
            <a:endParaRPr lang="zh-CN" altLang="zh-CN" sz="3600" dirty="0">
              <a:ea typeface="宋体" panose="02010600030101010101" pitchFamily="2" charset="-122"/>
            </a:endParaRPr>
          </a:p>
        </p:txBody>
      </p:sp>
    </p:spTree>
    <p:extLst>
      <p:ext uri="{BB962C8B-B14F-4D97-AF65-F5344CB8AC3E}">
        <p14:creationId xmlns:p14="http://schemas.microsoft.com/office/powerpoint/2010/main" val="3069204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F8FEAD54-7A9F-4AAF-BF4D-470091DC1A88}"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68611" name="Rectangle 2"/>
          <p:cNvSpPr>
            <a:spLocks noGrp="1" noChangeArrowheads="1"/>
          </p:cNvSpPr>
          <p:nvPr>
            <p:ph type="title"/>
          </p:nvPr>
        </p:nvSpPr>
        <p:spPr>
          <a:xfrm>
            <a:off x="395288" y="404813"/>
            <a:ext cx="8569325" cy="865187"/>
          </a:xfrm>
        </p:spPr>
        <p:txBody>
          <a:bodyPr/>
          <a:lstStyle/>
          <a:p>
            <a:r>
              <a:rPr lang="en-US" altLang="zh-CN" sz="3600" b="1" dirty="0">
                <a:ea typeface="宋体" panose="02010600030101010101" pitchFamily="2" charset="-122"/>
              </a:rPr>
              <a:t>Procedure in spatial statistic analysis </a:t>
            </a:r>
            <a:endParaRPr lang="zh-CN" altLang="zh-CN" sz="3600" dirty="0">
              <a:ea typeface="宋体" panose="02010600030101010101" pitchFamily="2" charset="-122"/>
            </a:endParaRPr>
          </a:p>
        </p:txBody>
      </p:sp>
      <p:sp>
        <p:nvSpPr>
          <p:cNvPr id="68612" name="Rectangle 3" descr="Rectangle: Click to edit Master text styles&#10;Second level&#10;Third level&#10;Fourth level&#10;Fifth level"/>
          <p:cNvSpPr>
            <a:spLocks noGrp="1" noChangeArrowheads="1"/>
          </p:cNvSpPr>
          <p:nvPr>
            <p:ph type="body" idx="1"/>
          </p:nvPr>
        </p:nvSpPr>
        <p:spPr>
          <a:xfrm>
            <a:off x="827088" y="1530350"/>
            <a:ext cx="8137525" cy="4706938"/>
          </a:xfrm>
        </p:spPr>
        <p:txBody>
          <a:bodyPr/>
          <a:lstStyle/>
          <a:p>
            <a:pPr marL="0" indent="0" eaLnBrk="1" hangingPunct="1">
              <a:buFontTx/>
              <a:buNone/>
            </a:pPr>
            <a:r>
              <a:rPr lang="en-US" altLang="zh-CN" sz="2400" b="1" dirty="0">
                <a:ea typeface="宋体" panose="02010600030101010101" pitchFamily="2" charset="-122"/>
              </a:rPr>
              <a:t>     In brief, spatial statistical analysis usually has the following steps: </a:t>
            </a:r>
          </a:p>
          <a:p>
            <a:pPr marL="0" indent="0" eaLnBrk="1" hangingPunct="1">
              <a:buFontTx/>
              <a:buNone/>
            </a:pP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Step 1</a:t>
            </a:r>
            <a:r>
              <a:rPr lang="en-US" altLang="zh-CN" sz="2400" b="1" dirty="0">
                <a:ea typeface="宋体" panose="02010600030101010101" pitchFamily="2" charset="-122"/>
              </a:rPr>
              <a:t>. Collect a data set over a space or area;</a:t>
            </a:r>
          </a:p>
          <a:p>
            <a:pPr marL="0" indent="0" eaLnBrk="1" hangingPunct="1">
              <a:buFontTx/>
              <a:buNone/>
            </a:pP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Step 2</a:t>
            </a:r>
            <a:r>
              <a:rPr lang="en-US" altLang="zh-CN" sz="2400" b="1" dirty="0">
                <a:ea typeface="宋体" panose="02010600030101010101" pitchFamily="2" charset="-122"/>
              </a:rPr>
              <a:t>. Describe data and check for errors;</a:t>
            </a:r>
          </a:p>
          <a:p>
            <a:pPr marL="0" indent="0" eaLnBrk="1" hangingPunct="1">
              <a:buFontTx/>
              <a:buNone/>
            </a:pP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Step 3</a:t>
            </a:r>
            <a:r>
              <a:rPr lang="en-US" altLang="zh-CN" sz="2400" b="1" dirty="0">
                <a:ea typeface="宋体" panose="02010600030101010101" pitchFamily="2" charset="-122"/>
              </a:rPr>
              <a:t>. Estimating the form of the regionalized variable (i.e., the spatial similarity between the samples) or calculate the sample variogram;</a:t>
            </a:r>
          </a:p>
          <a:p>
            <a:pPr marL="0" indent="0" eaLnBrk="1" hangingPunct="1">
              <a:buFontTx/>
              <a:buNone/>
            </a:pP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Step 4</a:t>
            </a:r>
            <a:r>
              <a:rPr lang="en-US" altLang="zh-CN" sz="2400" b="1" dirty="0">
                <a:ea typeface="宋体" panose="02010600030101010101" pitchFamily="2" charset="-122"/>
              </a:rPr>
              <a:t>. Fit a theoretical model to the sample variogram;</a:t>
            </a:r>
          </a:p>
          <a:p>
            <a:pPr marL="0" indent="0" eaLnBrk="1" hangingPunct="1">
              <a:buFontTx/>
              <a:buNone/>
            </a:pP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Step 5</a:t>
            </a:r>
            <a:r>
              <a:rPr lang="en-US" altLang="zh-CN" sz="2400" b="1" dirty="0">
                <a:ea typeface="宋体" panose="02010600030101010101" pitchFamily="2" charset="-122"/>
              </a:rPr>
              <a:t>. Estimate the variable with Kriging.</a:t>
            </a:r>
          </a:p>
          <a:p>
            <a:pPr marL="0" indent="0" eaLnBrk="1" hangingPunct="1">
              <a:buFontTx/>
              <a:buNone/>
            </a:pPr>
            <a:r>
              <a:rPr lang="en-US" altLang="zh-CN" sz="2400" dirty="0">
                <a:ea typeface="宋体" panose="02010600030101010101" pitchFamily="2" charset="-122"/>
              </a:rPr>
              <a:t> </a:t>
            </a:r>
          </a:p>
        </p:txBody>
      </p:sp>
    </p:spTree>
    <p:extLst>
      <p:ext uri="{BB962C8B-B14F-4D97-AF65-F5344CB8AC3E}">
        <p14:creationId xmlns:p14="http://schemas.microsoft.com/office/powerpoint/2010/main" val="1652635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xfrm>
            <a:off x="179387" y="6565660"/>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FC924AA-4FCF-4CF1-8814-FC27B85EE4FB}"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0659" name="Rectangle 2"/>
          <p:cNvSpPr>
            <a:spLocks noGrp="1" noChangeArrowheads="1"/>
          </p:cNvSpPr>
          <p:nvPr>
            <p:ph type="title"/>
          </p:nvPr>
        </p:nvSpPr>
        <p:spPr>
          <a:xfrm>
            <a:off x="723658" y="332656"/>
            <a:ext cx="8424862" cy="865188"/>
          </a:xfrm>
        </p:spPr>
        <p:txBody>
          <a:bodyPr/>
          <a:lstStyle/>
          <a:p>
            <a:r>
              <a:rPr lang="en-US" altLang="zh-CN" sz="3600" b="1" dirty="0">
                <a:ea typeface="宋体" panose="02010600030101010101" pitchFamily="2" charset="-122"/>
              </a:rPr>
              <a:t>Basic Concepts in spatial statistics</a:t>
            </a:r>
            <a:endParaRPr lang="zh-CN" altLang="zh-CN" sz="3600" dirty="0">
              <a:ea typeface="宋体" panose="02010600030101010101" pitchFamily="2" charset="-122"/>
            </a:endParaRPr>
          </a:p>
        </p:txBody>
      </p:sp>
      <p:sp>
        <p:nvSpPr>
          <p:cNvPr id="70660" name="Rectangle 3" descr="Rectangle: Click to edit Master text styles&#10;Second level&#10;Third level&#10;Fourth level&#10;Fifth level"/>
          <p:cNvSpPr>
            <a:spLocks noGrp="1" noChangeArrowheads="1"/>
          </p:cNvSpPr>
          <p:nvPr>
            <p:ph type="body" idx="1"/>
          </p:nvPr>
        </p:nvSpPr>
        <p:spPr>
          <a:xfrm>
            <a:off x="790575" y="1608670"/>
            <a:ext cx="8353425" cy="5111750"/>
          </a:xfrm>
        </p:spPr>
        <p:txBody>
          <a:bodyPr/>
          <a:lstStyle/>
          <a:p>
            <a:pPr marL="0" indent="0" eaLnBrk="1" hangingPunct="1">
              <a:buFontTx/>
              <a:buNone/>
            </a:pPr>
            <a:r>
              <a:rPr lang="en-US" altLang="zh-CN" sz="3200" b="1" dirty="0">
                <a:solidFill>
                  <a:srgbClr val="990000"/>
                </a:solidFill>
                <a:ea typeface="宋体" panose="02010600030101010101" pitchFamily="2" charset="-122"/>
              </a:rPr>
              <a:t>Variogram</a:t>
            </a:r>
          </a:p>
          <a:p>
            <a:pPr marL="0" indent="0" eaLnBrk="1" hangingPunct="1">
              <a:buFontTx/>
              <a:buNone/>
            </a:pPr>
            <a:r>
              <a:rPr lang="en-US" altLang="zh-CN" sz="2400" b="1" dirty="0">
                <a:ea typeface="宋体" panose="02010600030101010101" pitchFamily="2" charset="-122"/>
              </a:rPr>
              <a:t>Similarity among data points can be </a:t>
            </a:r>
          </a:p>
          <a:p>
            <a:pPr marL="0" indent="0" eaLnBrk="1" hangingPunct="1">
              <a:buFontTx/>
              <a:buNone/>
            </a:pPr>
            <a:r>
              <a:rPr lang="en-US" altLang="zh-CN" sz="2400" b="1" dirty="0">
                <a:ea typeface="宋体" panose="02010600030101010101" pitchFamily="2" charset="-122"/>
              </a:rPr>
              <a:t>measured by the </a:t>
            </a:r>
            <a:r>
              <a:rPr lang="en-US" altLang="zh-CN" sz="2400" b="1" dirty="0">
                <a:solidFill>
                  <a:srgbClr val="990000"/>
                </a:solidFill>
                <a:ea typeface="宋体" panose="02010600030101010101" pitchFamily="2" charset="-122"/>
              </a:rPr>
              <a:t>covariance </a:t>
            </a:r>
            <a:r>
              <a:rPr lang="en-US" altLang="zh-CN" sz="2400" b="1" dirty="0">
                <a:ea typeface="宋体" panose="02010600030101010101" pitchFamily="2" charset="-122"/>
              </a:rPr>
              <a:t>between </a:t>
            </a:r>
          </a:p>
          <a:p>
            <a:pPr marL="0" indent="0" eaLnBrk="1" hangingPunct="1">
              <a:buFontTx/>
              <a:buNone/>
            </a:pPr>
            <a:r>
              <a:rPr lang="en-US" altLang="zh-CN" sz="2400" b="1" dirty="0">
                <a:ea typeface="宋体" panose="02010600030101010101" pitchFamily="2" charset="-122"/>
              </a:rPr>
              <a:t>the samples or by their correlation </a:t>
            </a:r>
          </a:p>
          <a:p>
            <a:pPr marL="0" indent="0" eaLnBrk="1" hangingPunct="1">
              <a:buFontTx/>
              <a:buNone/>
            </a:pPr>
            <a:r>
              <a:rPr lang="en-US" altLang="zh-CN" sz="2400" b="1" dirty="0">
                <a:ea typeface="宋体" panose="02010600030101010101" pitchFamily="2" charset="-122"/>
              </a:rPr>
              <a:t> 			 </a:t>
            </a:r>
          </a:p>
          <a:p>
            <a:pPr marL="0" indent="0" eaLnBrk="1" hangingPunct="1">
              <a:buFontTx/>
              <a:buNone/>
            </a:pPr>
            <a:r>
              <a:rPr lang="en-US" altLang="zh-CN" sz="2400" b="1" dirty="0">
                <a:ea typeface="宋体" panose="02010600030101010101" pitchFamily="2" charset="-122"/>
              </a:rPr>
              <a:t>Spatial statistical theory uses the </a:t>
            </a:r>
            <a:r>
              <a:rPr lang="en-US" altLang="zh-CN" sz="2400" b="1" dirty="0">
                <a:solidFill>
                  <a:srgbClr val="990000"/>
                </a:solidFill>
                <a:ea typeface="宋体" panose="02010600030101010101" pitchFamily="2" charset="-122"/>
              </a:rPr>
              <a:t>variogram</a:t>
            </a:r>
            <a:r>
              <a:rPr lang="en-US" altLang="zh-CN" sz="2400" b="1" dirty="0">
                <a:ea typeface="宋体" panose="02010600030101010101" pitchFamily="2" charset="-122"/>
              </a:rPr>
              <a:t> (which is similar to covariance) to express the degree of relationship (similarity) between points.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536" y="1270202"/>
            <a:ext cx="7980362" cy="865188"/>
          </a:xfrm>
        </p:spPr>
        <p:txBody>
          <a:bodyPr/>
          <a:lstStyle/>
          <a:p>
            <a:pPr algn="ctr" eaLnBrk="1" hangingPunct="1"/>
            <a:r>
              <a:rPr lang="en-US" altLang="zh-CN" sz="3200" b="1" dirty="0">
                <a:ea typeface="宋体" panose="02010600030101010101" pitchFamily="2" charset="-122"/>
              </a:rPr>
              <a:t>Variogram</a:t>
            </a:r>
            <a:br>
              <a:rPr lang="en-US" altLang="zh-CN" sz="3200" b="1" dirty="0">
                <a:ea typeface="宋体" panose="02010600030101010101" pitchFamily="2" charset="-122"/>
              </a:rPr>
            </a:br>
            <a:r>
              <a:rPr lang="en-US" altLang="zh-CN" sz="2400" dirty="0">
                <a:ea typeface="宋体" panose="02010600030101010101" pitchFamily="2" charset="-122"/>
              </a:rPr>
              <a:t>a function quantifying the spatial continuity</a:t>
            </a:r>
            <a:endParaRPr lang="zh-CN" altLang="zh-CN" sz="3200" dirty="0">
              <a:ea typeface="宋体" panose="02010600030101010101" pitchFamily="2" charset="-122"/>
            </a:endParaRPr>
          </a:p>
        </p:txBody>
      </p:sp>
      <p:sp>
        <p:nvSpPr>
          <p:cNvPr id="51203" name="Rectangle 3" descr="Rectangle: Click to edit Master text styles&#10;Second level&#10;Third level&#10;Fourth level&#10;Fifth level"/>
          <p:cNvSpPr>
            <a:spLocks noGrp="1" noChangeArrowheads="1"/>
          </p:cNvSpPr>
          <p:nvPr>
            <p:ph type="body" idx="1"/>
          </p:nvPr>
        </p:nvSpPr>
        <p:spPr>
          <a:xfrm>
            <a:off x="611560" y="2369142"/>
            <a:ext cx="8280920" cy="4706938"/>
          </a:xfrm>
        </p:spPr>
        <p:txBody>
          <a:bodyPr/>
          <a:lstStyle/>
          <a:p>
            <a:pPr marL="0" indent="0">
              <a:buFontTx/>
              <a:buNone/>
            </a:pPr>
            <a:r>
              <a:rPr lang="en-US" altLang="zh-CN" sz="2800" dirty="0">
                <a:ea typeface="宋体" panose="02010600030101010101" pitchFamily="2" charset="-122"/>
              </a:rPr>
              <a:t>     Let’s look at the ‘difference in elevation’ between samples and at the same time try to </a:t>
            </a:r>
            <a:r>
              <a:rPr lang="en-US" altLang="zh-CN" sz="2800" b="1" dirty="0">
                <a:solidFill>
                  <a:srgbClr val="C00000"/>
                </a:solidFill>
                <a:ea typeface="宋体" panose="02010600030101010101" pitchFamily="2" charset="-122"/>
              </a:rPr>
              <a:t>describe these differences as a function of the distance between them </a:t>
            </a:r>
            <a:r>
              <a:rPr lang="en-US" altLang="zh-CN" sz="2800" dirty="0">
                <a:ea typeface="宋体" panose="02010600030101010101" pitchFamily="2" charset="-122"/>
              </a:rPr>
              <a:t>and use that in describing the similarity between samples: This is the basic concept of </a:t>
            </a:r>
            <a:r>
              <a:rPr lang="en-US" altLang="zh-CN" sz="2800" b="1" dirty="0">
                <a:solidFill>
                  <a:srgbClr val="C00000"/>
                </a:solidFill>
                <a:ea typeface="宋体" panose="02010600030101010101" pitchFamily="2" charset="-122"/>
              </a:rPr>
              <a:t>Variogram</a:t>
            </a:r>
            <a:r>
              <a:rPr lang="en-US" altLang="zh-CN" sz="2800" dirty="0">
                <a:ea typeface="宋体" panose="02010600030101010101" pitchFamily="2" charset="-122"/>
              </a:rPr>
              <a:t>. </a:t>
            </a:r>
            <a:endParaRPr lang="zh-CN" altLang="zh-CN" sz="2800" dirty="0">
              <a:ea typeface="宋体" panose="02010600030101010101" pitchFamily="2" charset="-122"/>
            </a:endParaRPr>
          </a:p>
          <a:p>
            <a:pPr marL="0" indent="0">
              <a:buFontTx/>
              <a:buNone/>
            </a:pPr>
            <a:r>
              <a:rPr lang="en-US" altLang="zh-CN" sz="2400" b="1" dirty="0">
                <a:ea typeface="宋体" panose="02010600030101010101" pitchFamily="2" charset="-122"/>
              </a:rPr>
              <a:t>Variogram has been applied in many fields</a:t>
            </a:r>
            <a:endParaRPr lang="zh-CN" altLang="zh-CN" sz="2400" dirty="0">
              <a:ea typeface="宋体" panose="02010600030101010101" pitchFamily="2" charset="-122"/>
            </a:endParaRPr>
          </a:p>
          <a:p>
            <a:pPr marL="0" indent="0">
              <a:spcBef>
                <a:spcPts val="600"/>
              </a:spcBef>
            </a:pPr>
            <a:r>
              <a:rPr lang="en-US" altLang="zh-CN" sz="1800" b="1" dirty="0">
                <a:ea typeface="宋体" panose="02010600030101010101" pitchFamily="2" charset="-122"/>
              </a:rPr>
              <a:t> Environmental Sciences &amp; Engineering</a:t>
            </a:r>
          </a:p>
          <a:p>
            <a:pPr marL="0" indent="0">
              <a:spcBef>
                <a:spcPts val="600"/>
              </a:spcBef>
            </a:pPr>
            <a:r>
              <a:rPr lang="en-US" altLang="zh-CN" sz="1800" b="1" dirty="0">
                <a:ea typeface="宋体" panose="02010600030101010101" pitchFamily="2" charset="-122"/>
              </a:rPr>
              <a:t> Hydrology, Geology, Geography, Urban studies, Anthropology</a:t>
            </a:r>
          </a:p>
          <a:p>
            <a:pPr marL="0" indent="0">
              <a:spcBef>
                <a:spcPts val="600"/>
              </a:spcBef>
            </a:pPr>
            <a:r>
              <a:rPr lang="en-US" altLang="zh-CN" sz="1800" b="1" dirty="0">
                <a:ea typeface="宋体" panose="02010600030101010101" pitchFamily="2" charset="-122"/>
              </a:rPr>
              <a:t> Atmospheric Sciences, Biology, Ecology, </a:t>
            </a:r>
          </a:p>
        </p:txBody>
      </p:sp>
      <p:sp>
        <p:nvSpPr>
          <p:cNvPr id="4" name="Rectangle 2">
            <a:extLst>
              <a:ext uri="{FF2B5EF4-FFF2-40B4-BE49-F238E27FC236}">
                <a16:creationId xmlns:a16="http://schemas.microsoft.com/office/drawing/2014/main" id="{1FA0F719-D321-4B04-A9F2-31D75DEA3C49}"/>
              </a:ext>
            </a:extLst>
          </p:cNvPr>
          <p:cNvSpPr txBox="1">
            <a:spLocks noChangeArrowheads="1"/>
          </p:cNvSpPr>
          <p:nvPr/>
        </p:nvSpPr>
        <p:spPr bwMode="auto">
          <a:xfrm>
            <a:off x="1331640" y="-387424"/>
            <a:ext cx="842486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r>
              <a:rPr kumimoji="0" lang="en-US" altLang="zh-CN" sz="2800" b="1" kern="0" dirty="0">
                <a:ea typeface="宋体" panose="02010600030101010101" pitchFamily="2" charset="-122"/>
              </a:rPr>
              <a:t>Basic concepts in spatial statistics</a:t>
            </a:r>
            <a:endParaRPr kumimoji="0" lang="zh-CN" altLang="zh-CN" sz="2800" kern="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xfrm>
            <a:off x="251520" y="6428490"/>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8E073583-796D-4A3D-9E15-51FB2933F7F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2707" name="Rectangle 2"/>
          <p:cNvSpPr>
            <a:spLocks noGrp="1" noChangeArrowheads="1"/>
          </p:cNvSpPr>
          <p:nvPr>
            <p:ph type="title"/>
          </p:nvPr>
        </p:nvSpPr>
        <p:spPr>
          <a:xfrm>
            <a:off x="611560" y="431750"/>
            <a:ext cx="7980362" cy="865188"/>
          </a:xfrm>
        </p:spPr>
        <p:txBody>
          <a:bodyPr/>
          <a:lstStyle/>
          <a:p>
            <a:pPr algn="ctr" eaLnBrk="1" hangingPunct="1"/>
            <a:r>
              <a:rPr lang="en-US" altLang="zh-CN" sz="4400" b="1" dirty="0">
                <a:ea typeface="宋体" panose="02010600030101010101" pitchFamily="2" charset="-122"/>
              </a:rPr>
              <a:t>Variogram (</a:t>
            </a:r>
            <a:r>
              <a:rPr lang="en-US" altLang="zh-CN" sz="4400" b="1" i="1" dirty="0">
                <a:ea typeface="宋体" panose="02010600030101010101" pitchFamily="2" charset="-122"/>
                <a:sym typeface="Symbol" panose="05050102010706020507" pitchFamily="18" charset="2"/>
              </a:rPr>
              <a:t> </a:t>
            </a:r>
            <a:r>
              <a:rPr lang="en-US" altLang="zh-CN" sz="4400" b="1" dirty="0">
                <a:ea typeface="宋体" panose="02010600030101010101" pitchFamily="2" charset="-122"/>
                <a:sym typeface="Symbol" panose="05050102010706020507" pitchFamily="18" charset="2"/>
              </a:rPr>
              <a:t>)</a:t>
            </a:r>
            <a:endParaRPr lang="zh-CN" altLang="zh-CN" sz="4400" b="1" dirty="0">
              <a:ea typeface="宋体" panose="02010600030101010101" pitchFamily="2" charset="-122"/>
            </a:endParaRPr>
          </a:p>
        </p:txBody>
      </p:sp>
      <p:sp>
        <p:nvSpPr>
          <p:cNvPr id="72708" name="Rectangle 3" descr="Rectangle: Click to edit Master text styles&#10;Second level&#10;Third level&#10;Fourth level&#10;Fifth level"/>
          <p:cNvSpPr>
            <a:spLocks noGrp="1" noChangeArrowheads="1"/>
          </p:cNvSpPr>
          <p:nvPr>
            <p:ph type="body" idx="1"/>
          </p:nvPr>
        </p:nvSpPr>
        <p:spPr>
          <a:xfrm>
            <a:off x="814760" y="1630313"/>
            <a:ext cx="8137525" cy="4706937"/>
          </a:xfrm>
        </p:spPr>
        <p:txBody>
          <a:bodyPr/>
          <a:lstStyle/>
          <a:p>
            <a:pPr marL="0" indent="0" eaLnBrk="1" hangingPunct="1">
              <a:buFontTx/>
              <a:buNone/>
            </a:pPr>
            <a:r>
              <a:rPr lang="en-US" altLang="zh-CN" sz="2400" dirty="0">
                <a:ea typeface="宋体" panose="02010600030101010101" pitchFamily="2" charset="-122"/>
              </a:rPr>
              <a:t>A </a:t>
            </a:r>
            <a:r>
              <a:rPr lang="en-US" altLang="zh-CN" sz="2400" b="1" dirty="0">
                <a:solidFill>
                  <a:schemeClr val="tx2"/>
                </a:solidFill>
                <a:ea typeface="宋体" panose="02010600030101010101" pitchFamily="2" charset="-122"/>
              </a:rPr>
              <a:t>variogram</a:t>
            </a:r>
            <a:r>
              <a:rPr lang="en-US" altLang="zh-CN" sz="2400" dirty="0">
                <a:ea typeface="宋体" panose="02010600030101010101" pitchFamily="2" charset="-122"/>
              </a:rPr>
              <a:t> is defined as</a:t>
            </a:r>
          </a:p>
          <a:p>
            <a:pPr marL="0" indent="0" eaLnBrk="1" hangingPunct="1">
              <a:buFontTx/>
              <a:buNone/>
            </a:pPr>
            <a:r>
              <a:rPr lang="en-US" altLang="zh-CN" sz="2400" dirty="0">
                <a:ea typeface="宋体" panose="02010600030101010101" pitchFamily="2" charset="-122"/>
              </a:rPr>
              <a:t> </a:t>
            </a:r>
          </a:p>
          <a:p>
            <a:pPr marL="0" indent="0" eaLnBrk="1" hangingPunct="1">
              <a:buFontTx/>
              <a:buNone/>
            </a:pPr>
            <a:r>
              <a:rPr lang="en-US" altLang="zh-CN" sz="2400" dirty="0">
                <a:ea typeface="宋体" panose="02010600030101010101" pitchFamily="2" charset="-122"/>
              </a:rPr>
              <a:t> </a:t>
            </a:r>
          </a:p>
          <a:p>
            <a:pPr marL="0" indent="0" eaLnBrk="1" hangingPunct="1">
              <a:buFontTx/>
              <a:buNone/>
            </a:pPr>
            <a:endParaRPr lang="en-US" altLang="zh-CN" sz="2400" dirty="0">
              <a:ea typeface="宋体" panose="02010600030101010101" pitchFamily="2" charset="-122"/>
            </a:endParaRPr>
          </a:p>
          <a:p>
            <a:pPr marL="0" indent="0" eaLnBrk="1" hangingPunct="1">
              <a:buFontTx/>
              <a:buNone/>
            </a:pPr>
            <a:r>
              <a:rPr lang="en-US" altLang="zh-CN" sz="2400" dirty="0">
                <a:ea typeface="宋体" panose="02010600030101010101" pitchFamily="2" charset="-122"/>
              </a:rPr>
              <a:t>where,</a:t>
            </a:r>
          </a:p>
          <a:p>
            <a:pPr marL="0" indent="0" eaLnBrk="1" hangingPunct="1">
              <a:buFontTx/>
              <a:buNone/>
            </a:pPr>
            <a:r>
              <a:rPr lang="en-US" altLang="zh-CN" sz="2400" i="1" dirty="0">
                <a:ea typeface="宋体" panose="02010600030101010101" pitchFamily="2" charset="-122"/>
              </a:rPr>
              <a:t>z(x)</a:t>
            </a:r>
            <a:r>
              <a:rPr lang="en-US" altLang="zh-CN" sz="2400" dirty="0">
                <a:ea typeface="宋体" panose="02010600030101010101" pitchFamily="2" charset="-122"/>
              </a:rPr>
              <a:t> is the measurement of the variable taken at location x;</a:t>
            </a:r>
          </a:p>
          <a:p>
            <a:pPr marL="0" indent="0" eaLnBrk="1" hangingPunct="1">
              <a:buFontTx/>
              <a:buNone/>
            </a:pPr>
            <a:r>
              <a:rPr lang="en-US" altLang="zh-CN" sz="2400" i="1" dirty="0">
                <a:ea typeface="宋体" panose="02010600030101010101" pitchFamily="2" charset="-122"/>
              </a:rPr>
              <a:t>z(x+h) </a:t>
            </a:r>
            <a:r>
              <a:rPr lang="en-US" altLang="zh-CN" sz="2400" dirty="0">
                <a:ea typeface="宋体" panose="02010600030101010101" pitchFamily="2" charset="-122"/>
              </a:rPr>
              <a:t>is another measurement taken h interval away; </a:t>
            </a:r>
          </a:p>
          <a:p>
            <a:pPr marL="0" indent="0" eaLnBrk="1" hangingPunct="1">
              <a:buFontTx/>
              <a:buNone/>
            </a:pPr>
            <a:r>
              <a:rPr lang="en-US" altLang="zh-CN" sz="2400" i="1" dirty="0">
                <a:ea typeface="宋体" panose="02010600030101010101" pitchFamily="2" charset="-122"/>
              </a:rPr>
              <a:t>N(h)</a:t>
            </a:r>
            <a:r>
              <a:rPr lang="en-US" altLang="zh-CN" sz="2400" dirty="0">
                <a:ea typeface="宋体" panose="02010600030101010101" pitchFamily="2" charset="-122"/>
              </a:rPr>
              <a:t> is the total number of the data pairs at separation h.</a:t>
            </a:r>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90328"/>
            <a:ext cx="576580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C8A8804D-A0D6-434B-B845-6F2537B265DF}"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30723" name="Rectangle 2"/>
          <p:cNvSpPr>
            <a:spLocks noGrp="1" noChangeArrowheads="1"/>
          </p:cNvSpPr>
          <p:nvPr>
            <p:ph type="title"/>
          </p:nvPr>
        </p:nvSpPr>
        <p:spPr>
          <a:xfrm>
            <a:off x="467544" y="160924"/>
            <a:ext cx="7770812" cy="1143000"/>
          </a:xfrm>
        </p:spPr>
        <p:txBody>
          <a:bodyPr/>
          <a:lstStyle/>
          <a:p>
            <a:pPr algn="ctr" eaLnBrk="1" hangingPunct="1"/>
            <a:r>
              <a:rPr lang="en-US" altLang="zh-CN" sz="4400" b="1" dirty="0">
                <a:ea typeface="宋体" panose="02010600030101010101" pitchFamily="2" charset="-122"/>
              </a:rPr>
              <a:t>Introduction</a:t>
            </a:r>
          </a:p>
        </p:txBody>
      </p:sp>
      <p:sp>
        <p:nvSpPr>
          <p:cNvPr id="120835" name="Rectangle 3" descr="Rectangle: Click to edit Master text styles&#10;Second level&#10;Third level&#10;Fourth level&#10;Fifth level">
            <a:extLst>
              <a:ext uri="{FF2B5EF4-FFF2-40B4-BE49-F238E27FC236}">
                <a16:creationId xmlns:a16="http://schemas.microsoft.com/office/drawing/2014/main" id="{0AF227C5-D51B-495B-B64E-35EDC06F7E9E}"/>
              </a:ext>
            </a:extLst>
          </p:cNvPr>
          <p:cNvSpPr>
            <a:spLocks noGrp="1" noChangeArrowheads="1"/>
          </p:cNvSpPr>
          <p:nvPr>
            <p:ph type="body" idx="1"/>
          </p:nvPr>
        </p:nvSpPr>
        <p:spPr>
          <a:xfrm>
            <a:off x="826293" y="4653136"/>
            <a:ext cx="7775575" cy="1609725"/>
          </a:xfrm>
        </p:spPr>
        <p:txBody>
          <a:bodyPr/>
          <a:lstStyle/>
          <a:p>
            <a:pPr marL="0" indent="0" defTabSz="572698" eaLnBrk="1" hangingPunct="1">
              <a:spcBef>
                <a:spcPts val="0"/>
              </a:spcBef>
              <a:buFontTx/>
              <a:buNone/>
              <a:defRPr/>
            </a:pPr>
            <a:r>
              <a:rPr lang="en-US" altLang="zh-CN" sz="3100" b="1" dirty="0">
                <a:solidFill>
                  <a:srgbClr val="000000"/>
                </a:solidFill>
                <a:ea typeface="宋体" charset="-122"/>
              </a:rPr>
              <a:t>			</a:t>
            </a:r>
            <a:r>
              <a:rPr lang="en-US" altLang="zh-CN" sz="3100" b="1" dirty="0">
                <a:solidFill>
                  <a:srgbClr val="660066"/>
                </a:solidFill>
                <a:ea typeface="宋体" charset="-122"/>
              </a:rPr>
              <a:t>Reading Assignment</a:t>
            </a:r>
          </a:p>
          <a:p>
            <a:pPr marL="215118" indent="-215118" defTabSz="572698" eaLnBrk="1" hangingPunct="1">
              <a:spcBef>
                <a:spcPts val="0"/>
              </a:spcBef>
              <a:buClr>
                <a:srgbClr val="660066"/>
              </a:buClr>
              <a:buFont typeface="Wingdings" panose="05000000000000000000" pitchFamily="2" charset="2"/>
              <a:buChar char="Ø"/>
              <a:defRPr/>
            </a:pPr>
            <a:r>
              <a:rPr lang="en-US" altLang="zh-CN" sz="3100" b="1" dirty="0">
                <a:solidFill>
                  <a:srgbClr val="000000"/>
                </a:solidFill>
                <a:ea typeface="宋体" charset="-122"/>
              </a:rPr>
              <a:t> This ppt </a:t>
            </a:r>
          </a:p>
          <a:p>
            <a:pPr marL="215118" indent="-215118" defTabSz="572698" eaLnBrk="1" hangingPunct="1">
              <a:spcBef>
                <a:spcPts val="0"/>
              </a:spcBef>
              <a:buClr>
                <a:srgbClr val="660066"/>
              </a:buClr>
              <a:buFont typeface="Wingdings" panose="05000000000000000000" pitchFamily="2" charset="2"/>
              <a:buChar char="Ø"/>
              <a:defRPr/>
            </a:pPr>
            <a:r>
              <a:rPr lang="en-US" altLang="zh-CN" sz="3100" b="1" dirty="0">
                <a:solidFill>
                  <a:srgbClr val="000000"/>
                </a:solidFill>
                <a:ea typeface="宋体" charset="-122"/>
              </a:rPr>
              <a:t> Forward and Chpt. 1 of the textbook</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22530ECF-AEA0-4CD8-BCB2-2C0F3DFC0381}"/>
              </a:ext>
            </a:extLst>
          </p:cNvPr>
          <p:cNvSpPr txBox="1">
            <a:spLocks noChangeArrowheads="1"/>
          </p:cNvSpPr>
          <p:nvPr/>
        </p:nvSpPr>
        <p:spPr bwMode="auto">
          <a:xfrm>
            <a:off x="826293" y="1628800"/>
            <a:ext cx="8066087"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34" tIns="28567" rIns="57134" bIns="28567"/>
          <a:lstStyle>
            <a:lvl1pPr marL="215118" indent="-215118" algn="l" defTabSz="572698" rtl="0" fontAlgn="base">
              <a:spcBef>
                <a:spcPct val="50000"/>
              </a:spcBef>
              <a:spcAft>
                <a:spcPct val="0"/>
              </a:spcAft>
              <a:buClr>
                <a:schemeClr val="hlink"/>
              </a:buClr>
              <a:buChar char="•"/>
              <a:defRPr sz="3400">
                <a:solidFill>
                  <a:schemeClr val="tx1"/>
                </a:solidFill>
                <a:latin typeface="+mn-lt"/>
                <a:ea typeface="+mn-ea"/>
                <a:cs typeface="+mn-cs"/>
              </a:defRPr>
            </a:lvl1pPr>
            <a:lvl2pPr marL="463003" indent="-176653" algn="l" defTabSz="572698" rtl="0" fontAlgn="base">
              <a:spcBef>
                <a:spcPct val="50000"/>
              </a:spcBef>
              <a:spcAft>
                <a:spcPct val="0"/>
              </a:spcAft>
              <a:buClr>
                <a:schemeClr val="tx1"/>
              </a:buClr>
              <a:buChar char="•"/>
              <a:defRPr sz="3000">
                <a:solidFill>
                  <a:schemeClr val="tx1"/>
                </a:solidFill>
                <a:latin typeface="+mn-lt"/>
              </a:defRPr>
            </a:lvl2pPr>
            <a:lvl3pPr marL="713736" indent="-141038" algn="l" defTabSz="572698" rtl="0" fontAlgn="base">
              <a:spcBef>
                <a:spcPct val="50000"/>
              </a:spcBef>
              <a:spcAft>
                <a:spcPct val="0"/>
              </a:spcAft>
              <a:buClr>
                <a:schemeClr val="hlink"/>
              </a:buClr>
              <a:buChar char="•"/>
              <a:defRPr sz="2600">
                <a:solidFill>
                  <a:schemeClr val="tx1"/>
                </a:solidFill>
                <a:latin typeface="+mn-lt"/>
              </a:defRPr>
            </a:lvl3pPr>
            <a:lvl4pPr marL="1000085" indent="-143887" algn="l" defTabSz="572698" rtl="0" fontAlgn="base">
              <a:spcBef>
                <a:spcPct val="50000"/>
              </a:spcBef>
              <a:spcAft>
                <a:spcPct val="0"/>
              </a:spcAft>
              <a:buClr>
                <a:schemeClr val="tx1"/>
              </a:buClr>
              <a:buChar char="•"/>
              <a:defRPr sz="2200">
                <a:solidFill>
                  <a:schemeClr val="tx1"/>
                </a:solidFill>
                <a:latin typeface="+mn-lt"/>
              </a:defRPr>
            </a:lvl4pPr>
            <a:lvl5pPr marL="1286435" indent="-143887" algn="l" defTabSz="572698" rtl="0" fontAlgn="base">
              <a:spcBef>
                <a:spcPct val="50000"/>
              </a:spcBef>
              <a:spcAft>
                <a:spcPct val="0"/>
              </a:spcAft>
              <a:buClr>
                <a:schemeClr val="hlink"/>
              </a:buClr>
              <a:buChar char="•"/>
              <a:defRPr sz="2200">
                <a:solidFill>
                  <a:schemeClr val="tx1"/>
                </a:solidFill>
                <a:latin typeface="+mn-lt"/>
              </a:defRPr>
            </a:lvl5pPr>
            <a:lvl6pPr marL="1696726" indent="-143887" algn="l" defTabSz="572698" rtl="0" fontAlgn="base">
              <a:spcBef>
                <a:spcPct val="50000"/>
              </a:spcBef>
              <a:spcAft>
                <a:spcPct val="0"/>
              </a:spcAft>
              <a:buClr>
                <a:schemeClr val="hlink"/>
              </a:buClr>
              <a:buChar char="•"/>
              <a:defRPr sz="2200">
                <a:solidFill>
                  <a:schemeClr val="tx1"/>
                </a:solidFill>
                <a:latin typeface="+mn-lt"/>
              </a:defRPr>
            </a:lvl6pPr>
            <a:lvl7pPr marL="2107017" indent="-143887" algn="l" defTabSz="572698" rtl="0" fontAlgn="base">
              <a:spcBef>
                <a:spcPct val="50000"/>
              </a:spcBef>
              <a:spcAft>
                <a:spcPct val="0"/>
              </a:spcAft>
              <a:buClr>
                <a:schemeClr val="hlink"/>
              </a:buClr>
              <a:buChar char="•"/>
              <a:defRPr sz="2200">
                <a:solidFill>
                  <a:schemeClr val="tx1"/>
                </a:solidFill>
                <a:latin typeface="+mn-lt"/>
              </a:defRPr>
            </a:lvl7pPr>
            <a:lvl8pPr marL="2517308" indent="-143887" algn="l" defTabSz="572698" rtl="0" fontAlgn="base">
              <a:spcBef>
                <a:spcPct val="50000"/>
              </a:spcBef>
              <a:spcAft>
                <a:spcPct val="0"/>
              </a:spcAft>
              <a:buClr>
                <a:schemeClr val="hlink"/>
              </a:buClr>
              <a:buChar char="•"/>
              <a:defRPr sz="2200">
                <a:solidFill>
                  <a:schemeClr val="tx1"/>
                </a:solidFill>
                <a:latin typeface="+mn-lt"/>
              </a:defRPr>
            </a:lvl8pPr>
            <a:lvl9pPr marL="2927600" indent="-143887" algn="l" defTabSz="572698" rtl="0" fontAlgn="base">
              <a:spcBef>
                <a:spcPct val="50000"/>
              </a:spcBef>
              <a:spcAft>
                <a:spcPct val="0"/>
              </a:spcAft>
              <a:buClr>
                <a:schemeClr val="hlink"/>
              </a:buClr>
              <a:buChar char="•"/>
              <a:defRPr sz="2200">
                <a:solidFill>
                  <a:schemeClr val="tx1"/>
                </a:solidFill>
                <a:latin typeface="+mn-lt"/>
              </a:defRPr>
            </a:lvl9pPr>
          </a:lstStyle>
          <a:p>
            <a:pPr marL="0" indent="0" eaLnBrk="1" hangingPunct="1">
              <a:spcBef>
                <a:spcPts val="0"/>
              </a:spcBef>
              <a:buFontTx/>
              <a:buNone/>
              <a:defRPr/>
            </a:pPr>
            <a:r>
              <a:rPr kumimoji="0" lang="en-US" altLang="zh-CN" sz="3100" b="1" kern="0" dirty="0">
                <a:solidFill>
                  <a:srgbClr val="000000"/>
                </a:solidFill>
                <a:ea typeface="宋体" charset="-122"/>
              </a:rPr>
              <a:t>1.	Why do</a:t>
            </a:r>
            <a:r>
              <a:rPr kumimoji="0" lang="zh-CN" altLang="en-US" sz="3100" b="1" kern="0" dirty="0">
                <a:solidFill>
                  <a:srgbClr val="000000"/>
                </a:solidFill>
                <a:ea typeface="宋体" charset="-122"/>
              </a:rPr>
              <a:t> </a:t>
            </a:r>
            <a:r>
              <a:rPr kumimoji="0" lang="en-US" altLang="zh-CN" sz="3100" b="1" kern="0" dirty="0">
                <a:solidFill>
                  <a:srgbClr val="000000"/>
                </a:solidFill>
                <a:ea typeface="宋体" charset="-122"/>
              </a:rPr>
              <a:t>we</a:t>
            </a:r>
            <a:r>
              <a:rPr kumimoji="0" lang="zh-CN" altLang="en-US" sz="3100" b="1" kern="0" dirty="0">
                <a:solidFill>
                  <a:srgbClr val="000000"/>
                </a:solidFill>
                <a:ea typeface="宋体" charset="-122"/>
              </a:rPr>
              <a:t> </a:t>
            </a:r>
            <a:r>
              <a:rPr kumimoji="0" lang="en-US" altLang="zh-CN" sz="3100" b="1" kern="0" dirty="0">
                <a:solidFill>
                  <a:srgbClr val="000000"/>
                </a:solidFill>
                <a:ea typeface="宋体" charset="-122"/>
              </a:rPr>
              <a:t>study spatial statistics?</a:t>
            </a:r>
          </a:p>
          <a:p>
            <a:pPr marL="0" indent="0" eaLnBrk="1" hangingPunct="1">
              <a:spcBef>
                <a:spcPts val="0"/>
              </a:spcBef>
              <a:buFontTx/>
              <a:buNone/>
              <a:defRPr/>
            </a:pPr>
            <a:r>
              <a:rPr kumimoji="0" lang="en-US" altLang="zh-CN" sz="3100" b="1" kern="0" dirty="0">
                <a:solidFill>
                  <a:srgbClr val="000000"/>
                </a:solidFill>
                <a:ea typeface="宋体" charset="-122"/>
              </a:rPr>
              <a:t>2.	What is spatial statistics? </a:t>
            </a:r>
          </a:p>
          <a:p>
            <a:pPr marL="0" indent="0" eaLnBrk="1" hangingPunct="1">
              <a:spcBef>
                <a:spcPts val="0"/>
              </a:spcBef>
              <a:buFontTx/>
              <a:buNone/>
              <a:defRPr/>
            </a:pPr>
            <a:r>
              <a:rPr kumimoji="0" lang="en-US" altLang="zh-CN" sz="3100" b="1" kern="0" dirty="0">
                <a:solidFill>
                  <a:srgbClr val="000000"/>
                </a:solidFill>
                <a:ea typeface="宋体" charset="-122"/>
              </a:rPr>
              <a:t>3.	Basic Concepts &amp; Procedure in   </a:t>
            </a:r>
          </a:p>
          <a:p>
            <a:pPr marL="0" indent="0" eaLnBrk="1" hangingPunct="1">
              <a:spcBef>
                <a:spcPts val="0"/>
              </a:spcBef>
              <a:buFontTx/>
              <a:buNone/>
              <a:defRPr/>
            </a:pPr>
            <a:r>
              <a:rPr kumimoji="0" lang="en-US" altLang="zh-CN" sz="3100" b="1" kern="0" dirty="0">
                <a:solidFill>
                  <a:srgbClr val="000000"/>
                </a:solidFill>
                <a:ea typeface="宋体" charset="-122"/>
              </a:rPr>
              <a:t>	spatial statistics	</a:t>
            </a:r>
          </a:p>
          <a:p>
            <a:pPr marL="0" indent="0" eaLnBrk="1" hangingPunct="1">
              <a:spcBef>
                <a:spcPts val="0"/>
              </a:spcBef>
              <a:buFontTx/>
              <a:buNone/>
              <a:defRPr/>
            </a:pPr>
            <a:r>
              <a:rPr kumimoji="0" lang="en-US" altLang="zh-CN" sz="3100" b="1" kern="0" dirty="0">
                <a:solidFill>
                  <a:srgbClr val="000000"/>
                </a:solidFill>
                <a:ea typeface="宋体" charset="-122"/>
              </a:rPr>
              <a:t>4.	Introduction to the Book and Data 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D7C017AE-AB3E-4BDE-A162-D1529DA53D2F}"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4755" name="Rectangle 2"/>
          <p:cNvSpPr>
            <a:spLocks noGrp="1" noChangeArrowheads="1"/>
          </p:cNvSpPr>
          <p:nvPr>
            <p:ph type="title"/>
          </p:nvPr>
        </p:nvSpPr>
        <p:spPr>
          <a:xfrm>
            <a:off x="581819" y="591368"/>
            <a:ext cx="7980362" cy="649288"/>
          </a:xfrm>
        </p:spPr>
        <p:txBody>
          <a:bodyPr/>
          <a:lstStyle/>
          <a:p>
            <a:pPr algn="ctr" eaLnBrk="1" hangingPunct="1"/>
            <a:r>
              <a:rPr lang="en-US" altLang="zh-CN" sz="4400" b="1" dirty="0">
                <a:ea typeface="宋体" panose="02010600030101010101" pitchFamily="2" charset="-122"/>
              </a:rPr>
              <a:t>Typical Variogram</a:t>
            </a:r>
            <a:endParaRPr lang="zh-CN" altLang="zh-CN" sz="4400" b="1" dirty="0">
              <a:ea typeface="宋体" panose="02010600030101010101" pitchFamily="2" charset="-122"/>
            </a:endParaRPr>
          </a:p>
        </p:txBody>
      </p:sp>
      <p:sp>
        <p:nvSpPr>
          <p:cNvPr id="74756" name="Rectangle 3" descr="Rectangle: Click to edit Master text styles&#10;Second level&#10;Third level&#10;Fourth level&#10;Fifth level"/>
          <p:cNvSpPr>
            <a:spLocks noGrp="1" noChangeArrowheads="1"/>
          </p:cNvSpPr>
          <p:nvPr>
            <p:ph type="body" idx="1"/>
          </p:nvPr>
        </p:nvSpPr>
        <p:spPr>
          <a:xfrm>
            <a:off x="900113" y="1628800"/>
            <a:ext cx="8137525" cy="4203675"/>
          </a:xfrm>
        </p:spPr>
        <p:txBody>
          <a:bodyPr/>
          <a:lstStyle/>
          <a:p>
            <a:pPr marL="0" indent="0" eaLnBrk="1" hangingPunct="1">
              <a:buFontTx/>
              <a:buNone/>
            </a:pPr>
            <a:r>
              <a:rPr lang="en-US" altLang="zh-CN" sz="2800" dirty="0">
                <a:ea typeface="宋体" panose="02010600030101010101" pitchFamily="2" charset="-122"/>
              </a:rPr>
              <a:t> </a:t>
            </a:r>
            <a:endParaRPr lang="zh-CN" altLang="zh-CN" sz="2800" dirty="0">
              <a:ea typeface="宋体" panose="02010600030101010101" pitchFamily="2" charset="-122"/>
            </a:endParaRPr>
          </a:p>
        </p:txBody>
      </p:sp>
      <p:pic>
        <p:nvPicPr>
          <p:cNvPr id="747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32856"/>
            <a:ext cx="6192837"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5589588"/>
            <a:ext cx="757078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xfrm>
            <a:off x="323528" y="6496571"/>
            <a:ext cx="1905000" cy="249237"/>
          </a:xfrm>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26E0DE54-FCD0-4B6C-9F81-1F9CD486D627}"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6803" name="Rectangle 2"/>
          <p:cNvSpPr>
            <a:spLocks noGrp="1" noChangeArrowheads="1"/>
          </p:cNvSpPr>
          <p:nvPr>
            <p:ph type="title"/>
          </p:nvPr>
        </p:nvSpPr>
        <p:spPr>
          <a:xfrm>
            <a:off x="395536" y="564167"/>
            <a:ext cx="7980363" cy="649288"/>
          </a:xfrm>
        </p:spPr>
        <p:txBody>
          <a:bodyPr/>
          <a:lstStyle/>
          <a:p>
            <a:pPr algn="ctr" eaLnBrk="1" hangingPunct="1"/>
            <a:r>
              <a:rPr lang="en-US" altLang="zh-CN" sz="4000" b="1" dirty="0">
                <a:ea typeface="宋体" panose="02010600030101010101" pitchFamily="2" charset="-122"/>
              </a:rPr>
              <a:t>Examples of Variogram</a:t>
            </a:r>
            <a:endParaRPr lang="zh-CN" altLang="zh-CN" sz="4000" b="1" dirty="0">
              <a:solidFill>
                <a:srgbClr val="990000"/>
              </a:solidFill>
              <a:ea typeface="宋体" panose="02010600030101010101" pitchFamily="2" charset="-122"/>
            </a:endParaRPr>
          </a:p>
        </p:txBody>
      </p:sp>
      <p:sp>
        <p:nvSpPr>
          <p:cNvPr id="76804" name="Rectangle 3" descr="Rectangle: Click to edit Master text styles&#10;Second level&#10;Third level&#10;Fourth level&#10;Fifth level"/>
          <p:cNvSpPr>
            <a:spLocks noGrp="1" noChangeArrowheads="1"/>
          </p:cNvSpPr>
          <p:nvPr>
            <p:ph type="body" idx="1"/>
          </p:nvPr>
        </p:nvSpPr>
        <p:spPr>
          <a:xfrm>
            <a:off x="755576" y="1641050"/>
            <a:ext cx="8137525" cy="4706937"/>
          </a:xfrm>
        </p:spPr>
        <p:txBody>
          <a:bodyPr/>
          <a:lstStyle/>
          <a:p>
            <a:pPr marL="0" indent="0" eaLnBrk="1" hangingPunct="1">
              <a:buFontTx/>
              <a:buNone/>
            </a:pPr>
            <a:r>
              <a:rPr lang="en-US" altLang="zh-CN" sz="2400" dirty="0">
                <a:ea typeface="宋体" panose="02010600030101010101" pitchFamily="2" charset="-122"/>
              </a:rPr>
              <a:t>Examples of one-dimensional spatial distributions with different nugget effects and corresponding variograms: </a:t>
            </a:r>
          </a:p>
        </p:txBody>
      </p:sp>
      <p:pic>
        <p:nvPicPr>
          <p:cNvPr id="76805" name="Picture 2" descr="http://www.ento.vt.edu/~sharov/PopEcol/lec3/3variogr.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84200" y="2924944"/>
            <a:ext cx="7929562"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F53C852-F5C2-460F-A7E8-F198764EF404}"/>
              </a:ext>
            </a:extLst>
          </p:cNvPr>
          <p:cNvSpPr/>
          <p:nvPr/>
        </p:nvSpPr>
        <p:spPr bwMode="auto">
          <a:xfrm>
            <a:off x="755576" y="4437112"/>
            <a:ext cx="2088232" cy="9361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7" name="矩形 6">
            <a:extLst>
              <a:ext uri="{FF2B5EF4-FFF2-40B4-BE49-F238E27FC236}">
                <a16:creationId xmlns:a16="http://schemas.microsoft.com/office/drawing/2014/main" id="{DA3E464D-9C4E-4C25-A38B-720916D33F6E}"/>
              </a:ext>
            </a:extLst>
          </p:cNvPr>
          <p:cNvSpPr/>
          <p:nvPr/>
        </p:nvSpPr>
        <p:spPr bwMode="auto">
          <a:xfrm>
            <a:off x="3527884" y="4437112"/>
            <a:ext cx="2088232" cy="9361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8" name="矩形 7">
            <a:extLst>
              <a:ext uri="{FF2B5EF4-FFF2-40B4-BE49-F238E27FC236}">
                <a16:creationId xmlns:a16="http://schemas.microsoft.com/office/drawing/2014/main" id="{4769CB41-1265-4D39-A75F-315CCC8DAE72}"/>
              </a:ext>
            </a:extLst>
          </p:cNvPr>
          <p:cNvSpPr/>
          <p:nvPr/>
        </p:nvSpPr>
        <p:spPr bwMode="auto">
          <a:xfrm>
            <a:off x="6156176" y="4437112"/>
            <a:ext cx="2088232" cy="93610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86FEA8C9-34F0-4B19-9929-D33545341FA7}"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8851" name="Rectangle 3" descr="Rectangle: Click to edit Master text styles&#10;Second level&#10;Third level&#10;Fourth level&#10;Fifth level"/>
          <p:cNvSpPr>
            <a:spLocks noGrp="1" noChangeArrowheads="1"/>
          </p:cNvSpPr>
          <p:nvPr>
            <p:ph type="body" idx="1"/>
          </p:nvPr>
        </p:nvSpPr>
        <p:spPr>
          <a:xfrm>
            <a:off x="827088" y="1412875"/>
            <a:ext cx="8137525" cy="4706938"/>
          </a:xfrm>
        </p:spPr>
        <p:txBody>
          <a:bodyPr/>
          <a:lstStyle/>
          <a:p>
            <a:pPr marL="0" indent="0" eaLnBrk="1" hangingPunct="1">
              <a:buFontTx/>
              <a:buNone/>
            </a:pPr>
            <a:r>
              <a:rPr lang="en-US" altLang="zh-CN" sz="2000" dirty="0">
                <a:ea typeface="宋体" panose="02010600030101010101" pitchFamily="2" charset="-122"/>
              </a:rPr>
              <a:t>      </a:t>
            </a:r>
            <a:r>
              <a:rPr lang="en-US" altLang="zh-CN" sz="2400" dirty="0">
                <a:ea typeface="宋体" panose="02010600030101010101" pitchFamily="2" charset="-122"/>
              </a:rPr>
              <a:t>Different spatial relationships in different directions </a:t>
            </a:r>
          </a:p>
          <a:p>
            <a:pPr marL="0" indent="0" eaLnBrk="1" hangingPunct="1">
              <a:buFontTx/>
              <a:buNone/>
            </a:pPr>
            <a:r>
              <a:rPr lang="en-US" altLang="zh-CN" sz="2400" dirty="0">
                <a:ea typeface="宋体" panose="02010600030101010101" pitchFamily="2" charset="-122"/>
              </a:rPr>
              <a:t>Example: A variogram with anisotropy and corresponding spatial pattern: </a:t>
            </a:r>
          </a:p>
        </p:txBody>
      </p:sp>
      <p:sp>
        <p:nvSpPr>
          <p:cNvPr id="78852" name="Title 1"/>
          <p:cNvSpPr>
            <a:spLocks noGrp="1" noChangeArrowheads="1"/>
          </p:cNvSpPr>
          <p:nvPr>
            <p:ph type="title"/>
          </p:nvPr>
        </p:nvSpPr>
        <p:spPr/>
        <p:txBody>
          <a:bodyPr/>
          <a:lstStyle/>
          <a:p>
            <a:pPr algn="ctr"/>
            <a:r>
              <a:rPr lang="en-US" altLang="zh-CN" sz="4400" b="1" dirty="0">
                <a:ea typeface="宋体" panose="02010600030101010101" pitchFamily="2" charset="-122"/>
              </a:rPr>
              <a:t>Anisotropy</a:t>
            </a:r>
            <a:endParaRPr lang="zh-CN" altLang="en-US" b="1">
              <a:ea typeface="宋体" panose="02010600030101010101" pitchFamily="2" charset="-122"/>
            </a:endParaRPr>
          </a:p>
        </p:txBody>
      </p:sp>
      <p:pic>
        <p:nvPicPr>
          <p:cNvPr id="788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2903538"/>
            <a:ext cx="40481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141663"/>
            <a:ext cx="40481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descr="Rectangle: Click to edit Master text styles&#10;Second level&#10;Third level&#10;Fourth level&#10;Fifth level"/>
          <p:cNvSpPr>
            <a:spLocks noGrp="1" noChangeArrowheads="1"/>
          </p:cNvSpPr>
          <p:nvPr>
            <p:ph type="body" idx="1"/>
          </p:nvPr>
        </p:nvSpPr>
        <p:spPr>
          <a:xfrm>
            <a:off x="251520" y="332656"/>
            <a:ext cx="8640960" cy="1152525"/>
          </a:xfrm>
        </p:spPr>
        <p:txBody>
          <a:bodyPr/>
          <a:lstStyle/>
          <a:p>
            <a:pPr marL="0" indent="0" eaLnBrk="1" hangingPunct="1">
              <a:buFontTx/>
              <a:buNone/>
            </a:pPr>
            <a:r>
              <a:rPr lang="en-US" altLang="zh-CN" sz="2400" b="1" dirty="0">
                <a:solidFill>
                  <a:srgbClr val="990000"/>
                </a:solidFill>
                <a:ea typeface="宋体" panose="02010600030101010101" pitchFamily="2" charset="-122"/>
              </a:rPr>
              <a:t>Example: </a:t>
            </a:r>
            <a:r>
              <a:rPr lang="en-US" altLang="zh-CN" sz="2400" dirty="0">
                <a:ea typeface="宋体" panose="02010600030101010101" pitchFamily="2" charset="-122"/>
              </a:rPr>
              <a:t>Calculate variogram for the following data set along a cross section. The distance between nearby wells is </a:t>
            </a:r>
            <a:r>
              <a:rPr lang="en-US" altLang="zh-CN" sz="2400" dirty="0">
                <a:solidFill>
                  <a:srgbClr val="C00000"/>
                </a:solidFill>
                <a:ea typeface="宋体" panose="02010600030101010101" pitchFamily="2" charset="-122"/>
              </a:rPr>
              <a:t>10 m</a:t>
            </a:r>
            <a:r>
              <a:rPr lang="en-US" altLang="zh-CN" sz="2400" dirty="0">
                <a:ea typeface="宋体" panose="02010600030101010101" pitchFamily="2" charset="-122"/>
              </a:rPr>
              <a:t>. </a:t>
            </a:r>
          </a:p>
        </p:txBody>
      </p:sp>
      <p:graphicFrame>
        <p:nvGraphicFramePr>
          <p:cNvPr id="5" name="Table 4">
            <a:extLst>
              <a:ext uri="{FF2B5EF4-FFF2-40B4-BE49-F238E27FC236}">
                <a16:creationId xmlns:a16="http://schemas.microsoft.com/office/drawing/2014/main" id="{E98665E0-3706-41A5-972B-85B99E580D55}"/>
              </a:ext>
            </a:extLst>
          </p:cNvPr>
          <p:cNvGraphicFramePr>
            <a:graphicFrameLocks noGrp="1"/>
          </p:cNvGraphicFramePr>
          <p:nvPr>
            <p:extLst>
              <p:ext uri="{D42A27DB-BD31-4B8C-83A1-F6EECF244321}">
                <p14:modId xmlns:p14="http://schemas.microsoft.com/office/powerpoint/2010/main" val="3355239837"/>
              </p:ext>
            </p:extLst>
          </p:nvPr>
        </p:nvGraphicFramePr>
        <p:xfrm>
          <a:off x="1043780" y="2514526"/>
          <a:ext cx="7056439" cy="719138"/>
        </p:xfrm>
        <a:graphic>
          <a:graphicData uri="http://schemas.openxmlformats.org/drawingml/2006/table">
            <a:tbl>
              <a:tblPr/>
              <a:tblGrid>
                <a:gridCol w="882055">
                  <a:extLst>
                    <a:ext uri="{9D8B030D-6E8A-4147-A177-3AD203B41FA5}">
                      <a16:colId xmlns:a16="http://schemas.microsoft.com/office/drawing/2014/main" val="20000"/>
                    </a:ext>
                  </a:extLst>
                </a:gridCol>
                <a:gridCol w="882055">
                  <a:extLst>
                    <a:ext uri="{9D8B030D-6E8A-4147-A177-3AD203B41FA5}">
                      <a16:colId xmlns:a16="http://schemas.microsoft.com/office/drawing/2014/main" val="20001"/>
                    </a:ext>
                  </a:extLst>
                </a:gridCol>
                <a:gridCol w="882055">
                  <a:extLst>
                    <a:ext uri="{9D8B030D-6E8A-4147-A177-3AD203B41FA5}">
                      <a16:colId xmlns:a16="http://schemas.microsoft.com/office/drawing/2014/main" val="20002"/>
                    </a:ext>
                  </a:extLst>
                </a:gridCol>
                <a:gridCol w="882055">
                  <a:extLst>
                    <a:ext uri="{9D8B030D-6E8A-4147-A177-3AD203B41FA5}">
                      <a16:colId xmlns:a16="http://schemas.microsoft.com/office/drawing/2014/main" val="20003"/>
                    </a:ext>
                  </a:extLst>
                </a:gridCol>
                <a:gridCol w="882055">
                  <a:extLst>
                    <a:ext uri="{9D8B030D-6E8A-4147-A177-3AD203B41FA5}">
                      <a16:colId xmlns:a16="http://schemas.microsoft.com/office/drawing/2014/main" val="20004"/>
                    </a:ext>
                  </a:extLst>
                </a:gridCol>
                <a:gridCol w="774048">
                  <a:extLst>
                    <a:ext uri="{9D8B030D-6E8A-4147-A177-3AD203B41FA5}">
                      <a16:colId xmlns:a16="http://schemas.microsoft.com/office/drawing/2014/main" val="20005"/>
                    </a:ext>
                  </a:extLst>
                </a:gridCol>
                <a:gridCol w="990061">
                  <a:extLst>
                    <a:ext uri="{9D8B030D-6E8A-4147-A177-3AD203B41FA5}">
                      <a16:colId xmlns:a16="http://schemas.microsoft.com/office/drawing/2014/main" val="20006"/>
                    </a:ext>
                  </a:extLst>
                </a:gridCol>
                <a:gridCol w="882055">
                  <a:extLst>
                    <a:ext uri="{9D8B030D-6E8A-4147-A177-3AD203B41FA5}">
                      <a16:colId xmlns:a16="http://schemas.microsoft.com/office/drawing/2014/main" val="20007"/>
                    </a:ext>
                  </a:extLst>
                </a:gridCol>
              </a:tblGrid>
              <a:tr h="359569">
                <a:tc>
                  <a:txBody>
                    <a:bodyPr/>
                    <a:lstStyle/>
                    <a:p>
                      <a:pPr algn="ctr">
                        <a:spcAft>
                          <a:spcPts val="0"/>
                        </a:spcAft>
                      </a:pPr>
                      <a:r>
                        <a:rPr lang="en-US" sz="1600" b="0" dirty="0">
                          <a:solidFill>
                            <a:srgbClr val="FFC000"/>
                          </a:solidFill>
                          <a:effectLst/>
                          <a:latin typeface="Arial"/>
                          <a:ea typeface="SimSun"/>
                        </a:rPr>
                        <a:t>#</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1</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2</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3</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4</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5</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6</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0" dirty="0">
                          <a:solidFill>
                            <a:srgbClr val="FFC000"/>
                          </a:solidFill>
                          <a:effectLst/>
                          <a:latin typeface="Arial"/>
                          <a:ea typeface="SimSun"/>
                        </a:rPr>
                        <a:t>7</a:t>
                      </a:r>
                      <a:endParaRPr lang="zh-CN" sz="1400" b="0" dirty="0">
                        <a:solidFill>
                          <a:srgbClr val="FFC000"/>
                        </a:solidFill>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9569">
                <a:tc>
                  <a:txBody>
                    <a:bodyPr/>
                    <a:lstStyle/>
                    <a:p>
                      <a:pPr algn="ctr">
                        <a:spcAft>
                          <a:spcPts val="0"/>
                        </a:spcAft>
                      </a:pPr>
                      <a:r>
                        <a:rPr lang="en-US" altLang="zh-CN" sz="1800" b="1" dirty="0">
                          <a:effectLst/>
                          <a:latin typeface="Arial"/>
                          <a:ea typeface="SimSun"/>
                        </a:rPr>
                        <a:t>z</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3</a:t>
                      </a:r>
                      <a:endParaRPr lang="zh-CN" sz="1600" b="1">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2</a:t>
                      </a:r>
                      <a:endParaRPr lang="zh-CN" sz="1600" b="1">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3</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5</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4</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5</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dirty="0">
                          <a:effectLst/>
                          <a:latin typeface="Arial"/>
                          <a:ea typeface="SimSun"/>
                        </a:rPr>
                        <a:t>4</a:t>
                      </a:r>
                      <a:endParaRPr lang="zh-CN" sz="1600" b="1" dirty="0">
                        <a:effectLst/>
                        <a:latin typeface="Arial"/>
                        <a:ea typeface="SimSu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ABFFA4CA-305B-4E4B-BE36-E58E2AD89AA4}"/>
                  </a:ext>
                </a:extLst>
              </p:cNvPr>
              <p:cNvGraphicFramePr>
                <a:graphicFrameLocks noGrp="1"/>
              </p:cNvGraphicFramePr>
              <p:nvPr>
                <p:extLst>
                  <p:ext uri="{D42A27DB-BD31-4B8C-83A1-F6EECF244321}">
                    <p14:modId xmlns:p14="http://schemas.microsoft.com/office/powerpoint/2010/main" val="4252024610"/>
                  </p:ext>
                </p:extLst>
              </p:nvPr>
            </p:nvGraphicFramePr>
            <p:xfrm>
              <a:off x="539552" y="3456732"/>
              <a:ext cx="8136136" cy="2905067"/>
            </p:xfrm>
            <a:graphic>
              <a:graphicData uri="http://schemas.openxmlformats.org/drawingml/2006/table">
                <a:tbl>
                  <a:tblPr/>
                  <a:tblGrid>
                    <a:gridCol w="648072">
                      <a:extLst>
                        <a:ext uri="{9D8B030D-6E8A-4147-A177-3AD203B41FA5}">
                          <a16:colId xmlns:a16="http://schemas.microsoft.com/office/drawing/2014/main" val="20000"/>
                        </a:ext>
                      </a:extLst>
                    </a:gridCol>
                    <a:gridCol w="864096">
                      <a:extLst>
                        <a:ext uri="{9D8B030D-6E8A-4147-A177-3AD203B41FA5}">
                          <a16:colId xmlns:a16="http://schemas.microsoft.com/office/drawing/2014/main" val="1000990278"/>
                        </a:ext>
                      </a:extLst>
                    </a:gridCol>
                    <a:gridCol w="878778">
                      <a:extLst>
                        <a:ext uri="{9D8B030D-6E8A-4147-A177-3AD203B41FA5}">
                          <a16:colId xmlns:a16="http://schemas.microsoft.com/office/drawing/2014/main" val="20001"/>
                        </a:ext>
                      </a:extLst>
                    </a:gridCol>
                    <a:gridCol w="793708">
                      <a:extLst>
                        <a:ext uri="{9D8B030D-6E8A-4147-A177-3AD203B41FA5}">
                          <a16:colId xmlns:a16="http://schemas.microsoft.com/office/drawing/2014/main" val="20002"/>
                        </a:ext>
                      </a:extLst>
                    </a:gridCol>
                    <a:gridCol w="793708">
                      <a:extLst>
                        <a:ext uri="{9D8B030D-6E8A-4147-A177-3AD203B41FA5}">
                          <a16:colId xmlns:a16="http://schemas.microsoft.com/office/drawing/2014/main" val="20003"/>
                        </a:ext>
                      </a:extLst>
                    </a:gridCol>
                    <a:gridCol w="793708">
                      <a:extLst>
                        <a:ext uri="{9D8B030D-6E8A-4147-A177-3AD203B41FA5}">
                          <a16:colId xmlns:a16="http://schemas.microsoft.com/office/drawing/2014/main" val="20004"/>
                        </a:ext>
                      </a:extLst>
                    </a:gridCol>
                    <a:gridCol w="793708">
                      <a:extLst>
                        <a:ext uri="{9D8B030D-6E8A-4147-A177-3AD203B41FA5}">
                          <a16:colId xmlns:a16="http://schemas.microsoft.com/office/drawing/2014/main" val="20005"/>
                        </a:ext>
                      </a:extLst>
                    </a:gridCol>
                    <a:gridCol w="793708">
                      <a:extLst>
                        <a:ext uri="{9D8B030D-6E8A-4147-A177-3AD203B41FA5}">
                          <a16:colId xmlns:a16="http://schemas.microsoft.com/office/drawing/2014/main" val="20006"/>
                        </a:ext>
                      </a:extLst>
                    </a:gridCol>
                    <a:gridCol w="888325">
                      <a:extLst>
                        <a:ext uri="{9D8B030D-6E8A-4147-A177-3AD203B41FA5}">
                          <a16:colId xmlns:a16="http://schemas.microsoft.com/office/drawing/2014/main" val="20007"/>
                        </a:ext>
                      </a:extLst>
                    </a:gridCol>
                    <a:gridCol w="888325">
                      <a:extLst>
                        <a:ext uri="{9D8B030D-6E8A-4147-A177-3AD203B41FA5}">
                          <a16:colId xmlns:a16="http://schemas.microsoft.com/office/drawing/2014/main" val="20008"/>
                        </a:ext>
                      </a:extLst>
                    </a:gridCol>
                  </a:tblGrid>
                  <a:tr h="264097">
                    <a:tc rowSpan="2">
                      <a:txBody>
                        <a:bodyPr/>
                        <a:lstStyle/>
                        <a:p>
                          <a:pPr algn="ctr">
                            <a:spcAft>
                              <a:spcPts val="0"/>
                            </a:spcAft>
                          </a:pPr>
                          <a:r>
                            <a:rPr lang="en-US" sz="1600" b="1" dirty="0">
                              <a:effectLst/>
                              <a:latin typeface="Arial"/>
                              <a:ea typeface="SimSun"/>
                            </a:rPr>
                            <a:t>#</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14:m>
                            <m:oMath xmlns:m="http://schemas.openxmlformats.org/officeDocument/2006/math">
                              <m:r>
                                <a:rPr lang="en-US" altLang="zh-CN" sz="1400" b="1" i="1" dirty="0" smtClean="0">
                                  <a:effectLst/>
                                  <a:latin typeface="Cambria Math" panose="02040503050406030204" pitchFamily="18" charset="0"/>
                                  <a:ea typeface="SimSun"/>
                                </a:rPr>
                                <m:t>𝒙</m:t>
                              </m:r>
                            </m:oMath>
                          </a14:m>
                          <a:r>
                            <a:rPr lang="en-US" altLang="zh-CN" sz="1400" b="1" dirty="0">
                              <a:effectLst/>
                              <a:latin typeface="Arial"/>
                              <a:ea typeface="SimSun"/>
                            </a:rPr>
                            <a:t> (m)</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600" b="1" dirty="0">
                              <a:effectLst/>
                              <a:latin typeface="Arial"/>
                              <a:ea typeface="SimSun"/>
                            </a:rPr>
                            <a:t>Z</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en-US" sz="1600" b="1" dirty="0">
                              <a:effectLst/>
                              <a:latin typeface="Arial"/>
                              <a:ea typeface="SimSun"/>
                            </a:rPr>
                            <a:t>(Z(x)</a:t>
                          </a:r>
                          <a:r>
                            <a:rPr lang="en-US" sz="1600" b="1" baseline="-25000" dirty="0">
                              <a:effectLst/>
                              <a:latin typeface="Arial"/>
                              <a:ea typeface="SimSun"/>
                            </a:rPr>
                            <a:t> </a:t>
                          </a:r>
                          <a:r>
                            <a:rPr lang="en-US" sz="1600" b="1" dirty="0">
                              <a:effectLst/>
                              <a:latin typeface="Arial"/>
                              <a:ea typeface="SimSun"/>
                            </a:rPr>
                            <a:t>– Z(x+h))^2</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409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b="0" dirty="0">
                              <a:solidFill>
                                <a:srgbClr val="C00000"/>
                              </a:solidFill>
                              <a:effectLst/>
                              <a:latin typeface="Arial"/>
                              <a:ea typeface="SimSun"/>
                            </a:rPr>
                            <a:t>h = 0</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10</a:t>
                          </a:r>
                          <a:r>
                            <a:rPr lang="en-US" altLang="zh-CN" sz="1400" b="0" dirty="0">
                              <a:solidFill>
                                <a:srgbClr val="C00000"/>
                              </a:solidFill>
                              <a:effectLst/>
                              <a:latin typeface="Arial"/>
                              <a:ea typeface="SimSun"/>
                            </a:rPr>
                            <a:t>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20m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30m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40m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50m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 h = 60m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4097">
                    <a:tc>
                      <a:txBody>
                        <a:bodyPr/>
                        <a:lstStyle/>
                        <a:p>
                          <a:pPr algn="ctr">
                            <a:spcAft>
                              <a:spcPts val="0"/>
                            </a:spcAft>
                          </a:pPr>
                          <a:r>
                            <a:rPr lang="en-US" sz="1600" b="1" dirty="0">
                              <a:effectLst/>
                              <a:latin typeface="Arial"/>
                              <a:ea typeface="SimSun"/>
                            </a:rPr>
                            <a:t>1</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3.00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dirty="0">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4097">
                    <a:tc>
                      <a:txBody>
                        <a:bodyPr/>
                        <a:lstStyle/>
                        <a:p>
                          <a:pPr algn="ctr">
                            <a:spcAft>
                              <a:spcPts val="0"/>
                            </a:spcAft>
                          </a:pPr>
                          <a:r>
                            <a:rPr lang="en-US" sz="1600" b="1" dirty="0">
                              <a:effectLst/>
                              <a:latin typeface="Arial"/>
                              <a:ea typeface="SimSun"/>
                            </a:rPr>
                            <a:t>2</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10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2.00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4097">
                    <a:tc>
                      <a:txBody>
                        <a:bodyPr/>
                        <a:lstStyle/>
                        <a:p>
                          <a:pPr algn="ctr">
                            <a:spcAft>
                              <a:spcPts val="0"/>
                            </a:spcAft>
                          </a:pPr>
                          <a:r>
                            <a:rPr lang="en-US" sz="1600" b="1" dirty="0">
                              <a:effectLst/>
                              <a:latin typeface="Arial"/>
                              <a:ea typeface="SimSun"/>
                            </a:rPr>
                            <a:t>3</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20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3.00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4097">
                    <a:tc>
                      <a:txBody>
                        <a:bodyPr/>
                        <a:lstStyle/>
                        <a:p>
                          <a:pPr algn="ctr">
                            <a:spcAft>
                              <a:spcPts val="0"/>
                            </a:spcAft>
                          </a:pPr>
                          <a:r>
                            <a:rPr lang="en-US" sz="1600" b="1" dirty="0">
                              <a:effectLst/>
                              <a:latin typeface="Arial"/>
                              <a:ea typeface="SimSun"/>
                            </a:rPr>
                            <a:t>4</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30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5.00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9.00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4097">
                    <a:tc>
                      <a:txBody>
                        <a:bodyPr/>
                        <a:lstStyle/>
                        <a:p>
                          <a:pPr algn="ctr">
                            <a:spcAft>
                              <a:spcPts val="0"/>
                            </a:spcAft>
                          </a:pPr>
                          <a:r>
                            <a:rPr lang="en-US" sz="1600" b="1" dirty="0">
                              <a:effectLst/>
                              <a:latin typeface="Arial"/>
                              <a:ea typeface="SimSun"/>
                            </a:rPr>
                            <a:t>5</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40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4097">
                    <a:tc>
                      <a:txBody>
                        <a:bodyPr/>
                        <a:lstStyle/>
                        <a:p>
                          <a:pPr algn="ctr">
                            <a:spcAft>
                              <a:spcPts val="0"/>
                            </a:spcAft>
                          </a:pPr>
                          <a:r>
                            <a:rPr lang="en-US" sz="1600" b="1" dirty="0">
                              <a:effectLst/>
                              <a:latin typeface="Arial"/>
                              <a:ea typeface="SimSun"/>
                            </a:rPr>
                            <a:t>6</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50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5.00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9.00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4097">
                    <a:tc>
                      <a:txBody>
                        <a:bodyPr/>
                        <a:lstStyle/>
                        <a:p>
                          <a:pPr algn="ctr">
                            <a:spcAft>
                              <a:spcPts val="0"/>
                            </a:spcAft>
                          </a:pPr>
                          <a:r>
                            <a:rPr lang="en-US" sz="1600" b="1" dirty="0">
                              <a:effectLst/>
                              <a:latin typeface="Arial"/>
                              <a:ea typeface="SimSun"/>
                            </a:rPr>
                            <a:t>7</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60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4097">
                    <a:tc>
                      <a:txBody>
                        <a:bodyPr/>
                        <a:lstStyle/>
                        <a:p>
                          <a:pPr algn="ctr">
                            <a:spcAft>
                              <a:spcPts val="0"/>
                            </a:spcAft>
                          </a:pPr>
                          <a:r>
                            <a:rPr lang="en-US" sz="1600" b="1" dirty="0">
                              <a:effectLst/>
                              <a:latin typeface="Arial"/>
                              <a:ea typeface="SimSun"/>
                            </a:rPr>
                            <a:t>N(h)</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 </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7</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6</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5</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3</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2</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a:t>
                          </a:r>
                          <a:endParaRPr lang="zh-CN" sz="1400" b="1" dirty="0">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4097">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600" b="1" i="1" dirty="0" smtClean="0">
                                    <a:solidFill>
                                      <a:srgbClr val="C00000"/>
                                    </a:solidFill>
                                    <a:effectLst/>
                                    <a:latin typeface="Cambria Math" panose="02040503050406030204" pitchFamily="18" charset="0"/>
                                    <a:ea typeface="SimSun"/>
                                  </a:rPr>
                                  <m:t>𝜸</m:t>
                                </m:r>
                                <m:r>
                                  <a:rPr lang="en-US" sz="1600" b="1" i="1" dirty="0" smtClean="0">
                                    <a:solidFill>
                                      <a:srgbClr val="C00000"/>
                                    </a:solidFill>
                                    <a:effectLst/>
                                    <a:latin typeface="Cambria Math" panose="02040503050406030204" pitchFamily="18" charset="0"/>
                                    <a:ea typeface="SimSun"/>
                                  </a:rPr>
                                  <m:t>(</m:t>
                                </m:r>
                                <m:r>
                                  <a:rPr lang="en-US" sz="1600" b="1" i="1" dirty="0" smtClean="0">
                                    <a:solidFill>
                                      <a:srgbClr val="C00000"/>
                                    </a:solidFill>
                                    <a:effectLst/>
                                    <a:latin typeface="Cambria Math" panose="02040503050406030204" pitchFamily="18" charset="0"/>
                                    <a:ea typeface="SimSun"/>
                                  </a:rPr>
                                  <m:t>𝒉</m:t>
                                </m:r>
                                <m:r>
                                  <a:rPr lang="en-US" sz="1600" b="1" i="1" dirty="0" smtClean="0">
                                    <a:solidFill>
                                      <a:srgbClr val="C00000"/>
                                    </a:solidFill>
                                    <a:effectLst/>
                                    <a:latin typeface="Cambria Math" panose="02040503050406030204" pitchFamily="18" charset="0"/>
                                    <a:ea typeface="SimSun"/>
                                  </a:rPr>
                                  <m:t>)</m:t>
                                </m:r>
                              </m:oMath>
                            </m:oMathPara>
                          </a14:m>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solidFill>
                                <a:srgbClr val="C00000"/>
                              </a:solidFill>
                              <a:effectLst/>
                              <a:latin typeface="Arial"/>
                              <a:ea typeface="SimSun"/>
                            </a:rPr>
                            <a:t> </a:t>
                          </a: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solidFill>
                                <a:srgbClr val="C00000"/>
                              </a:solidFill>
                              <a:effectLst/>
                              <a:latin typeface="Arial"/>
                              <a:ea typeface="SimSun"/>
                            </a:rPr>
                            <a:t>0.00</a:t>
                          </a: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0.75</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1.00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1.63</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1.83</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2.00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0.50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mc:Choice>
        <mc:Fallback xmlns="">
          <p:graphicFrame>
            <p:nvGraphicFramePr>
              <p:cNvPr id="6" name="Table 5">
                <a:extLst>
                  <a:ext uri="{FF2B5EF4-FFF2-40B4-BE49-F238E27FC236}">
                    <a16:creationId xmlns:a16="http://schemas.microsoft.com/office/drawing/2014/main" id="{ABFFA4CA-305B-4E4B-BE36-E58E2AD89AA4}"/>
                  </a:ext>
                </a:extLst>
              </p:cNvPr>
              <p:cNvGraphicFramePr>
                <a:graphicFrameLocks noGrp="1"/>
              </p:cNvGraphicFramePr>
              <p:nvPr>
                <p:extLst>
                  <p:ext uri="{D42A27DB-BD31-4B8C-83A1-F6EECF244321}">
                    <p14:modId xmlns:p14="http://schemas.microsoft.com/office/powerpoint/2010/main" val="4252024610"/>
                  </p:ext>
                </p:extLst>
              </p:nvPr>
            </p:nvGraphicFramePr>
            <p:xfrm>
              <a:off x="539552" y="3456732"/>
              <a:ext cx="8136136" cy="2905067"/>
            </p:xfrm>
            <a:graphic>
              <a:graphicData uri="http://schemas.openxmlformats.org/drawingml/2006/table">
                <a:tbl>
                  <a:tblPr/>
                  <a:tblGrid>
                    <a:gridCol w="648072">
                      <a:extLst>
                        <a:ext uri="{9D8B030D-6E8A-4147-A177-3AD203B41FA5}">
                          <a16:colId xmlns:a16="http://schemas.microsoft.com/office/drawing/2014/main" val="20000"/>
                        </a:ext>
                      </a:extLst>
                    </a:gridCol>
                    <a:gridCol w="864096">
                      <a:extLst>
                        <a:ext uri="{9D8B030D-6E8A-4147-A177-3AD203B41FA5}">
                          <a16:colId xmlns:a16="http://schemas.microsoft.com/office/drawing/2014/main" val="1000990278"/>
                        </a:ext>
                      </a:extLst>
                    </a:gridCol>
                    <a:gridCol w="878778">
                      <a:extLst>
                        <a:ext uri="{9D8B030D-6E8A-4147-A177-3AD203B41FA5}">
                          <a16:colId xmlns:a16="http://schemas.microsoft.com/office/drawing/2014/main" val="20001"/>
                        </a:ext>
                      </a:extLst>
                    </a:gridCol>
                    <a:gridCol w="793708">
                      <a:extLst>
                        <a:ext uri="{9D8B030D-6E8A-4147-A177-3AD203B41FA5}">
                          <a16:colId xmlns:a16="http://schemas.microsoft.com/office/drawing/2014/main" val="20002"/>
                        </a:ext>
                      </a:extLst>
                    </a:gridCol>
                    <a:gridCol w="793708">
                      <a:extLst>
                        <a:ext uri="{9D8B030D-6E8A-4147-A177-3AD203B41FA5}">
                          <a16:colId xmlns:a16="http://schemas.microsoft.com/office/drawing/2014/main" val="20003"/>
                        </a:ext>
                      </a:extLst>
                    </a:gridCol>
                    <a:gridCol w="793708">
                      <a:extLst>
                        <a:ext uri="{9D8B030D-6E8A-4147-A177-3AD203B41FA5}">
                          <a16:colId xmlns:a16="http://schemas.microsoft.com/office/drawing/2014/main" val="20004"/>
                        </a:ext>
                      </a:extLst>
                    </a:gridCol>
                    <a:gridCol w="793708">
                      <a:extLst>
                        <a:ext uri="{9D8B030D-6E8A-4147-A177-3AD203B41FA5}">
                          <a16:colId xmlns:a16="http://schemas.microsoft.com/office/drawing/2014/main" val="20005"/>
                        </a:ext>
                      </a:extLst>
                    </a:gridCol>
                    <a:gridCol w="793708">
                      <a:extLst>
                        <a:ext uri="{9D8B030D-6E8A-4147-A177-3AD203B41FA5}">
                          <a16:colId xmlns:a16="http://schemas.microsoft.com/office/drawing/2014/main" val="20006"/>
                        </a:ext>
                      </a:extLst>
                    </a:gridCol>
                    <a:gridCol w="888325">
                      <a:extLst>
                        <a:ext uri="{9D8B030D-6E8A-4147-A177-3AD203B41FA5}">
                          <a16:colId xmlns:a16="http://schemas.microsoft.com/office/drawing/2014/main" val="20007"/>
                        </a:ext>
                      </a:extLst>
                    </a:gridCol>
                    <a:gridCol w="888325">
                      <a:extLst>
                        <a:ext uri="{9D8B030D-6E8A-4147-A177-3AD203B41FA5}">
                          <a16:colId xmlns:a16="http://schemas.microsoft.com/office/drawing/2014/main" val="20008"/>
                        </a:ext>
                      </a:extLst>
                    </a:gridCol>
                  </a:tblGrid>
                  <a:tr h="264097">
                    <a:tc rowSpan="2">
                      <a:txBody>
                        <a:bodyPr/>
                        <a:lstStyle/>
                        <a:p>
                          <a:pPr algn="ctr">
                            <a:spcAft>
                              <a:spcPts val="0"/>
                            </a:spcAft>
                          </a:pPr>
                          <a:r>
                            <a:rPr lang="en-US" sz="1600" b="1" dirty="0">
                              <a:effectLst/>
                              <a:latin typeface="Arial"/>
                              <a:ea typeface="SimSun"/>
                            </a:rPr>
                            <a:t>#</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endParaRPr lang="zh-CN"/>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5352" t="-10345" r="-767606" b="-471264"/>
                          </a:stretch>
                        </a:blipFill>
                      </a:tcPr>
                    </a:tc>
                    <a:tc rowSpan="2">
                      <a:txBody>
                        <a:bodyPr/>
                        <a:lstStyle/>
                        <a:p>
                          <a:pPr algn="ctr">
                            <a:spcAft>
                              <a:spcPts val="0"/>
                            </a:spcAft>
                          </a:pPr>
                          <a:r>
                            <a:rPr lang="en-US" altLang="zh-CN" sz="1600" b="1" dirty="0">
                              <a:effectLst/>
                              <a:latin typeface="Arial"/>
                              <a:ea typeface="SimSun"/>
                            </a:rPr>
                            <a:t>Z</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en-US" sz="1600" b="1" dirty="0">
                              <a:effectLst/>
                              <a:latin typeface="Arial"/>
                              <a:ea typeface="SimSun"/>
                            </a:rPr>
                            <a:t>(Z(x)</a:t>
                          </a:r>
                          <a:r>
                            <a:rPr lang="en-US" sz="1600" b="1" baseline="-25000" dirty="0">
                              <a:effectLst/>
                              <a:latin typeface="Arial"/>
                              <a:ea typeface="SimSun"/>
                            </a:rPr>
                            <a:t> </a:t>
                          </a:r>
                          <a:r>
                            <a:rPr lang="en-US" sz="1600" b="1" dirty="0">
                              <a:effectLst/>
                              <a:latin typeface="Arial"/>
                              <a:ea typeface="SimSun"/>
                            </a:rPr>
                            <a:t>– Z(x+h))^2</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409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b="0" dirty="0">
                              <a:solidFill>
                                <a:srgbClr val="C00000"/>
                              </a:solidFill>
                              <a:effectLst/>
                              <a:latin typeface="Arial"/>
                              <a:ea typeface="SimSun"/>
                            </a:rPr>
                            <a:t>h = 0</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10</a:t>
                          </a:r>
                          <a:r>
                            <a:rPr lang="en-US" altLang="zh-CN" sz="1400" b="0" dirty="0">
                              <a:solidFill>
                                <a:srgbClr val="C00000"/>
                              </a:solidFill>
                              <a:effectLst/>
                              <a:latin typeface="Arial"/>
                              <a:ea typeface="SimSun"/>
                            </a:rPr>
                            <a:t>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20m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30m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40m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h = 50m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dirty="0">
                              <a:solidFill>
                                <a:srgbClr val="C00000"/>
                              </a:solidFill>
                              <a:effectLst/>
                              <a:latin typeface="Arial"/>
                              <a:ea typeface="SimSun"/>
                            </a:rPr>
                            <a:t> h = 60m</a:t>
                          </a:r>
                          <a:endParaRPr lang="zh-CN" sz="1200" b="0"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4097">
                    <a:tc>
                      <a:txBody>
                        <a:bodyPr/>
                        <a:lstStyle/>
                        <a:p>
                          <a:pPr algn="ctr">
                            <a:spcAft>
                              <a:spcPts val="0"/>
                            </a:spcAft>
                          </a:pPr>
                          <a:r>
                            <a:rPr lang="en-US" sz="1600" b="1" dirty="0">
                              <a:effectLst/>
                              <a:latin typeface="Arial"/>
                              <a:ea typeface="SimSun"/>
                            </a:rPr>
                            <a:t>1</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3.00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dirty="0">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4097">
                    <a:tc>
                      <a:txBody>
                        <a:bodyPr/>
                        <a:lstStyle/>
                        <a:p>
                          <a:pPr algn="ctr">
                            <a:spcAft>
                              <a:spcPts val="0"/>
                            </a:spcAft>
                          </a:pPr>
                          <a:r>
                            <a:rPr lang="en-US" sz="1600" b="1" dirty="0">
                              <a:effectLst/>
                              <a:latin typeface="Arial"/>
                              <a:ea typeface="SimSun"/>
                            </a:rPr>
                            <a:t>2</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10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2.00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4097">
                    <a:tc>
                      <a:txBody>
                        <a:bodyPr/>
                        <a:lstStyle/>
                        <a:p>
                          <a:pPr algn="ctr">
                            <a:spcAft>
                              <a:spcPts val="0"/>
                            </a:spcAft>
                          </a:pPr>
                          <a:r>
                            <a:rPr lang="en-US" sz="1600" b="1" dirty="0">
                              <a:effectLst/>
                              <a:latin typeface="Arial"/>
                              <a:ea typeface="SimSun"/>
                            </a:rPr>
                            <a:t>3</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20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3.00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4097">
                    <a:tc>
                      <a:txBody>
                        <a:bodyPr/>
                        <a:lstStyle/>
                        <a:p>
                          <a:pPr algn="ctr">
                            <a:spcAft>
                              <a:spcPts val="0"/>
                            </a:spcAft>
                          </a:pPr>
                          <a:r>
                            <a:rPr lang="en-US" sz="1600" b="1" dirty="0">
                              <a:effectLst/>
                              <a:latin typeface="Arial"/>
                              <a:ea typeface="SimSun"/>
                            </a:rPr>
                            <a:t>4</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30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5.00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9.00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4097">
                    <a:tc>
                      <a:txBody>
                        <a:bodyPr/>
                        <a:lstStyle/>
                        <a:p>
                          <a:pPr algn="ctr">
                            <a:spcAft>
                              <a:spcPts val="0"/>
                            </a:spcAft>
                          </a:pPr>
                          <a:r>
                            <a:rPr lang="en-US" sz="1600" b="1" dirty="0">
                              <a:effectLst/>
                              <a:latin typeface="Arial"/>
                              <a:ea typeface="SimSun"/>
                            </a:rPr>
                            <a:t>5</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40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4097">
                    <a:tc>
                      <a:txBody>
                        <a:bodyPr/>
                        <a:lstStyle/>
                        <a:p>
                          <a:pPr algn="ctr">
                            <a:spcAft>
                              <a:spcPts val="0"/>
                            </a:spcAft>
                          </a:pPr>
                          <a:r>
                            <a:rPr lang="en-US" sz="1600" b="1" dirty="0">
                              <a:effectLst/>
                              <a:latin typeface="Arial"/>
                              <a:ea typeface="SimSun"/>
                            </a:rPr>
                            <a:t>6</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50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5.00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9.00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b="1" dirty="0">
                              <a:effectLst/>
                              <a:latin typeface="Arial"/>
                              <a:ea typeface="SimSun"/>
                            </a:rPr>
                            <a:t> </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4097">
                    <a:tc>
                      <a:txBody>
                        <a:bodyPr/>
                        <a:lstStyle/>
                        <a:p>
                          <a:pPr algn="ctr">
                            <a:spcAft>
                              <a:spcPts val="0"/>
                            </a:spcAft>
                          </a:pPr>
                          <a:r>
                            <a:rPr lang="en-US" sz="1600" b="1" dirty="0">
                              <a:effectLst/>
                              <a:latin typeface="Arial"/>
                              <a:ea typeface="SimSun"/>
                            </a:rPr>
                            <a:t>7</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1" dirty="0">
                              <a:effectLst/>
                              <a:latin typeface="Arial"/>
                              <a:ea typeface="SimSun"/>
                            </a:rPr>
                            <a:t>60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0.00</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0.00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4.00</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4097">
                    <a:tc>
                      <a:txBody>
                        <a:bodyPr/>
                        <a:lstStyle/>
                        <a:p>
                          <a:pPr algn="ctr">
                            <a:spcAft>
                              <a:spcPts val="0"/>
                            </a:spcAft>
                          </a:pPr>
                          <a:r>
                            <a:rPr lang="en-US" sz="1600" b="1" dirty="0">
                              <a:effectLst/>
                              <a:latin typeface="Arial"/>
                              <a:ea typeface="SimSun"/>
                            </a:rPr>
                            <a:t>N(h)</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 </a:t>
                          </a:r>
                          <a:endParaRPr lang="zh-CN" sz="1400" b="1" dirty="0">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effectLst/>
                              <a:latin typeface="Arial"/>
                              <a:ea typeface="SimSun"/>
                            </a:rPr>
                            <a:t>7</a:t>
                          </a:r>
                          <a:endParaRPr lang="zh-CN" sz="1400" b="1">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6</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5</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4</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3</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2</a:t>
                          </a:r>
                          <a:endParaRPr lang="zh-CN" sz="1400" b="1">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effectLst/>
                              <a:latin typeface="Arial"/>
                              <a:ea typeface="SimSun"/>
                            </a:rPr>
                            <a:t>1</a:t>
                          </a:r>
                          <a:endParaRPr lang="zh-CN" sz="1400" b="1" dirty="0">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4097">
                    <a:tc>
                      <a:txBody>
                        <a:bodyPr/>
                        <a:lstStyle/>
                        <a:p>
                          <a:endParaRPr lang="zh-CN"/>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943" t="-1030233" r="-1162264" b="-46512"/>
                          </a:stretch>
                        </a:blipFill>
                      </a:tcPr>
                    </a:tc>
                    <a:tc>
                      <a:txBody>
                        <a:bodyPr/>
                        <a:lstStyle/>
                        <a:p>
                          <a:pPr algn="ctr">
                            <a:spcAft>
                              <a:spcPts val="0"/>
                            </a:spcAft>
                          </a:pP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solidFill>
                                <a:srgbClr val="C00000"/>
                              </a:solidFill>
                              <a:effectLst/>
                              <a:latin typeface="Arial"/>
                              <a:ea typeface="SimSun"/>
                            </a:rPr>
                            <a:t> </a:t>
                          </a: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dirty="0">
                              <a:solidFill>
                                <a:srgbClr val="C00000"/>
                              </a:solidFill>
                              <a:effectLst/>
                              <a:latin typeface="Arial"/>
                              <a:ea typeface="SimSun"/>
                            </a:rPr>
                            <a:t>0.00</a:t>
                          </a:r>
                          <a:endParaRPr lang="zh-CN" sz="1400" b="1" dirty="0">
                            <a:solidFill>
                              <a:srgbClr val="C00000"/>
                            </a:solidFill>
                            <a:effectLst/>
                            <a:latin typeface="Arial"/>
                            <a:ea typeface="SimSun"/>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0.75</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1.00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1.63</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1.83</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2.00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b="1" dirty="0">
                              <a:solidFill>
                                <a:srgbClr val="C00000"/>
                              </a:solidFill>
                              <a:effectLst/>
                              <a:latin typeface="Arial"/>
                              <a:ea typeface="SimSun"/>
                            </a:rPr>
                            <a:t>0.50</a:t>
                          </a:r>
                          <a:endParaRPr lang="zh-CN" sz="1400" b="1" dirty="0">
                            <a:solidFill>
                              <a:srgbClr val="C00000"/>
                            </a:solidFill>
                            <a:effectLst/>
                            <a:latin typeface="Arial"/>
                            <a:ea typeface="SimSun"/>
                          </a:endParaRPr>
                        </a:p>
                      </a:txBody>
                      <a:tcPr marL="68572" marR="685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mc:Fallback>
      </mc:AlternateContent>
      <p:pic>
        <p:nvPicPr>
          <p:cNvPr id="810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99" y="1378760"/>
            <a:ext cx="3600400" cy="73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CD50427A-9653-4D51-ADB2-7E889E1D716C}"/>
              </a:ext>
            </a:extLst>
          </p:cNvPr>
          <p:cNvSpPr/>
          <p:nvPr/>
        </p:nvSpPr>
        <p:spPr bwMode="auto">
          <a:xfrm>
            <a:off x="3069831"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7" name="矩形 6">
            <a:extLst>
              <a:ext uri="{FF2B5EF4-FFF2-40B4-BE49-F238E27FC236}">
                <a16:creationId xmlns:a16="http://schemas.microsoft.com/office/drawing/2014/main" id="{49F5E9BD-95B3-4F54-A8CB-1BCC2F88595A}"/>
              </a:ext>
            </a:extLst>
          </p:cNvPr>
          <p:cNvSpPr/>
          <p:nvPr/>
        </p:nvSpPr>
        <p:spPr bwMode="auto">
          <a:xfrm>
            <a:off x="3896257"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8" name="矩形 7">
            <a:extLst>
              <a:ext uri="{FF2B5EF4-FFF2-40B4-BE49-F238E27FC236}">
                <a16:creationId xmlns:a16="http://schemas.microsoft.com/office/drawing/2014/main" id="{0D7335D5-E1DC-43F7-93C1-19E206028B43}"/>
              </a:ext>
            </a:extLst>
          </p:cNvPr>
          <p:cNvSpPr/>
          <p:nvPr/>
        </p:nvSpPr>
        <p:spPr bwMode="auto">
          <a:xfrm>
            <a:off x="4722683"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9" name="矩形 8">
            <a:extLst>
              <a:ext uri="{FF2B5EF4-FFF2-40B4-BE49-F238E27FC236}">
                <a16:creationId xmlns:a16="http://schemas.microsoft.com/office/drawing/2014/main" id="{B1C7A3C6-2A6E-42E2-844E-CB111BF1EB2C}"/>
              </a:ext>
            </a:extLst>
          </p:cNvPr>
          <p:cNvSpPr/>
          <p:nvPr/>
        </p:nvSpPr>
        <p:spPr bwMode="auto">
          <a:xfrm>
            <a:off x="5549109"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10" name="矩形 9">
            <a:extLst>
              <a:ext uri="{FF2B5EF4-FFF2-40B4-BE49-F238E27FC236}">
                <a16:creationId xmlns:a16="http://schemas.microsoft.com/office/drawing/2014/main" id="{322CB108-B4E6-42CD-9FED-F120694B68B6}"/>
              </a:ext>
            </a:extLst>
          </p:cNvPr>
          <p:cNvSpPr/>
          <p:nvPr/>
        </p:nvSpPr>
        <p:spPr bwMode="auto">
          <a:xfrm>
            <a:off x="6375535"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11" name="矩形 10">
            <a:extLst>
              <a:ext uri="{FF2B5EF4-FFF2-40B4-BE49-F238E27FC236}">
                <a16:creationId xmlns:a16="http://schemas.microsoft.com/office/drawing/2014/main" id="{987A2C41-DAD2-4EC6-876D-538C0A6751B4}"/>
              </a:ext>
            </a:extLst>
          </p:cNvPr>
          <p:cNvSpPr/>
          <p:nvPr/>
        </p:nvSpPr>
        <p:spPr bwMode="auto">
          <a:xfrm>
            <a:off x="7201961"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
        <p:nvSpPr>
          <p:cNvPr id="12" name="矩形 11">
            <a:extLst>
              <a:ext uri="{FF2B5EF4-FFF2-40B4-BE49-F238E27FC236}">
                <a16:creationId xmlns:a16="http://schemas.microsoft.com/office/drawing/2014/main" id="{DB5B6B42-7E55-46BA-9732-EF283624FCFF}"/>
              </a:ext>
            </a:extLst>
          </p:cNvPr>
          <p:cNvSpPr/>
          <p:nvPr/>
        </p:nvSpPr>
        <p:spPr bwMode="auto">
          <a:xfrm>
            <a:off x="8028384" y="3972963"/>
            <a:ext cx="576064" cy="23567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grpId="0" nodeType="clickEffect">
                                  <p:stCondLst>
                                    <p:cond delay="0"/>
                                  </p:stCondLst>
                                  <p:childTnLst>
                                    <p:animEffect transition="out" filter="wipe(up)">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grpId="0" nodeType="clickEffect">
                                  <p:stCondLst>
                                    <p:cond delay="0"/>
                                  </p:stCondLst>
                                  <p:childTnLst>
                                    <p:animEffect transition="out" filter="wipe(up)">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grpId="0" nodeType="clickEffect">
                                  <p:stCondLst>
                                    <p:cond delay="0"/>
                                  </p:stCondLst>
                                  <p:childTnLst>
                                    <p:animEffect transition="out" filter="wipe(up)">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B217BEF-EA78-4E24-8D2C-0ECFB2A165C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82947" name="Rectangle 3" descr="Rectangle: Click to edit Master text styles&#10;Second level&#10;Third level&#10;Fourth level&#10;Fifth level"/>
          <p:cNvSpPr>
            <a:spLocks noGrp="1" noChangeArrowheads="1"/>
          </p:cNvSpPr>
          <p:nvPr>
            <p:ph type="body" idx="1"/>
          </p:nvPr>
        </p:nvSpPr>
        <p:spPr>
          <a:xfrm>
            <a:off x="827088" y="1412875"/>
            <a:ext cx="8137525" cy="4706938"/>
          </a:xfrm>
        </p:spPr>
        <p:txBody>
          <a:bodyPr/>
          <a:lstStyle/>
          <a:p>
            <a:pPr marL="0" indent="0" eaLnBrk="1" hangingPunct="1">
              <a:buFontTx/>
              <a:buNone/>
            </a:pPr>
            <a:endParaRPr lang="en-US" altLang="zh-CN" sz="2000" dirty="0">
              <a:ea typeface="宋体" panose="02010600030101010101" pitchFamily="2" charset="-122"/>
            </a:endParaRPr>
          </a:p>
        </p:txBody>
      </p:sp>
      <p:sp>
        <p:nvSpPr>
          <p:cNvPr id="82948" name="Title 1"/>
          <p:cNvSpPr>
            <a:spLocks noGrp="1" noChangeArrowheads="1"/>
          </p:cNvSpPr>
          <p:nvPr>
            <p:ph type="title"/>
          </p:nvPr>
        </p:nvSpPr>
        <p:spPr>
          <a:xfrm>
            <a:off x="623888" y="115888"/>
            <a:ext cx="7770812" cy="874712"/>
          </a:xfrm>
        </p:spPr>
        <p:txBody>
          <a:bodyPr/>
          <a:lstStyle/>
          <a:p>
            <a:pPr algn="ctr"/>
            <a:r>
              <a:rPr lang="en-US" altLang="zh-CN" b="1" dirty="0">
                <a:ea typeface="宋体" panose="02010600030101010101" pitchFamily="2" charset="-122"/>
              </a:rPr>
              <a:t>Sample variogram</a:t>
            </a:r>
            <a:endParaRPr lang="zh-CN" altLang="en-US" b="1">
              <a:ea typeface="宋体" panose="02010600030101010101" pitchFamily="2" charset="-122"/>
            </a:endParaRPr>
          </a:p>
        </p:txBody>
      </p:sp>
      <p:pic>
        <p:nvPicPr>
          <p:cNvPr id="829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052513"/>
            <a:ext cx="7561262"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96E590C-63B5-4BFF-8F40-803758B1CEF7}"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84995" name="Rectangle 3" descr="Rectangle: Click to edit Master text styles&#10;Second level&#10;Third level&#10;Fourth level&#10;Fifth level"/>
          <p:cNvSpPr>
            <a:spLocks noGrp="1" noChangeArrowheads="1"/>
          </p:cNvSpPr>
          <p:nvPr>
            <p:ph type="body" idx="1"/>
          </p:nvPr>
        </p:nvSpPr>
        <p:spPr>
          <a:xfrm>
            <a:off x="611188" y="1366838"/>
            <a:ext cx="8281987" cy="5157787"/>
          </a:xfrm>
        </p:spPr>
        <p:txBody>
          <a:bodyPr/>
          <a:lstStyle/>
          <a:p>
            <a:pPr marL="0" indent="0" eaLnBrk="1" hangingPunct="1">
              <a:buFontTx/>
              <a:buNone/>
            </a:pPr>
            <a:r>
              <a:rPr lang="en-US" altLang="zh-CN" sz="2000" b="1" dirty="0">
                <a:ea typeface="宋体" panose="02010600030101010101" pitchFamily="2" charset="-122"/>
              </a:rPr>
              <a:t>•  </a:t>
            </a:r>
            <a:r>
              <a:rPr lang="en-US" altLang="zh-CN" sz="2000" b="1" dirty="0">
                <a:solidFill>
                  <a:srgbClr val="990000"/>
                </a:solidFill>
                <a:ea typeface="宋体" panose="02010600030101010101" pitchFamily="2" charset="-122"/>
              </a:rPr>
              <a:t>The variogram is a measure of how variables change as the separation distance increases</a:t>
            </a:r>
            <a:r>
              <a:rPr lang="en-US" altLang="zh-CN" sz="2000" b="1" dirty="0">
                <a:ea typeface="宋体" panose="02010600030101010101" pitchFamily="2" charset="-122"/>
              </a:rPr>
              <a:t>.  </a:t>
            </a:r>
            <a:r>
              <a:rPr lang="en-US" altLang="zh-CN" sz="1800" dirty="0">
                <a:ea typeface="宋体" panose="02010600030101010101" pitchFamily="2" charset="-122"/>
              </a:rPr>
              <a:t>The underlying principle is that two observations closer together are more similar than two observations farther apart.  </a:t>
            </a:r>
          </a:p>
          <a:p>
            <a:pPr marL="0" indent="0" eaLnBrk="1" hangingPunct="1">
              <a:buFontTx/>
              <a:buNone/>
            </a:pPr>
            <a:r>
              <a:rPr lang="en-US" altLang="zh-CN" sz="2000" b="1" dirty="0">
                <a:ea typeface="宋体" panose="02010600030101010101" pitchFamily="2" charset="-122"/>
              </a:rPr>
              <a:t>•  Because the underlying processes of the data often have preferred orientations, values may change more quickly in one direction than another.  As such, </a:t>
            </a:r>
            <a:r>
              <a:rPr lang="en-US" altLang="zh-CN" sz="2000" b="1" dirty="0">
                <a:solidFill>
                  <a:srgbClr val="990000"/>
                </a:solidFill>
                <a:ea typeface="宋体" panose="02010600030101010101" pitchFamily="2" charset="-122"/>
              </a:rPr>
              <a:t>the variogram is a function of direction</a:t>
            </a:r>
            <a:r>
              <a:rPr lang="en-US" altLang="zh-CN" sz="2000" b="1" dirty="0">
                <a:ea typeface="宋体" panose="02010600030101010101" pitchFamily="2" charset="-122"/>
              </a:rPr>
              <a:t>.</a:t>
            </a:r>
          </a:p>
          <a:p>
            <a:pPr marL="0" indent="0" eaLnBrk="1" hangingPunct="1">
              <a:buFontTx/>
              <a:buNone/>
            </a:pPr>
            <a:r>
              <a:rPr lang="en-US" altLang="zh-CN" sz="2000" b="1" dirty="0">
                <a:ea typeface="宋体" panose="02010600030101010101" pitchFamily="2" charset="-122"/>
              </a:rPr>
              <a:t>•  A smaller distance yields a smaller variogram and a larger distance results in a larger variogram. </a:t>
            </a:r>
          </a:p>
          <a:p>
            <a:pPr marL="0" indent="0" eaLnBrk="1" hangingPunct="1">
              <a:buFontTx/>
              <a:buNone/>
            </a:pPr>
            <a:r>
              <a:rPr lang="en-US" altLang="zh-CN" sz="2000" b="1" dirty="0">
                <a:ea typeface="宋体" panose="02010600030101010101" pitchFamily="2" charset="-122"/>
              </a:rPr>
              <a:t>•  The variogram = 0 at h = 0. </a:t>
            </a:r>
          </a:p>
          <a:p>
            <a:pPr marL="0" indent="0" eaLnBrk="1" hangingPunct="1">
              <a:buFontTx/>
              <a:buNone/>
            </a:pPr>
            <a:r>
              <a:rPr lang="en-US" altLang="zh-CN" sz="2000" b="1" dirty="0">
                <a:ea typeface="宋体" panose="02010600030101010101" pitchFamily="2" charset="-122"/>
              </a:rPr>
              <a:t>•  </a:t>
            </a:r>
            <a:r>
              <a:rPr lang="en-US" altLang="zh-CN" sz="2000" b="1" dirty="0">
                <a:solidFill>
                  <a:srgbClr val="C00000"/>
                </a:solidFill>
                <a:ea typeface="宋体" panose="02010600030101010101" pitchFamily="2" charset="-122"/>
              </a:rPr>
              <a:t>The range </a:t>
            </a:r>
            <a:r>
              <a:rPr lang="en-US" altLang="zh-CN" sz="2000" b="1" dirty="0">
                <a:ea typeface="宋体" panose="02010600030101010101" pitchFamily="2" charset="-122"/>
              </a:rPr>
              <a:t>is the greatest distance over which the value at a point on the surface is related to the value at another point (neighborhood). </a:t>
            </a:r>
          </a:p>
        </p:txBody>
      </p:sp>
      <p:sp>
        <p:nvSpPr>
          <p:cNvPr id="84996" name="Title 1"/>
          <p:cNvSpPr>
            <a:spLocks noGrp="1" noChangeArrowheads="1"/>
          </p:cNvSpPr>
          <p:nvPr>
            <p:ph type="title"/>
          </p:nvPr>
        </p:nvSpPr>
        <p:spPr>
          <a:xfrm>
            <a:off x="539750" y="468313"/>
            <a:ext cx="7770813" cy="728662"/>
          </a:xfrm>
        </p:spPr>
        <p:txBody>
          <a:bodyPr/>
          <a:lstStyle/>
          <a:p>
            <a:r>
              <a:rPr lang="en-US" altLang="zh-CN" dirty="0">
                <a:ea typeface="宋体" panose="02010600030101010101" pitchFamily="2" charset="-122"/>
              </a:rPr>
              <a:t>Note:</a:t>
            </a:r>
            <a:endParaRPr lang="zh-CN" altLang="en-US">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0905B7DE-F27D-4700-B278-B1B940A47E83}"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87043" name="Rectangle 3" descr="Rectangle: Click to edit Master text styles&#10;Second level&#10;Third level&#10;Fourth level&#10;Fifth level"/>
          <p:cNvSpPr>
            <a:spLocks noGrp="1" noChangeArrowheads="1"/>
          </p:cNvSpPr>
          <p:nvPr>
            <p:ph type="body" idx="1"/>
          </p:nvPr>
        </p:nvSpPr>
        <p:spPr>
          <a:xfrm>
            <a:off x="664776" y="1628800"/>
            <a:ext cx="8137525" cy="4706938"/>
          </a:xfrm>
        </p:spPr>
        <p:txBody>
          <a:bodyPr/>
          <a:lstStyle/>
          <a:p>
            <a:pPr marL="0" indent="0" eaLnBrk="1" hangingPunct="1">
              <a:buFontTx/>
              <a:buNone/>
            </a:pPr>
            <a:r>
              <a:rPr lang="en-US" altLang="zh-CN" sz="3200" b="1" dirty="0">
                <a:ea typeface="宋体" panose="02010600030101010101" pitchFamily="2" charset="-122"/>
              </a:rPr>
              <a:t>    • Linear model</a:t>
            </a:r>
          </a:p>
          <a:p>
            <a:pPr marL="0" indent="0" eaLnBrk="1" hangingPunct="1">
              <a:buFontTx/>
              <a:buNone/>
            </a:pPr>
            <a:r>
              <a:rPr lang="en-US" altLang="zh-CN" sz="3200" b="1" dirty="0">
                <a:ea typeface="宋体" panose="02010600030101010101" pitchFamily="2" charset="-122"/>
              </a:rPr>
              <a:t>    • Exponential model</a:t>
            </a:r>
          </a:p>
          <a:p>
            <a:pPr marL="0" indent="0" eaLnBrk="1" hangingPunct="1">
              <a:buFontTx/>
              <a:buNone/>
            </a:pPr>
            <a:r>
              <a:rPr lang="en-US" altLang="zh-CN" sz="3200" b="1" dirty="0">
                <a:ea typeface="宋体" panose="02010600030101010101" pitchFamily="2" charset="-122"/>
              </a:rPr>
              <a:t>    • Spherical model</a:t>
            </a:r>
          </a:p>
          <a:p>
            <a:pPr marL="0" indent="0" eaLnBrk="1" hangingPunct="1">
              <a:buFontTx/>
              <a:buNone/>
            </a:pPr>
            <a:endParaRPr lang="en-US" altLang="zh-CN" sz="2800" dirty="0">
              <a:ea typeface="宋体" panose="02010600030101010101" pitchFamily="2" charset="-122"/>
            </a:endParaRPr>
          </a:p>
        </p:txBody>
      </p:sp>
      <p:sp>
        <p:nvSpPr>
          <p:cNvPr id="87044" name="Title 1"/>
          <p:cNvSpPr>
            <a:spLocks noGrp="1" noChangeArrowheads="1"/>
          </p:cNvSpPr>
          <p:nvPr>
            <p:ph type="title"/>
          </p:nvPr>
        </p:nvSpPr>
        <p:spPr>
          <a:xfrm>
            <a:off x="810253" y="116632"/>
            <a:ext cx="7770812" cy="1143000"/>
          </a:xfrm>
        </p:spPr>
        <p:txBody>
          <a:bodyPr/>
          <a:lstStyle/>
          <a:p>
            <a:pPr algn="ctr"/>
            <a:r>
              <a:rPr lang="en-US" altLang="zh-CN" sz="4000" b="1" dirty="0">
                <a:ea typeface="宋体" panose="02010600030101010101" pitchFamily="2" charset="-122"/>
              </a:rPr>
              <a:t>Examples of Variogram Models</a:t>
            </a:r>
            <a:endParaRPr lang="zh-CN" altLang="en-US" sz="4000" dirty="0">
              <a:ea typeface="宋体" panose="02010600030101010101" pitchFamily="2" charset="-122"/>
            </a:endParaRPr>
          </a:p>
        </p:txBody>
      </p:sp>
      <p:pic>
        <p:nvPicPr>
          <p:cNvPr id="8704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63" y="3829050"/>
            <a:ext cx="8218487"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3DA4596-6A6F-4087-AD3D-B70599C4DF41}" type="datetime1">
              <a:rPr lang="en-US" altLang="zh-CN" sz="900" smtClean="0">
                <a:latin typeface="Tahoma" panose="020B0604030504040204" pitchFamily="34" charset="0"/>
                <a:ea typeface="宋体" panose="02010600030101010101" pitchFamily="2" charset="-122"/>
              </a:rPr>
              <a:pPr>
                <a:spcBef>
                  <a:spcPct val="0"/>
                </a:spcBef>
                <a:buClrTx/>
                <a:buFontTx/>
                <a:buNone/>
              </a:pPr>
              <a:t>9/2/2022</a:t>
            </a:fld>
            <a:endParaRPr lang="en-US" altLang="zh-CN" sz="900" dirty="0">
              <a:latin typeface="Tahoma" panose="020B0604030504040204" pitchFamily="34" charset="0"/>
              <a:ea typeface="宋体" panose="02010600030101010101" pitchFamily="2" charset="-122"/>
            </a:endParaRPr>
          </a:p>
        </p:txBody>
      </p:sp>
      <p:sp>
        <p:nvSpPr>
          <p:cNvPr id="89091" name="Rectangle 1026"/>
          <p:cNvSpPr>
            <a:spLocks noGrp="1" noChangeArrowheads="1"/>
          </p:cNvSpPr>
          <p:nvPr>
            <p:ph type="title"/>
          </p:nvPr>
        </p:nvSpPr>
        <p:spPr>
          <a:xfrm>
            <a:off x="484981" y="260648"/>
            <a:ext cx="8174037" cy="1143000"/>
          </a:xfrm>
        </p:spPr>
        <p:txBody>
          <a:bodyPr/>
          <a:lstStyle/>
          <a:p>
            <a:pPr algn="ctr" eaLnBrk="1" hangingPunct="1"/>
            <a:r>
              <a:rPr lang="en-US" altLang="zh-CN" b="1" dirty="0">
                <a:ea typeface="宋体" panose="02010600030101010101" pitchFamily="2" charset="-122"/>
              </a:rPr>
              <a:t>Examples of Variogram Models</a:t>
            </a:r>
          </a:p>
        </p:txBody>
      </p:sp>
      <p:pic>
        <p:nvPicPr>
          <p:cNvPr id="89092" name="Picture 1028"/>
          <p:cNvPicPr>
            <a:picLocks noChangeAspect="1" noChangeArrowheads="1"/>
          </p:cNvPicPr>
          <p:nvPr/>
        </p:nvPicPr>
        <p:blipFill>
          <a:blip r:embed="rId2">
            <a:extLst>
              <a:ext uri="{28A0092B-C50C-407E-A947-70E740481C1C}">
                <a14:useLocalDpi xmlns:a14="http://schemas.microsoft.com/office/drawing/2010/main" val="0"/>
              </a:ext>
            </a:extLst>
          </a:blip>
          <a:srcRect l="1190" t="17320" r="38095" b="7680"/>
          <a:stretch>
            <a:fillRect/>
          </a:stretch>
        </p:blipFill>
        <p:spPr bwMode="auto">
          <a:xfrm>
            <a:off x="484188" y="2017713"/>
            <a:ext cx="4295775"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3" name="Picture 1029"/>
          <p:cNvPicPr>
            <a:picLocks noChangeAspect="1" noChangeArrowheads="1"/>
          </p:cNvPicPr>
          <p:nvPr/>
        </p:nvPicPr>
        <p:blipFill>
          <a:blip r:embed="rId3">
            <a:extLst>
              <a:ext uri="{28A0092B-C50C-407E-A947-70E740481C1C}">
                <a14:useLocalDpi xmlns:a14="http://schemas.microsoft.com/office/drawing/2010/main" val="0"/>
              </a:ext>
            </a:extLst>
          </a:blip>
          <a:srcRect l="1042" t="20856" r="38542" b="1912"/>
          <a:stretch>
            <a:fillRect/>
          </a:stretch>
        </p:blipFill>
        <p:spPr bwMode="auto">
          <a:xfrm>
            <a:off x="4364038" y="2017713"/>
            <a:ext cx="4433887"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2CBA2DC6-CB51-4B76-B8B4-45D7CC92CA98}"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90115" name="Rectangle 3" descr="Rectangle: Click to edit Master text styles&#10;Second level&#10;Third level&#10;Fourth level&#10;Fifth level"/>
          <p:cNvSpPr>
            <a:spLocks noGrp="1" noChangeArrowheads="1"/>
          </p:cNvSpPr>
          <p:nvPr>
            <p:ph type="body" idx="1"/>
          </p:nvPr>
        </p:nvSpPr>
        <p:spPr>
          <a:xfrm>
            <a:off x="827088" y="1539875"/>
            <a:ext cx="7850187" cy="4706938"/>
          </a:xfrm>
        </p:spPr>
        <p:txBody>
          <a:bodyPr/>
          <a:lstStyle/>
          <a:p>
            <a:pPr marL="0" indent="0" eaLnBrk="1" hangingPunct="1">
              <a:buFontTx/>
              <a:buNone/>
            </a:pPr>
            <a:r>
              <a:rPr lang="en-US" altLang="zh-CN" sz="3200" b="1" dirty="0">
                <a:ea typeface="宋体" panose="02010600030101010101" pitchFamily="2" charset="-122"/>
              </a:rPr>
              <a:t>•  Kriging is named after a South African engineer, </a:t>
            </a:r>
            <a:r>
              <a:rPr lang="en-US" altLang="zh-CN" sz="3200" b="1" dirty="0">
                <a:solidFill>
                  <a:srgbClr val="990000"/>
                </a:solidFill>
                <a:ea typeface="宋体" panose="02010600030101010101" pitchFamily="2" charset="-122"/>
              </a:rPr>
              <a:t>D. G. Krige </a:t>
            </a:r>
            <a:r>
              <a:rPr lang="en-US" altLang="zh-CN" sz="3200" b="1" dirty="0">
                <a:ea typeface="宋体" panose="02010600030101010101" pitchFamily="2" charset="-122"/>
              </a:rPr>
              <a:t>who used the moving average first.</a:t>
            </a:r>
          </a:p>
          <a:p>
            <a:pPr marL="0" indent="0" eaLnBrk="1" hangingPunct="1">
              <a:buFontTx/>
              <a:buNone/>
            </a:pPr>
            <a:r>
              <a:rPr lang="en-US" altLang="zh-CN" sz="3200" b="1" dirty="0">
                <a:ea typeface="宋体" panose="02010600030101010101" pitchFamily="2" charset="-122"/>
              </a:rPr>
              <a:t>•  Kriging estimates is also called </a:t>
            </a:r>
            <a:r>
              <a:rPr lang="en-US" altLang="zh-CN" sz="3200" b="1" dirty="0">
                <a:solidFill>
                  <a:srgbClr val="990000"/>
                </a:solidFill>
                <a:ea typeface="宋体" panose="02010600030101010101" pitchFamily="2" charset="-122"/>
              </a:rPr>
              <a:t>BLUE</a:t>
            </a:r>
            <a:endParaRPr lang="en-US" altLang="zh-CN" sz="3200" b="1" dirty="0">
              <a:ea typeface="宋体" panose="02010600030101010101" pitchFamily="2" charset="-122"/>
            </a:endParaRPr>
          </a:p>
        </p:txBody>
      </p:sp>
      <p:sp>
        <p:nvSpPr>
          <p:cNvPr id="90116" name="Title 1"/>
          <p:cNvSpPr>
            <a:spLocks noGrp="1" noChangeArrowheads="1"/>
          </p:cNvSpPr>
          <p:nvPr>
            <p:ph type="title"/>
          </p:nvPr>
        </p:nvSpPr>
        <p:spPr>
          <a:xfrm>
            <a:off x="1373188" y="69244"/>
            <a:ext cx="7770812" cy="1143001"/>
          </a:xfrm>
        </p:spPr>
        <p:txBody>
          <a:bodyPr/>
          <a:lstStyle/>
          <a:p>
            <a:pPr marL="342900" indent="-342900"/>
            <a:r>
              <a:rPr lang="en-US" altLang="zh-CN" sz="4000" b="1" dirty="0">
                <a:ea typeface="宋体" panose="02010600030101010101" pitchFamily="2" charset="-122"/>
              </a:rPr>
              <a:t>Kriging Estimator (BLUE)</a:t>
            </a:r>
            <a:endParaRPr lang="zh-CN" altLang="en-US" sz="4000" dirty="0">
              <a:ea typeface="宋体" panose="02010600030101010101" pitchFamily="2" charset="-122"/>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BAF3416D-B6B5-4D89-99E5-7A79BFCC3759}"/>
              </a:ext>
            </a:extLst>
          </p:cNvPr>
          <p:cNvSpPr txBox="1">
            <a:spLocks noChangeArrowheads="1"/>
          </p:cNvSpPr>
          <p:nvPr/>
        </p:nvSpPr>
        <p:spPr bwMode="auto">
          <a:xfrm>
            <a:off x="1616398" y="4474071"/>
            <a:ext cx="6913264" cy="8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t" anchorCtr="0" compatLnSpc="1">
            <a:prstTxWarp prst="textNoShape">
              <a:avLst/>
            </a:prstTxWarp>
          </a:bodyPr>
          <a:lstStyle>
            <a:lvl1pPr marL="214313" indent="-214313" algn="l" defTabSz="571500" rtl="0" eaLnBrk="0" fontAlgn="base" hangingPunct="0">
              <a:spcBef>
                <a:spcPct val="50000"/>
              </a:spcBef>
              <a:spcAft>
                <a:spcPct val="0"/>
              </a:spcAft>
              <a:buClr>
                <a:schemeClr val="hlink"/>
              </a:buClr>
              <a:buChar char="•"/>
              <a:defRPr sz="3400">
                <a:solidFill>
                  <a:schemeClr val="tx1"/>
                </a:solidFill>
                <a:latin typeface="+mn-lt"/>
                <a:ea typeface="+mn-ea"/>
                <a:cs typeface="+mn-cs"/>
              </a:defRPr>
            </a:lvl1pPr>
            <a:lvl2pPr marL="461963" indent="-176213" algn="l" defTabSz="571500" rtl="0" eaLnBrk="0" fontAlgn="base" hangingPunct="0">
              <a:spcBef>
                <a:spcPct val="50000"/>
              </a:spcBef>
              <a:spcAft>
                <a:spcPct val="0"/>
              </a:spcAft>
              <a:buClr>
                <a:schemeClr val="tx1"/>
              </a:buClr>
              <a:buChar char="•"/>
              <a:defRPr sz="3000">
                <a:solidFill>
                  <a:schemeClr val="tx1"/>
                </a:solidFill>
                <a:latin typeface="+mn-lt"/>
              </a:defRPr>
            </a:lvl2pPr>
            <a:lvl3pPr marL="712788" indent="-139700" algn="l" defTabSz="571500" rtl="0" eaLnBrk="0" fontAlgn="base" hangingPunct="0">
              <a:spcBef>
                <a:spcPct val="50000"/>
              </a:spcBef>
              <a:spcAft>
                <a:spcPct val="0"/>
              </a:spcAft>
              <a:buClr>
                <a:schemeClr val="hlink"/>
              </a:buClr>
              <a:buChar char="•"/>
              <a:defRPr sz="2600">
                <a:solidFill>
                  <a:schemeClr val="tx1"/>
                </a:solidFill>
                <a:latin typeface="+mn-lt"/>
              </a:defRPr>
            </a:lvl3pPr>
            <a:lvl4pPr marL="998538" indent="-142875" algn="l" defTabSz="571500" rtl="0" eaLnBrk="0" fontAlgn="base" hangingPunct="0">
              <a:spcBef>
                <a:spcPct val="50000"/>
              </a:spcBef>
              <a:spcAft>
                <a:spcPct val="0"/>
              </a:spcAft>
              <a:buClr>
                <a:schemeClr val="tx1"/>
              </a:buClr>
              <a:buChar char="•"/>
              <a:defRPr sz="2200">
                <a:solidFill>
                  <a:schemeClr val="tx1"/>
                </a:solidFill>
                <a:latin typeface="+mn-lt"/>
              </a:defRPr>
            </a:lvl4pPr>
            <a:lvl5pPr marL="1285875" indent="-142875" algn="l" defTabSz="571500" rtl="0" eaLnBrk="0" fontAlgn="base" hangingPunct="0">
              <a:spcBef>
                <a:spcPct val="50000"/>
              </a:spcBef>
              <a:spcAft>
                <a:spcPct val="0"/>
              </a:spcAft>
              <a:buClr>
                <a:schemeClr val="hlink"/>
              </a:buClr>
              <a:buChar char="•"/>
              <a:defRPr sz="2200">
                <a:solidFill>
                  <a:schemeClr val="tx1"/>
                </a:solidFill>
                <a:latin typeface="+mn-lt"/>
              </a:defRPr>
            </a:lvl5pPr>
            <a:lvl6pPr marL="1696726" indent="-143887" algn="l" defTabSz="572698" rtl="0" fontAlgn="base">
              <a:spcBef>
                <a:spcPct val="50000"/>
              </a:spcBef>
              <a:spcAft>
                <a:spcPct val="0"/>
              </a:spcAft>
              <a:buClr>
                <a:schemeClr val="hlink"/>
              </a:buClr>
              <a:buChar char="•"/>
              <a:defRPr sz="2200">
                <a:solidFill>
                  <a:schemeClr val="tx1"/>
                </a:solidFill>
                <a:latin typeface="+mn-lt"/>
              </a:defRPr>
            </a:lvl6pPr>
            <a:lvl7pPr marL="2107017" indent="-143887" algn="l" defTabSz="572698" rtl="0" fontAlgn="base">
              <a:spcBef>
                <a:spcPct val="50000"/>
              </a:spcBef>
              <a:spcAft>
                <a:spcPct val="0"/>
              </a:spcAft>
              <a:buClr>
                <a:schemeClr val="hlink"/>
              </a:buClr>
              <a:buChar char="•"/>
              <a:defRPr sz="2200">
                <a:solidFill>
                  <a:schemeClr val="tx1"/>
                </a:solidFill>
                <a:latin typeface="+mn-lt"/>
              </a:defRPr>
            </a:lvl7pPr>
            <a:lvl8pPr marL="2517308" indent="-143887" algn="l" defTabSz="572698" rtl="0" fontAlgn="base">
              <a:spcBef>
                <a:spcPct val="50000"/>
              </a:spcBef>
              <a:spcAft>
                <a:spcPct val="0"/>
              </a:spcAft>
              <a:buClr>
                <a:schemeClr val="hlink"/>
              </a:buClr>
              <a:buChar char="•"/>
              <a:defRPr sz="2200">
                <a:solidFill>
                  <a:schemeClr val="tx1"/>
                </a:solidFill>
                <a:latin typeface="+mn-lt"/>
              </a:defRPr>
            </a:lvl8pPr>
            <a:lvl9pPr marL="2927600" indent="-143887" algn="l" defTabSz="572698" rtl="0" fontAlgn="base">
              <a:spcBef>
                <a:spcPct val="50000"/>
              </a:spcBef>
              <a:spcAft>
                <a:spcPct val="0"/>
              </a:spcAft>
              <a:buClr>
                <a:schemeClr val="hlink"/>
              </a:buClr>
              <a:buChar char="•"/>
              <a:defRPr sz="2200">
                <a:solidFill>
                  <a:schemeClr val="tx1"/>
                </a:solidFill>
                <a:latin typeface="+mn-lt"/>
              </a:defRPr>
            </a:lvl9pPr>
          </a:lstStyle>
          <a:p>
            <a:pPr marL="0" indent="0" eaLnBrk="1" hangingPunct="1">
              <a:buFontTx/>
              <a:buNone/>
            </a:pPr>
            <a:r>
              <a:rPr kumimoji="0" lang="en-US" altLang="zh-CN" sz="4000" b="1" kern="0" dirty="0">
                <a:solidFill>
                  <a:srgbClr val="990000"/>
                </a:solidFill>
                <a:ea typeface="宋体" panose="02010600030101010101" pitchFamily="2" charset="-122"/>
              </a:rPr>
              <a:t>What  does BLUE mean ?</a:t>
            </a:r>
            <a:endParaRPr kumimoji="0" lang="en-US" altLang="zh-CN" sz="4000" b="1" kern="0"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2CBA2DC6-CB51-4B76-B8B4-45D7CC92CA98}"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90115" name="Rectangle 3" descr="Rectangle: Click to edit Master text styles&#10;Second level&#10;Third level&#10;Fourth level&#10;Fifth level"/>
          <p:cNvSpPr>
            <a:spLocks noGrp="1" noChangeArrowheads="1"/>
          </p:cNvSpPr>
          <p:nvPr>
            <p:ph type="body" idx="1"/>
          </p:nvPr>
        </p:nvSpPr>
        <p:spPr>
          <a:xfrm>
            <a:off x="827088" y="1539875"/>
            <a:ext cx="7850187" cy="4706938"/>
          </a:xfrm>
        </p:spPr>
        <p:txBody>
          <a:bodyPr/>
          <a:lstStyle/>
          <a:p>
            <a:pPr marL="0" indent="0" eaLnBrk="1" hangingPunct="1">
              <a:buFontTx/>
              <a:buNone/>
            </a:pPr>
            <a:r>
              <a:rPr lang="en-US" altLang="zh-CN" sz="3200" b="1" dirty="0">
                <a:ea typeface="宋体" panose="02010600030101010101" pitchFamily="2" charset="-122"/>
              </a:rPr>
              <a:t>•  Kriging is named after a South African engineer, </a:t>
            </a:r>
            <a:r>
              <a:rPr lang="en-US" altLang="zh-CN" sz="3200" b="1" dirty="0">
                <a:solidFill>
                  <a:srgbClr val="990000"/>
                </a:solidFill>
                <a:ea typeface="宋体" panose="02010600030101010101" pitchFamily="2" charset="-122"/>
              </a:rPr>
              <a:t>D. G. Krige </a:t>
            </a:r>
            <a:r>
              <a:rPr lang="en-US" altLang="zh-CN" sz="3200" b="1" dirty="0">
                <a:ea typeface="宋体" panose="02010600030101010101" pitchFamily="2" charset="-122"/>
              </a:rPr>
              <a:t>who used the moving average first.</a:t>
            </a:r>
          </a:p>
          <a:p>
            <a:pPr marL="0" indent="0" eaLnBrk="1" hangingPunct="1">
              <a:buFontTx/>
              <a:buNone/>
            </a:pPr>
            <a:r>
              <a:rPr lang="en-US" altLang="zh-CN" sz="3200" b="1" dirty="0">
                <a:ea typeface="宋体" panose="02010600030101010101" pitchFamily="2" charset="-122"/>
              </a:rPr>
              <a:t>•  Kriging estimates is also called </a:t>
            </a:r>
            <a:r>
              <a:rPr lang="en-US" altLang="zh-CN" sz="3200" b="1" dirty="0">
                <a:solidFill>
                  <a:srgbClr val="990000"/>
                </a:solidFill>
                <a:ea typeface="宋体" panose="02010600030101010101" pitchFamily="2" charset="-122"/>
              </a:rPr>
              <a:t>BLUE (Best Linear Unbiased Estimates) </a:t>
            </a:r>
            <a:endParaRPr lang="en-US" altLang="zh-CN" sz="3200" b="1" dirty="0">
              <a:ea typeface="宋体" panose="02010600030101010101" pitchFamily="2" charset="-122"/>
            </a:endParaRPr>
          </a:p>
          <a:p>
            <a:pPr marL="0" indent="0" eaLnBrk="1" hangingPunct="1">
              <a:buFontTx/>
              <a:buNone/>
            </a:pPr>
            <a:r>
              <a:rPr lang="en-US" altLang="zh-CN" sz="3200" b="1" dirty="0">
                <a:ea typeface="宋体" panose="02010600030101010101" pitchFamily="2" charset="-122"/>
              </a:rPr>
              <a:t> </a:t>
            </a:r>
          </a:p>
        </p:txBody>
      </p:sp>
      <p:sp>
        <p:nvSpPr>
          <p:cNvPr id="90116" name="Title 1"/>
          <p:cNvSpPr>
            <a:spLocks noGrp="1" noChangeArrowheads="1"/>
          </p:cNvSpPr>
          <p:nvPr>
            <p:ph type="title"/>
          </p:nvPr>
        </p:nvSpPr>
        <p:spPr>
          <a:xfrm>
            <a:off x="1187624" y="59638"/>
            <a:ext cx="7770812" cy="1143001"/>
          </a:xfrm>
        </p:spPr>
        <p:txBody>
          <a:bodyPr/>
          <a:lstStyle/>
          <a:p>
            <a:pPr marL="342900" indent="-342900"/>
            <a:r>
              <a:rPr lang="en-US" altLang="zh-CN" sz="4000" b="1" dirty="0">
                <a:ea typeface="宋体" panose="02010600030101010101" pitchFamily="2" charset="-122"/>
              </a:rPr>
              <a:t>  Kriging Estimator (BLUE)</a:t>
            </a:r>
            <a:endParaRPr lang="zh-CN" altLang="en-US" sz="4000" dirty="0">
              <a:ea typeface="宋体" panose="02010600030101010101" pitchFamily="2" charset="-122"/>
            </a:endParaRPr>
          </a:p>
        </p:txBody>
      </p:sp>
      <p:sp>
        <p:nvSpPr>
          <p:cNvPr id="7" name="Rectangle 1027" descr="Rectangle: Click to edit Master text styles&#10;Second level&#10;Third level&#10;Fourth level&#10;Fifth level">
            <a:extLst>
              <a:ext uri="{FF2B5EF4-FFF2-40B4-BE49-F238E27FC236}">
                <a16:creationId xmlns:a16="http://schemas.microsoft.com/office/drawing/2014/main" id="{C7B6E3F3-F667-4847-BDA2-FFBCC7954432}"/>
              </a:ext>
            </a:extLst>
          </p:cNvPr>
          <p:cNvSpPr txBox="1">
            <a:spLocks noChangeArrowheads="1"/>
          </p:cNvSpPr>
          <p:nvPr/>
        </p:nvSpPr>
        <p:spPr bwMode="auto">
          <a:xfrm>
            <a:off x="1115616" y="4437112"/>
            <a:ext cx="7777162" cy="1943621"/>
          </a:xfrm>
          <a:prstGeom prst="rect">
            <a:avLst/>
          </a:prstGeom>
          <a:solidFill>
            <a:schemeClr val="bg1">
              <a:lumMod val="95000"/>
            </a:schemeClr>
          </a:solidFill>
          <a:ln>
            <a:noFill/>
          </a:ln>
          <a:effectLst/>
        </p:spPr>
        <p:txBody>
          <a:bodyPr lIns="57134" tIns="28567" rIns="57134" bIns="28567"/>
          <a:lstStyle>
            <a:lvl1pPr marL="214313" indent="-214313" algn="l" defTabSz="571500" rtl="0" eaLnBrk="0" fontAlgn="base" hangingPunct="0">
              <a:spcBef>
                <a:spcPct val="50000"/>
              </a:spcBef>
              <a:spcAft>
                <a:spcPct val="0"/>
              </a:spcAft>
              <a:buClr>
                <a:schemeClr val="hlink"/>
              </a:buClr>
              <a:buChar char="•"/>
              <a:defRPr sz="3400">
                <a:solidFill>
                  <a:schemeClr val="tx1"/>
                </a:solidFill>
                <a:latin typeface="+mn-lt"/>
                <a:ea typeface="+mn-ea"/>
                <a:cs typeface="+mn-cs"/>
              </a:defRPr>
            </a:lvl1pPr>
            <a:lvl2pPr marL="461963" indent="-176213" algn="l" defTabSz="571500" rtl="0" eaLnBrk="0" fontAlgn="base" hangingPunct="0">
              <a:spcBef>
                <a:spcPct val="50000"/>
              </a:spcBef>
              <a:spcAft>
                <a:spcPct val="0"/>
              </a:spcAft>
              <a:buClr>
                <a:schemeClr val="tx1"/>
              </a:buClr>
              <a:buChar char="•"/>
              <a:defRPr sz="3000">
                <a:solidFill>
                  <a:schemeClr val="tx1"/>
                </a:solidFill>
                <a:latin typeface="+mn-lt"/>
              </a:defRPr>
            </a:lvl2pPr>
            <a:lvl3pPr marL="712788" indent="-139700" algn="l" defTabSz="571500" rtl="0" eaLnBrk="0" fontAlgn="base" hangingPunct="0">
              <a:spcBef>
                <a:spcPct val="50000"/>
              </a:spcBef>
              <a:spcAft>
                <a:spcPct val="0"/>
              </a:spcAft>
              <a:buClr>
                <a:schemeClr val="hlink"/>
              </a:buClr>
              <a:buChar char="•"/>
              <a:defRPr sz="2600">
                <a:solidFill>
                  <a:schemeClr val="tx1"/>
                </a:solidFill>
                <a:latin typeface="+mn-lt"/>
              </a:defRPr>
            </a:lvl3pPr>
            <a:lvl4pPr marL="998538" indent="-142875" algn="l" defTabSz="571500" rtl="0" eaLnBrk="0" fontAlgn="base" hangingPunct="0">
              <a:spcBef>
                <a:spcPct val="50000"/>
              </a:spcBef>
              <a:spcAft>
                <a:spcPct val="0"/>
              </a:spcAft>
              <a:buClr>
                <a:schemeClr val="tx1"/>
              </a:buClr>
              <a:buChar char="•"/>
              <a:defRPr sz="2200">
                <a:solidFill>
                  <a:schemeClr val="tx1"/>
                </a:solidFill>
                <a:latin typeface="+mn-lt"/>
              </a:defRPr>
            </a:lvl4pPr>
            <a:lvl5pPr marL="1285875" indent="-142875" algn="l" defTabSz="571500" rtl="0" eaLnBrk="0" fontAlgn="base" hangingPunct="0">
              <a:spcBef>
                <a:spcPct val="50000"/>
              </a:spcBef>
              <a:spcAft>
                <a:spcPct val="0"/>
              </a:spcAft>
              <a:buClr>
                <a:schemeClr val="hlink"/>
              </a:buClr>
              <a:buChar char="•"/>
              <a:defRPr sz="2200">
                <a:solidFill>
                  <a:schemeClr val="tx1"/>
                </a:solidFill>
                <a:latin typeface="+mn-lt"/>
              </a:defRPr>
            </a:lvl5pPr>
            <a:lvl6pPr marL="1696726" indent="-143887" algn="l" defTabSz="572698" rtl="0" fontAlgn="base">
              <a:spcBef>
                <a:spcPct val="50000"/>
              </a:spcBef>
              <a:spcAft>
                <a:spcPct val="0"/>
              </a:spcAft>
              <a:buClr>
                <a:schemeClr val="hlink"/>
              </a:buClr>
              <a:buChar char="•"/>
              <a:defRPr sz="2200">
                <a:solidFill>
                  <a:schemeClr val="tx1"/>
                </a:solidFill>
                <a:latin typeface="+mn-lt"/>
              </a:defRPr>
            </a:lvl6pPr>
            <a:lvl7pPr marL="2107017" indent="-143887" algn="l" defTabSz="572698" rtl="0" fontAlgn="base">
              <a:spcBef>
                <a:spcPct val="50000"/>
              </a:spcBef>
              <a:spcAft>
                <a:spcPct val="0"/>
              </a:spcAft>
              <a:buClr>
                <a:schemeClr val="hlink"/>
              </a:buClr>
              <a:buChar char="•"/>
              <a:defRPr sz="2200">
                <a:solidFill>
                  <a:schemeClr val="tx1"/>
                </a:solidFill>
                <a:latin typeface="+mn-lt"/>
              </a:defRPr>
            </a:lvl7pPr>
            <a:lvl8pPr marL="2517308" indent="-143887" algn="l" defTabSz="572698" rtl="0" fontAlgn="base">
              <a:spcBef>
                <a:spcPct val="50000"/>
              </a:spcBef>
              <a:spcAft>
                <a:spcPct val="0"/>
              </a:spcAft>
              <a:buClr>
                <a:schemeClr val="hlink"/>
              </a:buClr>
              <a:buChar char="•"/>
              <a:defRPr sz="2200">
                <a:solidFill>
                  <a:schemeClr val="tx1"/>
                </a:solidFill>
                <a:latin typeface="+mn-lt"/>
              </a:defRPr>
            </a:lvl8pPr>
            <a:lvl9pPr marL="2927600" indent="-143887" algn="l" defTabSz="572698" rtl="0" fontAlgn="base">
              <a:spcBef>
                <a:spcPct val="50000"/>
              </a:spcBef>
              <a:spcAft>
                <a:spcPct val="0"/>
              </a:spcAft>
              <a:buClr>
                <a:schemeClr val="hlink"/>
              </a:buClr>
              <a:buChar char="•"/>
              <a:defRPr sz="2200">
                <a:solidFill>
                  <a:schemeClr val="tx1"/>
                </a:solidFill>
                <a:latin typeface="+mn-lt"/>
              </a:defRPr>
            </a:lvl9pPr>
          </a:lstStyle>
          <a:p>
            <a:pPr eaLnBrk="1" hangingPunct="1">
              <a:defRPr/>
            </a:pPr>
            <a:r>
              <a:rPr kumimoji="0" lang="en-US" altLang="zh-CN" sz="2800" b="1" kern="0" dirty="0">
                <a:solidFill>
                  <a:srgbClr val="C00000"/>
                </a:solidFill>
                <a:ea typeface="宋体" panose="02010600030101010101" pitchFamily="2" charset="-122"/>
              </a:rPr>
              <a:t>B</a:t>
            </a:r>
            <a:r>
              <a:rPr kumimoji="0" lang="en-US" altLang="zh-CN" sz="2800" kern="0" dirty="0">
                <a:ea typeface="宋体" panose="02010600030101010101" pitchFamily="2" charset="-122"/>
              </a:rPr>
              <a:t>est: minimizes variance</a:t>
            </a:r>
          </a:p>
          <a:p>
            <a:pPr eaLnBrk="1" hangingPunct="1">
              <a:defRPr/>
            </a:pPr>
            <a:r>
              <a:rPr kumimoji="0" lang="en-US" altLang="zh-CN" sz="2800" b="1" kern="0" dirty="0">
                <a:solidFill>
                  <a:srgbClr val="C00000"/>
                </a:solidFill>
                <a:ea typeface="宋体" panose="02010600030101010101" pitchFamily="2" charset="-122"/>
              </a:rPr>
              <a:t>L</a:t>
            </a:r>
            <a:r>
              <a:rPr kumimoji="0" lang="en-US" altLang="zh-CN" sz="2800" kern="0" dirty="0">
                <a:ea typeface="宋体" panose="02010600030101010101" pitchFamily="2" charset="-122"/>
              </a:rPr>
              <a:t>inear: can be expressed as the sum of factors</a:t>
            </a:r>
          </a:p>
          <a:p>
            <a:pPr eaLnBrk="1" hangingPunct="1">
              <a:defRPr/>
            </a:pPr>
            <a:r>
              <a:rPr kumimoji="0" lang="en-US" altLang="zh-CN" sz="2800" b="1" kern="0" dirty="0">
                <a:solidFill>
                  <a:srgbClr val="C00000"/>
                </a:solidFill>
                <a:ea typeface="宋体" panose="02010600030101010101" pitchFamily="2" charset="-122"/>
              </a:rPr>
              <a:t>U</a:t>
            </a:r>
            <a:r>
              <a:rPr kumimoji="0" lang="en-US" altLang="zh-CN" sz="2800" kern="0" dirty="0">
                <a:ea typeface="宋体" panose="02010600030101010101" pitchFamily="2" charset="-122"/>
              </a:rPr>
              <a:t>nbiased: expects a zero error</a:t>
            </a:r>
          </a:p>
        </p:txBody>
      </p:sp>
    </p:spTree>
    <p:extLst>
      <p:ext uri="{BB962C8B-B14F-4D97-AF65-F5344CB8AC3E}">
        <p14:creationId xmlns:p14="http://schemas.microsoft.com/office/powerpoint/2010/main" val="270538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C3838881-BD50-4C98-8774-8C85BE262947}"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31747" name="Rectangle 2"/>
          <p:cNvSpPr>
            <a:spLocks noGrp="1" noChangeArrowheads="1"/>
          </p:cNvSpPr>
          <p:nvPr>
            <p:ph type="title"/>
          </p:nvPr>
        </p:nvSpPr>
        <p:spPr>
          <a:xfrm>
            <a:off x="395536" y="1196752"/>
            <a:ext cx="7980362" cy="865187"/>
          </a:xfrm>
        </p:spPr>
        <p:txBody>
          <a:bodyPr/>
          <a:lstStyle/>
          <a:p>
            <a:pPr algn="ctr" eaLnBrk="1" hangingPunct="1"/>
            <a:r>
              <a:rPr lang="en-US" altLang="zh-CN" sz="4400" b="1" dirty="0">
                <a:solidFill>
                  <a:srgbClr val="660066"/>
                </a:solidFill>
                <a:ea typeface="宋体" panose="02010600030101010101" pitchFamily="2" charset="-122"/>
              </a:rPr>
              <a:t>1. Why do we study Spatial Statistics?</a:t>
            </a:r>
            <a:endParaRPr lang="zh-CN" altLang="zh-CN" sz="4400" b="1" dirty="0">
              <a:solidFill>
                <a:srgbClr val="660066"/>
              </a:solidFill>
              <a:ea typeface="宋体" panose="02010600030101010101" pitchFamily="2" charset="-122"/>
            </a:endParaRPr>
          </a:p>
        </p:txBody>
      </p:sp>
      <p:sp>
        <p:nvSpPr>
          <p:cNvPr id="31749" name="Rectangle 3" descr="Rectangle: Click to edit Master text styles&#10;Second level&#10;Third level&#10;Fourth level&#10;Fifth level">
            <a:extLst>
              <a:ext uri="{FF2B5EF4-FFF2-40B4-BE49-F238E27FC236}">
                <a16:creationId xmlns:a16="http://schemas.microsoft.com/office/drawing/2014/main" id="{C22E0835-1885-417C-B984-BA536891600D}"/>
              </a:ext>
            </a:extLst>
          </p:cNvPr>
          <p:cNvSpPr>
            <a:spLocks noGrp="1" noChangeArrowheads="1"/>
          </p:cNvSpPr>
          <p:nvPr>
            <p:ph type="body" idx="1"/>
          </p:nvPr>
        </p:nvSpPr>
        <p:spPr>
          <a:xfrm>
            <a:off x="692150" y="2492896"/>
            <a:ext cx="8128322" cy="3463002"/>
          </a:xfrm>
        </p:spPr>
        <p:txBody>
          <a:bodyPr/>
          <a:lstStyle/>
          <a:p>
            <a:pPr eaLnBrk="1" hangingPunct="1">
              <a:buClr>
                <a:srgbClr val="660033"/>
              </a:buClr>
              <a:buFont typeface="Wingdings" panose="05000000000000000000" pitchFamily="2" charset="2"/>
              <a:buChar char="Ø"/>
              <a:defRPr/>
            </a:pPr>
            <a:r>
              <a:rPr lang="en-US" altLang="zh-CN" sz="3200" b="1" dirty="0">
                <a:solidFill>
                  <a:srgbClr val="C00000"/>
                </a:solidFill>
                <a:ea typeface="宋体" charset="-122"/>
              </a:rPr>
              <a:t> It is often difficult and expensive to collect  field dada </a:t>
            </a:r>
            <a:r>
              <a:rPr lang="en-US" altLang="zh-CN" sz="3200" dirty="0">
                <a:ea typeface="宋体" charset="-122"/>
              </a:rPr>
              <a:t>as</a:t>
            </a:r>
            <a:r>
              <a:rPr lang="en-US" altLang="zh-CN" sz="3200" b="1" dirty="0">
                <a:ea typeface="宋体" charset="-122"/>
              </a:rPr>
              <a:t> </a:t>
            </a:r>
            <a:r>
              <a:rPr lang="en-US" altLang="zh-CN" sz="3200" dirty="0">
                <a:ea typeface="宋体" charset="-122"/>
              </a:rPr>
              <a:t>a scientist or engineer in order to answer scientific or engineering questions;</a:t>
            </a:r>
          </a:p>
          <a:p>
            <a:pPr eaLnBrk="1" hangingPunct="1">
              <a:buClr>
                <a:srgbClr val="660033"/>
              </a:buClr>
              <a:buFont typeface="Wingdings" panose="05000000000000000000" pitchFamily="2" charset="2"/>
              <a:buChar char="Ø"/>
              <a:defRPr/>
            </a:pPr>
            <a:r>
              <a:rPr lang="en-US" altLang="zh-CN" sz="3200" dirty="0">
                <a:ea typeface="宋体" charset="-122"/>
              </a:rPr>
              <a:t> Therefore, </a:t>
            </a:r>
            <a:r>
              <a:rPr lang="en-US" altLang="zh-CN" sz="3200" b="1" dirty="0">
                <a:solidFill>
                  <a:srgbClr val="C00000"/>
                </a:solidFill>
                <a:ea typeface="宋体" charset="-122"/>
              </a:rPr>
              <a:t>one must make the best use of available data to estimate needed parameters.</a:t>
            </a:r>
            <a:endParaRPr lang="zh-CN" altLang="zh-CN" sz="3200" b="1" dirty="0">
              <a:solidFill>
                <a:srgbClr val="C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descr="Rectangle: Click to edit Master text styles&#10;Second level&#10;Third level&#10;Fourth level&#10;Fifth level"/>
          <p:cNvSpPr>
            <a:spLocks noGrp="1" noChangeArrowheads="1"/>
          </p:cNvSpPr>
          <p:nvPr>
            <p:ph type="body" idx="1"/>
          </p:nvPr>
        </p:nvSpPr>
        <p:spPr>
          <a:xfrm>
            <a:off x="827088" y="1655763"/>
            <a:ext cx="8137525" cy="4706937"/>
          </a:xfrm>
        </p:spPr>
        <p:txBody>
          <a:bodyPr/>
          <a:lstStyle/>
          <a:p>
            <a:pPr marL="0" indent="0" eaLnBrk="1" hangingPunct="1">
              <a:buFontTx/>
              <a:buNone/>
            </a:pPr>
            <a:r>
              <a:rPr lang="en-US" altLang="zh-CN" sz="2400" b="1" dirty="0">
                <a:ea typeface="宋体" panose="02010600030101010101" pitchFamily="2" charset="-122"/>
              </a:rPr>
              <a:t>•  Formulation of Kriging</a:t>
            </a:r>
          </a:p>
          <a:p>
            <a:pPr marL="0" indent="0" eaLnBrk="1" hangingPunct="1">
              <a:buFontTx/>
              <a:buNone/>
            </a:pPr>
            <a:r>
              <a:rPr lang="en-US" altLang="zh-CN" sz="2400" b="1" dirty="0">
                <a:ea typeface="宋体" panose="02010600030101010101" pitchFamily="2" charset="-122"/>
              </a:rPr>
              <a:t> </a:t>
            </a:r>
          </a:p>
          <a:p>
            <a:pPr marL="0" indent="0" eaLnBrk="1" hangingPunct="1">
              <a:buFontTx/>
              <a:buNone/>
            </a:pPr>
            <a:endParaRPr lang="en-US" altLang="zh-CN" sz="2400" b="1" dirty="0">
              <a:ea typeface="宋体" panose="02010600030101010101" pitchFamily="2" charset="-122"/>
            </a:endParaRPr>
          </a:p>
          <a:p>
            <a:pPr marL="0" indent="0" eaLnBrk="1" hangingPunct="1">
              <a:buFontTx/>
              <a:buNone/>
            </a:pPr>
            <a:endParaRPr lang="en-US" altLang="zh-CN" sz="2400" b="1" dirty="0">
              <a:ea typeface="宋体" panose="02010600030101010101" pitchFamily="2" charset="-122"/>
            </a:endParaRPr>
          </a:p>
          <a:p>
            <a:pPr marL="0" indent="0" eaLnBrk="1" hangingPunct="1">
              <a:buFontTx/>
              <a:buNone/>
            </a:pPr>
            <a:r>
              <a:rPr lang="en-US" altLang="zh-CN" sz="2400" b="1" dirty="0">
                <a:solidFill>
                  <a:srgbClr val="C00000"/>
                </a:solidFill>
                <a:ea typeface="宋体" panose="02010600030101010101" pitchFamily="2" charset="-122"/>
              </a:rPr>
              <a:t>Given: </a:t>
            </a:r>
            <a:r>
              <a:rPr lang="en-US" altLang="zh-CN" sz="2400" b="1" dirty="0">
                <a:ea typeface="宋体" panose="02010600030101010101" pitchFamily="2" charset="-122"/>
              </a:rPr>
              <a:t>3 points of known elevation; </a:t>
            </a:r>
          </a:p>
          <a:p>
            <a:pPr marL="0" indent="0" eaLnBrk="1" hangingPunct="1">
              <a:buFontTx/>
              <a:buNone/>
            </a:pPr>
            <a:r>
              <a:rPr lang="en-US" altLang="zh-CN" sz="2400" b="1" dirty="0">
                <a:solidFill>
                  <a:srgbClr val="C00000"/>
                </a:solidFill>
                <a:ea typeface="宋体" panose="02010600030101010101" pitchFamily="2" charset="-122"/>
              </a:rPr>
              <a:t>Estimate: </a:t>
            </a:r>
            <a:r>
              <a:rPr lang="en-US" altLang="zh-CN" sz="2400" b="1" dirty="0">
                <a:ea typeface="宋体" panose="02010600030101010101" pitchFamily="2" charset="-122"/>
              </a:rPr>
              <a:t>the elevation of point (p), Z</a:t>
            </a:r>
            <a:r>
              <a:rPr lang="en-US" altLang="zh-CN" sz="2400" b="1" baseline="-25000" dirty="0">
                <a:ea typeface="宋体" panose="02010600030101010101" pitchFamily="2" charset="-122"/>
              </a:rPr>
              <a:t>e</a:t>
            </a:r>
            <a:r>
              <a:rPr lang="en-US" altLang="zh-CN" sz="2400" b="1" dirty="0">
                <a:ea typeface="宋体" panose="02010600030101010101" pitchFamily="2" charset="-122"/>
              </a:rPr>
              <a:t>(p), using a weighted average of the known samples: </a:t>
            </a:r>
          </a:p>
          <a:p>
            <a:pPr marL="0" indent="0" eaLnBrk="1" hangingPunct="1">
              <a:buFontTx/>
              <a:buNone/>
            </a:pPr>
            <a:r>
              <a:rPr lang="en-US" altLang="zh-CN" sz="2400" b="1" dirty="0">
                <a:ea typeface="宋体" panose="02010600030101010101" pitchFamily="2" charset="-122"/>
              </a:rPr>
              <a:t> </a:t>
            </a:r>
          </a:p>
        </p:txBody>
      </p:sp>
      <p:sp>
        <p:nvSpPr>
          <p:cNvPr id="92163" name="Title 1"/>
          <p:cNvSpPr>
            <a:spLocks noGrp="1" noChangeArrowheads="1"/>
          </p:cNvSpPr>
          <p:nvPr>
            <p:ph type="title"/>
          </p:nvPr>
        </p:nvSpPr>
        <p:spPr>
          <a:xfrm>
            <a:off x="1187403" y="30281"/>
            <a:ext cx="7770812" cy="1143001"/>
          </a:xfrm>
        </p:spPr>
        <p:txBody>
          <a:bodyPr/>
          <a:lstStyle/>
          <a:p>
            <a:pPr marL="342900" indent="-342900"/>
            <a:r>
              <a:rPr lang="en-US" altLang="zh-CN" sz="4000" b="1" dirty="0">
                <a:ea typeface="宋体" panose="02010600030101010101" pitchFamily="2" charset="-122"/>
              </a:rPr>
              <a:t>Kriging Estimator (BLUE)</a:t>
            </a:r>
            <a:endParaRPr lang="zh-CN" altLang="en-US" sz="4000" dirty="0">
              <a:ea typeface="宋体" panose="02010600030101010101" pitchFamily="2" charset="-122"/>
            </a:endParaRPr>
          </a:p>
        </p:txBody>
      </p:sp>
      <p:pic>
        <p:nvPicPr>
          <p:cNvPr id="9216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850" y="1655763"/>
            <a:ext cx="32385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605EDDAD-0DEE-4DB3-8B93-874B3115479E}"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94211" name="Rectangle 3" descr="Rectangle: Click to edit Master text styles&#10;Second level&#10;Third level&#10;Fourth level&#10;Fifth level"/>
          <p:cNvSpPr>
            <a:spLocks noGrp="1" noChangeArrowheads="1"/>
          </p:cNvSpPr>
          <p:nvPr>
            <p:ph type="body" idx="1"/>
          </p:nvPr>
        </p:nvSpPr>
        <p:spPr>
          <a:xfrm>
            <a:off x="611188" y="2420938"/>
            <a:ext cx="8424862" cy="3267075"/>
          </a:xfrm>
        </p:spPr>
        <p:txBody>
          <a:bodyPr/>
          <a:lstStyle/>
          <a:p>
            <a:pPr marL="0" indent="0" eaLnBrk="1" hangingPunct="1">
              <a:buFontTx/>
              <a:buNone/>
            </a:pPr>
            <a:r>
              <a:rPr lang="en-US" altLang="zh-CN" sz="2000" b="1" dirty="0">
                <a:ea typeface="宋体" panose="02010600030101010101" pitchFamily="2" charset="-122"/>
              </a:rPr>
              <a:t>such that </a:t>
            </a:r>
          </a:p>
          <a:p>
            <a:pPr marL="0" indent="0" eaLnBrk="1" hangingPunct="1">
              <a:buFontTx/>
              <a:buNone/>
            </a:pPr>
            <a:r>
              <a:rPr lang="en-US" altLang="zh-CN" sz="2000" b="1" dirty="0">
                <a:ea typeface="宋体" panose="02010600030101010101" pitchFamily="2" charset="-122"/>
              </a:rPr>
              <a:t>                                    </a:t>
            </a:r>
            <a:r>
              <a:rPr lang="en-US" altLang="zh-CN" sz="2400" b="1" dirty="0">
                <a:solidFill>
                  <a:srgbClr val="000000"/>
                </a:solidFill>
                <a:ea typeface="宋体" panose="02010600030101010101" pitchFamily="2" charset="-122"/>
              </a:rPr>
              <a:t>W</a:t>
            </a:r>
            <a:r>
              <a:rPr lang="en-US" altLang="zh-CN" sz="2400" b="1" baseline="-25000" dirty="0">
                <a:solidFill>
                  <a:srgbClr val="000000"/>
                </a:solidFill>
                <a:ea typeface="宋体" panose="02010600030101010101" pitchFamily="2" charset="-122"/>
              </a:rPr>
              <a:t>1</a:t>
            </a:r>
            <a:r>
              <a:rPr lang="en-US" altLang="zh-CN" sz="2400" b="1" dirty="0">
                <a:solidFill>
                  <a:srgbClr val="000000"/>
                </a:solidFill>
                <a:ea typeface="宋体" panose="02010600030101010101" pitchFamily="2" charset="-122"/>
              </a:rPr>
              <a:t>+ W</a:t>
            </a:r>
            <a:r>
              <a:rPr lang="en-US" altLang="zh-CN" sz="2400" b="1" baseline="-25000" dirty="0">
                <a:solidFill>
                  <a:srgbClr val="000000"/>
                </a:solidFill>
                <a:ea typeface="宋体" panose="02010600030101010101" pitchFamily="2" charset="-122"/>
              </a:rPr>
              <a:t>2</a:t>
            </a:r>
            <a:r>
              <a:rPr lang="en-US" altLang="zh-CN" sz="2400" b="1" dirty="0">
                <a:solidFill>
                  <a:srgbClr val="000000"/>
                </a:solidFill>
                <a:ea typeface="宋体" panose="02010600030101010101" pitchFamily="2" charset="-122"/>
              </a:rPr>
              <a:t>+ W</a:t>
            </a:r>
            <a:r>
              <a:rPr lang="en-US" altLang="zh-CN" sz="2400" b="1" baseline="-25000" dirty="0">
                <a:solidFill>
                  <a:srgbClr val="000000"/>
                </a:solidFill>
                <a:ea typeface="宋体" panose="02010600030101010101" pitchFamily="2" charset="-122"/>
              </a:rPr>
              <a:t>3</a:t>
            </a:r>
            <a:r>
              <a:rPr lang="en-US" altLang="zh-CN" sz="2400" b="1" dirty="0">
                <a:solidFill>
                  <a:srgbClr val="000000"/>
                </a:solidFill>
                <a:ea typeface="宋体" panose="02010600030101010101" pitchFamily="2" charset="-122"/>
              </a:rPr>
              <a:t> = 1</a:t>
            </a:r>
          </a:p>
          <a:p>
            <a:pPr marL="0" indent="0" eaLnBrk="1" hangingPunct="1">
              <a:buFontTx/>
              <a:buNone/>
            </a:pPr>
            <a:r>
              <a:rPr lang="en-US" altLang="zh-CN" sz="2000" b="1" dirty="0">
                <a:ea typeface="宋体" panose="02010600030101010101" pitchFamily="2" charset="-122"/>
              </a:rPr>
              <a:t>     This is called </a:t>
            </a:r>
            <a:r>
              <a:rPr lang="en-US" altLang="zh-CN" sz="2000" b="1" dirty="0">
                <a:solidFill>
                  <a:srgbClr val="990000"/>
                </a:solidFill>
                <a:ea typeface="宋体" panose="02010600030101010101" pitchFamily="2" charset="-122"/>
              </a:rPr>
              <a:t>linear estimator</a:t>
            </a:r>
            <a:r>
              <a:rPr lang="en-US" altLang="zh-CN" sz="2000" b="1" dirty="0">
                <a:ea typeface="宋体" panose="02010600030101010101" pitchFamily="2" charset="-122"/>
              </a:rPr>
              <a:t>, and if the weights sum to 1 we call it </a:t>
            </a:r>
            <a:r>
              <a:rPr lang="en-US" altLang="zh-CN" sz="2000" b="1" dirty="0">
                <a:solidFill>
                  <a:srgbClr val="990000"/>
                </a:solidFill>
                <a:ea typeface="宋体" panose="02010600030101010101" pitchFamily="2" charset="-122"/>
              </a:rPr>
              <a:t>unbiased</a:t>
            </a:r>
            <a:r>
              <a:rPr lang="en-US" altLang="zh-CN" sz="2000" b="1" dirty="0">
                <a:ea typeface="宋体" panose="02010600030101010101" pitchFamily="2" charset="-122"/>
              </a:rPr>
              <a:t> linear estimator (remember if all weight are the same we will end up with the mean of all samples).</a:t>
            </a:r>
          </a:p>
          <a:p>
            <a:pPr marL="0" indent="0" eaLnBrk="1" hangingPunct="1">
              <a:buFontTx/>
              <a:buNone/>
            </a:pPr>
            <a:r>
              <a:rPr lang="en-US" altLang="zh-CN" sz="2000" b="1" dirty="0">
                <a:ea typeface="宋体" panose="02010600030101010101" pitchFamily="2" charset="-122"/>
              </a:rPr>
              <a:t>    For simplicity let us consider the following situation: </a:t>
            </a:r>
          </a:p>
          <a:p>
            <a:pPr marL="0" indent="0" eaLnBrk="1" hangingPunct="1">
              <a:buFontTx/>
              <a:buNone/>
            </a:pPr>
            <a:r>
              <a:rPr lang="en-US" altLang="zh-CN" sz="2000" b="1" dirty="0">
                <a:ea typeface="宋体" panose="02010600030101010101" pitchFamily="2" charset="-122"/>
              </a:rPr>
              <a:t>     Z</a:t>
            </a:r>
            <a:r>
              <a:rPr lang="en-US" altLang="zh-CN" sz="2000" b="1" baseline="-25000" dirty="0">
                <a:ea typeface="宋体" panose="02010600030101010101" pitchFamily="2" charset="-122"/>
              </a:rPr>
              <a:t>e</a:t>
            </a:r>
            <a:r>
              <a:rPr lang="en-US" altLang="zh-CN" sz="2000" b="1" dirty="0">
                <a:ea typeface="宋体" panose="02010600030101010101" pitchFamily="2" charset="-122"/>
              </a:rPr>
              <a:t>(p) = Z</a:t>
            </a:r>
            <a:r>
              <a:rPr lang="en-US" altLang="zh-CN" sz="2000" b="1" baseline="-25000" dirty="0">
                <a:ea typeface="宋体" panose="02010600030101010101" pitchFamily="2" charset="-122"/>
              </a:rPr>
              <a:t>1</a:t>
            </a:r>
            <a:r>
              <a:rPr lang="en-US" altLang="zh-CN" sz="2000" b="1" dirty="0">
                <a:ea typeface="宋体" panose="02010600030101010101" pitchFamily="2" charset="-122"/>
              </a:rPr>
              <a:t> 	that is all weights, except W</a:t>
            </a:r>
            <a:r>
              <a:rPr lang="en-US" altLang="zh-CN" sz="2000" b="1" baseline="-25000" dirty="0">
                <a:ea typeface="宋体" panose="02010600030101010101" pitchFamily="2" charset="-122"/>
              </a:rPr>
              <a:t>1</a:t>
            </a:r>
            <a:r>
              <a:rPr lang="en-US" altLang="zh-CN" sz="2000" b="1" dirty="0">
                <a:ea typeface="宋体" panose="02010600030101010101" pitchFamily="2" charset="-122"/>
              </a:rPr>
              <a:t>, equal zeros.</a:t>
            </a:r>
          </a:p>
          <a:p>
            <a:pPr marL="0" indent="0" eaLnBrk="1" hangingPunct="1">
              <a:buFontTx/>
              <a:buNone/>
            </a:pPr>
            <a:r>
              <a:rPr lang="en-US" altLang="zh-CN" sz="2000" b="1" dirty="0">
                <a:ea typeface="宋体" panose="02010600030101010101" pitchFamily="2" charset="-122"/>
              </a:rPr>
              <a:t>This estimated value will most likely differ from the actual value at point p, Z</a:t>
            </a:r>
            <a:r>
              <a:rPr lang="en-US" altLang="zh-CN" sz="2000" b="1" baseline="-25000" dirty="0">
                <a:ea typeface="宋体" panose="02010600030101010101" pitchFamily="2" charset="-122"/>
              </a:rPr>
              <a:t>a</a:t>
            </a:r>
            <a:r>
              <a:rPr lang="en-US" altLang="zh-CN" sz="2000" b="1" dirty="0">
                <a:ea typeface="宋体" panose="02010600030101010101" pitchFamily="2" charset="-122"/>
              </a:rPr>
              <a:t>(p), and this difference is called the </a:t>
            </a:r>
            <a:r>
              <a:rPr lang="en-US" altLang="zh-CN" sz="2000" b="1" dirty="0">
                <a:solidFill>
                  <a:srgbClr val="990000"/>
                </a:solidFill>
                <a:ea typeface="宋体" panose="02010600030101010101" pitchFamily="2" charset="-122"/>
              </a:rPr>
              <a:t>estimation error</a:t>
            </a:r>
            <a:r>
              <a:rPr lang="en-US" altLang="zh-CN" sz="2000" b="1" dirty="0">
                <a:ea typeface="宋体" panose="02010600030101010101" pitchFamily="2" charset="-122"/>
              </a:rPr>
              <a:t>: </a:t>
            </a:r>
          </a:p>
        </p:txBody>
      </p:sp>
      <p:sp>
        <p:nvSpPr>
          <p:cNvPr id="94212" name="Title 1"/>
          <p:cNvSpPr>
            <a:spLocks noGrp="1" noChangeArrowheads="1"/>
          </p:cNvSpPr>
          <p:nvPr>
            <p:ph type="title"/>
          </p:nvPr>
        </p:nvSpPr>
        <p:spPr>
          <a:xfrm>
            <a:off x="467544" y="242094"/>
            <a:ext cx="7770812" cy="728662"/>
          </a:xfrm>
        </p:spPr>
        <p:txBody>
          <a:bodyPr/>
          <a:lstStyle/>
          <a:p>
            <a:r>
              <a:rPr lang="en-US" altLang="zh-CN" b="1" dirty="0">
                <a:ea typeface="宋体" panose="02010600030101010101" pitchFamily="2" charset="-122"/>
              </a:rPr>
              <a:t>       1) The Linear Estimator</a:t>
            </a:r>
            <a:endParaRPr lang="zh-CN" altLang="en-US" dirty="0">
              <a:ea typeface="宋体" panose="02010600030101010101" pitchFamily="2" charset="-122"/>
            </a:endParaRPr>
          </a:p>
        </p:txBody>
      </p:sp>
      <p:pic>
        <p:nvPicPr>
          <p:cNvPr id="9421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1066800"/>
            <a:ext cx="735488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9688" y="6021388"/>
            <a:ext cx="78581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46E5313E-34E5-4299-9C8E-FECC3C2571CB}"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96259" name="Rectangle 3" descr="Rectangle: Click to edit Master text styles&#10;Second level&#10;Third level&#10;Fourth level&#10;Fifth level"/>
          <p:cNvSpPr>
            <a:spLocks noGrp="1" noChangeArrowheads="1"/>
          </p:cNvSpPr>
          <p:nvPr>
            <p:ph type="body" idx="1"/>
          </p:nvPr>
        </p:nvSpPr>
        <p:spPr>
          <a:xfrm>
            <a:off x="684213" y="2178050"/>
            <a:ext cx="8137525" cy="4130675"/>
          </a:xfrm>
        </p:spPr>
        <p:txBody>
          <a:bodyPr/>
          <a:lstStyle/>
          <a:p>
            <a:pPr marL="0" indent="0" eaLnBrk="1" hangingPunct="1">
              <a:buFontTx/>
              <a:buNone/>
            </a:pPr>
            <a:r>
              <a:rPr lang="en-US" altLang="zh-CN" sz="2400" b="1" dirty="0">
                <a:ea typeface="宋体" panose="02010600030101010101" pitchFamily="2" charset="-122"/>
              </a:rPr>
              <a:t>The </a:t>
            </a:r>
            <a:r>
              <a:rPr lang="en-US" altLang="zh-CN" sz="2400" b="1" dirty="0">
                <a:solidFill>
                  <a:srgbClr val="990000"/>
                </a:solidFill>
                <a:ea typeface="宋体" panose="02010600030101010101" pitchFamily="2" charset="-122"/>
              </a:rPr>
              <a:t>estimate</a:t>
            </a:r>
            <a:r>
              <a:rPr lang="en-US" altLang="zh-CN" sz="2400" b="1" dirty="0">
                <a:ea typeface="宋体" panose="02010600030101010101" pitchFamily="2" charset="-122"/>
              </a:rPr>
              <a:t> and </a:t>
            </a:r>
            <a:r>
              <a:rPr lang="en-US" altLang="zh-CN" sz="2400" b="1" dirty="0">
                <a:solidFill>
                  <a:srgbClr val="990000"/>
                </a:solidFill>
                <a:ea typeface="宋体" panose="02010600030101010101" pitchFamily="2" charset="-122"/>
              </a:rPr>
              <a:t>estimation error </a:t>
            </a:r>
            <a:r>
              <a:rPr lang="en-US" altLang="zh-CN" sz="2400" b="1" dirty="0">
                <a:ea typeface="宋体" panose="02010600030101010101" pitchFamily="2" charset="-122"/>
              </a:rPr>
              <a:t>depend on the weights chosen. </a:t>
            </a:r>
          </a:p>
          <a:p>
            <a:pPr marL="0" indent="0" eaLnBrk="1" hangingPunct="1">
              <a:buFontTx/>
              <a:buNone/>
            </a:pPr>
            <a:r>
              <a:rPr lang="en-US" altLang="zh-CN" sz="2400" b="1" dirty="0">
                <a:ea typeface="宋体" panose="02010600030101010101" pitchFamily="2" charset="-122"/>
              </a:rPr>
              <a:t>Ideally, kriging tries to choose the optimal weights that produce the minimum estimation error. </a:t>
            </a:r>
          </a:p>
          <a:p>
            <a:pPr marL="0" indent="0" eaLnBrk="1" hangingPunct="1">
              <a:buFontTx/>
              <a:buNone/>
            </a:pPr>
            <a:r>
              <a:rPr lang="en-US" altLang="zh-CN" sz="2400" b="1" dirty="0">
                <a:ea typeface="宋体" panose="02010600030101010101" pitchFamily="2" charset="-122"/>
              </a:rPr>
              <a:t>i.e., kriging </a:t>
            </a:r>
            <a:r>
              <a:rPr lang="en-US" altLang="zh-CN" sz="2400" b="1" dirty="0">
                <a:solidFill>
                  <a:srgbClr val="990000"/>
                </a:solidFill>
                <a:ea typeface="宋体" panose="02010600030101010101" pitchFamily="2" charset="-122"/>
              </a:rPr>
              <a:t>minimize the estimation variance </a:t>
            </a:r>
            <a:r>
              <a:rPr lang="en-US" altLang="zh-CN" sz="2400" b="1" dirty="0">
                <a:ea typeface="宋体" panose="02010600030101010101" pitchFamily="2" charset="-122"/>
              </a:rPr>
              <a:t>with respect to weights, i.e.,</a:t>
            </a:r>
          </a:p>
          <a:p>
            <a:pPr marL="0" indent="0" eaLnBrk="1" hangingPunct="1">
              <a:buFontTx/>
              <a:buNone/>
            </a:pPr>
            <a:endParaRPr lang="en-US" altLang="zh-CN" sz="2400" b="1" dirty="0">
              <a:ea typeface="宋体" panose="02010600030101010101" pitchFamily="2" charset="-122"/>
            </a:endParaRPr>
          </a:p>
          <a:p>
            <a:pPr marL="0" indent="0" eaLnBrk="1" hangingPunct="1">
              <a:buFontTx/>
              <a:buNone/>
            </a:pPr>
            <a:r>
              <a:rPr lang="en-US" altLang="zh-CN" sz="2400" b="1" dirty="0">
                <a:ea typeface="宋体" panose="02010600030101010101" pitchFamily="2" charset="-122"/>
              </a:rPr>
              <a:t>                                          </a:t>
            </a:r>
            <a:r>
              <a:rPr lang="en-US" altLang="zh-CN" sz="2400" i="1" dirty="0">
                <a:ea typeface="宋体" panose="02010600030101010101" pitchFamily="2" charset="-122"/>
              </a:rPr>
              <a:t>i =1 to n (n is 3 in our example)</a:t>
            </a:r>
          </a:p>
        </p:txBody>
      </p:sp>
      <p:sp>
        <p:nvSpPr>
          <p:cNvPr id="96260" name="Title 1"/>
          <p:cNvSpPr>
            <a:spLocks noGrp="1" noChangeArrowheads="1"/>
          </p:cNvSpPr>
          <p:nvPr>
            <p:ph type="title"/>
          </p:nvPr>
        </p:nvSpPr>
        <p:spPr>
          <a:xfrm>
            <a:off x="468313" y="395288"/>
            <a:ext cx="8567737" cy="585787"/>
          </a:xfrm>
        </p:spPr>
        <p:txBody>
          <a:bodyPr/>
          <a:lstStyle/>
          <a:p>
            <a:r>
              <a:rPr lang="en-US" altLang="zh-CN" sz="2800" b="1" dirty="0">
                <a:ea typeface="宋体" panose="02010600030101010101" pitchFamily="2" charset="-122"/>
              </a:rPr>
              <a:t>2) Minimize the variance of the estimation error</a:t>
            </a:r>
            <a:endParaRPr lang="zh-CN" altLang="en-US" sz="2800">
              <a:ea typeface="宋体" panose="02010600030101010101" pitchFamily="2" charset="-122"/>
            </a:endParaRPr>
          </a:p>
        </p:txBody>
      </p:sp>
      <p:sp>
        <p:nvSpPr>
          <p:cNvPr id="962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62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125538"/>
            <a:ext cx="29130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797425"/>
            <a:ext cx="14398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95288" y="1412875"/>
            <a:ext cx="8748712" cy="4706938"/>
          </a:xfrm>
        </p:spPr>
        <p:txBody>
          <a:bodyPr/>
          <a:lstStyle/>
          <a:p>
            <a:pPr marL="0" indent="0" eaLnBrk="1" hangingPunct="1">
              <a:buFontTx/>
              <a:buNone/>
            </a:pPr>
            <a:r>
              <a:rPr lang="en-US" altLang="zh-CN" sz="2000" b="1" dirty="0">
                <a:ea typeface="宋体" panose="02010600030101010101" pitchFamily="2" charset="-122"/>
              </a:rPr>
              <a:t>After the differentiation with respect to W1, W2, W3, the following set of equation is obtained:</a:t>
            </a:r>
          </a:p>
          <a:p>
            <a:pPr marL="0" indent="0" eaLnBrk="1" hangingPunct="1">
              <a:buFontTx/>
              <a:buNone/>
            </a:pPr>
            <a:r>
              <a:rPr lang="en-US" altLang="zh-CN" sz="2000" b="1" dirty="0">
                <a:ea typeface="宋体" panose="02010600030101010101" pitchFamily="2" charset="-122"/>
              </a:rPr>
              <a:t> </a:t>
            </a:r>
          </a:p>
          <a:p>
            <a:pPr marL="0" indent="0" eaLnBrk="1" hangingPunct="1">
              <a:buFontTx/>
              <a:buNone/>
            </a:pPr>
            <a:endParaRPr lang="en-US" altLang="zh-CN" sz="2000" b="1" dirty="0">
              <a:ea typeface="宋体" panose="02010600030101010101" pitchFamily="2" charset="-122"/>
            </a:endParaRPr>
          </a:p>
          <a:p>
            <a:pPr marL="0" indent="0" eaLnBrk="1" hangingPunct="1">
              <a:buFontTx/>
              <a:buNone/>
            </a:pPr>
            <a:endParaRPr lang="en-US" altLang="zh-CN" sz="2000" b="1" dirty="0">
              <a:ea typeface="宋体" panose="02010600030101010101" pitchFamily="2" charset="-122"/>
            </a:endParaRPr>
          </a:p>
          <a:p>
            <a:pPr marL="0" indent="0" eaLnBrk="1" hangingPunct="1">
              <a:buFontTx/>
              <a:buNone/>
            </a:pPr>
            <a:r>
              <a:rPr lang="en-US" altLang="zh-CN" sz="2000" b="1" dirty="0">
                <a:ea typeface="宋体" panose="02010600030101010101" pitchFamily="2" charset="-122"/>
              </a:rPr>
              <a:t>Separating these equations into matrix form yields </a:t>
            </a:r>
          </a:p>
          <a:p>
            <a:pPr marL="0" indent="0" eaLnBrk="1" hangingPunct="1">
              <a:buFontTx/>
              <a:buNone/>
            </a:pPr>
            <a:r>
              <a:rPr lang="en-US" altLang="zh-CN" sz="2000" b="1" dirty="0">
                <a:ea typeface="宋体" panose="02010600030101010101" pitchFamily="2" charset="-122"/>
              </a:rPr>
              <a:t> </a:t>
            </a:r>
          </a:p>
          <a:p>
            <a:pPr marL="0" indent="0" eaLnBrk="1" hangingPunct="1">
              <a:buFontTx/>
              <a:buNone/>
            </a:pPr>
            <a:endParaRPr lang="en-US" altLang="zh-CN" sz="2000" b="1" dirty="0">
              <a:ea typeface="宋体" panose="02010600030101010101" pitchFamily="2" charset="-122"/>
            </a:endParaRPr>
          </a:p>
          <a:p>
            <a:pPr marL="0" indent="0" eaLnBrk="1" hangingPunct="1">
              <a:buFontTx/>
              <a:buNone/>
            </a:pPr>
            <a:endParaRPr lang="en-US" altLang="zh-CN" sz="2000" b="1" dirty="0">
              <a:ea typeface="宋体" panose="02010600030101010101" pitchFamily="2" charset="-122"/>
            </a:endParaRPr>
          </a:p>
          <a:p>
            <a:pPr marL="0" indent="0" eaLnBrk="1" hangingPunct="1">
              <a:buFontTx/>
              <a:buNone/>
            </a:pPr>
            <a:r>
              <a:rPr lang="en-US" altLang="zh-CN" sz="2000" b="1" dirty="0">
                <a:ea typeface="宋体" panose="02010600030101010101" pitchFamily="2" charset="-122"/>
              </a:rPr>
              <a:t>Solving above system of linear equation, we obtain the coefficients Ws and then the estimation variance is given by</a:t>
            </a:r>
          </a:p>
          <a:p>
            <a:pPr marL="0" indent="0" eaLnBrk="1" hangingPunct="1">
              <a:buFontTx/>
              <a:buNone/>
            </a:pPr>
            <a:r>
              <a:rPr lang="en-US" altLang="zh-CN" sz="2000" b="1" dirty="0">
                <a:ea typeface="宋体" panose="02010600030101010101" pitchFamily="2" charset="-122"/>
              </a:rPr>
              <a:t>	 </a:t>
            </a:r>
          </a:p>
        </p:txBody>
      </p:sp>
      <p:sp>
        <p:nvSpPr>
          <p:cNvPr id="98307" name="Title 1"/>
          <p:cNvSpPr>
            <a:spLocks noGrp="1" noChangeArrowheads="1"/>
          </p:cNvSpPr>
          <p:nvPr>
            <p:ph type="title"/>
          </p:nvPr>
        </p:nvSpPr>
        <p:spPr/>
        <p:txBody>
          <a:bodyPr/>
          <a:lstStyle/>
          <a:p>
            <a:r>
              <a:rPr lang="en-US" altLang="zh-CN" b="1" dirty="0">
                <a:ea typeface="宋体" panose="02010600030101010101" pitchFamily="2" charset="-122"/>
              </a:rPr>
              <a:t>3) Kriging Equation</a:t>
            </a:r>
            <a:endParaRPr lang="zh-CN" altLang="en-US">
              <a:ea typeface="宋体" panose="02010600030101010101" pitchFamily="2" charset="-122"/>
            </a:endParaRPr>
          </a:p>
        </p:txBody>
      </p:sp>
      <p:pic>
        <p:nvPicPr>
          <p:cNvPr id="9830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214563"/>
            <a:ext cx="3524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989388"/>
            <a:ext cx="38576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5588" y="6145213"/>
            <a:ext cx="3244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C6CB2549-2B62-4AAC-B3C1-CEEE980B3972}" type="datetime1">
              <a:rPr lang="en-US" altLang="zh-CN" sz="900" smtClean="0">
                <a:latin typeface="Tahoma" panose="020B0604030504040204" pitchFamily="34" charset="0"/>
                <a:ea typeface="宋体" panose="02010600030101010101" pitchFamily="2" charset="-122"/>
              </a:rPr>
              <a:pPr>
                <a:spcBef>
                  <a:spcPct val="0"/>
                </a:spcBef>
                <a:buClrTx/>
                <a:buFontTx/>
                <a:buNone/>
              </a:pPr>
              <a:t>9/2/2022</a:t>
            </a:fld>
            <a:endParaRPr lang="en-US" altLang="zh-CN" sz="900" dirty="0">
              <a:latin typeface="Tahoma" panose="020B0604030504040204" pitchFamily="34" charset="0"/>
              <a:ea typeface="宋体" panose="02010600030101010101" pitchFamily="2" charset="-122"/>
            </a:endParaRPr>
          </a:p>
        </p:txBody>
      </p:sp>
      <p:sp>
        <p:nvSpPr>
          <p:cNvPr id="100355" name="Rectangle 2"/>
          <p:cNvSpPr>
            <a:spLocks noGrp="1" noChangeArrowheads="1"/>
          </p:cNvSpPr>
          <p:nvPr>
            <p:ph type="title"/>
          </p:nvPr>
        </p:nvSpPr>
        <p:spPr/>
        <p:txBody>
          <a:bodyPr/>
          <a:lstStyle/>
          <a:p>
            <a:pPr eaLnBrk="1" hangingPunct="1"/>
            <a:r>
              <a:rPr lang="en-US" altLang="zh-CN" b="1" dirty="0">
                <a:ea typeface="宋体" panose="02010600030101010101" pitchFamily="2" charset="-122"/>
              </a:rPr>
              <a:t>Examples of Kriging</a:t>
            </a:r>
          </a:p>
        </p:txBody>
      </p:sp>
      <p:grpSp>
        <p:nvGrpSpPr>
          <p:cNvPr id="100356" name="Group 14"/>
          <p:cNvGrpSpPr>
            <a:grpSpLocks/>
          </p:cNvGrpSpPr>
          <p:nvPr/>
        </p:nvGrpSpPr>
        <p:grpSpPr bwMode="auto">
          <a:xfrm>
            <a:off x="762000" y="1344613"/>
            <a:ext cx="7758113" cy="4789487"/>
            <a:chOff x="144" y="576"/>
            <a:chExt cx="5376" cy="3419"/>
          </a:xfrm>
        </p:grpSpPr>
        <p:pic>
          <p:nvPicPr>
            <p:cNvPr id="100357" name="Picture 15"/>
            <p:cNvPicPr>
              <a:picLocks noChangeAspect="1" noChangeArrowheads="1"/>
            </p:cNvPicPr>
            <p:nvPr/>
          </p:nvPicPr>
          <p:blipFill>
            <a:blip r:embed="rId2">
              <a:extLst>
                <a:ext uri="{28A0092B-C50C-407E-A947-70E740481C1C}">
                  <a14:useLocalDpi xmlns:a14="http://schemas.microsoft.com/office/drawing/2010/main" val="0"/>
                </a:ext>
              </a:extLst>
            </a:blip>
            <a:srcRect l="32469" r="31003"/>
            <a:stretch>
              <a:fillRect/>
            </a:stretch>
          </p:blipFill>
          <p:spPr bwMode="auto">
            <a:xfrm>
              <a:off x="144" y="576"/>
              <a:ext cx="1296" cy="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16"/>
            <p:cNvPicPr>
              <a:picLocks noChangeAspect="1" noChangeArrowheads="1"/>
            </p:cNvPicPr>
            <p:nvPr/>
          </p:nvPicPr>
          <p:blipFill>
            <a:blip r:embed="rId3">
              <a:extLst>
                <a:ext uri="{28A0092B-C50C-407E-A947-70E740481C1C}">
                  <a14:useLocalDpi xmlns:a14="http://schemas.microsoft.com/office/drawing/2010/main" val="0"/>
                </a:ext>
              </a:extLst>
            </a:blip>
            <a:srcRect l="29764" r="31003"/>
            <a:stretch>
              <a:fillRect/>
            </a:stretch>
          </p:blipFill>
          <p:spPr bwMode="auto">
            <a:xfrm>
              <a:off x="1536" y="576"/>
              <a:ext cx="1392" cy="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Text Box 17"/>
            <p:cNvSpPr txBox="1">
              <a:spLocks noChangeArrowheads="1"/>
            </p:cNvSpPr>
            <p:nvPr/>
          </p:nvSpPr>
          <p:spPr bwMode="auto">
            <a:xfrm>
              <a:off x="2064" y="3714"/>
              <a:ext cx="68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Universal</a:t>
              </a:r>
            </a:p>
          </p:txBody>
        </p:sp>
        <p:pic>
          <p:nvPicPr>
            <p:cNvPr id="100360" name="Picture 18"/>
            <p:cNvPicPr>
              <a:picLocks noChangeAspect="1" noChangeArrowheads="1"/>
            </p:cNvPicPr>
            <p:nvPr/>
          </p:nvPicPr>
          <p:blipFill>
            <a:blip r:embed="rId4">
              <a:extLst>
                <a:ext uri="{28A0092B-C50C-407E-A947-70E740481C1C}">
                  <a14:useLocalDpi xmlns:a14="http://schemas.microsoft.com/office/drawing/2010/main" val="0"/>
                </a:ext>
              </a:extLst>
            </a:blip>
            <a:srcRect l="32469" r="32356"/>
            <a:stretch>
              <a:fillRect/>
            </a:stretch>
          </p:blipFill>
          <p:spPr bwMode="auto">
            <a:xfrm>
              <a:off x="2976" y="588"/>
              <a:ext cx="1248" cy="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1" name="Text Box 19"/>
            <p:cNvSpPr txBox="1">
              <a:spLocks noChangeArrowheads="1"/>
            </p:cNvSpPr>
            <p:nvPr/>
          </p:nvSpPr>
          <p:spPr bwMode="auto">
            <a:xfrm>
              <a:off x="3128" y="3705"/>
              <a:ext cx="81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Exponential</a:t>
              </a:r>
            </a:p>
          </p:txBody>
        </p:sp>
        <p:pic>
          <p:nvPicPr>
            <p:cNvPr id="100362" name="Picture 20"/>
            <p:cNvPicPr>
              <a:picLocks noChangeAspect="1" noChangeArrowheads="1"/>
            </p:cNvPicPr>
            <p:nvPr/>
          </p:nvPicPr>
          <p:blipFill>
            <a:blip r:embed="rId5">
              <a:extLst>
                <a:ext uri="{28A0092B-C50C-407E-A947-70E740481C1C}">
                  <a14:useLocalDpi xmlns:a14="http://schemas.microsoft.com/office/drawing/2010/main" val="0"/>
                </a:ext>
              </a:extLst>
            </a:blip>
            <a:srcRect l="32413" r="32413"/>
            <a:stretch>
              <a:fillRect/>
            </a:stretch>
          </p:blipFill>
          <p:spPr bwMode="auto">
            <a:xfrm>
              <a:off x="4272" y="588"/>
              <a:ext cx="1248" cy="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3" name="Text Box 21"/>
            <p:cNvSpPr txBox="1">
              <a:spLocks noChangeArrowheads="1"/>
            </p:cNvSpPr>
            <p:nvPr/>
          </p:nvSpPr>
          <p:spPr bwMode="auto">
            <a:xfrm>
              <a:off x="4596" y="3753"/>
              <a:ext cx="59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Circular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BB97A3DC-3E79-4904-8CCB-5CA103DFC205}" type="datetime1">
              <a:rPr lang="en-US" altLang="zh-CN" sz="900" smtClean="0">
                <a:latin typeface="Tahoma" panose="020B0604030504040204" pitchFamily="34" charset="0"/>
                <a:ea typeface="宋体" panose="02010600030101010101" pitchFamily="2" charset="-122"/>
              </a:rPr>
              <a:pPr>
                <a:spcBef>
                  <a:spcPct val="0"/>
                </a:spcBef>
                <a:buClrTx/>
                <a:buFontTx/>
                <a:buNone/>
              </a:pPr>
              <a:t>9/2/2022</a:t>
            </a:fld>
            <a:endParaRPr lang="en-US" altLang="zh-CN" sz="900" dirty="0">
              <a:latin typeface="Tahoma" panose="020B0604030504040204" pitchFamily="34" charset="0"/>
              <a:ea typeface="宋体" panose="02010600030101010101" pitchFamily="2" charset="-122"/>
            </a:endParaRPr>
          </a:p>
        </p:txBody>
      </p:sp>
      <p:sp>
        <p:nvSpPr>
          <p:cNvPr id="101379" name="Rectangle 2"/>
          <p:cNvSpPr>
            <a:spLocks noGrp="1" noChangeArrowheads="1"/>
          </p:cNvSpPr>
          <p:nvPr>
            <p:ph type="title"/>
          </p:nvPr>
        </p:nvSpPr>
        <p:spPr>
          <a:xfrm>
            <a:off x="692150" y="203201"/>
            <a:ext cx="8268592" cy="1143000"/>
          </a:xfrm>
        </p:spPr>
        <p:txBody>
          <a:bodyPr/>
          <a:lstStyle/>
          <a:p>
            <a:pPr eaLnBrk="1" hangingPunct="1"/>
            <a:r>
              <a:rPr lang="en-US" altLang="zh-CN" sz="3600" b="1" dirty="0">
                <a:ea typeface="宋体" panose="02010600030101010101" pitchFamily="2" charset="-122"/>
              </a:rPr>
              <a:t>Kriging honors the measurements</a:t>
            </a:r>
          </a:p>
        </p:txBody>
      </p:sp>
      <p:pic>
        <p:nvPicPr>
          <p:cNvPr id="1013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73238"/>
            <a:ext cx="568801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63D49FC9-CA52-4F11-BF5B-229E0B3FCCFD}"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02403" name="Rectangle 3" descr="Rectangle: Click to edit Master text styles&#10;Second level&#10;Third level&#10;Fourth level&#10;Fifth level"/>
          <p:cNvSpPr>
            <a:spLocks noGrp="1" noChangeArrowheads="1"/>
          </p:cNvSpPr>
          <p:nvPr>
            <p:ph type="body" idx="1"/>
          </p:nvPr>
        </p:nvSpPr>
        <p:spPr>
          <a:xfrm>
            <a:off x="827585" y="2026444"/>
            <a:ext cx="7920880" cy="4706937"/>
          </a:xfrm>
        </p:spPr>
        <p:txBody>
          <a:bodyPr/>
          <a:lstStyle/>
          <a:p>
            <a:pPr marL="0" indent="0" eaLnBrk="1" hangingPunct="1">
              <a:buFontTx/>
              <a:buNone/>
            </a:pPr>
            <a:r>
              <a:rPr lang="en-US" altLang="zh-CN" sz="2800" b="1" dirty="0">
                <a:ea typeface="宋体" panose="02010600030101010101" pitchFamily="2" charset="-122"/>
              </a:rPr>
              <a:t>• This book is </a:t>
            </a:r>
            <a:r>
              <a:rPr lang="en-US" altLang="zh-CN" sz="2800" b="1" dirty="0">
                <a:solidFill>
                  <a:srgbClr val="990000"/>
                </a:solidFill>
                <a:ea typeface="宋体" panose="02010600030101010101" pitchFamily="2" charset="-122"/>
              </a:rPr>
              <a:t>not heavily mathematical</a:t>
            </a:r>
            <a:r>
              <a:rPr lang="en-US" altLang="zh-CN" sz="2800" b="1" dirty="0">
                <a:ea typeface="宋体" panose="02010600030101010101" pitchFamily="2" charset="-122"/>
              </a:rPr>
              <a:t>;</a:t>
            </a:r>
          </a:p>
          <a:p>
            <a:pPr marL="0" indent="0" eaLnBrk="1" hangingPunct="1">
              <a:buFontTx/>
              <a:buNone/>
            </a:pPr>
            <a:r>
              <a:rPr lang="en-US" altLang="zh-CN" sz="2800" b="1" dirty="0">
                <a:ea typeface="宋体" panose="02010600030101010101" pitchFamily="2" charset="-122"/>
              </a:rPr>
              <a:t>• The book is built around a series of case studies on </a:t>
            </a:r>
            <a:r>
              <a:rPr lang="en-US" altLang="zh-CN" sz="2800" b="1" dirty="0">
                <a:solidFill>
                  <a:srgbClr val="990000"/>
                </a:solidFill>
                <a:ea typeface="宋体" panose="02010600030101010101" pitchFamily="2" charset="-122"/>
              </a:rPr>
              <a:t>a real data set</a:t>
            </a:r>
            <a:r>
              <a:rPr lang="en-US" altLang="zh-CN" sz="2800" b="1" dirty="0">
                <a:ea typeface="宋体" panose="02010600030101010101" pitchFamily="2" charset="-122"/>
              </a:rPr>
              <a:t>;</a:t>
            </a:r>
          </a:p>
          <a:p>
            <a:pPr marL="0" indent="0" eaLnBrk="1" hangingPunct="1">
              <a:buFontTx/>
              <a:buNone/>
            </a:pPr>
            <a:r>
              <a:rPr lang="en-US" altLang="zh-CN" sz="2800" b="1" dirty="0">
                <a:ea typeface="宋体" panose="02010600030101010101" pitchFamily="2" charset="-122"/>
              </a:rPr>
              <a:t>• The </a:t>
            </a:r>
            <a:r>
              <a:rPr lang="en-US" altLang="zh-CN" sz="2800" b="1" dirty="0">
                <a:solidFill>
                  <a:srgbClr val="990000"/>
                </a:solidFill>
                <a:ea typeface="宋体" panose="02010600030101010101" pitchFamily="2" charset="-122"/>
              </a:rPr>
              <a:t>sample data set </a:t>
            </a:r>
            <a:r>
              <a:rPr lang="en-US" altLang="zh-CN" sz="2800" b="1" dirty="0">
                <a:ea typeface="宋体" panose="02010600030101010101" pitchFamily="2" charset="-122"/>
              </a:rPr>
              <a:t>with which the case studies were performed is in fact a subset of a much large, completely known data set (the </a:t>
            </a:r>
            <a:r>
              <a:rPr lang="en-US" altLang="zh-CN" sz="2800" b="1" dirty="0">
                <a:solidFill>
                  <a:srgbClr val="990000"/>
                </a:solidFill>
                <a:ea typeface="宋体" panose="02010600030101010101" pitchFamily="2" charset="-122"/>
              </a:rPr>
              <a:t>exhaustive data set</a:t>
            </a:r>
            <a:r>
              <a:rPr lang="en-US" altLang="zh-CN" sz="2800" b="1" dirty="0">
                <a:ea typeface="宋体" panose="02010600030101010101" pitchFamily="2" charset="-122"/>
              </a:rPr>
              <a:t>). Therefore, throughout the case studies we will have access to </a:t>
            </a:r>
            <a:r>
              <a:rPr lang="en-US" altLang="zh-CN" sz="2800" b="1" dirty="0">
                <a:solidFill>
                  <a:srgbClr val="990000"/>
                </a:solidFill>
                <a:ea typeface="宋体" panose="02010600030101010101" pitchFamily="2" charset="-122"/>
              </a:rPr>
              <a:t>the correct answers</a:t>
            </a:r>
            <a:r>
              <a:rPr lang="en-US" altLang="zh-CN" sz="2800" b="1" dirty="0">
                <a:ea typeface="宋体" panose="02010600030101010101" pitchFamily="2" charset="-122"/>
              </a:rPr>
              <a:t>.</a:t>
            </a:r>
          </a:p>
        </p:txBody>
      </p:sp>
      <p:sp>
        <p:nvSpPr>
          <p:cNvPr id="102404" name="Title 1"/>
          <p:cNvSpPr>
            <a:spLocks noGrp="1" noChangeArrowheads="1"/>
          </p:cNvSpPr>
          <p:nvPr>
            <p:ph type="title"/>
          </p:nvPr>
        </p:nvSpPr>
        <p:spPr>
          <a:xfrm>
            <a:off x="0" y="548680"/>
            <a:ext cx="8641085" cy="1143000"/>
          </a:xfrm>
        </p:spPr>
        <p:txBody>
          <a:bodyPr/>
          <a:lstStyle/>
          <a:p>
            <a:pPr algn="ctr"/>
            <a:r>
              <a:rPr lang="en-US" altLang="zh-CN" sz="4000" b="1" dirty="0">
                <a:ea typeface="宋体" panose="02010600030101010101" pitchFamily="2" charset="-122"/>
              </a:rPr>
              <a:t>4. Introduction to the book </a:t>
            </a:r>
            <a:br>
              <a:rPr lang="en-US" altLang="zh-CN" sz="4000" b="1" dirty="0">
                <a:ea typeface="宋体" panose="02010600030101010101" pitchFamily="2" charset="-122"/>
              </a:rPr>
            </a:br>
            <a:r>
              <a:rPr lang="en-US" altLang="zh-CN" sz="4000" b="1" dirty="0">
                <a:ea typeface="宋体" panose="02010600030101010101" pitchFamily="2" charset="-122"/>
              </a:rPr>
              <a:t>and data sets</a:t>
            </a:r>
            <a:endParaRPr lang="zh-CN" altLang="en-US" sz="40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CC575510-0966-4A79-9663-6C069B080EE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04451" name="Rectangle 3" descr="Rectangle: Click to edit Master text styles&#10;Second level&#10;Third level&#10;Fourth level&#10;Fifth level"/>
          <p:cNvSpPr>
            <a:spLocks noGrp="1" noChangeArrowheads="1"/>
          </p:cNvSpPr>
          <p:nvPr>
            <p:ph type="body" idx="1"/>
          </p:nvPr>
        </p:nvSpPr>
        <p:spPr>
          <a:xfrm>
            <a:off x="827088" y="1674813"/>
            <a:ext cx="7993062" cy="4706937"/>
          </a:xfrm>
        </p:spPr>
        <p:txBody>
          <a:bodyPr/>
          <a:lstStyle/>
          <a:p>
            <a:pPr marL="0" indent="0" eaLnBrk="1" hangingPunct="1">
              <a:buFontTx/>
              <a:buNone/>
            </a:pPr>
            <a:r>
              <a:rPr lang="en-US" altLang="zh-CN" sz="2400" b="1" dirty="0">
                <a:ea typeface="宋体" panose="02010600030101010101" pitchFamily="2" charset="-122"/>
              </a:rPr>
              <a:t>•  The data set is derived from a digital elevation model from </a:t>
            </a:r>
            <a:r>
              <a:rPr lang="en-US" altLang="zh-CN" sz="2400" b="1" dirty="0">
                <a:solidFill>
                  <a:srgbClr val="990000"/>
                </a:solidFill>
                <a:ea typeface="宋体" panose="02010600030101010101" pitchFamily="2" charset="-122"/>
              </a:rPr>
              <a:t>the Walker Lake area in Nevada</a:t>
            </a:r>
            <a:r>
              <a:rPr lang="en-US" altLang="zh-CN" sz="2400" b="1" dirty="0">
                <a:ea typeface="宋体" panose="02010600030101010101" pitchFamily="2" charset="-122"/>
              </a:rPr>
              <a:t> in western US (Figure 1.1);</a:t>
            </a:r>
          </a:p>
          <a:p>
            <a:pPr marL="0" indent="0" eaLnBrk="1" hangingPunct="1">
              <a:buFontTx/>
              <a:buNone/>
            </a:pPr>
            <a:r>
              <a:rPr lang="en-US" altLang="zh-CN" sz="2400" b="1" dirty="0">
                <a:ea typeface="宋体" panose="02010600030101010101" pitchFamily="2" charset="-122"/>
              </a:rPr>
              <a:t>•  A data set consists of </a:t>
            </a:r>
            <a:r>
              <a:rPr lang="en-US" altLang="zh-CN" sz="2400" b="1" dirty="0">
                <a:solidFill>
                  <a:srgbClr val="990000"/>
                </a:solidFill>
                <a:ea typeface="宋体" panose="02010600030101010101" pitchFamily="2" charset="-122"/>
              </a:rPr>
              <a:t>3 variables </a:t>
            </a:r>
            <a:r>
              <a:rPr lang="en-US" altLang="zh-CN" sz="2400" b="1" dirty="0">
                <a:ea typeface="宋体" panose="02010600030101010101" pitchFamily="2" charset="-122"/>
              </a:rPr>
              <a:t>measured at each of </a:t>
            </a:r>
            <a:r>
              <a:rPr lang="en-US" altLang="zh-CN" sz="2400" b="1" dirty="0">
                <a:solidFill>
                  <a:srgbClr val="990000"/>
                </a:solidFill>
                <a:ea typeface="宋体" panose="02010600030101010101" pitchFamily="2" charset="-122"/>
              </a:rPr>
              <a:t>78,000 points on 1m x 1m grid over a rectangular area of 260m x 300m </a:t>
            </a:r>
            <a:r>
              <a:rPr lang="en-US" altLang="zh-CN" sz="2400" b="1" dirty="0">
                <a:ea typeface="宋体" panose="02010600030101010101" pitchFamily="2" charset="-122"/>
              </a:rPr>
              <a:t>which was produced from the original digital elevation model;</a:t>
            </a:r>
          </a:p>
          <a:p>
            <a:pPr marL="0" indent="0" eaLnBrk="1" hangingPunct="1">
              <a:buFontTx/>
              <a:buNone/>
            </a:pPr>
            <a:r>
              <a:rPr lang="en-US" altLang="zh-CN" sz="2400" b="1" dirty="0">
                <a:ea typeface="宋体" panose="02010600030101010101" pitchFamily="2" charset="-122"/>
              </a:rPr>
              <a:t>•  There are three variables:</a:t>
            </a:r>
          </a:p>
          <a:p>
            <a:pPr lvl="1" eaLnBrk="1" hangingPunct="1"/>
            <a:r>
              <a:rPr lang="en-US" altLang="zh-CN" sz="2000" b="1" dirty="0">
                <a:ea typeface="宋体" panose="02010600030101010101" pitchFamily="2" charset="-122"/>
              </a:rPr>
              <a:t>The first two variables, </a:t>
            </a:r>
            <a:r>
              <a:rPr lang="en-US" altLang="zh-CN" sz="2000" b="1" dirty="0">
                <a:solidFill>
                  <a:srgbClr val="990000"/>
                </a:solidFill>
                <a:ea typeface="宋体" panose="02010600030101010101" pitchFamily="2" charset="-122"/>
              </a:rPr>
              <a:t>V </a:t>
            </a:r>
            <a:r>
              <a:rPr lang="en-US" altLang="zh-CN" sz="2000" b="1" dirty="0">
                <a:ea typeface="宋体" panose="02010600030101010101" pitchFamily="2" charset="-122"/>
              </a:rPr>
              <a:t>and </a:t>
            </a:r>
            <a:r>
              <a:rPr lang="en-US" altLang="zh-CN" sz="2000" b="1" dirty="0">
                <a:solidFill>
                  <a:srgbClr val="990000"/>
                </a:solidFill>
                <a:ea typeface="宋体" panose="02010600030101010101" pitchFamily="2" charset="-122"/>
              </a:rPr>
              <a:t>U, are continuous </a:t>
            </a:r>
            <a:r>
              <a:rPr lang="en-US" altLang="zh-CN" sz="2000" b="1" dirty="0">
                <a:ea typeface="宋体" panose="02010600030101010101" pitchFamily="2" charset="-122"/>
              </a:rPr>
              <a:t>and their values range from 0 to several thousands and </a:t>
            </a:r>
          </a:p>
          <a:p>
            <a:pPr lvl="1" eaLnBrk="1" hangingPunct="1"/>
            <a:r>
              <a:rPr lang="en-US" altLang="zh-CN" sz="2000" b="1" dirty="0">
                <a:ea typeface="宋体" panose="02010600030101010101" pitchFamily="2" charset="-122"/>
              </a:rPr>
              <a:t>the third variable, </a:t>
            </a:r>
            <a:r>
              <a:rPr lang="en-US" altLang="zh-CN" sz="2000" b="1" dirty="0">
                <a:solidFill>
                  <a:srgbClr val="990000"/>
                </a:solidFill>
                <a:ea typeface="宋体" panose="02010600030101010101" pitchFamily="2" charset="-122"/>
              </a:rPr>
              <a:t>T, is discrete </a:t>
            </a:r>
            <a:r>
              <a:rPr lang="en-US" altLang="zh-CN" sz="2000" b="1" dirty="0">
                <a:ea typeface="宋体" panose="02010600030101010101" pitchFamily="2" charset="-122"/>
              </a:rPr>
              <a:t>and its value is either 1 or 2;</a:t>
            </a:r>
          </a:p>
          <a:p>
            <a:pPr marL="0" indent="0" eaLnBrk="1" hangingPunct="1">
              <a:buFontTx/>
              <a:buNone/>
            </a:pPr>
            <a:endParaRPr lang="en-US" altLang="zh-CN" sz="2800" b="1" dirty="0">
              <a:ea typeface="宋体" panose="02010600030101010101" pitchFamily="2" charset="-122"/>
            </a:endParaRPr>
          </a:p>
        </p:txBody>
      </p:sp>
      <p:sp>
        <p:nvSpPr>
          <p:cNvPr id="104452" name="Title 1"/>
          <p:cNvSpPr>
            <a:spLocks noGrp="1" noChangeArrowheads="1"/>
          </p:cNvSpPr>
          <p:nvPr>
            <p:ph type="title"/>
          </p:nvPr>
        </p:nvSpPr>
        <p:spPr>
          <a:xfrm>
            <a:off x="467544" y="116632"/>
            <a:ext cx="7770812" cy="1143000"/>
          </a:xfrm>
        </p:spPr>
        <p:txBody>
          <a:bodyPr/>
          <a:lstStyle/>
          <a:p>
            <a:pPr algn="ctr"/>
            <a:r>
              <a:rPr lang="en-US" altLang="zh-CN" b="1" dirty="0">
                <a:ea typeface="宋体" panose="02010600030101010101" pitchFamily="2" charset="-122"/>
              </a:rPr>
              <a:t>The Exhaustive Data Set</a:t>
            </a:r>
            <a:endParaRPr lang="zh-CN" altLang="en-US">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74FD102B-42D5-4FE5-B427-CEB4B7ADF4AF}"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06499" name="Rectangle 3" descr="Rectangle: Click to edit Master text styles&#10;Second level&#10;Third level&#10;Fourth level&#10;Fifth level"/>
          <p:cNvSpPr>
            <a:spLocks noGrp="1" noChangeArrowheads="1"/>
          </p:cNvSpPr>
          <p:nvPr>
            <p:ph type="body" idx="1"/>
          </p:nvPr>
        </p:nvSpPr>
        <p:spPr>
          <a:xfrm>
            <a:off x="684213" y="1962150"/>
            <a:ext cx="2736850" cy="3554413"/>
          </a:xfrm>
        </p:spPr>
        <p:txBody>
          <a:bodyPr/>
          <a:lstStyle/>
          <a:p>
            <a:pPr marL="0" indent="0" eaLnBrk="1" hangingPunct="1">
              <a:buFontTx/>
              <a:buNone/>
            </a:pPr>
            <a:r>
              <a:rPr lang="en-US" altLang="zh-CN" sz="2400" b="1" dirty="0">
                <a:ea typeface="宋体" panose="02010600030101010101" pitchFamily="2" charset="-122"/>
              </a:rPr>
              <a:t>   The data set is derived from a </a:t>
            </a:r>
            <a:r>
              <a:rPr lang="en-US" altLang="zh-CN" sz="2400" b="1" dirty="0">
                <a:solidFill>
                  <a:srgbClr val="990000"/>
                </a:solidFill>
                <a:ea typeface="宋体" panose="02010600030101010101" pitchFamily="2" charset="-122"/>
              </a:rPr>
              <a:t>digital elevation model (DEM) </a:t>
            </a:r>
            <a:r>
              <a:rPr lang="en-US" altLang="zh-CN" sz="2400" b="1" dirty="0">
                <a:ea typeface="宋体" panose="02010600030101010101" pitchFamily="2" charset="-122"/>
              </a:rPr>
              <a:t>from the western US, the Walker Lake area in Nevada.</a:t>
            </a:r>
          </a:p>
          <a:p>
            <a:pPr marL="0" indent="0" eaLnBrk="1" hangingPunct="1">
              <a:buFontTx/>
              <a:buNone/>
            </a:pPr>
            <a:endParaRPr lang="en-US" altLang="zh-CN" sz="3200" b="1" dirty="0">
              <a:ea typeface="宋体" panose="02010600030101010101" pitchFamily="2" charset="-122"/>
            </a:endParaRPr>
          </a:p>
        </p:txBody>
      </p:sp>
      <p:sp>
        <p:nvSpPr>
          <p:cNvPr id="106500" name="Title 1"/>
          <p:cNvSpPr>
            <a:spLocks noGrp="1" noChangeArrowheads="1"/>
          </p:cNvSpPr>
          <p:nvPr>
            <p:ph type="title"/>
          </p:nvPr>
        </p:nvSpPr>
        <p:spPr>
          <a:xfrm>
            <a:off x="623888" y="404813"/>
            <a:ext cx="8196262" cy="1143000"/>
          </a:xfrm>
        </p:spPr>
        <p:txBody>
          <a:bodyPr/>
          <a:lstStyle/>
          <a:p>
            <a:pPr algn="ctr"/>
            <a:r>
              <a:rPr lang="en-US" altLang="zh-CN" sz="2800" b="1" dirty="0">
                <a:solidFill>
                  <a:schemeClr val="tx1"/>
                </a:solidFill>
                <a:ea typeface="宋体" panose="02010600030101010101" pitchFamily="2" charset="-122"/>
              </a:rPr>
              <a:t>The location map for the 78000 V and U values </a:t>
            </a:r>
            <a:br>
              <a:rPr lang="en-US" altLang="zh-CN" sz="2800" b="1" dirty="0">
                <a:solidFill>
                  <a:srgbClr val="990000"/>
                </a:solidFill>
                <a:ea typeface="宋体" panose="02010600030101010101" pitchFamily="2" charset="-122"/>
              </a:rPr>
            </a:br>
            <a:r>
              <a:rPr lang="en-US" altLang="zh-CN" sz="2800" b="1" dirty="0">
                <a:solidFill>
                  <a:srgbClr val="990000"/>
                </a:solidFill>
                <a:ea typeface="宋体" panose="02010600030101010101" pitchFamily="2" charset="-122"/>
              </a:rPr>
              <a:t>(The Exhaustive Data Set)</a:t>
            </a:r>
            <a:endParaRPr lang="zh-CN" altLang="en-US" sz="2800" dirty="0">
              <a:solidFill>
                <a:srgbClr val="990000"/>
              </a:solidFill>
              <a:ea typeface="宋体" panose="02010600030101010101" pitchFamily="2" charset="-122"/>
            </a:endParaRPr>
          </a:p>
        </p:txBody>
      </p:sp>
      <p:pic>
        <p:nvPicPr>
          <p:cNvPr id="10650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900" y="1773238"/>
            <a:ext cx="501491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92D36E94-01AA-4312-B3B3-F5624D16BFD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08547" name="Rectangle 3" descr="Rectangle: Click to edit Master text styles&#10;Second level&#10;Third level&#10;Fourth level&#10;Fifth level"/>
          <p:cNvSpPr>
            <a:spLocks noGrp="1" noChangeArrowheads="1"/>
          </p:cNvSpPr>
          <p:nvPr>
            <p:ph type="body" idx="1"/>
          </p:nvPr>
        </p:nvSpPr>
        <p:spPr>
          <a:xfrm>
            <a:off x="692150" y="2026443"/>
            <a:ext cx="8280400" cy="4706938"/>
          </a:xfrm>
        </p:spPr>
        <p:txBody>
          <a:bodyPr/>
          <a:lstStyle/>
          <a:p>
            <a:pPr marL="0" indent="0" eaLnBrk="1" hangingPunct="1">
              <a:spcBef>
                <a:spcPts val="600"/>
              </a:spcBef>
              <a:buFontTx/>
              <a:buNone/>
            </a:pPr>
            <a:r>
              <a:rPr lang="en-US" altLang="zh-CN" sz="2400" b="1" dirty="0">
                <a:ea typeface="宋体" panose="02010600030101010101" pitchFamily="2" charset="-122"/>
              </a:rPr>
              <a:t>•  concentration of some pollutant </a:t>
            </a:r>
          </a:p>
          <a:p>
            <a:pPr marL="0" indent="0" eaLnBrk="1" hangingPunct="1">
              <a:spcBef>
                <a:spcPts val="600"/>
              </a:spcBef>
              <a:buFontTx/>
              <a:buNone/>
            </a:pPr>
            <a:r>
              <a:rPr lang="en-US" altLang="zh-CN" sz="2400" b="1" dirty="0">
                <a:ea typeface="宋体" panose="02010600030101010101" pitchFamily="2" charset="-122"/>
              </a:rPr>
              <a:t>•  thickness of a geological horizon</a:t>
            </a:r>
          </a:p>
          <a:p>
            <a:pPr marL="0" indent="0" eaLnBrk="1" hangingPunct="1">
              <a:spcBef>
                <a:spcPts val="600"/>
              </a:spcBef>
              <a:buFontTx/>
              <a:buNone/>
            </a:pPr>
            <a:r>
              <a:rPr lang="en-US" altLang="zh-CN" sz="2400" b="1" dirty="0">
                <a:ea typeface="宋体" panose="02010600030101010101" pitchFamily="2" charset="-122"/>
              </a:rPr>
              <a:t>•  soil moisture content</a:t>
            </a:r>
          </a:p>
          <a:p>
            <a:pPr marL="0" indent="0" eaLnBrk="1" hangingPunct="1">
              <a:spcBef>
                <a:spcPts val="600"/>
              </a:spcBef>
              <a:buFontTx/>
              <a:buNone/>
            </a:pPr>
            <a:r>
              <a:rPr lang="en-US" altLang="zh-CN" sz="2400" b="1" dirty="0">
                <a:ea typeface="宋体" panose="02010600030101010101" pitchFamily="2" charset="-122"/>
              </a:rPr>
              <a:t>•  aquifer permeability</a:t>
            </a:r>
          </a:p>
          <a:p>
            <a:pPr marL="0" indent="0" eaLnBrk="1" hangingPunct="1">
              <a:spcBef>
                <a:spcPts val="600"/>
              </a:spcBef>
              <a:buFontTx/>
              <a:buNone/>
            </a:pPr>
            <a:r>
              <a:rPr lang="en-US" altLang="zh-CN" sz="2400" b="1" dirty="0">
                <a:ea typeface="宋体" panose="02010600030101010101" pitchFamily="2" charset="-122"/>
              </a:rPr>
              <a:t>•  rainfall measurements</a:t>
            </a:r>
          </a:p>
          <a:p>
            <a:pPr marL="0" indent="0" eaLnBrk="1" hangingPunct="1">
              <a:spcBef>
                <a:spcPts val="600"/>
              </a:spcBef>
              <a:buFontTx/>
              <a:buNone/>
            </a:pPr>
            <a:r>
              <a:rPr lang="en-US" altLang="zh-CN" sz="2400" b="1" dirty="0">
                <a:ea typeface="宋体" panose="02010600030101010101" pitchFamily="2" charset="-122"/>
              </a:rPr>
              <a:t>•  air temperature </a:t>
            </a:r>
          </a:p>
          <a:p>
            <a:pPr marL="0" indent="0" eaLnBrk="1" hangingPunct="1">
              <a:spcBef>
                <a:spcPts val="600"/>
              </a:spcBef>
              <a:buFontTx/>
              <a:buNone/>
            </a:pPr>
            <a:r>
              <a:rPr lang="en-US" altLang="zh-CN" sz="2400" b="1" dirty="0">
                <a:ea typeface="宋体" panose="02010600030101010101" pitchFamily="2" charset="-122"/>
              </a:rPr>
              <a:t>•  wind speed</a:t>
            </a:r>
          </a:p>
          <a:p>
            <a:pPr marL="0" indent="0" eaLnBrk="1" hangingPunct="1">
              <a:spcBef>
                <a:spcPts val="600"/>
              </a:spcBef>
              <a:buFontTx/>
              <a:buNone/>
            </a:pPr>
            <a:r>
              <a:rPr lang="en-US" altLang="zh-CN" sz="2400" b="1" dirty="0">
                <a:ea typeface="宋体" panose="02010600030101010101" pitchFamily="2" charset="-122"/>
              </a:rPr>
              <a:t>•  the diameters of trees</a:t>
            </a:r>
          </a:p>
          <a:p>
            <a:pPr marL="0" indent="0" eaLnBrk="1" hangingPunct="1">
              <a:spcBef>
                <a:spcPts val="600"/>
              </a:spcBef>
              <a:buFontTx/>
              <a:buNone/>
            </a:pPr>
            <a:endParaRPr lang="en-US" altLang="zh-CN" sz="2400" b="1" dirty="0">
              <a:solidFill>
                <a:srgbClr val="990000"/>
              </a:solidFill>
              <a:ea typeface="宋体" panose="02010600030101010101" pitchFamily="2" charset="-122"/>
            </a:endParaRPr>
          </a:p>
          <a:p>
            <a:pPr marL="0" indent="0" eaLnBrk="1" hangingPunct="1">
              <a:spcBef>
                <a:spcPts val="600"/>
              </a:spcBef>
              <a:buFontTx/>
              <a:buNone/>
            </a:pPr>
            <a:r>
              <a:rPr lang="en-US" altLang="zh-CN" sz="2400" b="1" dirty="0">
                <a:solidFill>
                  <a:srgbClr val="990000"/>
                </a:solidFill>
                <a:ea typeface="宋体" panose="02010600030101010101" pitchFamily="2" charset="-122"/>
              </a:rPr>
              <a:t>Can you think another variable in your areas of interests?</a:t>
            </a:r>
          </a:p>
          <a:p>
            <a:pPr marL="0" indent="0" eaLnBrk="1" hangingPunct="1">
              <a:buFontTx/>
              <a:buNone/>
            </a:pPr>
            <a:r>
              <a:rPr lang="en-US" altLang="zh-CN" sz="2400" b="1" dirty="0">
                <a:solidFill>
                  <a:srgbClr val="990000"/>
                </a:solidFill>
                <a:ea typeface="宋体" panose="02010600030101010101" pitchFamily="2" charset="-122"/>
              </a:rPr>
              <a:t> </a:t>
            </a:r>
            <a:endParaRPr lang="en-US" altLang="zh-CN" sz="2800" b="1" dirty="0">
              <a:solidFill>
                <a:srgbClr val="990000"/>
              </a:solidFill>
              <a:ea typeface="宋体" panose="02010600030101010101" pitchFamily="2" charset="-122"/>
            </a:endParaRPr>
          </a:p>
        </p:txBody>
      </p:sp>
      <p:sp>
        <p:nvSpPr>
          <p:cNvPr id="108548" name="Title 1"/>
          <p:cNvSpPr>
            <a:spLocks noGrp="1" noChangeArrowheads="1"/>
          </p:cNvSpPr>
          <p:nvPr>
            <p:ph type="title"/>
          </p:nvPr>
        </p:nvSpPr>
        <p:spPr>
          <a:xfrm>
            <a:off x="0" y="476672"/>
            <a:ext cx="8892480" cy="638944"/>
          </a:xfrm>
        </p:spPr>
        <p:txBody>
          <a:bodyPr/>
          <a:lstStyle/>
          <a:p>
            <a:pPr algn="ctr"/>
            <a:r>
              <a:rPr lang="en-US" altLang="zh-CN" sz="3600" b="1" dirty="0">
                <a:ea typeface="宋体" panose="02010600030101010101" pitchFamily="2" charset="-122"/>
              </a:rPr>
              <a:t>The continuous variables (</a:t>
            </a:r>
            <a:r>
              <a:rPr lang="en-US" altLang="zh-CN" sz="3600" b="1" i="1" dirty="0">
                <a:solidFill>
                  <a:srgbClr val="C00000"/>
                </a:solidFill>
                <a:ea typeface="宋体" panose="02010600030101010101" pitchFamily="2" charset="-122"/>
              </a:rPr>
              <a:t>V</a:t>
            </a:r>
            <a:r>
              <a:rPr lang="en-US" altLang="zh-CN" sz="3600" b="1" dirty="0">
                <a:ea typeface="宋体" panose="02010600030101010101" pitchFamily="2" charset="-122"/>
              </a:rPr>
              <a:t> and </a:t>
            </a:r>
            <a:r>
              <a:rPr lang="en-US" altLang="zh-CN" sz="3600" b="1" i="1" dirty="0">
                <a:solidFill>
                  <a:srgbClr val="C00000"/>
                </a:solidFill>
                <a:ea typeface="宋体" panose="02010600030101010101" pitchFamily="2" charset="-122"/>
              </a:rPr>
              <a:t>U</a:t>
            </a:r>
            <a:r>
              <a:rPr lang="en-US" altLang="zh-CN" sz="3600" b="1" dirty="0">
                <a:ea typeface="宋体" panose="02010600030101010101" pitchFamily="2" charset="-122"/>
              </a:rPr>
              <a:t>)</a:t>
            </a:r>
            <a:endParaRPr lang="zh-CN" altLang="en-US" sz="3600" dirty="0">
              <a:ea typeface="宋体" panose="02010600030101010101" pitchFamily="2" charset="-122"/>
            </a:endParaRPr>
          </a:p>
        </p:txBody>
      </p:sp>
      <p:sp>
        <p:nvSpPr>
          <p:cNvPr id="5" name="Title 1"/>
          <p:cNvSpPr txBox="1">
            <a:spLocks noChangeArrowheads="1"/>
          </p:cNvSpPr>
          <p:nvPr/>
        </p:nvSpPr>
        <p:spPr bwMode="auto">
          <a:xfrm>
            <a:off x="467544" y="1344612"/>
            <a:ext cx="2376264" cy="53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r>
              <a:rPr kumimoji="0" lang="en-US" altLang="zh-CN" sz="3200" b="1" kern="0" dirty="0">
                <a:ea typeface="宋体" panose="02010600030101010101" pitchFamily="2" charset="-122"/>
              </a:rPr>
              <a:t>could be:</a:t>
            </a:r>
            <a:endParaRPr kumimoji="0" lang="zh-CN" altLang="en-US" sz="3200" kern="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A082CB26-3E98-4342-8155-6A1AF3D0411A}"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33795" name="Rectangle 2"/>
          <p:cNvSpPr>
            <a:spLocks noGrp="1" noChangeArrowheads="1"/>
          </p:cNvSpPr>
          <p:nvPr>
            <p:ph type="title"/>
          </p:nvPr>
        </p:nvSpPr>
        <p:spPr>
          <a:xfrm>
            <a:off x="0" y="332656"/>
            <a:ext cx="8955285" cy="1369244"/>
          </a:xfrm>
        </p:spPr>
        <p:txBody>
          <a:bodyPr/>
          <a:lstStyle/>
          <a:p>
            <a:pPr algn="ctr" eaLnBrk="1" hangingPunct="1"/>
            <a:r>
              <a:rPr lang="en-US" altLang="zh-CN" sz="3600" b="1" dirty="0">
                <a:solidFill>
                  <a:srgbClr val="660066"/>
                </a:solidFill>
                <a:ea typeface="宋体" panose="02010600030101010101" pitchFamily="2" charset="-122"/>
              </a:rPr>
              <a:t>Data is not sufficient and  </a:t>
            </a:r>
            <a:br>
              <a:rPr lang="en-US" altLang="zh-CN" sz="3600" b="1" dirty="0">
                <a:solidFill>
                  <a:srgbClr val="660066"/>
                </a:solidFill>
                <a:ea typeface="宋体" panose="02010600030101010101" pitchFamily="2" charset="-122"/>
              </a:rPr>
            </a:br>
            <a:r>
              <a:rPr lang="en-US" altLang="zh-CN" sz="3600" b="1" dirty="0">
                <a:solidFill>
                  <a:srgbClr val="660066"/>
                </a:solidFill>
                <a:ea typeface="宋体" panose="02010600030101010101" pitchFamily="2" charset="-122"/>
              </a:rPr>
              <a:t>we thus must fill in the gaps</a:t>
            </a:r>
            <a:endParaRPr lang="zh-CN" altLang="zh-CN" sz="3600" b="1" dirty="0">
              <a:solidFill>
                <a:srgbClr val="660066"/>
              </a:solidFill>
              <a:ea typeface="宋体" panose="02010600030101010101" pitchFamily="2" charset="-122"/>
            </a:endParaRPr>
          </a:p>
        </p:txBody>
      </p:sp>
      <p:sp>
        <p:nvSpPr>
          <p:cNvPr id="33796" name="Rectangle 3" descr="Rectangle: Click to edit Master text styles&#10;Second level&#10;Third level&#10;Fourth level&#10;Fifth level"/>
          <p:cNvSpPr>
            <a:spLocks noGrp="1" noChangeArrowheads="1"/>
          </p:cNvSpPr>
          <p:nvPr>
            <p:ph type="body" idx="1"/>
          </p:nvPr>
        </p:nvSpPr>
        <p:spPr>
          <a:xfrm>
            <a:off x="692150" y="1901825"/>
            <a:ext cx="8137525" cy="4706938"/>
          </a:xfrm>
        </p:spPr>
        <p:txBody>
          <a:bodyPr/>
          <a:lstStyle/>
          <a:p>
            <a:pPr marL="0" indent="0" eaLnBrk="1" hangingPunct="1">
              <a:buFontTx/>
              <a:buNone/>
            </a:pPr>
            <a:r>
              <a:rPr lang="en-US" altLang="zh-CN" sz="2800" dirty="0">
                <a:ea typeface="宋体" panose="02010600030101010101" pitchFamily="2" charset="-122"/>
              </a:rPr>
              <a:t>      </a:t>
            </a:r>
            <a:r>
              <a:rPr lang="en-US" altLang="zh-CN" sz="2400" dirty="0">
                <a:ea typeface="宋体" panose="02010600030101010101" pitchFamily="2" charset="-122"/>
              </a:rPr>
              <a:t>Because most surface and subsurface environments are complex, </a:t>
            </a:r>
            <a:r>
              <a:rPr lang="en-US" altLang="zh-CN" sz="2400" dirty="0">
                <a:solidFill>
                  <a:srgbClr val="C00000"/>
                </a:solidFill>
                <a:ea typeface="宋体" panose="02010600030101010101" pitchFamily="2" charset="-122"/>
              </a:rPr>
              <a:t>even a plethora of data is not sufficient</a:t>
            </a:r>
            <a:r>
              <a:rPr lang="en-US" altLang="zh-CN" sz="2400" dirty="0">
                <a:ea typeface="宋体" panose="02010600030101010101" pitchFamily="2" charset="-122"/>
              </a:rPr>
              <a:t> to resolve with accuracy:</a:t>
            </a:r>
          </a:p>
          <a:p>
            <a:pPr marL="0" indent="0" eaLnBrk="1" hangingPunct="1">
              <a:buFontTx/>
              <a:buNone/>
            </a:pPr>
            <a:r>
              <a:rPr lang="en-US" altLang="zh-CN" sz="2000" i="1" dirty="0">
                <a:ea typeface="宋体" panose="02010600030101010101" pitchFamily="2" charset="-122"/>
              </a:rPr>
              <a:t>      e.g., </a:t>
            </a:r>
            <a:r>
              <a:rPr lang="en-US" altLang="zh-CN" sz="2000" dirty="0">
                <a:ea typeface="宋体" panose="02010600030101010101" pitchFamily="2" charset="-122"/>
              </a:rPr>
              <a:t>the distribution of the properties that govern the rates of flow, the rates of transport and transformation of contaminants, or the distribution of concentrations in water and soil. </a:t>
            </a:r>
          </a:p>
          <a:p>
            <a:pPr marL="0" indent="0" eaLnBrk="1" hangingPunct="1">
              <a:buFontTx/>
              <a:buNone/>
            </a:pPr>
            <a:r>
              <a:rPr lang="en-US" altLang="zh-CN" sz="2800" dirty="0">
                <a:ea typeface="宋体" panose="02010600030101010101" pitchFamily="2" charset="-122"/>
              </a:rPr>
              <a:t>	</a:t>
            </a:r>
            <a:r>
              <a:rPr lang="en-US" altLang="zh-CN" sz="2400" dirty="0">
                <a:ea typeface="宋体" panose="02010600030101010101" pitchFamily="2" charset="-122"/>
              </a:rPr>
              <a:t>The professionals who analyze the data </a:t>
            </a:r>
            <a:r>
              <a:rPr lang="en-US" altLang="zh-CN" sz="2400" dirty="0">
                <a:solidFill>
                  <a:srgbClr val="C00000"/>
                </a:solidFill>
                <a:ea typeface="宋体" panose="02010600030101010101" pitchFamily="2" charset="-122"/>
              </a:rPr>
              <a:t>must fill in the gaps </a:t>
            </a:r>
            <a:r>
              <a:rPr lang="en-US" altLang="zh-CN" sz="2400" dirty="0">
                <a:ea typeface="宋体" panose="02010600030101010101" pitchFamily="2" charset="-122"/>
              </a:rPr>
              <a:t>using their understanding</a:t>
            </a:r>
            <a:r>
              <a:rPr lang="zh-CN" altLang="en-US" sz="2400" dirty="0">
                <a:ea typeface="宋体" panose="02010600030101010101" pitchFamily="2" charset="-122"/>
              </a:rPr>
              <a:t>，</a:t>
            </a:r>
            <a:endParaRPr lang="en-US" altLang="zh-CN" sz="2400" dirty="0">
              <a:ea typeface="宋体" panose="02010600030101010101" pitchFamily="2" charset="-122"/>
            </a:endParaRPr>
          </a:p>
          <a:p>
            <a:pPr marL="0" indent="0" eaLnBrk="1" hangingPunct="1">
              <a:buFontTx/>
              <a:buNone/>
            </a:pPr>
            <a:r>
              <a:rPr lang="en-US" altLang="zh-CN" sz="2000" dirty="0">
                <a:ea typeface="宋体" panose="02010600030101010101" pitchFamily="2" charset="-122"/>
              </a:rPr>
              <a:t>    e.g., of the geologic environment and of the flow, transport, or fate mechanisms that govern the distribution of contaminants.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A4810B7C-764F-43A5-85ED-C2852A68804C}"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10595" name="Rectangle 3" descr="Rectangle: Click to edit Master text styles&#10;Second level&#10;Third level&#10;Fourth level&#10;Fifth level"/>
          <p:cNvSpPr>
            <a:spLocks noGrp="1" noChangeArrowheads="1"/>
          </p:cNvSpPr>
          <p:nvPr>
            <p:ph type="body" idx="1"/>
          </p:nvPr>
        </p:nvSpPr>
        <p:spPr>
          <a:xfrm>
            <a:off x="827088" y="1412875"/>
            <a:ext cx="8137525" cy="4706938"/>
          </a:xfrm>
        </p:spPr>
        <p:txBody>
          <a:bodyPr/>
          <a:lstStyle/>
          <a:p>
            <a:pPr marL="0" indent="0" eaLnBrk="1" hangingPunct="1">
              <a:buFontTx/>
              <a:buNone/>
            </a:pPr>
            <a:r>
              <a:rPr lang="en-US" altLang="zh-CN" sz="2400" b="1" dirty="0">
                <a:ea typeface="宋体" panose="02010600030101010101" pitchFamily="2" charset="-122"/>
              </a:rPr>
              <a:t>can be viewed as a number that assigns each point to one of two possible categories or </a:t>
            </a:r>
            <a:r>
              <a:rPr lang="en-US" altLang="zh-CN" sz="2400" b="1" dirty="0">
                <a:solidFill>
                  <a:srgbClr val="990000"/>
                </a:solidFill>
                <a:ea typeface="宋体" panose="02010600030101010101" pitchFamily="2" charset="-122"/>
              </a:rPr>
              <a:t>type 1</a:t>
            </a:r>
            <a:r>
              <a:rPr lang="en-US" altLang="zh-CN" sz="2400" b="1" dirty="0">
                <a:ea typeface="宋体" panose="02010600030101010101" pitchFamily="2" charset="-122"/>
              </a:rPr>
              <a:t> and </a:t>
            </a:r>
            <a:r>
              <a:rPr lang="en-US" altLang="zh-CN" sz="2400" b="1" dirty="0">
                <a:solidFill>
                  <a:srgbClr val="990000"/>
                </a:solidFill>
                <a:ea typeface="宋体" panose="02010600030101010101" pitchFamily="2" charset="-122"/>
              </a:rPr>
              <a:t>type 2</a:t>
            </a:r>
            <a:r>
              <a:rPr lang="en-US" altLang="zh-CN" sz="2400" b="1" dirty="0">
                <a:ea typeface="宋体" panose="02010600030101010101" pitchFamily="2" charset="-122"/>
              </a:rPr>
              <a:t>, e.g.,</a:t>
            </a:r>
          </a:p>
          <a:p>
            <a:pPr marL="0" indent="0" eaLnBrk="1" hangingPunct="1">
              <a:buFontTx/>
              <a:buNone/>
            </a:pPr>
            <a:r>
              <a:rPr lang="en-US" altLang="zh-CN" sz="2400" b="1" dirty="0">
                <a:ea typeface="宋体" panose="02010600030101010101" pitchFamily="2" charset="-122"/>
              </a:rPr>
              <a:t>    •	color difference</a:t>
            </a:r>
          </a:p>
          <a:p>
            <a:pPr marL="0" indent="0" eaLnBrk="1" hangingPunct="1">
              <a:buFontTx/>
              <a:buNone/>
            </a:pPr>
            <a:r>
              <a:rPr lang="en-US" altLang="zh-CN" sz="2400" b="1" dirty="0">
                <a:ea typeface="宋体" panose="02010600030101010101" pitchFamily="2" charset="-122"/>
              </a:rPr>
              <a:t>    •	different species</a:t>
            </a:r>
          </a:p>
          <a:p>
            <a:pPr marL="0" indent="0" eaLnBrk="1" hangingPunct="1">
              <a:buFontTx/>
              <a:buNone/>
            </a:pPr>
            <a:r>
              <a:rPr lang="en-US" altLang="zh-CN" sz="2400" b="1" dirty="0">
                <a:ea typeface="宋体" panose="02010600030101010101" pitchFamily="2" charset="-122"/>
              </a:rPr>
              <a:t>    •	different rock types</a:t>
            </a:r>
          </a:p>
          <a:p>
            <a:pPr marL="0" indent="0" eaLnBrk="1" hangingPunct="1">
              <a:buFontTx/>
              <a:buNone/>
            </a:pPr>
            <a:r>
              <a:rPr lang="en-US" altLang="zh-CN" sz="2400" b="1" dirty="0">
                <a:ea typeface="宋体" panose="02010600030101010101" pitchFamily="2" charset="-122"/>
              </a:rPr>
              <a:t>    •	different soil lithology </a:t>
            </a:r>
          </a:p>
          <a:p>
            <a:pPr marL="0" indent="0" eaLnBrk="1" hangingPunct="1">
              <a:buFontTx/>
              <a:buNone/>
            </a:pPr>
            <a:r>
              <a:rPr lang="en-US" altLang="zh-CN" sz="2400" b="1" dirty="0">
                <a:ea typeface="宋体" panose="02010600030101010101" pitchFamily="2" charset="-122"/>
              </a:rPr>
              <a:t>    •	the presence or absence of a particular element in water, soil, or air sample</a:t>
            </a:r>
          </a:p>
          <a:p>
            <a:pPr marL="0" indent="0" eaLnBrk="1" hangingPunct="1">
              <a:buFontTx/>
              <a:buNone/>
            </a:pPr>
            <a:endParaRPr lang="en-US" altLang="zh-CN" sz="2400" b="1" dirty="0">
              <a:ea typeface="宋体" panose="02010600030101010101" pitchFamily="2" charset="-122"/>
            </a:endParaRPr>
          </a:p>
        </p:txBody>
      </p:sp>
      <p:sp>
        <p:nvSpPr>
          <p:cNvPr id="110596" name="Title 1"/>
          <p:cNvSpPr>
            <a:spLocks noGrp="1" noChangeArrowheads="1"/>
          </p:cNvSpPr>
          <p:nvPr>
            <p:ph type="title"/>
          </p:nvPr>
        </p:nvSpPr>
        <p:spPr>
          <a:xfrm>
            <a:off x="323528" y="25400"/>
            <a:ext cx="7770812" cy="1143000"/>
          </a:xfrm>
        </p:spPr>
        <p:txBody>
          <a:bodyPr/>
          <a:lstStyle/>
          <a:p>
            <a:pPr algn="ctr"/>
            <a:r>
              <a:rPr lang="en-US" altLang="zh-CN" sz="4000" b="1" dirty="0">
                <a:ea typeface="宋体" panose="02010600030101010101" pitchFamily="2" charset="-122"/>
              </a:rPr>
              <a:t>The discrete variable (</a:t>
            </a:r>
            <a:r>
              <a:rPr lang="en-US" altLang="zh-CN" sz="4000" b="1" i="1" dirty="0">
                <a:solidFill>
                  <a:srgbClr val="C00000"/>
                </a:solidFill>
                <a:ea typeface="宋体" panose="02010600030101010101" pitchFamily="2" charset="-122"/>
              </a:rPr>
              <a:t>T</a:t>
            </a:r>
            <a:r>
              <a:rPr lang="en-US" altLang="zh-CN" sz="4000" b="1" dirty="0">
                <a:ea typeface="宋体" panose="02010600030101010101" pitchFamily="2" charset="-122"/>
              </a:rPr>
              <a:t>)</a:t>
            </a:r>
            <a:endParaRPr lang="zh-CN" altLang="en-US" sz="40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93AC192A-70FF-4198-BD22-F6C8A3AD2347}"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12643" name="Rectangle 3" descr="Rectangle: Click to edit Master text styles&#10;Second level&#10;Third level&#10;Fourth level&#10;Fifth level"/>
          <p:cNvSpPr>
            <a:spLocks noGrp="1" noChangeArrowheads="1"/>
          </p:cNvSpPr>
          <p:nvPr>
            <p:ph type="body" idx="1"/>
          </p:nvPr>
        </p:nvSpPr>
        <p:spPr>
          <a:xfrm>
            <a:off x="623889" y="1556792"/>
            <a:ext cx="8340600" cy="4465637"/>
          </a:xfrm>
        </p:spPr>
        <p:txBody>
          <a:bodyPr/>
          <a:lstStyle/>
          <a:p>
            <a:pPr marL="0" indent="0" eaLnBrk="1" hangingPunct="1">
              <a:spcBef>
                <a:spcPct val="0"/>
              </a:spcBef>
              <a:buFontTx/>
              <a:buNone/>
            </a:pPr>
            <a:r>
              <a:rPr lang="en-US" altLang="zh-CN" sz="2000" b="1" dirty="0">
                <a:ea typeface="宋体" panose="02010600030101010101" pitchFamily="2" charset="-122"/>
              </a:rPr>
              <a:t>• The sample data set is a </a:t>
            </a:r>
            <a:r>
              <a:rPr lang="en-US" altLang="zh-CN" sz="2400" b="1" dirty="0">
                <a:solidFill>
                  <a:srgbClr val="990000"/>
                </a:solidFill>
                <a:ea typeface="宋体" panose="02010600030101010101" pitchFamily="2" charset="-122"/>
              </a:rPr>
              <a:t>subset</a:t>
            </a:r>
            <a:r>
              <a:rPr lang="en-US" altLang="zh-CN" sz="2000" b="1" dirty="0">
                <a:ea typeface="宋体" panose="02010600030101010101" pitchFamily="2" charset="-122"/>
              </a:rPr>
              <a:t> of the exhaustive data set;</a:t>
            </a:r>
          </a:p>
          <a:p>
            <a:pPr marL="0" indent="0" eaLnBrk="1" hangingPunct="1">
              <a:spcBef>
                <a:spcPct val="0"/>
              </a:spcBef>
              <a:buFontTx/>
              <a:buNone/>
            </a:pPr>
            <a:r>
              <a:rPr lang="en-US" altLang="zh-CN" sz="2000" b="1" dirty="0">
                <a:ea typeface="宋体" panose="02010600030101010101" pitchFamily="2" charset="-122"/>
              </a:rPr>
              <a:t>•  It has </a:t>
            </a:r>
            <a:r>
              <a:rPr lang="en-US" altLang="zh-CN" sz="2000" b="1" dirty="0">
                <a:solidFill>
                  <a:srgbClr val="990000"/>
                </a:solidFill>
                <a:ea typeface="宋体" panose="02010600030101010101" pitchFamily="2" charset="-122"/>
              </a:rPr>
              <a:t>470 sample point</a:t>
            </a:r>
            <a:r>
              <a:rPr lang="en-US" altLang="zh-CN" sz="2000" b="1" dirty="0">
                <a:ea typeface="宋体" panose="02010600030101010101" pitchFamily="2" charset="-122"/>
              </a:rPr>
              <a:t>s</a:t>
            </a:r>
          </a:p>
          <a:p>
            <a:pPr marL="0" indent="0" eaLnBrk="1" hangingPunct="1">
              <a:spcBef>
                <a:spcPct val="0"/>
              </a:spcBef>
              <a:buFontTx/>
              <a:buNone/>
            </a:pPr>
            <a:endParaRPr lang="en-US" altLang="zh-CN" sz="2000" b="1" dirty="0">
              <a:ea typeface="宋体" panose="02010600030101010101" pitchFamily="2" charset="-122"/>
            </a:endParaRPr>
          </a:p>
          <a:p>
            <a:pPr marL="0" indent="0" eaLnBrk="1" hangingPunct="1">
              <a:spcBef>
                <a:spcPct val="0"/>
              </a:spcBef>
              <a:buFontTx/>
              <a:buNone/>
            </a:pPr>
            <a:r>
              <a:rPr lang="en-US" altLang="zh-CN" sz="2000" b="1" dirty="0">
                <a:ea typeface="宋体" panose="02010600030101010101" pitchFamily="2" charset="-122"/>
              </a:rPr>
              <a:t>Using the 470 data points we will address the following problems:</a:t>
            </a:r>
          </a:p>
          <a:p>
            <a:pPr marL="0" indent="0" eaLnBrk="1" hangingPunct="1">
              <a:spcBef>
                <a:spcPct val="0"/>
              </a:spcBef>
              <a:buFontTx/>
              <a:buNone/>
            </a:pPr>
            <a:endParaRPr lang="en-US" altLang="zh-CN" sz="2000" b="1" dirty="0">
              <a:ea typeface="宋体" panose="02010600030101010101" pitchFamily="2" charset="-122"/>
            </a:endParaRPr>
          </a:p>
          <a:p>
            <a:pPr marL="0" indent="0" eaLnBrk="1" hangingPunct="1">
              <a:spcBef>
                <a:spcPct val="0"/>
              </a:spcBef>
              <a:buFontTx/>
              <a:buNone/>
            </a:pPr>
            <a:r>
              <a:rPr lang="en-US" altLang="zh-CN" sz="2200" b="1" dirty="0">
                <a:solidFill>
                  <a:srgbClr val="990000"/>
                </a:solidFill>
                <a:ea typeface="宋体" panose="02010600030101010101" pitchFamily="2" charset="-122"/>
              </a:rPr>
              <a:t>•  The description of the important features of the data.</a:t>
            </a:r>
          </a:p>
          <a:p>
            <a:pPr marL="0" indent="0" eaLnBrk="1" hangingPunct="1">
              <a:spcBef>
                <a:spcPct val="0"/>
              </a:spcBef>
              <a:buFontTx/>
              <a:buNone/>
            </a:pPr>
            <a:r>
              <a:rPr lang="en-US" altLang="zh-CN" sz="2200" b="1" dirty="0">
                <a:solidFill>
                  <a:srgbClr val="990000"/>
                </a:solidFill>
                <a:ea typeface="宋体" panose="02010600030101010101" pitchFamily="2" charset="-122"/>
              </a:rPr>
              <a:t>•  The estimation of an average value over a large area.</a:t>
            </a:r>
          </a:p>
          <a:p>
            <a:pPr marL="0" indent="0" eaLnBrk="1" hangingPunct="1">
              <a:spcBef>
                <a:spcPct val="0"/>
              </a:spcBef>
              <a:buFontTx/>
              <a:buNone/>
            </a:pPr>
            <a:r>
              <a:rPr lang="en-US" altLang="zh-CN" sz="2200" b="1" dirty="0">
                <a:solidFill>
                  <a:srgbClr val="990000"/>
                </a:solidFill>
                <a:ea typeface="宋体" panose="02010600030101010101" pitchFamily="2" charset="-122"/>
              </a:rPr>
              <a:t>•  The estimation of an unknown value at a particular location.</a:t>
            </a:r>
          </a:p>
          <a:p>
            <a:pPr marL="0" indent="0" eaLnBrk="1" hangingPunct="1">
              <a:spcBef>
                <a:spcPct val="0"/>
              </a:spcBef>
              <a:buFontTx/>
              <a:buNone/>
            </a:pPr>
            <a:r>
              <a:rPr lang="en-US" altLang="zh-CN" sz="2200" b="1" dirty="0">
                <a:solidFill>
                  <a:srgbClr val="990000"/>
                </a:solidFill>
                <a:ea typeface="宋体" panose="02010600030101010101" pitchFamily="2" charset="-122"/>
              </a:rPr>
              <a:t>•  The estimation of an average value over small areas.</a:t>
            </a:r>
          </a:p>
          <a:p>
            <a:pPr marL="0" indent="0" eaLnBrk="1" hangingPunct="1">
              <a:spcBef>
                <a:spcPct val="0"/>
              </a:spcBef>
              <a:buFontTx/>
              <a:buNone/>
            </a:pPr>
            <a:r>
              <a:rPr lang="en-US" altLang="zh-CN" sz="2200" b="1" dirty="0">
                <a:solidFill>
                  <a:srgbClr val="990000"/>
                </a:solidFill>
                <a:ea typeface="宋体" panose="02010600030101010101" pitchFamily="2" charset="-122"/>
              </a:rPr>
              <a:t>•  The use of the available sampling to check the performance</a:t>
            </a:r>
          </a:p>
          <a:p>
            <a:pPr marL="0" indent="0" eaLnBrk="1" hangingPunct="1">
              <a:spcBef>
                <a:spcPct val="0"/>
              </a:spcBef>
              <a:buFontTx/>
              <a:buNone/>
            </a:pPr>
            <a:r>
              <a:rPr lang="en-US" altLang="zh-CN" sz="2200" b="1" dirty="0">
                <a:solidFill>
                  <a:srgbClr val="990000"/>
                </a:solidFill>
                <a:ea typeface="宋体" panose="02010600030101010101" pitchFamily="2" charset="-122"/>
              </a:rPr>
              <a:t>    of an estimation methodology.</a:t>
            </a:r>
          </a:p>
          <a:p>
            <a:pPr marL="0" indent="0" eaLnBrk="1" hangingPunct="1">
              <a:spcBef>
                <a:spcPct val="0"/>
              </a:spcBef>
              <a:buFontTx/>
              <a:buNone/>
            </a:pPr>
            <a:r>
              <a:rPr lang="en-US" altLang="zh-CN" sz="2200" b="1" dirty="0">
                <a:solidFill>
                  <a:srgbClr val="990000"/>
                </a:solidFill>
                <a:ea typeface="宋体" panose="02010600030101010101" pitchFamily="2" charset="-122"/>
              </a:rPr>
              <a:t>•  The use of sample values of one variable to improve the</a:t>
            </a:r>
          </a:p>
          <a:p>
            <a:pPr marL="0" indent="0" eaLnBrk="1" hangingPunct="1">
              <a:spcBef>
                <a:spcPct val="0"/>
              </a:spcBef>
              <a:buFontTx/>
              <a:buNone/>
            </a:pPr>
            <a:r>
              <a:rPr lang="en-US" altLang="zh-CN" sz="2200" b="1" dirty="0">
                <a:solidFill>
                  <a:srgbClr val="990000"/>
                </a:solidFill>
                <a:ea typeface="宋体" panose="02010600030101010101" pitchFamily="2" charset="-122"/>
              </a:rPr>
              <a:t>    estimation of another variable.</a:t>
            </a:r>
          </a:p>
          <a:p>
            <a:pPr marL="0" indent="0" eaLnBrk="1" hangingPunct="1">
              <a:spcBef>
                <a:spcPct val="0"/>
              </a:spcBef>
              <a:buFontTx/>
              <a:buNone/>
            </a:pPr>
            <a:r>
              <a:rPr lang="en-US" altLang="zh-CN" sz="2200" b="1" dirty="0">
                <a:solidFill>
                  <a:srgbClr val="990000"/>
                </a:solidFill>
                <a:ea typeface="宋体" panose="02010600030101010101" pitchFamily="2" charset="-122"/>
              </a:rPr>
              <a:t>•  The assessment of the uncertainty of our various estimates.</a:t>
            </a:r>
          </a:p>
          <a:p>
            <a:pPr marL="0" indent="0" eaLnBrk="1" hangingPunct="1">
              <a:buFontTx/>
              <a:buNone/>
            </a:pPr>
            <a:endParaRPr lang="en-US" altLang="zh-CN" sz="2400" b="1" dirty="0">
              <a:ea typeface="宋体" panose="02010600030101010101" pitchFamily="2" charset="-122"/>
            </a:endParaRPr>
          </a:p>
        </p:txBody>
      </p:sp>
      <p:sp>
        <p:nvSpPr>
          <p:cNvPr id="112644" name="Title 1"/>
          <p:cNvSpPr>
            <a:spLocks noGrp="1" noChangeArrowheads="1"/>
          </p:cNvSpPr>
          <p:nvPr>
            <p:ph type="title"/>
          </p:nvPr>
        </p:nvSpPr>
        <p:spPr/>
        <p:txBody>
          <a:bodyPr/>
          <a:lstStyle/>
          <a:p>
            <a:pPr algn="ctr"/>
            <a:r>
              <a:rPr lang="en-US" altLang="zh-CN" b="1" dirty="0">
                <a:ea typeface="宋体" panose="02010600030101010101" pitchFamily="2" charset="-122"/>
              </a:rPr>
              <a:t>The Sample Data Set</a:t>
            </a:r>
            <a:endParaRPr lang="zh-CN" altLang="en-US">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26EFB3BB-1415-40F3-9AC8-70479DE7447D}"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14691" name="Title 1"/>
          <p:cNvSpPr>
            <a:spLocks noGrp="1" noChangeArrowheads="1"/>
          </p:cNvSpPr>
          <p:nvPr>
            <p:ph type="title"/>
          </p:nvPr>
        </p:nvSpPr>
        <p:spPr>
          <a:xfrm>
            <a:off x="282575" y="2133600"/>
            <a:ext cx="4092575" cy="701675"/>
          </a:xfrm>
        </p:spPr>
        <p:txBody>
          <a:bodyPr/>
          <a:lstStyle/>
          <a:p>
            <a:pPr algn="ctr"/>
            <a:r>
              <a:rPr lang="en-US" altLang="zh-CN" sz="2400" b="1" dirty="0">
                <a:solidFill>
                  <a:srgbClr val="C00000"/>
                </a:solidFill>
                <a:ea typeface="宋体" panose="02010600030101010101" pitchFamily="2" charset="-122"/>
              </a:rPr>
              <a:t>A posting of 470 V values in the sample data set</a:t>
            </a:r>
            <a:endParaRPr lang="zh-CN" altLang="en-US" sz="2400" b="1" dirty="0">
              <a:solidFill>
                <a:srgbClr val="C00000"/>
              </a:solidFill>
              <a:ea typeface="宋体" panose="02010600030101010101" pitchFamily="2" charset="-122"/>
            </a:endParaRPr>
          </a:p>
        </p:txBody>
      </p:sp>
      <p:pic>
        <p:nvPicPr>
          <p:cNvPr id="11469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1623"/>
          <a:stretch/>
        </p:blipFill>
        <p:spPr bwMode="auto">
          <a:xfrm>
            <a:off x="4284663" y="738188"/>
            <a:ext cx="4319785" cy="279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69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3330575"/>
            <a:ext cx="4392613"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a:extLst>
              <a:ext uri="{FF2B5EF4-FFF2-40B4-BE49-F238E27FC236}">
                <a16:creationId xmlns:a16="http://schemas.microsoft.com/office/drawing/2014/main" id="{7283E47E-4C1C-4A60-9878-3ECC6FAB0370}"/>
              </a:ext>
            </a:extLst>
          </p:cNvPr>
          <p:cNvSpPr txBox="1">
            <a:spLocks noChangeArrowheads="1"/>
          </p:cNvSpPr>
          <p:nvPr/>
        </p:nvSpPr>
        <p:spPr bwMode="auto">
          <a:xfrm>
            <a:off x="3522935" y="387350"/>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300</a:t>
            </a:r>
            <a:endParaRPr kumimoji="0" lang="zh-CN" altLang="en-US" sz="2400" b="1" kern="0" dirty="0">
              <a:solidFill>
                <a:schemeClr val="tx1"/>
              </a:solidFill>
              <a:ea typeface="宋体" panose="02010600030101010101" pitchFamily="2" charset="-122"/>
            </a:endParaRPr>
          </a:p>
        </p:txBody>
      </p:sp>
      <p:sp>
        <p:nvSpPr>
          <p:cNvPr id="7" name="Title 1">
            <a:extLst>
              <a:ext uri="{FF2B5EF4-FFF2-40B4-BE49-F238E27FC236}">
                <a16:creationId xmlns:a16="http://schemas.microsoft.com/office/drawing/2014/main" id="{56525A32-D8DA-43AA-968A-0B00581E8729}"/>
              </a:ext>
            </a:extLst>
          </p:cNvPr>
          <p:cNvSpPr txBox="1">
            <a:spLocks noChangeArrowheads="1"/>
          </p:cNvSpPr>
          <p:nvPr/>
        </p:nvSpPr>
        <p:spPr bwMode="auto">
          <a:xfrm>
            <a:off x="3719785" y="5458360"/>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0</a:t>
            </a:r>
            <a:endParaRPr kumimoji="0" lang="zh-CN" altLang="en-US" sz="2400" b="1" kern="0" dirty="0">
              <a:solidFill>
                <a:schemeClr val="tx1"/>
              </a:solidFill>
              <a:ea typeface="宋体" panose="02010600030101010101" pitchFamily="2" charset="-122"/>
            </a:endParaRPr>
          </a:p>
        </p:txBody>
      </p:sp>
      <p:sp>
        <p:nvSpPr>
          <p:cNvPr id="8" name="Title 1">
            <a:extLst>
              <a:ext uri="{FF2B5EF4-FFF2-40B4-BE49-F238E27FC236}">
                <a16:creationId xmlns:a16="http://schemas.microsoft.com/office/drawing/2014/main" id="{9C74EBFE-8F4A-4EA8-A7F9-011CB3C4585A}"/>
              </a:ext>
            </a:extLst>
          </p:cNvPr>
          <p:cNvSpPr txBox="1">
            <a:spLocks noChangeArrowheads="1"/>
          </p:cNvSpPr>
          <p:nvPr/>
        </p:nvSpPr>
        <p:spPr bwMode="auto">
          <a:xfrm>
            <a:off x="8100392" y="5599112"/>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260</a:t>
            </a:r>
            <a:endParaRPr kumimoji="0" lang="zh-CN" altLang="en-US" sz="2400" b="1" kern="0" dirty="0">
              <a:solidFill>
                <a:schemeClr val="tx1"/>
              </a:solidFill>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AB1A8608-E77E-4BCC-82D5-2E9B6D09854C}"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7" name="Title 1">
            <a:extLst>
              <a:ext uri="{FF2B5EF4-FFF2-40B4-BE49-F238E27FC236}">
                <a16:creationId xmlns:a16="http://schemas.microsoft.com/office/drawing/2014/main" id="{8928A3F4-21CA-44EC-8581-453434BE7D15}"/>
              </a:ext>
            </a:extLst>
          </p:cNvPr>
          <p:cNvSpPr txBox="1">
            <a:spLocks/>
          </p:cNvSpPr>
          <p:nvPr/>
        </p:nvSpPr>
        <p:spPr bwMode="auto">
          <a:xfrm>
            <a:off x="658813" y="2020888"/>
            <a:ext cx="3311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34" tIns="28567" rIns="57134" bIns="28567" anchor="b"/>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defRPr/>
            </a:pPr>
            <a:r>
              <a:rPr kumimoji="0" lang="en-US" altLang="zh-CN" sz="2400" b="1" kern="0" dirty="0">
                <a:solidFill>
                  <a:srgbClr val="C00000"/>
                </a:solidFill>
                <a:ea typeface="宋体" pitchFamily="2" charset="-122"/>
              </a:rPr>
              <a:t>A posting of 275 U values in the sample data set</a:t>
            </a:r>
            <a:endParaRPr kumimoji="0" lang="zh-CN" altLang="en-US" sz="2400" b="1" kern="0" dirty="0">
              <a:solidFill>
                <a:srgbClr val="C00000"/>
              </a:solidFill>
              <a:ea typeface="宋体" pitchFamily="2" charset="-122"/>
            </a:endParaRPr>
          </a:p>
        </p:txBody>
      </p:sp>
      <p:pic>
        <p:nvPicPr>
          <p:cNvPr id="1167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549275"/>
            <a:ext cx="4608512"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7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317875"/>
            <a:ext cx="4633912" cy="277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5D2E8C4-2EE6-4B91-A222-3E8F55FCD306}"/>
              </a:ext>
            </a:extLst>
          </p:cNvPr>
          <p:cNvSpPr txBox="1">
            <a:spLocks noChangeArrowheads="1"/>
          </p:cNvSpPr>
          <p:nvPr/>
        </p:nvSpPr>
        <p:spPr bwMode="auto">
          <a:xfrm>
            <a:off x="3293677" y="198437"/>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300</a:t>
            </a:r>
            <a:endParaRPr kumimoji="0" lang="zh-CN" altLang="en-US" sz="2400" b="1" kern="0" dirty="0">
              <a:solidFill>
                <a:schemeClr val="tx1"/>
              </a:solidFill>
              <a:ea typeface="宋体" panose="02010600030101010101" pitchFamily="2" charset="-122"/>
            </a:endParaRPr>
          </a:p>
        </p:txBody>
      </p:sp>
      <p:sp>
        <p:nvSpPr>
          <p:cNvPr id="10" name="Title 1">
            <a:extLst>
              <a:ext uri="{FF2B5EF4-FFF2-40B4-BE49-F238E27FC236}">
                <a16:creationId xmlns:a16="http://schemas.microsoft.com/office/drawing/2014/main" id="{79F33986-BBAA-4BE6-8F24-BD870B970DE1}"/>
              </a:ext>
            </a:extLst>
          </p:cNvPr>
          <p:cNvSpPr txBox="1">
            <a:spLocks noChangeArrowheads="1"/>
          </p:cNvSpPr>
          <p:nvPr/>
        </p:nvSpPr>
        <p:spPr bwMode="auto">
          <a:xfrm>
            <a:off x="3544230" y="5607050"/>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0</a:t>
            </a:r>
            <a:endParaRPr kumimoji="0" lang="zh-CN" altLang="en-US" sz="2400" b="1" kern="0" dirty="0">
              <a:solidFill>
                <a:schemeClr val="tx1"/>
              </a:solidFill>
              <a:ea typeface="宋体" panose="02010600030101010101" pitchFamily="2" charset="-122"/>
            </a:endParaRPr>
          </a:p>
        </p:txBody>
      </p:sp>
      <p:sp>
        <p:nvSpPr>
          <p:cNvPr id="11" name="Title 1">
            <a:extLst>
              <a:ext uri="{FF2B5EF4-FFF2-40B4-BE49-F238E27FC236}">
                <a16:creationId xmlns:a16="http://schemas.microsoft.com/office/drawing/2014/main" id="{2E12E78A-62CC-49C7-8667-1ADDEB546444}"/>
              </a:ext>
            </a:extLst>
          </p:cNvPr>
          <p:cNvSpPr txBox="1">
            <a:spLocks noChangeArrowheads="1"/>
          </p:cNvSpPr>
          <p:nvPr/>
        </p:nvSpPr>
        <p:spPr bwMode="auto">
          <a:xfrm>
            <a:off x="8203542" y="5741987"/>
            <a:ext cx="85221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algn="ctr"/>
            <a:r>
              <a:rPr kumimoji="0" lang="en-US" altLang="zh-CN" sz="2400" b="1" kern="0" dirty="0">
                <a:solidFill>
                  <a:schemeClr val="tx1"/>
                </a:solidFill>
                <a:ea typeface="宋体" panose="02010600030101010101" pitchFamily="2" charset="-122"/>
              </a:rPr>
              <a:t>260</a:t>
            </a:r>
            <a:endParaRPr kumimoji="0" lang="zh-CN" altLang="en-US" sz="2400" b="1" kern="0" dirty="0">
              <a:solidFill>
                <a:schemeClr val="tx1"/>
              </a:solidFill>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5B7C9EC6-A14A-4C4B-862D-0E112105634D}"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18787" name="Rectangle 3" descr="Rectangle: Click to edit Master text styles&#10;Second level&#10;Third level&#10;Fourth level&#10;Fifth level"/>
          <p:cNvSpPr>
            <a:spLocks noGrp="1" noChangeArrowheads="1"/>
          </p:cNvSpPr>
          <p:nvPr>
            <p:ph type="body" idx="1"/>
          </p:nvPr>
        </p:nvSpPr>
        <p:spPr>
          <a:xfrm>
            <a:off x="827088" y="1530350"/>
            <a:ext cx="8137525" cy="4706938"/>
          </a:xfrm>
        </p:spPr>
        <p:txBody>
          <a:bodyPr/>
          <a:lstStyle/>
          <a:p>
            <a:pPr marL="0" indent="0">
              <a:buFontTx/>
              <a:buNone/>
            </a:pPr>
            <a:r>
              <a:rPr lang="en-US" altLang="zh-CN" sz="2400" b="1" dirty="0">
                <a:solidFill>
                  <a:srgbClr val="0000FF"/>
                </a:solidFill>
                <a:ea typeface="宋体" panose="02010600030101010101" pitchFamily="2" charset="-122"/>
              </a:rPr>
              <a:t>1</a:t>
            </a:r>
            <a:r>
              <a:rPr lang="en-US" altLang="zh-CN" sz="2400" b="1" baseline="30000" dirty="0">
                <a:solidFill>
                  <a:srgbClr val="0000FF"/>
                </a:solidFill>
                <a:ea typeface="宋体" panose="02010600030101010101" pitchFamily="2" charset="-122"/>
              </a:rPr>
              <a:t>st</a:t>
            </a:r>
            <a:r>
              <a:rPr lang="en-US" altLang="zh-CN" sz="2400" b="1" dirty="0">
                <a:solidFill>
                  <a:srgbClr val="0000FF"/>
                </a:solidFill>
                <a:ea typeface="宋体" panose="02010600030101010101" pitchFamily="2" charset="-122"/>
              </a:rPr>
              <a:t> campaign:</a:t>
            </a:r>
            <a:r>
              <a:rPr lang="en-US" altLang="zh-CN" sz="2400" dirty="0">
                <a:solidFill>
                  <a:srgbClr val="0000FF"/>
                </a:solidFill>
                <a:ea typeface="宋体" panose="02010600030101010101" pitchFamily="2" charset="-122"/>
              </a:rPr>
              <a:t> sampled V at 20 x 20 m</a:t>
            </a:r>
            <a:r>
              <a:rPr lang="en-US" altLang="zh-CN" sz="2400" baseline="30000" dirty="0">
                <a:solidFill>
                  <a:srgbClr val="0000FF"/>
                </a:solidFill>
                <a:ea typeface="宋体" panose="02010600030101010101" pitchFamily="2" charset="-122"/>
              </a:rPr>
              <a:t>2</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and got (13 * 15=) </a:t>
            </a:r>
            <a:r>
              <a:rPr lang="en-US" altLang="zh-CN" sz="2400" b="1" dirty="0">
                <a:solidFill>
                  <a:srgbClr val="C00000"/>
                </a:solidFill>
                <a:ea typeface="宋体" panose="02010600030101010101" pitchFamily="2" charset="-122"/>
              </a:rPr>
              <a:t>195 </a:t>
            </a:r>
            <a:r>
              <a:rPr lang="en-US" altLang="zh-CN" sz="2400" dirty="0">
                <a:ea typeface="宋体" panose="02010600030101010101" pitchFamily="2" charset="-122"/>
              </a:rPr>
              <a:t>data points for V;</a:t>
            </a:r>
            <a:endParaRPr lang="zh-CN" altLang="zh-CN" sz="2400" dirty="0">
              <a:ea typeface="宋体" panose="02010600030101010101" pitchFamily="2" charset="-122"/>
            </a:endParaRPr>
          </a:p>
          <a:p>
            <a:pPr marL="0" indent="0">
              <a:buFontTx/>
              <a:buNone/>
            </a:pPr>
            <a:r>
              <a:rPr lang="en-US" altLang="zh-CN" sz="2400" b="1" dirty="0">
                <a:solidFill>
                  <a:srgbClr val="0000FF"/>
                </a:solidFill>
                <a:ea typeface="宋体" panose="02010600030101010101" pitchFamily="2" charset="-122"/>
              </a:rPr>
              <a:t>2</a:t>
            </a:r>
            <a:r>
              <a:rPr lang="en-US" altLang="zh-CN" sz="2400" b="1" baseline="30000" dirty="0">
                <a:solidFill>
                  <a:srgbClr val="0000FF"/>
                </a:solidFill>
                <a:ea typeface="宋体" panose="02010600030101010101" pitchFamily="2" charset="-122"/>
              </a:rPr>
              <a:t>nd</a:t>
            </a:r>
            <a:r>
              <a:rPr lang="en-US" altLang="zh-CN" sz="2400" b="1" dirty="0">
                <a:solidFill>
                  <a:srgbClr val="0000FF"/>
                </a:solidFill>
                <a:ea typeface="宋体" panose="02010600030101010101" pitchFamily="2" charset="-122"/>
              </a:rPr>
              <a:t> campaign:</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Each of the original 195 samples whose V value &gt; 500 ppm was surrounded by 8 extra samples for both V and U on roughly 10 x 10 m</a:t>
            </a:r>
            <a:r>
              <a:rPr lang="en-US" altLang="zh-CN" sz="2400" baseline="30000" dirty="0">
                <a:ea typeface="宋体" panose="02010600030101010101" pitchFamily="2" charset="-122"/>
              </a:rPr>
              <a:t>2</a:t>
            </a:r>
            <a:r>
              <a:rPr lang="en-US" altLang="zh-CN" sz="2400" dirty="0">
                <a:ea typeface="宋体" panose="02010600030101010101" pitchFamily="2" charset="-122"/>
              </a:rPr>
              <a:t> grid and got </a:t>
            </a:r>
            <a:r>
              <a:rPr lang="en-US" altLang="zh-CN" sz="2400" b="1" dirty="0">
                <a:solidFill>
                  <a:srgbClr val="C00000"/>
                </a:solidFill>
                <a:ea typeface="宋体" panose="02010600030101010101" pitchFamily="2" charset="-122"/>
              </a:rPr>
              <a:t>150</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data points for V and U;</a:t>
            </a:r>
            <a:endParaRPr lang="zh-CN" altLang="zh-CN" sz="2400" dirty="0">
              <a:ea typeface="宋体" panose="02010600030101010101" pitchFamily="2" charset="-122"/>
            </a:endParaRPr>
          </a:p>
          <a:p>
            <a:pPr marL="0" indent="0">
              <a:buFontTx/>
              <a:buNone/>
            </a:pPr>
            <a:r>
              <a:rPr lang="en-US" altLang="zh-CN" sz="2400" b="1" dirty="0">
                <a:solidFill>
                  <a:srgbClr val="0000FF"/>
                </a:solidFill>
                <a:ea typeface="宋体" panose="02010600030101010101" pitchFamily="2" charset="-122"/>
              </a:rPr>
              <a:t>3</a:t>
            </a:r>
            <a:r>
              <a:rPr lang="en-US" altLang="zh-CN" sz="2400" b="1" baseline="30000" dirty="0">
                <a:solidFill>
                  <a:srgbClr val="0000FF"/>
                </a:solidFill>
                <a:ea typeface="宋体" panose="02010600030101010101" pitchFamily="2" charset="-122"/>
              </a:rPr>
              <a:t>rd</a:t>
            </a:r>
            <a:r>
              <a:rPr lang="en-US" altLang="zh-CN" sz="2400" b="1" dirty="0">
                <a:solidFill>
                  <a:srgbClr val="0000FF"/>
                </a:solidFill>
                <a:ea typeface="宋体" panose="02010600030101010101" pitchFamily="2" charset="-122"/>
              </a:rPr>
              <a:t> campaign:</a:t>
            </a:r>
            <a:r>
              <a:rPr lang="en-US" altLang="zh-CN" sz="2400" dirty="0">
                <a:solidFill>
                  <a:srgbClr val="0000FF"/>
                </a:solidFill>
                <a:ea typeface="宋体" panose="02010600030101010101" pitchFamily="2" charset="-122"/>
              </a:rPr>
              <a:t> </a:t>
            </a:r>
            <a:r>
              <a:rPr lang="en-US" altLang="zh-CN" sz="2400" dirty="0">
                <a:ea typeface="宋体" panose="02010600030101010101" pitchFamily="2" charset="-122"/>
              </a:rPr>
              <a:t>added two more samples for V and U to those points with V &gt; 500 ppm and got </a:t>
            </a:r>
            <a:r>
              <a:rPr lang="en-US" altLang="zh-CN" sz="2400" b="1" dirty="0">
                <a:solidFill>
                  <a:srgbClr val="C00000"/>
                </a:solidFill>
                <a:ea typeface="宋体" panose="02010600030101010101" pitchFamily="2" charset="-122"/>
              </a:rPr>
              <a:t>125</a:t>
            </a:r>
            <a:r>
              <a:rPr lang="en-US" altLang="zh-CN" sz="2400" b="1" dirty="0">
                <a:solidFill>
                  <a:srgbClr val="0000FF"/>
                </a:solidFill>
                <a:ea typeface="宋体" panose="02010600030101010101" pitchFamily="2" charset="-122"/>
              </a:rPr>
              <a:t> </a:t>
            </a:r>
            <a:r>
              <a:rPr lang="en-US" altLang="zh-CN" sz="2400" dirty="0">
                <a:ea typeface="宋体" panose="02010600030101010101" pitchFamily="2" charset="-122"/>
              </a:rPr>
              <a:t>data points for V and U;</a:t>
            </a:r>
            <a:endParaRPr lang="zh-CN" altLang="zh-CN" sz="2400" dirty="0">
              <a:ea typeface="宋体" panose="02010600030101010101" pitchFamily="2" charset="-122"/>
            </a:endParaRPr>
          </a:p>
          <a:p>
            <a:pPr marL="0" indent="0">
              <a:spcBef>
                <a:spcPts val="600"/>
              </a:spcBef>
              <a:buFontTx/>
              <a:buNone/>
            </a:pPr>
            <a:r>
              <a:rPr lang="en-US" altLang="zh-CN" sz="2400" b="1" dirty="0">
                <a:ea typeface="宋体" panose="02010600030101010101" pitchFamily="2" charset="-122"/>
              </a:rPr>
              <a:t>    So, in the sample data set:</a:t>
            </a:r>
            <a:endParaRPr lang="zh-CN" altLang="zh-CN" sz="2400" dirty="0">
              <a:ea typeface="宋体" panose="02010600030101010101" pitchFamily="2" charset="-122"/>
            </a:endParaRPr>
          </a:p>
          <a:p>
            <a:pPr marL="0" indent="0">
              <a:spcBef>
                <a:spcPts val="600"/>
              </a:spcBef>
            </a:pPr>
            <a:r>
              <a:rPr lang="en-US" altLang="zh-CN" sz="2400" b="1" dirty="0">
                <a:ea typeface="宋体" panose="02010600030101010101" pitchFamily="2" charset="-122"/>
              </a:rPr>
              <a:t># of data points for </a:t>
            </a:r>
            <a:r>
              <a:rPr lang="en-US" altLang="zh-CN" sz="2400" b="1" dirty="0">
                <a:solidFill>
                  <a:srgbClr val="C00000"/>
                </a:solidFill>
                <a:ea typeface="宋体" panose="02010600030101010101" pitchFamily="2" charset="-122"/>
              </a:rPr>
              <a:t>V</a:t>
            </a:r>
            <a:r>
              <a:rPr lang="en-US" altLang="zh-CN" sz="2400" b="1" dirty="0">
                <a:ea typeface="宋体" panose="02010600030101010101" pitchFamily="2" charset="-122"/>
              </a:rPr>
              <a:t> is:   </a:t>
            </a:r>
            <a:r>
              <a:rPr lang="en-US" altLang="zh-CN" sz="2400" b="1" dirty="0">
                <a:solidFill>
                  <a:srgbClr val="C00000"/>
                </a:solidFill>
                <a:ea typeface="宋体" panose="02010600030101010101" pitchFamily="2" charset="-122"/>
              </a:rPr>
              <a:t>195+150+125 </a:t>
            </a:r>
            <a:r>
              <a:rPr lang="en-US" altLang="zh-CN" sz="2400" b="1" dirty="0">
                <a:ea typeface="宋体" panose="02010600030101010101" pitchFamily="2" charset="-122"/>
              </a:rPr>
              <a:t>= </a:t>
            </a:r>
            <a:r>
              <a:rPr lang="en-US" altLang="zh-CN" sz="2400" b="1" dirty="0">
                <a:solidFill>
                  <a:srgbClr val="C00000"/>
                </a:solidFill>
                <a:ea typeface="宋体" panose="02010600030101010101" pitchFamily="2" charset="-122"/>
              </a:rPr>
              <a:t>470</a:t>
            </a:r>
            <a:endParaRPr lang="zh-CN" altLang="zh-CN" sz="2400" dirty="0">
              <a:solidFill>
                <a:srgbClr val="C00000"/>
              </a:solidFill>
              <a:ea typeface="宋体" panose="02010600030101010101" pitchFamily="2" charset="-122"/>
            </a:endParaRPr>
          </a:p>
          <a:p>
            <a:pPr marL="0" indent="0">
              <a:spcBef>
                <a:spcPts val="600"/>
              </a:spcBef>
            </a:pPr>
            <a:r>
              <a:rPr lang="en-US" altLang="zh-CN" sz="2400" b="1" dirty="0">
                <a:ea typeface="宋体" panose="02010600030101010101" pitchFamily="2" charset="-122"/>
              </a:rPr>
              <a:t># of data points for </a:t>
            </a:r>
            <a:r>
              <a:rPr lang="en-US" altLang="zh-CN" sz="2400" b="1" dirty="0">
                <a:solidFill>
                  <a:srgbClr val="C00000"/>
                </a:solidFill>
                <a:ea typeface="宋体" panose="02010600030101010101" pitchFamily="2" charset="-122"/>
              </a:rPr>
              <a:t>U</a:t>
            </a:r>
            <a:r>
              <a:rPr lang="en-US" altLang="zh-CN" sz="2400" b="1" dirty="0">
                <a:ea typeface="宋体" panose="02010600030101010101" pitchFamily="2" charset="-122"/>
              </a:rPr>
              <a:t> is:           </a:t>
            </a:r>
            <a:r>
              <a:rPr lang="en-US" altLang="zh-CN" sz="2400" b="1" dirty="0">
                <a:solidFill>
                  <a:srgbClr val="C00000"/>
                </a:solidFill>
                <a:ea typeface="宋体" panose="02010600030101010101" pitchFamily="2" charset="-122"/>
              </a:rPr>
              <a:t>150+125</a:t>
            </a:r>
            <a:r>
              <a:rPr lang="en-US" altLang="zh-CN" sz="2400" b="1" dirty="0">
                <a:ea typeface="宋体" panose="02010600030101010101" pitchFamily="2" charset="-122"/>
              </a:rPr>
              <a:t> = </a:t>
            </a:r>
            <a:r>
              <a:rPr lang="en-US" altLang="zh-CN" sz="2400" b="1" dirty="0">
                <a:solidFill>
                  <a:srgbClr val="C00000"/>
                </a:solidFill>
                <a:ea typeface="宋体" panose="02010600030101010101" pitchFamily="2" charset="-122"/>
              </a:rPr>
              <a:t>275</a:t>
            </a:r>
          </a:p>
        </p:txBody>
      </p:sp>
      <p:sp>
        <p:nvSpPr>
          <p:cNvPr id="118788" name="Title 1"/>
          <p:cNvSpPr>
            <a:spLocks noGrp="1" noChangeArrowheads="1"/>
          </p:cNvSpPr>
          <p:nvPr>
            <p:ph type="title"/>
          </p:nvPr>
        </p:nvSpPr>
        <p:spPr>
          <a:xfrm>
            <a:off x="614355" y="312738"/>
            <a:ext cx="8340725" cy="846137"/>
          </a:xfrm>
        </p:spPr>
        <p:txBody>
          <a:bodyPr/>
          <a:lstStyle/>
          <a:p>
            <a:r>
              <a:rPr lang="en-US" altLang="zh-CN" sz="2800" b="1" dirty="0">
                <a:solidFill>
                  <a:srgbClr val="0000FF"/>
                </a:solidFill>
                <a:ea typeface="宋体" panose="02010600030101010101" pitchFamily="2" charset="-122"/>
              </a:rPr>
              <a:t>The Sampling History (</a:t>
            </a:r>
            <a:r>
              <a:rPr lang="en-US" altLang="zh-CN" sz="2800" b="1" dirty="0">
                <a:solidFill>
                  <a:srgbClr val="C00000"/>
                </a:solidFill>
                <a:ea typeface="宋体" panose="02010600030101010101" pitchFamily="2" charset="-122"/>
              </a:rPr>
              <a:t>Very important to know!</a:t>
            </a:r>
            <a:r>
              <a:rPr lang="en-US" altLang="zh-CN" sz="2800" b="1" dirty="0">
                <a:solidFill>
                  <a:srgbClr val="0000FF"/>
                </a:solidFill>
                <a:ea typeface="宋体" panose="02010600030101010101" pitchFamily="2" charset="-122"/>
              </a:rPr>
              <a:t>)</a:t>
            </a:r>
            <a:endParaRPr lang="zh-CN" altLang="zh-CN" sz="2800" dirty="0">
              <a:solidFill>
                <a:srgbClr val="0000FF"/>
              </a:solidFill>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BDC0F2DA-FB04-482A-9A29-C717AD48CEA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24931" name="Title 1"/>
          <p:cNvSpPr>
            <a:spLocks noGrp="1" noChangeArrowheads="1"/>
          </p:cNvSpPr>
          <p:nvPr>
            <p:ph type="title"/>
          </p:nvPr>
        </p:nvSpPr>
        <p:spPr>
          <a:xfrm>
            <a:off x="539552" y="332656"/>
            <a:ext cx="7770812" cy="778666"/>
          </a:xfrm>
        </p:spPr>
        <p:txBody>
          <a:bodyPr/>
          <a:lstStyle/>
          <a:p>
            <a:pPr algn="ctr"/>
            <a:r>
              <a:rPr lang="en-US" altLang="zh-CN" sz="4400" b="1" i="1" dirty="0">
                <a:ea typeface="宋体" panose="02010600030101010101" pitchFamily="2" charset="-122"/>
              </a:rPr>
              <a:t>Summary</a:t>
            </a:r>
            <a:endParaRPr lang="zh-CN" altLang="en-US" sz="4400" b="1" i="1" dirty="0">
              <a:ea typeface="宋体" panose="02010600030101010101" pitchFamily="2" charset="-122"/>
            </a:endParaRPr>
          </a:p>
        </p:txBody>
      </p:sp>
      <p:sp>
        <p:nvSpPr>
          <p:cNvPr id="4" name="Title 1"/>
          <p:cNvSpPr txBox="1">
            <a:spLocks noChangeArrowheads="1"/>
          </p:cNvSpPr>
          <p:nvPr/>
        </p:nvSpPr>
        <p:spPr bwMode="auto">
          <a:xfrm>
            <a:off x="539552" y="2780928"/>
            <a:ext cx="8344346" cy="461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134" tIns="28567" rIns="57134" bIns="28567" numCol="1" anchor="b" anchorCtr="0" compatLnSpc="1">
            <a:prstTxWarp prst="textNoShape">
              <a:avLst/>
            </a:prstTxWarp>
          </a:bodyPr>
          <a:lstStyle>
            <a:lvl1pPr algn="l" defTabSz="571500" rtl="0" eaLnBrk="0" fontAlgn="base" hangingPunct="0">
              <a:spcBef>
                <a:spcPct val="0"/>
              </a:spcBef>
              <a:spcAft>
                <a:spcPct val="0"/>
              </a:spcAft>
              <a:defRPr sz="4100">
                <a:solidFill>
                  <a:schemeClr val="tx2"/>
                </a:solidFill>
                <a:latin typeface="+mj-lt"/>
                <a:ea typeface="+mj-ea"/>
                <a:cs typeface="+mj-cs"/>
              </a:defRPr>
            </a:lvl1pPr>
            <a:lvl2pPr algn="l" defTabSz="571500" rtl="0" eaLnBrk="0" fontAlgn="base" hangingPunct="0">
              <a:spcBef>
                <a:spcPct val="0"/>
              </a:spcBef>
              <a:spcAft>
                <a:spcPct val="0"/>
              </a:spcAft>
              <a:defRPr sz="4100">
                <a:solidFill>
                  <a:schemeClr val="tx2"/>
                </a:solidFill>
                <a:latin typeface="Arial" charset="0"/>
              </a:defRPr>
            </a:lvl2pPr>
            <a:lvl3pPr algn="l" defTabSz="571500" rtl="0" eaLnBrk="0" fontAlgn="base" hangingPunct="0">
              <a:spcBef>
                <a:spcPct val="0"/>
              </a:spcBef>
              <a:spcAft>
                <a:spcPct val="0"/>
              </a:spcAft>
              <a:defRPr sz="4100">
                <a:solidFill>
                  <a:schemeClr val="tx2"/>
                </a:solidFill>
                <a:latin typeface="Arial" charset="0"/>
              </a:defRPr>
            </a:lvl3pPr>
            <a:lvl4pPr algn="l" defTabSz="571500" rtl="0" eaLnBrk="0" fontAlgn="base" hangingPunct="0">
              <a:spcBef>
                <a:spcPct val="0"/>
              </a:spcBef>
              <a:spcAft>
                <a:spcPct val="0"/>
              </a:spcAft>
              <a:defRPr sz="4100">
                <a:solidFill>
                  <a:schemeClr val="tx2"/>
                </a:solidFill>
                <a:latin typeface="Arial" charset="0"/>
              </a:defRPr>
            </a:lvl4pPr>
            <a:lvl5pPr algn="l" defTabSz="571500" rtl="0" eaLnBrk="0" fontAlgn="base" hangingPunct="0">
              <a:spcBef>
                <a:spcPct val="0"/>
              </a:spcBef>
              <a:spcAft>
                <a:spcPct val="0"/>
              </a:spcAft>
              <a:defRPr sz="4100">
                <a:solidFill>
                  <a:schemeClr val="tx2"/>
                </a:solidFill>
                <a:latin typeface="Arial" charset="0"/>
              </a:defRPr>
            </a:lvl5pPr>
            <a:lvl6pPr marL="410291" algn="l" defTabSz="572698" rtl="0" fontAlgn="base">
              <a:spcBef>
                <a:spcPct val="0"/>
              </a:spcBef>
              <a:spcAft>
                <a:spcPct val="0"/>
              </a:spcAft>
              <a:defRPr sz="4100">
                <a:solidFill>
                  <a:schemeClr val="tx2"/>
                </a:solidFill>
                <a:latin typeface="Arial" charset="0"/>
              </a:defRPr>
            </a:lvl6pPr>
            <a:lvl7pPr marL="820583" algn="l" defTabSz="572698" rtl="0" fontAlgn="base">
              <a:spcBef>
                <a:spcPct val="0"/>
              </a:spcBef>
              <a:spcAft>
                <a:spcPct val="0"/>
              </a:spcAft>
              <a:defRPr sz="4100">
                <a:solidFill>
                  <a:schemeClr val="tx2"/>
                </a:solidFill>
                <a:latin typeface="Arial" charset="0"/>
              </a:defRPr>
            </a:lvl7pPr>
            <a:lvl8pPr marL="1230874" algn="l" defTabSz="572698" rtl="0" fontAlgn="base">
              <a:spcBef>
                <a:spcPct val="0"/>
              </a:spcBef>
              <a:spcAft>
                <a:spcPct val="0"/>
              </a:spcAft>
              <a:defRPr sz="4100">
                <a:solidFill>
                  <a:schemeClr val="tx2"/>
                </a:solidFill>
                <a:latin typeface="Arial" charset="0"/>
              </a:defRPr>
            </a:lvl8pPr>
            <a:lvl9pPr marL="1641165" algn="l" defTabSz="572698" rtl="0" fontAlgn="base">
              <a:spcBef>
                <a:spcPct val="0"/>
              </a:spcBef>
              <a:spcAft>
                <a:spcPct val="0"/>
              </a:spcAft>
              <a:defRPr sz="4100">
                <a:solidFill>
                  <a:schemeClr val="tx2"/>
                </a:solidFill>
                <a:latin typeface="Arial" charset="0"/>
              </a:defRPr>
            </a:lvl9pPr>
          </a:lstStyle>
          <a:p>
            <a:pPr marL="285750" indent="-285750" eaLnBrk="1" hangingPunct="1">
              <a:buClr>
                <a:srgbClr val="660033"/>
              </a:buClr>
              <a:buFont typeface="Wingdings" panose="05000000000000000000" pitchFamily="2" charset="2"/>
              <a:buChar char="l"/>
              <a:defRPr/>
            </a:pPr>
            <a:r>
              <a:rPr lang="en-US" altLang="zh-CN" sz="2400" b="1" dirty="0">
                <a:solidFill>
                  <a:srgbClr val="990000"/>
                </a:solidFill>
                <a:ea typeface="宋体" charset="-122"/>
              </a:rPr>
              <a:t>It is often difficult and expensive to collect  field dada. One must make the best use of available data to estimate the needed parameters. Data is not sufficient and we thus must fill in the gaps.</a:t>
            </a:r>
          </a:p>
          <a:p>
            <a:pPr marL="285750" indent="-285750" eaLnBrk="1" hangingPunct="1">
              <a:buClr>
                <a:srgbClr val="660033"/>
              </a:buClr>
              <a:buFont typeface="Wingdings" panose="05000000000000000000" pitchFamily="2" charset="2"/>
              <a:buChar char="l"/>
              <a:defRPr/>
            </a:pPr>
            <a:endParaRPr lang="en-US" altLang="zh-CN" sz="2400" b="1" dirty="0">
              <a:solidFill>
                <a:srgbClr val="990000"/>
              </a:solidFill>
              <a:ea typeface="宋体" charset="-122"/>
            </a:endParaRPr>
          </a:p>
          <a:p>
            <a:pPr marL="285750" indent="-285750" eaLnBrk="1" hangingPunct="1">
              <a:buClr>
                <a:srgbClr val="660033"/>
              </a:buClr>
              <a:buFont typeface="Wingdings" panose="05000000000000000000" pitchFamily="2" charset="2"/>
              <a:buChar char="l"/>
              <a:defRPr/>
            </a:pPr>
            <a:r>
              <a:rPr lang="en-US" altLang="zh-CN" sz="2400" b="1" dirty="0">
                <a:solidFill>
                  <a:srgbClr val="990000"/>
                </a:solidFill>
                <a:ea typeface="宋体" charset="-122"/>
              </a:rPr>
              <a:t>Most variables we are dealing with in environmental and earth sciences are spatially dependent and correlated. However, classical statistical methods make no use of the spatial information in these data sets. </a:t>
            </a:r>
          </a:p>
          <a:p>
            <a:pPr marL="285750" indent="-285750" eaLnBrk="1" hangingPunct="1">
              <a:buClr>
                <a:srgbClr val="660033"/>
              </a:buClr>
              <a:buFont typeface="Wingdings" panose="05000000000000000000" pitchFamily="2" charset="2"/>
              <a:buChar char="l"/>
              <a:defRPr/>
            </a:pPr>
            <a:endParaRPr lang="en-US" altLang="zh-CN" sz="2400" b="1" dirty="0">
              <a:solidFill>
                <a:srgbClr val="990000"/>
              </a:solidFill>
              <a:ea typeface="宋体" charset="-122"/>
            </a:endParaRPr>
          </a:p>
          <a:p>
            <a:pPr marL="285750" indent="-285750" eaLnBrk="1" hangingPunct="1">
              <a:buClr>
                <a:srgbClr val="660033"/>
              </a:buClr>
              <a:buFont typeface="Wingdings" panose="05000000000000000000" pitchFamily="2" charset="2"/>
              <a:buChar char="l"/>
              <a:defRPr/>
            </a:pPr>
            <a:r>
              <a:rPr lang="en-US" altLang="zh-CN" sz="2400" b="1" dirty="0">
                <a:solidFill>
                  <a:srgbClr val="990000"/>
                </a:solidFill>
                <a:ea typeface="宋体" charset="-122"/>
              </a:rPr>
              <a:t>Spatial statistics offers a way of describing the spatial continuity with so-called regionalized variable, variogram, kriging estimator, etc. </a:t>
            </a:r>
          </a:p>
          <a:p>
            <a:pPr eaLnBrk="1" hangingPunct="1">
              <a:buClr>
                <a:srgbClr val="660033"/>
              </a:buClr>
              <a:defRPr/>
            </a:pPr>
            <a:endParaRPr lang="en-US" altLang="zh-CN" sz="2000" b="1" dirty="0">
              <a:solidFill>
                <a:srgbClr val="C00000"/>
              </a:solidFill>
              <a:ea typeface="宋体" charset="-122"/>
            </a:endParaRPr>
          </a:p>
          <a:p>
            <a:pPr eaLnBrk="1" hangingPunct="1">
              <a:buClr>
                <a:srgbClr val="660033"/>
              </a:buClr>
              <a:defRPr/>
            </a:pPr>
            <a:endParaRPr lang="en-US" altLang="zh-CN" sz="2000" b="1" dirty="0">
              <a:solidFill>
                <a:srgbClr val="C00000"/>
              </a:solidFill>
              <a:ea typeface="宋体" charset="-122"/>
            </a:endParaRPr>
          </a:p>
          <a:p>
            <a:pPr eaLnBrk="1" hangingPunct="1">
              <a:buClr>
                <a:srgbClr val="660033"/>
              </a:buClr>
              <a:buFont typeface="Wingdings" panose="05000000000000000000" pitchFamily="2" charset="2"/>
              <a:buChar char="Ø"/>
              <a:defRPr/>
            </a:pPr>
            <a:endParaRPr lang="zh-CN" altLang="zh-CN" sz="2000" b="1" dirty="0">
              <a:solidFill>
                <a:srgbClr val="C00000"/>
              </a:solidFill>
              <a:ea typeface="宋体"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defTabSz="571500">
              <a:spcBef>
                <a:spcPct val="50000"/>
              </a:spcBef>
              <a:buClr>
                <a:schemeClr val="hlink"/>
              </a:buClr>
              <a:buChar char="•"/>
              <a:defRPr sz="3400">
                <a:solidFill>
                  <a:schemeClr val="tx1"/>
                </a:solidFill>
                <a:latin typeface="Arial" panose="020B0604020202020204" pitchFamily="34" charset="0"/>
              </a:defRPr>
            </a:lvl1pPr>
            <a:lvl2pPr marL="742950" indent="-285750" defTabSz="571500">
              <a:spcBef>
                <a:spcPct val="50000"/>
              </a:spcBef>
              <a:buClr>
                <a:schemeClr val="tx1"/>
              </a:buClr>
              <a:buChar char="•"/>
              <a:defRPr sz="3000">
                <a:solidFill>
                  <a:schemeClr val="tx1"/>
                </a:solidFill>
                <a:latin typeface="Arial" panose="020B0604020202020204" pitchFamily="34" charset="0"/>
              </a:defRPr>
            </a:lvl2pPr>
            <a:lvl3pPr marL="1143000" indent="-228600" defTabSz="571500">
              <a:spcBef>
                <a:spcPct val="50000"/>
              </a:spcBef>
              <a:buClr>
                <a:schemeClr val="hlink"/>
              </a:buClr>
              <a:buChar char="•"/>
              <a:defRPr sz="2600">
                <a:solidFill>
                  <a:schemeClr val="tx1"/>
                </a:solidFill>
                <a:latin typeface="Arial" panose="020B0604020202020204" pitchFamily="34" charset="0"/>
              </a:defRPr>
            </a:lvl3pPr>
            <a:lvl4pPr marL="1600200" indent="-228600" defTabSz="571500">
              <a:spcBef>
                <a:spcPct val="50000"/>
              </a:spcBef>
              <a:buClr>
                <a:schemeClr val="tx1"/>
              </a:buClr>
              <a:buChar char="•"/>
              <a:defRPr sz="2200">
                <a:solidFill>
                  <a:schemeClr val="tx1"/>
                </a:solidFill>
                <a:latin typeface="Arial" panose="020B0604020202020204" pitchFamily="34" charset="0"/>
              </a:defRPr>
            </a:lvl4pPr>
            <a:lvl5pPr marL="2057400" indent="-228600" defTabSz="571500">
              <a:spcBef>
                <a:spcPct val="50000"/>
              </a:spcBef>
              <a:buClr>
                <a:schemeClr val="hlink"/>
              </a:buClr>
              <a:buChar char="•"/>
              <a:defRPr sz="2200">
                <a:solidFill>
                  <a:schemeClr val="tx1"/>
                </a:solidFill>
                <a:latin typeface="Arial" panose="020B0604020202020204" pitchFamily="34" charset="0"/>
              </a:defRPr>
            </a:lvl5pPr>
            <a:lvl6pPr marL="25146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6pPr>
            <a:lvl7pPr marL="29718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7pPr>
            <a:lvl8pPr marL="34290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8pPr>
            <a:lvl9pPr marL="3886200" indent="-228600" defTabSz="571500" eaLnBrk="0" fontAlgn="base" hangingPunct="0">
              <a:spcBef>
                <a:spcPct val="50000"/>
              </a:spcBef>
              <a:spcAft>
                <a:spcPct val="0"/>
              </a:spcAft>
              <a:buClr>
                <a:schemeClr val="hlink"/>
              </a:buClr>
              <a:buChar char="•"/>
              <a:defRPr sz="2200">
                <a:solidFill>
                  <a:schemeClr val="tx1"/>
                </a:solidFill>
                <a:latin typeface="Arial" panose="020B0604020202020204" pitchFamily="34" charset="0"/>
              </a:defRPr>
            </a:lvl9pPr>
          </a:lstStyle>
          <a:p>
            <a:pPr>
              <a:spcBef>
                <a:spcPct val="0"/>
              </a:spcBef>
              <a:buClrTx/>
              <a:buFontTx/>
              <a:buNone/>
            </a:pPr>
            <a:fld id="{BDC0F2DA-FB04-482A-9A29-C717AD48CEA2}" type="datetime1">
              <a:rPr lang="en-US" altLang="zh-CN" sz="900" smtClean="0">
                <a:solidFill>
                  <a:srgbClr val="40458C"/>
                </a:solidFill>
                <a:latin typeface="Times New Roman" panose="02020603050405020304" pitchFamily="18" charset="0"/>
                <a:ea typeface="宋体" panose="02010600030101010101" pitchFamily="2" charset="-122"/>
              </a:rPr>
              <a:pPr>
                <a:spcBef>
                  <a:spcPct val="0"/>
                </a:spcBef>
                <a:buClrTx/>
                <a:buFontTx/>
                <a:buNone/>
              </a:pPr>
              <a:t>9/2/2022</a:t>
            </a:fld>
            <a:endParaRPr lang="en-US" altLang="zh-CN" sz="900" dirty="0">
              <a:solidFill>
                <a:srgbClr val="40458C"/>
              </a:solidFill>
              <a:latin typeface="Times New Roman" panose="02020603050405020304" pitchFamily="18" charset="0"/>
              <a:ea typeface="宋体" panose="02010600030101010101" pitchFamily="2" charset="-122"/>
            </a:endParaRPr>
          </a:p>
        </p:txBody>
      </p:sp>
      <p:sp>
        <p:nvSpPr>
          <p:cNvPr id="124931" name="Title 1"/>
          <p:cNvSpPr>
            <a:spLocks noGrp="1" noChangeArrowheads="1"/>
          </p:cNvSpPr>
          <p:nvPr>
            <p:ph type="title"/>
          </p:nvPr>
        </p:nvSpPr>
        <p:spPr>
          <a:xfrm>
            <a:off x="827584" y="2286000"/>
            <a:ext cx="7770812" cy="1143000"/>
          </a:xfrm>
        </p:spPr>
        <p:txBody>
          <a:bodyPr/>
          <a:lstStyle/>
          <a:p>
            <a:pPr algn="ctr"/>
            <a:r>
              <a:rPr lang="en-US" altLang="zh-CN" sz="6000" b="1" i="1" dirty="0">
                <a:ea typeface="宋体" panose="02010600030101010101" pitchFamily="2" charset="-122"/>
              </a:rPr>
              <a:t>Thanks</a:t>
            </a:r>
            <a:r>
              <a:rPr lang="zh-CN" altLang="en-US" sz="6000" b="1" i="1" dirty="0">
                <a:ea typeface="宋体" panose="02010600030101010101" pitchFamily="2" charset="-122"/>
              </a:rPr>
              <a:t>！</a:t>
            </a:r>
          </a:p>
        </p:txBody>
      </p:sp>
    </p:spTree>
    <p:extLst>
      <p:ext uri="{BB962C8B-B14F-4D97-AF65-F5344CB8AC3E}">
        <p14:creationId xmlns:p14="http://schemas.microsoft.com/office/powerpoint/2010/main" val="362721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a:xfrm>
            <a:off x="827088" y="692150"/>
            <a:ext cx="7273925" cy="812800"/>
          </a:xfrm>
        </p:spPr>
        <p:txBody>
          <a:bodyPr/>
          <a:lstStyle/>
          <a:p>
            <a:r>
              <a:rPr lang="en-US" altLang="zh-CN" sz="3200" b="1" dirty="0">
                <a:solidFill>
                  <a:srgbClr val="C00000"/>
                </a:solidFill>
                <a:ea typeface="宋体" panose="02010600030101010101" pitchFamily="2" charset="-122"/>
              </a:rPr>
              <a:t>EX: </a:t>
            </a:r>
            <a:r>
              <a:rPr lang="en-US" altLang="zh-CN" sz="3200" b="1" i="1" dirty="0">
                <a:solidFill>
                  <a:schemeClr val="tx2">
                    <a:lumMod val="60000"/>
                    <a:lumOff val="40000"/>
                  </a:schemeClr>
                </a:solidFill>
                <a:ea typeface="宋体" panose="02010600030101010101" pitchFamily="2" charset="-122"/>
              </a:rPr>
              <a:t>Given seven observed values, how do you estimate the value at </a:t>
            </a:r>
            <a:r>
              <a:rPr lang="en-US" altLang="zh-CN" sz="3200" b="1" i="1" dirty="0">
                <a:solidFill>
                  <a:srgbClr val="FF0000"/>
                </a:solidFill>
                <a:ea typeface="宋体" panose="02010600030101010101" pitchFamily="2" charset="-122"/>
              </a:rPr>
              <a:t>p</a:t>
            </a:r>
            <a:r>
              <a:rPr lang="en-US" altLang="zh-CN" sz="3200" b="1" i="1" dirty="0">
                <a:solidFill>
                  <a:schemeClr val="tx2">
                    <a:lumMod val="60000"/>
                    <a:lumOff val="40000"/>
                  </a:schemeClr>
                </a:solidFill>
                <a:ea typeface="宋体" panose="02010600030101010101" pitchFamily="2" charset="-122"/>
              </a:rPr>
              <a:t> ?</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027238"/>
            <a:ext cx="5113338" cy="412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a:xfrm>
            <a:off x="900113" y="620713"/>
            <a:ext cx="7281862" cy="812800"/>
          </a:xfrm>
        </p:spPr>
        <p:txBody>
          <a:bodyPr/>
          <a:lstStyle/>
          <a:p>
            <a:r>
              <a:rPr lang="en-US" altLang="zh-CN" sz="3200" b="1" i="1" dirty="0">
                <a:solidFill>
                  <a:schemeClr val="tx2">
                    <a:lumMod val="60000"/>
                    <a:lumOff val="40000"/>
                  </a:schemeClr>
                </a:solidFill>
                <a:ea typeface="宋体" panose="02010600030101010101" pitchFamily="2" charset="-122"/>
              </a:rPr>
              <a:t>Can point </a:t>
            </a:r>
            <a:r>
              <a:rPr lang="en-US" altLang="zh-CN" sz="3200" b="1" i="1" dirty="0">
                <a:solidFill>
                  <a:srgbClr val="0000FF"/>
                </a:solidFill>
                <a:ea typeface="宋体" panose="02010600030101010101" pitchFamily="2" charset="-122"/>
              </a:rPr>
              <a:t>7</a:t>
            </a:r>
            <a:r>
              <a:rPr lang="en-US" altLang="zh-CN" sz="3200" b="1" i="1" dirty="0">
                <a:solidFill>
                  <a:srgbClr val="C00000"/>
                </a:solidFill>
                <a:ea typeface="宋体" panose="02010600030101010101" pitchFamily="2" charset="-122"/>
              </a:rPr>
              <a:t> </a:t>
            </a:r>
            <a:r>
              <a:rPr lang="en-US" altLang="zh-CN" sz="3200" b="1" i="1" dirty="0">
                <a:solidFill>
                  <a:schemeClr val="tx2">
                    <a:lumMod val="60000"/>
                    <a:lumOff val="40000"/>
                  </a:schemeClr>
                </a:solidFill>
                <a:ea typeface="宋体" panose="02010600030101010101" pitchFamily="2" charset="-122"/>
              </a:rPr>
              <a:t>get more weight than </a:t>
            </a:r>
            <a:r>
              <a:rPr lang="en-US" altLang="zh-CN" sz="3200" b="1" i="1" dirty="0">
                <a:solidFill>
                  <a:srgbClr val="C00000"/>
                </a:solidFill>
                <a:ea typeface="宋体" panose="02010600030101010101" pitchFamily="2" charset="-122"/>
              </a:rPr>
              <a:t>5 </a:t>
            </a:r>
            <a:r>
              <a:rPr lang="en-US" altLang="zh-CN" sz="3200" b="1" i="1" dirty="0">
                <a:solidFill>
                  <a:schemeClr val="tx2">
                    <a:lumMod val="60000"/>
                    <a:lumOff val="40000"/>
                  </a:schemeClr>
                </a:solidFill>
                <a:ea typeface="宋体" panose="02010600030101010101" pitchFamily="2" charset="-122"/>
              </a:rPr>
              <a:t>?</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16113"/>
            <a:ext cx="5113338" cy="412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b="29494"/>
          <a:stretch>
            <a:fillRect/>
          </a:stretch>
        </p:blipFill>
        <p:spPr bwMode="auto">
          <a:xfrm>
            <a:off x="1403350" y="2349500"/>
            <a:ext cx="60007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le 1"/>
          <p:cNvSpPr>
            <a:spLocks noGrp="1" noChangeArrowheads="1"/>
          </p:cNvSpPr>
          <p:nvPr>
            <p:ph type="title"/>
          </p:nvPr>
        </p:nvSpPr>
        <p:spPr>
          <a:xfrm>
            <a:off x="323528" y="1177950"/>
            <a:ext cx="8466236" cy="609600"/>
          </a:xfrm>
        </p:spPr>
        <p:txBody>
          <a:bodyPr/>
          <a:lstStyle/>
          <a:p>
            <a:pPr algn="ctr"/>
            <a:r>
              <a:rPr lang="en-US" altLang="zh-CN" sz="3200" b="1" dirty="0">
                <a:ea typeface="宋体" panose="02010600030101010101" pitchFamily="2" charset="-122"/>
              </a:rPr>
              <a:t>Yes, it can. For example,</a:t>
            </a:r>
            <a:br>
              <a:rPr lang="en-US" altLang="zh-CN" sz="3200" b="1" dirty="0">
                <a:ea typeface="宋体" panose="02010600030101010101" pitchFamily="2" charset="-122"/>
              </a:rPr>
            </a:br>
            <a:r>
              <a:rPr lang="en-US" altLang="zh-CN" sz="3200" b="1" dirty="0">
                <a:ea typeface="宋体" panose="02010600030101010101" pitchFamily="2" charset="-122"/>
              </a:rPr>
              <a:t>estimating rainfall at P with 7 rain gauges. </a:t>
            </a:r>
          </a:p>
        </p:txBody>
      </p:sp>
      <p:sp>
        <p:nvSpPr>
          <p:cNvPr id="37892" name="Title 1"/>
          <p:cNvSpPr txBox="1">
            <a:spLocks/>
          </p:cNvSpPr>
          <p:nvPr/>
        </p:nvSpPr>
        <p:spPr bwMode="auto">
          <a:xfrm>
            <a:off x="683568" y="5805264"/>
            <a:ext cx="716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7000"/>
              </a:lnSpc>
            </a:pPr>
            <a:r>
              <a:rPr lang="en-US" altLang="zh-CN" sz="2000" dirty="0">
                <a:latin typeface="Arial" panose="020B0604020202020204" pitchFamily="34" charset="0"/>
              </a:rPr>
              <a:t>Varies spatially with a mean of </a:t>
            </a:r>
            <a:r>
              <a:rPr lang="en-US" altLang="zh-CN" sz="2000" dirty="0">
                <a:solidFill>
                  <a:schemeClr val="tx2"/>
                </a:solidFill>
                <a:latin typeface="Arial" panose="020B0604020202020204" pitchFamily="34" charset="0"/>
              </a:rPr>
              <a:t>34</a:t>
            </a:r>
            <a:r>
              <a:rPr lang="en-US" altLang="zh-CN" sz="2000" dirty="0">
                <a:latin typeface="Arial" panose="020B0604020202020204" pitchFamily="34" charset="0"/>
              </a:rPr>
              <a:t> inches.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701925"/>
            <a:ext cx="2447925" cy="1974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a:xfrm>
            <a:off x="1259632" y="548680"/>
            <a:ext cx="7162800" cy="812800"/>
          </a:xfrm>
        </p:spPr>
        <p:txBody>
          <a:bodyPr/>
          <a:lstStyle/>
          <a:p>
            <a:r>
              <a:rPr lang="en-US" altLang="zh-CN" sz="3200" b="1" dirty="0">
                <a:ea typeface="宋体" panose="02010600030101010101" pitchFamily="2" charset="-122"/>
              </a:rPr>
              <a:t>Two data sets have similar statistics</a:t>
            </a:r>
          </a:p>
        </p:txBody>
      </p:sp>
      <p:pic>
        <p:nvPicPr>
          <p:cNvPr id="39939" name="Picture 2">
            <a:extLst>
              <a:ext uri="{FF2B5EF4-FFF2-40B4-BE49-F238E27FC236}">
                <a16:creationId xmlns:a16="http://schemas.microsoft.com/office/drawing/2014/main" id="{2BD95533-8AAC-4ACB-B329-C59262310D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59"/>
          <a:stretch/>
        </p:blipFill>
        <p:spPr bwMode="auto">
          <a:xfrm>
            <a:off x="1475656" y="1772816"/>
            <a:ext cx="5687913" cy="4300013"/>
          </a:xfrm>
          <a:prstGeom prst="rect">
            <a:avLst/>
          </a:prstGeom>
          <a:noFill/>
          <a:ln>
            <a:noFill/>
          </a:ln>
          <a:scene3d>
            <a:camera prst="orthographicFront">
              <a:rot lat="0" lon="0" rev="2154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3517</TotalTime>
  <Words>3649</Words>
  <Application>Microsoft Office PowerPoint</Application>
  <PresentationFormat>全屏显示(4:3)</PresentationFormat>
  <Paragraphs>478</Paragraphs>
  <Slides>56</Slides>
  <Notes>46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56</vt:i4>
      </vt:variant>
    </vt:vector>
  </HeadingPairs>
  <TitlesOfParts>
    <vt:vector size="68" baseType="lpstr">
      <vt:lpstr>Monotype Sorts</vt:lpstr>
      <vt:lpstr>Arial</vt:lpstr>
      <vt:lpstr>Blackadder ITC</vt:lpstr>
      <vt:lpstr>Calibri</vt:lpstr>
      <vt:lpstr>Cambria Math</vt:lpstr>
      <vt:lpstr>Tahoma</vt:lpstr>
      <vt:lpstr>Times New Roman</vt:lpstr>
      <vt:lpstr>Wingdings</vt:lpstr>
      <vt:lpstr>Blueprint</vt:lpstr>
      <vt:lpstr>1_Blueprint</vt:lpstr>
      <vt:lpstr>Equation</vt:lpstr>
      <vt:lpstr>公式</vt:lpstr>
      <vt:lpstr>ESE 5017 Spatial Statistics  Fall, 2022</vt:lpstr>
      <vt:lpstr>The French engineer Georges Matheron coined the word geostatistique, inspired by the clear meaning and success of the older terms geochemistry and geophysics in which the prefix geo- was added to the name of some classical body of knowledge to denote an application of such knowledge to the modeling and understanding of processes of interest in earth sciences and technology (Matheron, 1962, p. 22; Journel and Huijbregts, 1978, p. vi).   Therefore, this course can also be named as:</vt:lpstr>
      <vt:lpstr>Introduction</vt:lpstr>
      <vt:lpstr>1. Why do we study Spatial Statistics?</vt:lpstr>
      <vt:lpstr>Data is not sufficient and   we thus must fill in the gaps</vt:lpstr>
      <vt:lpstr>EX: Given seven observed values, how do you estimate the value at p ?</vt:lpstr>
      <vt:lpstr>Can point 7 get more weight than 5 ?</vt:lpstr>
      <vt:lpstr>Yes, it can. For example, estimating rainfall at P with 7 rain gauges. </vt:lpstr>
      <vt:lpstr>Two data sets have similar statistics</vt:lpstr>
      <vt:lpstr>Their spatial distributions are quite different</vt:lpstr>
      <vt:lpstr>Let’s come back to the example</vt:lpstr>
      <vt:lpstr> Conventional or classical statistical methods</vt:lpstr>
      <vt:lpstr>Problems with these methods</vt:lpstr>
      <vt:lpstr>Spatial Continuity</vt:lpstr>
      <vt:lpstr>Spatial statistics deals with these problems by considering SIMILARITY between samples</vt:lpstr>
      <vt:lpstr>It is unfortunate…</vt:lpstr>
      <vt:lpstr>2. What is Spatial Statistics?</vt:lpstr>
      <vt:lpstr>2. What is Spatial Statistics? (cont.)</vt:lpstr>
      <vt:lpstr>2. What is Spatial statistics? (cont.)</vt:lpstr>
      <vt:lpstr>The statistical or stochastic approaches</vt:lpstr>
      <vt:lpstr>Regionalized Variables</vt:lpstr>
      <vt:lpstr>More specifically,</vt:lpstr>
      <vt:lpstr>Regionalized variables</vt:lpstr>
      <vt:lpstr>PowerPoint 演示文稿</vt:lpstr>
      <vt:lpstr>3. Procedure and Basic Concepts     in spatial statistic analyses</vt:lpstr>
      <vt:lpstr>Procedure in spatial statistic analysis </vt:lpstr>
      <vt:lpstr>Basic Concepts in spatial statistics</vt:lpstr>
      <vt:lpstr>Variogram a function quantifying the spatial continuity</vt:lpstr>
      <vt:lpstr>Variogram ( )</vt:lpstr>
      <vt:lpstr>Typical Variogram</vt:lpstr>
      <vt:lpstr>Examples of Variogram</vt:lpstr>
      <vt:lpstr>Anisotropy</vt:lpstr>
      <vt:lpstr>PowerPoint 演示文稿</vt:lpstr>
      <vt:lpstr>Sample variogram</vt:lpstr>
      <vt:lpstr>Note:</vt:lpstr>
      <vt:lpstr>Examples of Variogram Models</vt:lpstr>
      <vt:lpstr>Examples of Variogram Models</vt:lpstr>
      <vt:lpstr>Kriging Estimator (BLUE)</vt:lpstr>
      <vt:lpstr>  Kriging Estimator (BLUE)</vt:lpstr>
      <vt:lpstr>Kriging Estimator (BLUE)</vt:lpstr>
      <vt:lpstr>       1) The Linear Estimator</vt:lpstr>
      <vt:lpstr>2) Minimize the variance of the estimation error</vt:lpstr>
      <vt:lpstr>3) Kriging Equation</vt:lpstr>
      <vt:lpstr>Examples of Kriging</vt:lpstr>
      <vt:lpstr>Kriging honors the measurements</vt:lpstr>
      <vt:lpstr>4. Introduction to the book  and data sets</vt:lpstr>
      <vt:lpstr>The Exhaustive Data Set</vt:lpstr>
      <vt:lpstr>The location map for the 78000 V and U values  (The Exhaustive Data Set)</vt:lpstr>
      <vt:lpstr>The continuous variables (V and U)</vt:lpstr>
      <vt:lpstr>The discrete variable (T)</vt:lpstr>
      <vt:lpstr>The Sample Data Set</vt:lpstr>
      <vt:lpstr>A posting of 470 V values in the sample data set</vt:lpstr>
      <vt:lpstr>PowerPoint 演示文稿</vt:lpstr>
      <vt:lpstr>The Sampling History (Very important to know!)</vt:lpstr>
      <vt:lpstr>Summary</vt:lpstr>
      <vt:lpstr>Thanks！</vt:lpstr>
    </vt:vector>
  </TitlesOfParts>
  <Company>lsec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Computation and Error Control</dc:title>
  <dc:creator>陈志明</dc:creator>
  <cp:lastModifiedBy>Xiuyu Liang</cp:lastModifiedBy>
  <cp:revision>181</cp:revision>
  <dcterms:created xsi:type="dcterms:W3CDTF">2001-04-06T13:49:19Z</dcterms:created>
  <dcterms:modified xsi:type="dcterms:W3CDTF">2022-09-02T07:50:06Z</dcterms:modified>
</cp:coreProperties>
</file>