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2" r:id="rId2"/>
    <p:sldMasterId id="2147483660" r:id="rId3"/>
  </p:sldMasterIdLst>
  <p:notesMasterIdLst>
    <p:notesMasterId r:id="rId75"/>
  </p:notesMasterIdLst>
  <p:handoutMasterIdLst>
    <p:handoutMasterId r:id="rId76"/>
  </p:handoutMasterIdLst>
  <p:sldIdLst>
    <p:sldId id="404" r:id="rId4"/>
    <p:sldId id="441" r:id="rId5"/>
    <p:sldId id="406" r:id="rId6"/>
    <p:sldId id="440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05" r:id="rId16"/>
    <p:sldId id="413" r:id="rId17"/>
    <p:sldId id="414" r:id="rId18"/>
    <p:sldId id="415" r:id="rId19"/>
    <p:sldId id="416" r:id="rId20"/>
    <p:sldId id="417" r:id="rId21"/>
    <p:sldId id="409" r:id="rId22"/>
    <p:sldId id="408" r:id="rId23"/>
    <p:sldId id="411" r:id="rId24"/>
    <p:sldId id="410" r:id="rId25"/>
    <p:sldId id="427" r:id="rId26"/>
    <p:sldId id="259" r:id="rId27"/>
    <p:sldId id="260" r:id="rId28"/>
    <p:sldId id="299" r:id="rId29"/>
    <p:sldId id="261" r:id="rId30"/>
    <p:sldId id="264" r:id="rId31"/>
    <p:sldId id="300" r:id="rId32"/>
    <p:sldId id="353" r:id="rId33"/>
    <p:sldId id="428" r:id="rId34"/>
    <p:sldId id="302" r:id="rId35"/>
    <p:sldId id="363" r:id="rId36"/>
    <p:sldId id="336" r:id="rId37"/>
    <p:sldId id="337" r:id="rId38"/>
    <p:sldId id="308" r:id="rId39"/>
    <p:sldId id="433" r:id="rId40"/>
    <p:sldId id="439" r:id="rId41"/>
    <p:sldId id="429" r:id="rId42"/>
    <p:sldId id="430" r:id="rId43"/>
    <p:sldId id="431" r:id="rId44"/>
    <p:sldId id="432" r:id="rId45"/>
    <p:sldId id="370" r:id="rId46"/>
    <p:sldId id="388" r:id="rId47"/>
    <p:sldId id="434" r:id="rId48"/>
    <p:sldId id="378" r:id="rId49"/>
    <p:sldId id="371" r:id="rId50"/>
    <p:sldId id="376" r:id="rId51"/>
    <p:sldId id="437" r:id="rId52"/>
    <p:sldId id="438" r:id="rId53"/>
    <p:sldId id="374" r:id="rId54"/>
    <p:sldId id="389" r:id="rId55"/>
    <p:sldId id="382" r:id="rId56"/>
    <p:sldId id="384" r:id="rId57"/>
    <p:sldId id="316" r:id="rId58"/>
    <p:sldId id="318" r:id="rId59"/>
    <p:sldId id="364" r:id="rId60"/>
    <p:sldId id="435" r:id="rId61"/>
    <p:sldId id="319" r:id="rId62"/>
    <p:sldId id="390" r:id="rId63"/>
    <p:sldId id="385" r:id="rId64"/>
    <p:sldId id="386" r:id="rId65"/>
    <p:sldId id="349" r:id="rId66"/>
    <p:sldId id="326" r:id="rId67"/>
    <p:sldId id="387" r:id="rId68"/>
    <p:sldId id="350" r:id="rId69"/>
    <p:sldId id="327" r:id="rId70"/>
    <p:sldId id="351" r:id="rId71"/>
    <p:sldId id="352" r:id="rId72"/>
    <p:sldId id="359" r:id="rId73"/>
    <p:sldId id="436" r:id="rId7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CA1"/>
    <a:srgbClr val="327471"/>
    <a:srgbClr val="3566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89903" autoAdjust="0"/>
  </p:normalViewPr>
  <p:slideViewPr>
    <p:cSldViewPr>
      <p:cViewPr>
        <p:scale>
          <a:sx n="100" d="100"/>
          <a:sy n="100" d="100"/>
        </p:scale>
        <p:origin x="-270" y="14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702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C41C3-3EA3-46B4-83E2-E15705105BEC}" type="datetimeFigureOut">
              <a:rPr lang="ru-RU" smtClean="0"/>
              <a:pPr/>
              <a:t>14.10.2021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0945C-E86E-4EA5-8CA3-71562803C1B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4596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11E1C-D442-4F43-900A-77FBB5693102}" type="datetimeFigureOut">
              <a:rPr lang="ru-RU" smtClean="0"/>
              <a:pPr/>
              <a:t>14.10.2021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CBD3F-84AE-4483-AE28-FAD58C395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2896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.ifmo.ru/--books/electron/assembl.htm#MOV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de.ifmo.ru/--books/electron/assembl.htm#LODSB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.ifmo.ru/--books/electron/assembl.htm#&#1085;&#1077;&#1087;&#1086;&#1089;&#1088;&#1077;&#1076;&#1089;&#1090;&#1074;&#1077;&#1085;&#1085;&#1086;&#1081; &#1072;&#1076;&#1088;&#1077;&#1089;&#1072;&#1094;&#1080;&#1080;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e.ifmo.ru/--books/electron/cpu-obu.htm#&#1089;&#1087;&#1077;&#1094;&#1080;&#1072;&#1083;&#1100;&#1085;&#1099;&#1077; &#1092;&#1091;&#1085;&#1082;&#1094;&#1080;&#1080;" TargetMode="External"/><Relationship Id="rId4" Type="http://schemas.openxmlformats.org/officeDocument/2006/relationships/hyperlink" Target="http://de.ifmo.ru/--books/electron/assembl.htm#&#1050;&#1086;&#1089;&#1074;&#1077;&#1085;&#1085;&#1072;&#1103; &#1072;&#1076;&#1088;&#1077;&#1089;&#1072;&#1094;&#1080;&#1103;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SzPct val="60000"/>
              <a:buFont typeface="Wingdings 2" panose="05020102010507070707" pitchFamily="18" charset="2"/>
              <a:buChar char="¤"/>
            </a:pPr>
            <a:r>
              <a:rPr lang="ru-RU" sz="1200" b="1" i="1" dirty="0" smtClean="0">
                <a:solidFill>
                  <a:srgbClr val="C00000"/>
                </a:solidFill>
                <a:cs typeface="Arial" panose="020B0604020202020204" pitchFamily="34" charset="0"/>
              </a:rPr>
              <a:t>Процессор</a:t>
            </a:r>
            <a:r>
              <a:rPr lang="ru-RU" sz="1200" b="1" dirty="0" smtClean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ru-RU" sz="1200" b="1" dirty="0" smtClean="0">
                <a:cs typeface="Arial" panose="020B0604020202020204" pitchFamily="34" charset="0"/>
              </a:rPr>
              <a:t>– </a:t>
            </a:r>
            <a:r>
              <a:rPr lang="ru-RU" sz="1200" dirty="0" smtClean="0">
                <a:cs typeface="Arial" panose="020B0604020202020204" pitchFamily="34" charset="0"/>
              </a:rPr>
              <a:t>вычислительное устройство, которое может выполнять определенный набор </a:t>
            </a:r>
            <a:r>
              <a:rPr lang="ru-RU" sz="1200" dirty="0" smtClean="0">
                <a:solidFill>
                  <a:srgbClr val="0070C0"/>
                </a:solidFill>
                <a:cs typeface="Arial" panose="020B0604020202020204" pitchFamily="34" charset="0"/>
              </a:rPr>
              <a:t>машинных команд.</a:t>
            </a:r>
          </a:p>
          <a:p>
            <a:pPr marL="342900" indent="-342900">
              <a:buSzPct val="60000"/>
              <a:buFont typeface="Wingdings 2" panose="05020102010507070707" pitchFamily="18" charset="2"/>
              <a:buChar char="¤"/>
            </a:pPr>
            <a:r>
              <a:rPr lang="ru-RU" sz="1200" b="1" i="1" dirty="0" smtClean="0">
                <a:solidFill>
                  <a:srgbClr val="C00000"/>
                </a:solidFill>
                <a:cs typeface="Arial" panose="020B0604020202020204" pitchFamily="34" charset="0"/>
              </a:rPr>
              <a:t>Память</a:t>
            </a:r>
            <a:r>
              <a:rPr lang="ru-RU" sz="1200" dirty="0" smtClean="0">
                <a:cs typeface="Arial" panose="020B0604020202020204" pitchFamily="34" charset="0"/>
              </a:rPr>
              <a:t> – устройство, которое </a:t>
            </a:r>
            <a:r>
              <a:rPr lang="ru-RU" sz="1200" dirty="0" smtClean="0">
                <a:solidFill>
                  <a:srgbClr val="0070C0"/>
                </a:solidFill>
                <a:cs typeface="Arial" panose="020B0604020202020204" pitchFamily="34" charset="0"/>
              </a:rPr>
              <a:t>хранит программу</a:t>
            </a:r>
            <a:r>
              <a:rPr lang="ru-RU" sz="1200" dirty="0" smtClean="0">
                <a:cs typeface="Arial" panose="020B0604020202020204" pitchFamily="34" charset="0"/>
              </a:rPr>
              <a:t>, представленную </a:t>
            </a:r>
            <a:r>
              <a:rPr lang="ru-RU" sz="1200" dirty="0" smtClean="0">
                <a:solidFill>
                  <a:srgbClr val="0070C0"/>
                </a:solidFill>
                <a:cs typeface="Arial" panose="020B0604020202020204" pitchFamily="34" charset="0"/>
              </a:rPr>
              <a:t>в виде машинных команд процессора</a:t>
            </a:r>
            <a:r>
              <a:rPr lang="ru-RU" sz="1200" dirty="0" smtClean="0">
                <a:cs typeface="Arial" panose="020B0604020202020204" pitchFamily="34" charset="0"/>
              </a:rPr>
              <a:t>.</a:t>
            </a:r>
          </a:p>
          <a:p>
            <a:pPr marL="342900" indent="-342900">
              <a:buSzPct val="60000"/>
              <a:buFont typeface="Wingdings 2" panose="05020102010507070707" pitchFamily="18" charset="2"/>
              <a:buChar char="¤"/>
            </a:pPr>
            <a:r>
              <a:rPr lang="ru-RU" sz="1200" b="1" i="1" dirty="0" smtClean="0">
                <a:solidFill>
                  <a:srgbClr val="C00000"/>
                </a:solidFill>
                <a:cs typeface="Arial" panose="020B0604020202020204" pitchFamily="34" charset="0"/>
              </a:rPr>
              <a:t>Устройства ввода – вывода </a:t>
            </a:r>
            <a:r>
              <a:rPr lang="ru-RU" sz="1200" dirty="0" smtClean="0">
                <a:cs typeface="Arial" panose="020B0604020202020204" pitchFamily="34" charset="0"/>
              </a:rPr>
              <a:t>осуществляют ввод вывод информации.</a:t>
            </a:r>
          </a:p>
          <a:p>
            <a:pPr marL="342900" indent="-342900">
              <a:buSzPct val="60000"/>
              <a:buFont typeface="Wingdings 2" panose="05020102010507070707" pitchFamily="18" charset="2"/>
              <a:buChar char="¤"/>
            </a:pPr>
            <a:r>
              <a:rPr lang="ru-RU" sz="1200" b="1" dirty="0" smtClean="0">
                <a:solidFill>
                  <a:srgbClr val="C00000"/>
                </a:solidFill>
                <a:cs typeface="Arial" panose="020B0604020202020204" pitchFamily="34" charset="0"/>
              </a:rPr>
              <a:t>Шина</a:t>
            </a:r>
            <a:r>
              <a:rPr lang="ru-RU" sz="1200" b="1" dirty="0" smtClean="0">
                <a:cs typeface="Arial" panose="020B0604020202020204" pitchFamily="34" charset="0"/>
              </a:rPr>
              <a:t> – </a:t>
            </a:r>
            <a:r>
              <a:rPr lang="ru-RU" sz="1200" dirty="0" smtClean="0">
                <a:cs typeface="Arial" panose="020B0604020202020204" pitchFamily="34" charset="0"/>
              </a:rPr>
              <a:t>связывает устройства друг с другом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996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Общие принципы организации ПДП. Режим ПДП является самым </a:t>
            </a:r>
            <a:r>
              <a:rPr lang="ru-RU" dirty="0" err="1" smtClean="0"/>
              <a:t>скорост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ным</a:t>
            </a:r>
            <a:r>
              <a:rPr lang="ru-RU" dirty="0" smtClean="0"/>
              <a:t> способом обмена, который реализуется с помощью специальных аппарат-</a:t>
            </a:r>
          </a:p>
          <a:p>
            <a:r>
              <a:rPr lang="ru-RU" dirty="0" err="1" smtClean="0"/>
              <a:t>ных</a:t>
            </a:r>
            <a:r>
              <a:rPr lang="ru-RU" dirty="0" smtClean="0"/>
              <a:t> средств – контроллеров ПДП без использования программного </a:t>
            </a:r>
            <a:r>
              <a:rPr lang="ru-RU" dirty="0" err="1" smtClean="0"/>
              <a:t>обеспече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ния</a:t>
            </a:r>
            <a:r>
              <a:rPr lang="ru-RU" dirty="0" smtClean="0"/>
              <a:t>. </a:t>
            </a:r>
          </a:p>
          <a:p>
            <a:r>
              <a:rPr lang="ru-RU" dirty="0" smtClean="0"/>
              <a:t> Контроллер ПДП может работать в двух основных</a:t>
            </a:r>
          </a:p>
          <a:p>
            <a:r>
              <a:rPr lang="ru-RU" dirty="0" smtClean="0"/>
              <a:t>режимах: с ЦП и выполнения циклов ПДП. В режиме работы с ЦП контроллер</a:t>
            </a:r>
          </a:p>
          <a:p>
            <a:r>
              <a:rPr lang="ru-RU" dirty="0" smtClean="0"/>
              <a:t>воспринимается им как внешнее устройство, а после загрузки управляющих</a:t>
            </a:r>
          </a:p>
          <a:p>
            <a:r>
              <a:rPr lang="ru-RU" dirty="0" smtClean="0"/>
              <a:t>слов переходит в пассивное состояние S1. В этом состоянии контроллер </a:t>
            </a:r>
            <a:r>
              <a:rPr lang="ru-RU" dirty="0" err="1" smtClean="0"/>
              <a:t>нахо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дится</a:t>
            </a:r>
            <a:r>
              <a:rPr lang="ru-RU" dirty="0" smtClean="0"/>
              <a:t> до тех пор, пока на вход одного из каналов не поступит запрос на ПДП</a:t>
            </a:r>
          </a:p>
          <a:p>
            <a:r>
              <a:rPr lang="ru-RU" dirty="0" smtClean="0"/>
              <a:t>DREQ или этот запрос не будет выставлен программно от ЦП. </a:t>
            </a:r>
          </a:p>
          <a:p>
            <a:endParaRPr lang="ru-RU" dirty="0" smtClean="0"/>
          </a:p>
          <a:p>
            <a:r>
              <a:rPr lang="ru-RU" dirty="0" smtClean="0"/>
              <a:t>Для осуществления режима ПДП контроллер должен выполнить ряд по-</a:t>
            </a:r>
          </a:p>
          <a:p>
            <a:r>
              <a:rPr lang="ru-RU" dirty="0" err="1" smtClean="0"/>
              <a:t>следовательных</a:t>
            </a:r>
            <a:r>
              <a:rPr lang="ru-RU" dirty="0" smtClean="0"/>
              <a:t> операций (рис. 3.38):</a:t>
            </a:r>
          </a:p>
          <a:p>
            <a:r>
              <a:rPr lang="ru-RU" dirty="0" smtClean="0"/>
              <a:t>1) принять запрос DREQ на ПДП от ВУ;</a:t>
            </a:r>
          </a:p>
          <a:p>
            <a:r>
              <a:rPr lang="ru-RU" dirty="0" smtClean="0"/>
              <a:t>2) сформировать запрос HRQ на захват шин для ЦП;</a:t>
            </a:r>
          </a:p>
          <a:p>
            <a:r>
              <a:rPr lang="ru-RU" dirty="0" smtClean="0"/>
              <a:t>3) принять сигнал HLDA, подтверждающий этот факт после того, как ЦП вой-</a:t>
            </a:r>
          </a:p>
          <a:p>
            <a:r>
              <a:rPr lang="ru-RU" dirty="0" smtClean="0"/>
              <a:t>дет в состояние захвата (ШД, ША, ШУ в z-состояние);</a:t>
            </a:r>
          </a:p>
          <a:p>
            <a:r>
              <a:rPr lang="ru-RU" dirty="0" smtClean="0"/>
              <a:t>4) сформировать сигнал DACK, сообщающий ВУ о начале выполнения циклов</a:t>
            </a:r>
          </a:p>
          <a:p>
            <a:r>
              <a:rPr lang="ru-RU" dirty="0" smtClean="0"/>
              <a:t>ПДП;</a:t>
            </a:r>
          </a:p>
          <a:p>
            <a:r>
              <a:rPr lang="ru-RU" dirty="0" smtClean="0"/>
              <a:t>5) сформировать на ША адрес ячейки памяти, предназначенный для обмена;</a:t>
            </a:r>
          </a:p>
          <a:p>
            <a:r>
              <a:rPr lang="ru-RU" dirty="0" smtClean="0"/>
              <a:t>6) выработать сигналы MR, IOW и MW, IOR, обеспечивающие управление </a:t>
            </a:r>
            <a:r>
              <a:rPr lang="ru-RU" dirty="0" err="1" smtClean="0"/>
              <a:t>обме</a:t>
            </a:r>
            <a:r>
              <a:rPr lang="ru-RU" dirty="0" smtClean="0"/>
              <a:t>-</a:t>
            </a:r>
          </a:p>
          <a:p>
            <a:r>
              <a:rPr lang="ru-RU" dirty="0" smtClean="0"/>
              <a:t>ном;</a:t>
            </a:r>
          </a:p>
          <a:p>
            <a:r>
              <a:rPr lang="ru-RU" dirty="0" smtClean="0"/>
              <a:t>7) по окончании цикла ПДП либо повторить цикл ПДП, изменив адрес, либо</a:t>
            </a:r>
          </a:p>
          <a:p>
            <a:r>
              <a:rPr lang="ru-RU" dirty="0" smtClean="0"/>
              <a:t>прекратить ПДП, снятием запроса на ПДП</a:t>
            </a:r>
          </a:p>
          <a:p>
            <a:r>
              <a:rPr lang="ru-RU" dirty="0" smtClean="0"/>
              <a:t>Циклы ПДП выполняются с последовательно расположенными ячейками па-</a:t>
            </a:r>
          </a:p>
          <a:p>
            <a:r>
              <a:rPr lang="ru-RU" dirty="0" err="1" smtClean="0"/>
              <a:t>мяти</a:t>
            </a:r>
            <a:r>
              <a:rPr lang="ru-RU" dirty="0" smtClean="0"/>
              <a:t>, поэтому контроллер ПДП должен иметь счетчик адреса ОЗУ. Число </a:t>
            </a:r>
            <a:r>
              <a:rPr lang="ru-RU" dirty="0" err="1" smtClean="0"/>
              <a:t>цик</a:t>
            </a:r>
            <a:r>
              <a:rPr lang="ru-RU" dirty="0" smtClean="0"/>
              <a:t>-</a:t>
            </a:r>
          </a:p>
          <a:p>
            <a:r>
              <a:rPr lang="ru-RU" dirty="0" smtClean="0"/>
              <a:t>лов ПДП определяется специальным счетчиком. Управление обменом </a:t>
            </a:r>
            <a:r>
              <a:rPr lang="ru-RU" dirty="0" err="1" smtClean="0"/>
              <a:t>осущест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вляется</a:t>
            </a:r>
            <a:r>
              <a:rPr lang="ru-RU" dirty="0" smtClean="0"/>
              <a:t> специальной логической схемой, формирующей в зависимости от типа</a:t>
            </a:r>
          </a:p>
          <a:p>
            <a:r>
              <a:rPr lang="ru-RU" dirty="0" smtClean="0"/>
              <a:t>обмена пары управляющих сигналов: MR, IOW  (циклы чтения), MW, IOR  (циклы</a:t>
            </a:r>
          </a:p>
          <a:p>
            <a:r>
              <a:rPr lang="ru-RU" dirty="0" smtClean="0"/>
              <a:t>записи). Из изложенного следует, что контроллер ПДП по запросу должен взять</a:t>
            </a:r>
          </a:p>
          <a:p>
            <a:r>
              <a:rPr lang="ru-RU" dirty="0" smtClean="0"/>
              <a:t>на себя управление системными шинами и выполнять совмещенные циклы </a:t>
            </a:r>
            <a:r>
              <a:rPr lang="ru-RU" dirty="0" err="1" smtClean="0"/>
              <a:t>чте</a:t>
            </a:r>
            <a:r>
              <a:rPr lang="ru-RU" dirty="0" smtClean="0"/>
              <a:t>-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9517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Общие принципы организации ПДП. Режим ПДП является самым </a:t>
            </a:r>
            <a:r>
              <a:rPr lang="ru-RU" dirty="0" err="1" smtClean="0"/>
              <a:t>скорост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ным</a:t>
            </a:r>
            <a:r>
              <a:rPr lang="ru-RU" dirty="0" smtClean="0"/>
              <a:t> способом обмена, который реализуется с помощью специальных аппарат-</a:t>
            </a:r>
          </a:p>
          <a:p>
            <a:r>
              <a:rPr lang="ru-RU" dirty="0" err="1" smtClean="0"/>
              <a:t>ных</a:t>
            </a:r>
            <a:r>
              <a:rPr lang="ru-RU" dirty="0" smtClean="0"/>
              <a:t> средств – контроллеров ПДП без использования программного </a:t>
            </a:r>
            <a:r>
              <a:rPr lang="ru-RU" dirty="0" err="1" smtClean="0"/>
              <a:t>обеспече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ния</a:t>
            </a:r>
            <a:r>
              <a:rPr lang="ru-RU" dirty="0" smtClean="0"/>
              <a:t>. Для осуществления режима ПДП контроллер должен выполнить ряд по-</a:t>
            </a:r>
          </a:p>
          <a:p>
            <a:r>
              <a:rPr lang="ru-RU" dirty="0" err="1" smtClean="0"/>
              <a:t>следовательных</a:t>
            </a:r>
            <a:r>
              <a:rPr lang="ru-RU" dirty="0" smtClean="0"/>
              <a:t> операций (рис. 3.38):</a:t>
            </a:r>
          </a:p>
          <a:p>
            <a:r>
              <a:rPr lang="ru-RU" dirty="0" smtClean="0"/>
              <a:t>1) принять запрос DREQ на ПДП от ВУ;</a:t>
            </a:r>
          </a:p>
          <a:p>
            <a:r>
              <a:rPr lang="ru-RU" dirty="0" smtClean="0"/>
              <a:t>2) сформировать запрос HRQ на захват шин для ЦП;</a:t>
            </a:r>
          </a:p>
          <a:p>
            <a:r>
              <a:rPr lang="ru-RU" dirty="0" smtClean="0"/>
              <a:t>3) принять сигнал HLDA, подтверждающий этот факт после того, как ЦП вой-</a:t>
            </a:r>
          </a:p>
          <a:p>
            <a:r>
              <a:rPr lang="ru-RU" dirty="0" smtClean="0"/>
              <a:t>дет в состояние захвата (ШД, ША, ШУ в z-состояние);</a:t>
            </a:r>
          </a:p>
          <a:p>
            <a:r>
              <a:rPr lang="ru-RU" dirty="0" smtClean="0"/>
              <a:t>4) сформировать сигнал DACK, сообщающий ВУ о начале выполнения циклов</a:t>
            </a:r>
          </a:p>
          <a:p>
            <a:r>
              <a:rPr lang="ru-RU" dirty="0" smtClean="0"/>
              <a:t>ПДП;</a:t>
            </a:r>
          </a:p>
          <a:p>
            <a:r>
              <a:rPr lang="ru-RU" dirty="0" smtClean="0"/>
              <a:t>5) сформировать на ША адрес ячейки памяти, предназначенный для обмена;</a:t>
            </a:r>
          </a:p>
          <a:p>
            <a:r>
              <a:rPr lang="ru-RU" dirty="0" smtClean="0"/>
              <a:t>6) выработать сигналы MR, IOW и MW, IOR, обеспечивающие управление </a:t>
            </a:r>
            <a:r>
              <a:rPr lang="ru-RU" dirty="0" err="1" smtClean="0"/>
              <a:t>обме</a:t>
            </a:r>
            <a:r>
              <a:rPr lang="ru-RU" dirty="0" smtClean="0"/>
              <a:t>-</a:t>
            </a:r>
          </a:p>
          <a:p>
            <a:r>
              <a:rPr lang="ru-RU" dirty="0" smtClean="0"/>
              <a:t>ном;</a:t>
            </a:r>
          </a:p>
          <a:p>
            <a:r>
              <a:rPr lang="ru-RU" dirty="0" smtClean="0"/>
              <a:t>7) по окончании цикла ПДП либо повторить цикл ПДП, изменив адрес, либо</a:t>
            </a:r>
          </a:p>
          <a:p>
            <a:r>
              <a:rPr lang="ru-RU" dirty="0" smtClean="0"/>
              <a:t>прекратить ПДП, снятием запроса на ПД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50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888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Запросы на</a:t>
            </a:r>
          </a:p>
          <a:p>
            <a:r>
              <a:rPr lang="ru-RU" dirty="0" smtClean="0"/>
              <a:t>прерывание от ВУ подаются на входы IRO-IR7 и запоминаются в регистре за-</a:t>
            </a:r>
          </a:p>
          <a:p>
            <a:r>
              <a:rPr lang="ru-RU" dirty="0" err="1" smtClean="0"/>
              <a:t>просов</a:t>
            </a:r>
            <a:r>
              <a:rPr lang="ru-RU" dirty="0" smtClean="0"/>
              <a:t> IRR (</a:t>
            </a:r>
            <a:r>
              <a:rPr lang="ru-RU" dirty="0" err="1" smtClean="0"/>
              <a:t>Interrupt</a:t>
            </a:r>
            <a:r>
              <a:rPr lang="ru-RU" dirty="0" smtClean="0"/>
              <a:t> </a:t>
            </a:r>
            <a:r>
              <a:rPr lang="ru-RU" dirty="0" err="1" smtClean="0"/>
              <a:t>Request</a:t>
            </a:r>
            <a:r>
              <a:rPr lang="ru-RU" dirty="0" smtClean="0"/>
              <a:t> </a:t>
            </a:r>
            <a:r>
              <a:rPr lang="ru-RU" dirty="0" err="1" smtClean="0"/>
              <a:t>Reqister</a:t>
            </a:r>
            <a:r>
              <a:rPr lang="ru-RU" dirty="0" smtClean="0"/>
              <a:t>) (см. рис. 3.19). Регистр обслуживания</a:t>
            </a:r>
          </a:p>
          <a:p>
            <a:r>
              <a:rPr lang="ru-RU" dirty="0" smtClean="0"/>
              <a:t>ISR (</a:t>
            </a:r>
            <a:r>
              <a:rPr lang="ru-RU" dirty="0" err="1" smtClean="0"/>
              <a:t>In</a:t>
            </a:r>
            <a:r>
              <a:rPr lang="ru-RU" dirty="0" smtClean="0"/>
              <a:t> </a:t>
            </a:r>
            <a:r>
              <a:rPr lang="ru-RU" dirty="0" err="1" smtClean="0"/>
              <a:t>Service</a:t>
            </a:r>
            <a:r>
              <a:rPr lang="ru-RU" dirty="0" smtClean="0"/>
              <a:t> </a:t>
            </a:r>
            <a:r>
              <a:rPr lang="ru-RU" dirty="0" err="1" smtClean="0"/>
              <a:t>Reqister</a:t>
            </a:r>
            <a:r>
              <a:rPr lang="ru-RU" dirty="0" smtClean="0"/>
              <a:t>) содержит все запросы, которые в данное время </a:t>
            </a:r>
            <a:r>
              <a:rPr lang="ru-RU" dirty="0" err="1" smtClean="0"/>
              <a:t>нахо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дятся</a:t>
            </a:r>
            <a:r>
              <a:rPr lang="ru-RU" dirty="0" smtClean="0"/>
              <a:t> в стадии обслуживания. Регистр маски IMR (</a:t>
            </a:r>
            <a:r>
              <a:rPr lang="ru-RU" dirty="0" err="1" smtClean="0"/>
              <a:t>Interrupt</a:t>
            </a:r>
            <a:r>
              <a:rPr lang="ru-RU" dirty="0" smtClean="0"/>
              <a:t> </a:t>
            </a:r>
            <a:r>
              <a:rPr lang="ru-RU" dirty="0" err="1" smtClean="0"/>
              <a:t>Mask</a:t>
            </a:r>
            <a:r>
              <a:rPr lang="ru-RU" dirty="0" smtClean="0"/>
              <a:t> </a:t>
            </a:r>
            <a:r>
              <a:rPr lang="ru-RU" dirty="0" err="1" smtClean="0"/>
              <a:t>Reqister</a:t>
            </a:r>
            <a:r>
              <a:rPr lang="ru-RU" dirty="0" smtClean="0"/>
              <a:t>) </a:t>
            </a:r>
            <a:r>
              <a:rPr lang="ru-RU" dirty="0" err="1" smtClean="0"/>
              <a:t>ис</a:t>
            </a:r>
            <a:r>
              <a:rPr lang="ru-RU" dirty="0" smtClean="0"/>
              <a:t>-</a:t>
            </a:r>
          </a:p>
          <a:p>
            <a:r>
              <a:rPr lang="ru-RU" dirty="0" smtClean="0"/>
              <a:t>пользуется для маскирования отдельных запросов. Запрет некоторого запроса</a:t>
            </a:r>
          </a:p>
          <a:p>
            <a:r>
              <a:rPr lang="ru-RU" dirty="0" smtClean="0"/>
              <a:t>осуществляется установкой 1 в соответствующем регистре IMR.</a:t>
            </a:r>
          </a:p>
          <a:p>
            <a:r>
              <a:rPr lang="ru-RU" dirty="0" smtClean="0"/>
              <a:t>Приоритетная логика выбирает запрос на прерывание с наивысшим при-</a:t>
            </a:r>
          </a:p>
          <a:p>
            <a:r>
              <a:rPr lang="ru-RU" dirty="0" err="1" smtClean="0"/>
              <a:t>оритетом</a:t>
            </a:r>
            <a:r>
              <a:rPr lang="ru-RU" dirty="0" smtClean="0"/>
              <a:t> из числа поступивших и сравнивает его с текущим приоритетом за-</a:t>
            </a:r>
          </a:p>
          <a:p>
            <a:r>
              <a:rPr lang="ru-RU" dirty="0" err="1" smtClean="0"/>
              <a:t>просов</a:t>
            </a:r>
            <a:r>
              <a:rPr lang="ru-RU" dirty="0" smtClean="0"/>
              <a:t>, находящихся на обслуживании. Если приоритет выделенного из посту-</a:t>
            </a:r>
          </a:p>
          <a:p>
            <a:r>
              <a:rPr lang="ru-RU" dirty="0" smtClean="0"/>
              <a:t>пивших превышает приоритет текущего, то ВН59 генерирует сигнал INT к МП.</a:t>
            </a:r>
          </a:p>
          <a:p>
            <a:r>
              <a:rPr lang="ru-RU" b="1" dirty="0" smtClean="0"/>
              <a:t>Микропроцессор подтверждает прием запроса INT генерацией сигнала INTA#,</a:t>
            </a:r>
          </a:p>
          <a:p>
            <a:r>
              <a:rPr lang="ru-RU" b="1" dirty="0" smtClean="0"/>
              <a:t>под воздействием которого запрос с высшим приоритетом из IRR фиксируется</a:t>
            </a:r>
          </a:p>
          <a:p>
            <a:r>
              <a:rPr lang="ru-RU" b="1" dirty="0" smtClean="0"/>
              <a:t>в соответствующем разряде ISR.</a:t>
            </a:r>
            <a:r>
              <a:rPr lang="ru-RU" dirty="0" smtClean="0"/>
              <a:t> </a:t>
            </a:r>
            <a:r>
              <a:rPr lang="ru-RU" b="1" dirty="0" smtClean="0"/>
              <a:t>Принятый к обслуживанию сбрасывается в ре-</a:t>
            </a:r>
          </a:p>
          <a:p>
            <a:r>
              <a:rPr lang="ru-RU" b="1" dirty="0" err="1" smtClean="0"/>
              <a:t>гистре</a:t>
            </a:r>
            <a:r>
              <a:rPr lang="ru-RU" b="1" dirty="0" smtClean="0"/>
              <a:t> IRR и прием нового запроса разрешается. Одновременно с этим ВН59</a:t>
            </a:r>
          </a:p>
          <a:p>
            <a:r>
              <a:rPr lang="ru-RU" b="1" dirty="0" smtClean="0"/>
              <a:t>генерирует код команды CALL (0CDh), который по ШД принимается МП. В</a:t>
            </a:r>
          </a:p>
          <a:p>
            <a:r>
              <a:rPr lang="ru-RU" b="1" dirty="0" smtClean="0"/>
              <a:t>ответ ВМ80/ВМ85 инициируют еще два следующих друг за другом INTA-</a:t>
            </a:r>
          </a:p>
          <a:p>
            <a:r>
              <a:rPr lang="ru-RU" b="1" dirty="0" smtClean="0"/>
              <a:t>цикла, в которых ВН59 передает в МП полный адрес программы обслуживания</a:t>
            </a:r>
          </a:p>
          <a:p>
            <a:r>
              <a:rPr lang="ru-RU" b="1" dirty="0" smtClean="0"/>
              <a:t>прерывания, принятого к обработке. Сначала передается младший байт, а затем</a:t>
            </a:r>
          </a:p>
          <a:p>
            <a:r>
              <a:rPr lang="ru-RU" b="1" dirty="0" smtClean="0"/>
              <a:t>старший байт адреса. Установленный в ISR бит остается в состоянии 1 до окон-</a:t>
            </a:r>
          </a:p>
          <a:p>
            <a:r>
              <a:rPr lang="ru-RU" b="1" dirty="0" err="1" smtClean="0"/>
              <a:t>чания</a:t>
            </a:r>
            <a:r>
              <a:rPr lang="ru-RU" b="1" dirty="0" smtClean="0"/>
              <a:t> процедуры обслуживания. В конце процедуры специальной командой</a:t>
            </a:r>
          </a:p>
          <a:p>
            <a:r>
              <a:rPr lang="ru-RU" b="1" dirty="0" smtClean="0"/>
              <a:t>окончания прерывания соответствующий разряд регистра ISR сбрасывается.</a:t>
            </a:r>
          </a:p>
          <a:p>
            <a:r>
              <a:rPr lang="ru-RU" b="1" dirty="0" smtClean="0"/>
              <a:t>Контроллер прерываний ВН59 может быть настроен на один из четырех</a:t>
            </a:r>
          </a:p>
          <a:p>
            <a:r>
              <a:rPr lang="ru-RU" b="1" dirty="0" smtClean="0"/>
              <a:t>режимов определения приоритетных запросов.</a:t>
            </a:r>
          </a:p>
          <a:p>
            <a:r>
              <a:rPr lang="ru-RU" b="1" dirty="0" smtClean="0"/>
              <a:t>1. Режим фиксированных приоритетов. Входу IRQ присваивается наивысший при-</a:t>
            </a:r>
          </a:p>
          <a:p>
            <a:r>
              <a:rPr lang="ru-RU" b="1" dirty="0" err="1" smtClean="0"/>
              <a:t>оритет</a:t>
            </a:r>
            <a:r>
              <a:rPr lang="ru-RU" b="1" dirty="0" smtClean="0"/>
              <a:t>, а приоритеты других входов убывают по мере возрастания их номера.</a:t>
            </a:r>
          </a:p>
          <a:p>
            <a:r>
              <a:rPr lang="ru-RU" b="1" dirty="0" smtClean="0"/>
              <a:t>2. Векторные прерывания с циклическим перераспределением приоритетов. После</a:t>
            </a:r>
          </a:p>
          <a:p>
            <a:r>
              <a:rPr lang="ru-RU" b="1" dirty="0" smtClean="0"/>
              <a:t>каждого обслуженного прерывания вся система приоритетов изменяется по </a:t>
            </a:r>
            <a:r>
              <a:rPr lang="ru-RU" b="1" dirty="0" err="1" smtClean="0"/>
              <a:t>кру</a:t>
            </a:r>
            <a:r>
              <a:rPr lang="ru-RU" b="1" dirty="0" smtClean="0"/>
              <a:t>-</a:t>
            </a:r>
          </a:p>
          <a:p>
            <a:r>
              <a:rPr lang="ru-RU" b="1" dirty="0" err="1" smtClean="0"/>
              <a:t>гу</a:t>
            </a:r>
            <a:r>
              <a:rPr lang="ru-RU" b="1" dirty="0" smtClean="0"/>
              <a:t>, то есть последний обслуженный код имеет наименьший приоритет.</a:t>
            </a:r>
          </a:p>
          <a:p>
            <a:r>
              <a:rPr lang="ru-RU" dirty="0" smtClean="0"/>
              <a:t>3. Векторные прерывания с адресуемыми распределениями приоритетов. В</a:t>
            </a:r>
          </a:p>
          <a:p>
            <a:r>
              <a:rPr lang="ru-RU" dirty="0" smtClean="0"/>
              <a:t>этом режиме номер входа, который имеет наивысший приоритет, указывает-</a:t>
            </a:r>
          </a:p>
          <a:p>
            <a:r>
              <a:rPr lang="ru-RU" dirty="0" err="1" smtClean="0"/>
              <a:t>ся</a:t>
            </a:r>
            <a:r>
              <a:rPr lang="ru-RU" dirty="0" smtClean="0"/>
              <a:t> программно. Приоритеты остальных устройств распределяются по кругу.</a:t>
            </a:r>
          </a:p>
          <a:p>
            <a:r>
              <a:rPr lang="ru-RU" dirty="0" smtClean="0"/>
              <a:t>4. Прерывание по результату опроса. Инициатива по обслуживанию </a:t>
            </a:r>
            <a:r>
              <a:rPr lang="ru-RU" dirty="0" err="1" smtClean="0"/>
              <a:t>прерыва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ния</a:t>
            </a:r>
            <a:r>
              <a:rPr lang="ru-RU" dirty="0" smtClean="0"/>
              <a:t> исходит не от ВУ, а от микропроцессора. С помощью оперативного</a:t>
            </a:r>
          </a:p>
          <a:p>
            <a:r>
              <a:rPr lang="ru-RU" dirty="0" smtClean="0"/>
              <a:t>управляющего слова OCW3 МП устанавливается режим </a:t>
            </a:r>
            <a:r>
              <a:rPr lang="ru-RU" dirty="0" err="1" smtClean="0"/>
              <a:t>поллинга</a:t>
            </a:r>
            <a:r>
              <a:rPr lang="ru-RU" dirty="0" smtClean="0"/>
              <a:t> и </a:t>
            </a:r>
            <a:r>
              <a:rPr lang="ru-RU" dirty="0" err="1" smtClean="0"/>
              <a:t>осущест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вляется</a:t>
            </a:r>
            <a:r>
              <a:rPr lang="ru-RU" dirty="0" smtClean="0"/>
              <a:t> выбор регистров IRR или ISR для чтения содержимого. Контроллер</a:t>
            </a:r>
          </a:p>
          <a:p>
            <a:r>
              <a:rPr lang="ru-RU" dirty="0" smtClean="0"/>
              <a:t>ВН59 в цикле чтения при А0=0 выдает на шину данных код запроса с </a:t>
            </a:r>
            <a:r>
              <a:rPr lang="ru-RU" dirty="0" err="1" smtClean="0"/>
              <a:t>наи</a:t>
            </a:r>
            <a:r>
              <a:rPr lang="ru-RU" dirty="0" smtClean="0"/>
              <a:t>-</a:t>
            </a:r>
          </a:p>
          <a:p>
            <a:r>
              <a:rPr lang="ru-RU" dirty="0" smtClean="0"/>
              <a:t>высшим приоритетом.</a:t>
            </a:r>
          </a:p>
          <a:p>
            <a:r>
              <a:rPr lang="ru-RU" dirty="0" smtClean="0"/>
              <a:t>Программирование ВН59 осуществляется двумя типами управляющих слов:</a:t>
            </a:r>
          </a:p>
          <a:p>
            <a:r>
              <a:rPr lang="ru-RU" dirty="0" smtClean="0"/>
              <a:t>ICW (</a:t>
            </a:r>
            <a:r>
              <a:rPr lang="ru-RU" dirty="0" err="1" smtClean="0"/>
              <a:t>Initialization</a:t>
            </a:r>
            <a:r>
              <a:rPr lang="ru-RU" dirty="0" smtClean="0"/>
              <a:t> </a:t>
            </a:r>
            <a:r>
              <a:rPr lang="ru-RU" dirty="0" err="1" smtClean="0"/>
              <a:t>Command</a:t>
            </a:r>
            <a:r>
              <a:rPr lang="ru-RU" dirty="0" smtClean="0"/>
              <a:t> </a:t>
            </a:r>
            <a:r>
              <a:rPr lang="ru-RU" dirty="0" err="1" smtClean="0"/>
              <a:t>Word</a:t>
            </a:r>
            <a:r>
              <a:rPr lang="ru-RU" dirty="0" smtClean="0"/>
              <a:t>) и OCW (</a:t>
            </a:r>
            <a:r>
              <a:rPr lang="ru-RU" dirty="0" err="1" smtClean="0"/>
              <a:t>Operation</a:t>
            </a:r>
            <a:r>
              <a:rPr lang="ru-RU" dirty="0" smtClean="0"/>
              <a:t> </a:t>
            </a:r>
            <a:r>
              <a:rPr lang="ru-RU" dirty="0" err="1" smtClean="0"/>
              <a:t>Command</a:t>
            </a:r>
            <a:r>
              <a:rPr lang="ru-RU" dirty="0" smtClean="0"/>
              <a:t> </a:t>
            </a:r>
            <a:r>
              <a:rPr lang="ru-RU" dirty="0" err="1" smtClean="0"/>
              <a:t>Word</a:t>
            </a:r>
            <a:r>
              <a:rPr lang="ru-RU" dirty="0" smtClean="0"/>
              <a:t>). На рис.</a:t>
            </a:r>
          </a:p>
          <a:p>
            <a:r>
              <a:rPr lang="ru-RU" dirty="0" smtClean="0"/>
              <a:t>3.20 представлена последовательность инициализации. Три управляющих слова</a:t>
            </a:r>
          </a:p>
          <a:p>
            <a:r>
              <a:rPr lang="ru-RU" dirty="0" smtClean="0"/>
              <a:t>ICW1-ICW3 загружаются перед началом работы и устанавливают БИС в режим</a:t>
            </a:r>
          </a:p>
          <a:p>
            <a:r>
              <a:rPr lang="ru-RU" dirty="0" smtClean="0"/>
              <a:t>фиксированных приоритетов. Для оперативного управления работой </a:t>
            </a:r>
            <a:r>
              <a:rPr lang="ru-RU" dirty="0" err="1" smtClean="0"/>
              <a:t>контрол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лера</a:t>
            </a:r>
            <a:r>
              <a:rPr lang="ru-RU" dirty="0" smtClean="0"/>
              <a:t> в любое время в него могут быть загружены команды управления OCW1-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55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0242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+mn-lt"/>
              </a:rPr>
              <a:t>Содержимое регистра </a:t>
            </a:r>
            <a:r>
              <a:rPr lang="en-US" dirty="0" err="1" smtClean="0">
                <a:latin typeface="+mn-lt"/>
              </a:rPr>
              <a:t>IRR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переписывается в </a:t>
            </a:r>
            <a:r>
              <a:rPr lang="en-US" dirty="0" err="1" smtClean="0">
                <a:latin typeface="+mn-lt"/>
              </a:rPr>
              <a:t>ISR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по первому сигналу ответа </a:t>
            </a:r>
            <a:r>
              <a:rPr lang="en-US" dirty="0" err="1" smtClean="0">
                <a:solidFill>
                  <a:srgbClr val="C00000"/>
                </a:solidFill>
                <a:latin typeface="+mn-lt"/>
              </a:rPr>
              <a:t>INTA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от микроконтроллера</a:t>
            </a:r>
          </a:p>
          <a:p>
            <a:endParaRPr lang="ru-RU" dirty="0" smtClean="0"/>
          </a:p>
          <a:p>
            <a:r>
              <a:rPr lang="ru-RU" dirty="0" smtClean="0"/>
              <a:t>Запросы на</a:t>
            </a:r>
          </a:p>
          <a:p>
            <a:r>
              <a:rPr lang="ru-RU" dirty="0" smtClean="0"/>
              <a:t>прерывание от ВУ подаются на входы IRO-IR7 и запоминаются в регистре за-</a:t>
            </a:r>
          </a:p>
          <a:p>
            <a:r>
              <a:rPr lang="ru-RU" dirty="0" err="1" smtClean="0"/>
              <a:t>просов</a:t>
            </a:r>
            <a:r>
              <a:rPr lang="ru-RU" dirty="0" smtClean="0"/>
              <a:t> IRR (</a:t>
            </a:r>
            <a:r>
              <a:rPr lang="ru-RU" dirty="0" err="1" smtClean="0"/>
              <a:t>Interrupt</a:t>
            </a:r>
            <a:r>
              <a:rPr lang="ru-RU" dirty="0" smtClean="0"/>
              <a:t> </a:t>
            </a:r>
            <a:r>
              <a:rPr lang="ru-RU" dirty="0" err="1" smtClean="0"/>
              <a:t>Request</a:t>
            </a:r>
            <a:r>
              <a:rPr lang="ru-RU" dirty="0" smtClean="0"/>
              <a:t> </a:t>
            </a:r>
            <a:r>
              <a:rPr lang="ru-RU" dirty="0" err="1" smtClean="0"/>
              <a:t>Reqister</a:t>
            </a:r>
            <a:r>
              <a:rPr lang="ru-RU" dirty="0" smtClean="0"/>
              <a:t>) (см. рис. 3.19). Регистр обслуживания</a:t>
            </a:r>
          </a:p>
          <a:p>
            <a:r>
              <a:rPr lang="ru-RU" dirty="0" smtClean="0"/>
              <a:t>ISR (</a:t>
            </a:r>
            <a:r>
              <a:rPr lang="ru-RU" dirty="0" err="1" smtClean="0"/>
              <a:t>In</a:t>
            </a:r>
            <a:r>
              <a:rPr lang="ru-RU" dirty="0" smtClean="0"/>
              <a:t> </a:t>
            </a:r>
            <a:r>
              <a:rPr lang="ru-RU" dirty="0" err="1" smtClean="0"/>
              <a:t>Service</a:t>
            </a:r>
            <a:r>
              <a:rPr lang="ru-RU" dirty="0" smtClean="0"/>
              <a:t> </a:t>
            </a:r>
            <a:r>
              <a:rPr lang="ru-RU" dirty="0" err="1" smtClean="0"/>
              <a:t>Reqister</a:t>
            </a:r>
            <a:r>
              <a:rPr lang="ru-RU" dirty="0" smtClean="0"/>
              <a:t>) содержит все запросы, которые в данное время </a:t>
            </a:r>
            <a:r>
              <a:rPr lang="ru-RU" dirty="0" err="1" smtClean="0"/>
              <a:t>нахо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дятся</a:t>
            </a:r>
            <a:r>
              <a:rPr lang="ru-RU" dirty="0" smtClean="0"/>
              <a:t> в стадии обслуживания. Регистр маски IMR (</a:t>
            </a:r>
            <a:r>
              <a:rPr lang="ru-RU" dirty="0" err="1" smtClean="0"/>
              <a:t>Interrupt</a:t>
            </a:r>
            <a:r>
              <a:rPr lang="ru-RU" dirty="0" smtClean="0"/>
              <a:t> </a:t>
            </a:r>
            <a:r>
              <a:rPr lang="ru-RU" dirty="0" err="1" smtClean="0"/>
              <a:t>Mask</a:t>
            </a:r>
            <a:r>
              <a:rPr lang="ru-RU" dirty="0" smtClean="0"/>
              <a:t> </a:t>
            </a:r>
            <a:r>
              <a:rPr lang="ru-RU" dirty="0" err="1" smtClean="0"/>
              <a:t>Reqister</a:t>
            </a:r>
            <a:r>
              <a:rPr lang="ru-RU" dirty="0" smtClean="0"/>
              <a:t>) </a:t>
            </a:r>
            <a:r>
              <a:rPr lang="ru-RU" dirty="0" err="1" smtClean="0"/>
              <a:t>ис</a:t>
            </a:r>
            <a:r>
              <a:rPr lang="ru-RU" dirty="0" smtClean="0"/>
              <a:t>-</a:t>
            </a:r>
          </a:p>
          <a:p>
            <a:r>
              <a:rPr lang="ru-RU" dirty="0" smtClean="0"/>
              <a:t>пользуется для маскирования отдельных запросов. Запрет некоторого запроса</a:t>
            </a:r>
          </a:p>
          <a:p>
            <a:r>
              <a:rPr lang="ru-RU" dirty="0" smtClean="0"/>
              <a:t>осуществляется установкой 1 в соответствующем регистре IMR.</a:t>
            </a:r>
          </a:p>
          <a:p>
            <a:r>
              <a:rPr lang="ru-RU" dirty="0" smtClean="0"/>
              <a:t>Приоритетная логика выбирает запрос на прерывание с наивысшим при-</a:t>
            </a:r>
          </a:p>
          <a:p>
            <a:r>
              <a:rPr lang="ru-RU" dirty="0" err="1" smtClean="0"/>
              <a:t>оритетом</a:t>
            </a:r>
            <a:r>
              <a:rPr lang="ru-RU" dirty="0" smtClean="0"/>
              <a:t> из числа поступивших и сравнивает его с текущим приоритетом за-</a:t>
            </a:r>
          </a:p>
          <a:p>
            <a:r>
              <a:rPr lang="ru-RU" dirty="0" err="1" smtClean="0"/>
              <a:t>просов</a:t>
            </a:r>
            <a:r>
              <a:rPr lang="ru-RU" dirty="0" smtClean="0"/>
              <a:t>, находящихся на обслуживании. Если приоритет выделенного из посту-</a:t>
            </a:r>
          </a:p>
          <a:p>
            <a:r>
              <a:rPr lang="ru-RU" dirty="0" smtClean="0"/>
              <a:t>пивших превышает приоритет текущего, то ВН59 генерирует сигнал INT к МП.</a:t>
            </a:r>
          </a:p>
          <a:p>
            <a:r>
              <a:rPr lang="ru-RU" dirty="0" smtClean="0"/>
              <a:t>Микропроцессор подтверждает прием запроса INT генерацией сигнала INTA#,</a:t>
            </a:r>
          </a:p>
          <a:p>
            <a:r>
              <a:rPr lang="ru-RU" dirty="0" smtClean="0"/>
              <a:t>под воздействием которого запрос с высшим приоритетом из IRR фиксируется</a:t>
            </a:r>
          </a:p>
          <a:p>
            <a:r>
              <a:rPr lang="ru-RU" dirty="0" smtClean="0"/>
              <a:t>в соответствующем разряде ISR. Принятый к обслуживанию сбрасывается в ре-</a:t>
            </a:r>
          </a:p>
          <a:p>
            <a:r>
              <a:rPr lang="ru-RU" dirty="0" err="1" smtClean="0"/>
              <a:t>гистре</a:t>
            </a:r>
            <a:r>
              <a:rPr lang="ru-RU" dirty="0" smtClean="0"/>
              <a:t> IRR и прием нового запроса разрешается. Одновременно с этим ВН59</a:t>
            </a:r>
          </a:p>
          <a:p>
            <a:r>
              <a:rPr lang="ru-RU" dirty="0" smtClean="0"/>
              <a:t>генерирует код команды CALL (0CDh), который по ШД принимается МП. В</a:t>
            </a:r>
          </a:p>
          <a:p>
            <a:r>
              <a:rPr lang="ru-RU" dirty="0" smtClean="0"/>
              <a:t>ответ ВМ80/ВМ85 инициируют еще два следующих друг за другом INTA-</a:t>
            </a:r>
          </a:p>
          <a:p>
            <a:r>
              <a:rPr lang="ru-RU" dirty="0" smtClean="0"/>
              <a:t>цикла, в которых ВН59 передает в МП полный адрес программы обслуживания</a:t>
            </a:r>
          </a:p>
          <a:p>
            <a:r>
              <a:rPr lang="ru-RU" dirty="0" smtClean="0"/>
              <a:t>прерывания, принятого к обработке. Сначала передается младший байт, а затем</a:t>
            </a:r>
          </a:p>
          <a:p>
            <a:r>
              <a:rPr lang="ru-RU" dirty="0" smtClean="0"/>
              <a:t>старший байт адреса. Установленный в ISR бит остается в состоянии 1 до окон-</a:t>
            </a:r>
          </a:p>
          <a:p>
            <a:r>
              <a:rPr lang="ru-RU" dirty="0" err="1" smtClean="0"/>
              <a:t>чания</a:t>
            </a:r>
            <a:r>
              <a:rPr lang="ru-RU" dirty="0" smtClean="0"/>
              <a:t> процедуры обслуживания. В конце процедуры специальной командой</a:t>
            </a:r>
          </a:p>
          <a:p>
            <a:r>
              <a:rPr lang="ru-RU" dirty="0" smtClean="0"/>
              <a:t>окончания прерывания соответствующий разряд регистра ISR сбрасывается.</a:t>
            </a:r>
          </a:p>
          <a:p>
            <a:r>
              <a:rPr lang="ru-RU" dirty="0" smtClean="0"/>
              <a:t>Контроллер прерываний ВН59 может быть настроен на один из четырех</a:t>
            </a:r>
          </a:p>
          <a:p>
            <a:r>
              <a:rPr lang="ru-RU" dirty="0" smtClean="0"/>
              <a:t>режимов определения приоритетных запросов.</a:t>
            </a:r>
          </a:p>
          <a:p>
            <a:r>
              <a:rPr lang="ru-RU" dirty="0" smtClean="0"/>
              <a:t>1. Режим фиксированных приоритетов. Входу IRQ присваивается наивысший при-</a:t>
            </a:r>
          </a:p>
          <a:p>
            <a:r>
              <a:rPr lang="ru-RU" dirty="0" err="1" smtClean="0"/>
              <a:t>оритет</a:t>
            </a:r>
            <a:r>
              <a:rPr lang="ru-RU" dirty="0" smtClean="0"/>
              <a:t>, а приоритеты других входов убывают по мере возрастания их номера.</a:t>
            </a:r>
          </a:p>
          <a:p>
            <a:r>
              <a:rPr lang="ru-RU" dirty="0" smtClean="0"/>
              <a:t>2. Векторные прерывания с циклическим перераспределением приоритетов. После</a:t>
            </a:r>
          </a:p>
          <a:p>
            <a:r>
              <a:rPr lang="ru-RU" dirty="0" smtClean="0"/>
              <a:t>каждого обслуженного прерывания вся система приоритетов изменяется по </a:t>
            </a:r>
            <a:r>
              <a:rPr lang="ru-RU" dirty="0" err="1" smtClean="0"/>
              <a:t>кру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гу</a:t>
            </a:r>
            <a:r>
              <a:rPr lang="ru-RU" dirty="0" smtClean="0"/>
              <a:t>, то есть последний обслуженный код имеет наименьший приоритет.</a:t>
            </a:r>
          </a:p>
          <a:p>
            <a:r>
              <a:rPr lang="ru-RU" dirty="0" smtClean="0"/>
              <a:t>3. Векторные прерывания с адресуемыми распределениями приоритетов. В</a:t>
            </a:r>
          </a:p>
          <a:p>
            <a:r>
              <a:rPr lang="ru-RU" dirty="0" smtClean="0"/>
              <a:t>этом режиме номер входа, который имеет наивысший приоритет, указывает-</a:t>
            </a:r>
          </a:p>
          <a:p>
            <a:r>
              <a:rPr lang="ru-RU" dirty="0" err="1" smtClean="0"/>
              <a:t>ся</a:t>
            </a:r>
            <a:r>
              <a:rPr lang="ru-RU" dirty="0" smtClean="0"/>
              <a:t> программно. Приоритеты остальных устройств распределяются по кругу.</a:t>
            </a:r>
          </a:p>
          <a:p>
            <a:r>
              <a:rPr lang="ru-RU" dirty="0" smtClean="0"/>
              <a:t>4. Прерывание по результату опроса. Инициатива по обслуживанию </a:t>
            </a:r>
            <a:r>
              <a:rPr lang="ru-RU" dirty="0" err="1" smtClean="0"/>
              <a:t>прерыва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ния</a:t>
            </a:r>
            <a:r>
              <a:rPr lang="ru-RU" dirty="0" smtClean="0"/>
              <a:t> исходит не от ВУ, а от микропроцессора. С помощью оперативного</a:t>
            </a:r>
          </a:p>
          <a:p>
            <a:r>
              <a:rPr lang="ru-RU" dirty="0" smtClean="0"/>
              <a:t>управляющего слова OCW3 МП устанавливается режим </a:t>
            </a:r>
            <a:r>
              <a:rPr lang="ru-RU" dirty="0" err="1" smtClean="0"/>
              <a:t>поллинга</a:t>
            </a:r>
            <a:r>
              <a:rPr lang="ru-RU" dirty="0" smtClean="0"/>
              <a:t> и </a:t>
            </a:r>
            <a:r>
              <a:rPr lang="ru-RU" dirty="0" err="1" smtClean="0"/>
              <a:t>осущест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вляется</a:t>
            </a:r>
            <a:r>
              <a:rPr lang="ru-RU" dirty="0" smtClean="0"/>
              <a:t> выбор регистров IRR или ISR для чтения содержимого. Контроллер</a:t>
            </a:r>
          </a:p>
          <a:p>
            <a:r>
              <a:rPr lang="ru-RU" dirty="0" smtClean="0"/>
              <a:t>ВН59 в цикле чтения при А0=0 выдает на шину данных код запроса с </a:t>
            </a:r>
            <a:r>
              <a:rPr lang="ru-RU" dirty="0" err="1" smtClean="0"/>
              <a:t>наи</a:t>
            </a:r>
            <a:r>
              <a:rPr lang="ru-RU" dirty="0" smtClean="0"/>
              <a:t>-</a:t>
            </a:r>
          </a:p>
          <a:p>
            <a:r>
              <a:rPr lang="ru-RU" dirty="0" smtClean="0"/>
              <a:t>высшим приоритетом.</a:t>
            </a:r>
          </a:p>
          <a:p>
            <a:r>
              <a:rPr lang="ru-RU" dirty="0" smtClean="0"/>
              <a:t>Программирование ВН59 осуществляется двумя типами управляющих слов:</a:t>
            </a:r>
          </a:p>
          <a:p>
            <a:r>
              <a:rPr lang="ru-RU" dirty="0" smtClean="0"/>
              <a:t>ICW (</a:t>
            </a:r>
            <a:r>
              <a:rPr lang="ru-RU" dirty="0" err="1" smtClean="0"/>
              <a:t>Initialization</a:t>
            </a:r>
            <a:r>
              <a:rPr lang="ru-RU" dirty="0" smtClean="0"/>
              <a:t> </a:t>
            </a:r>
            <a:r>
              <a:rPr lang="ru-RU" dirty="0" err="1" smtClean="0"/>
              <a:t>Command</a:t>
            </a:r>
            <a:r>
              <a:rPr lang="ru-RU" dirty="0" smtClean="0"/>
              <a:t> </a:t>
            </a:r>
            <a:r>
              <a:rPr lang="ru-RU" dirty="0" err="1" smtClean="0"/>
              <a:t>Word</a:t>
            </a:r>
            <a:r>
              <a:rPr lang="ru-RU" dirty="0" smtClean="0"/>
              <a:t>) и OCW (</a:t>
            </a:r>
            <a:r>
              <a:rPr lang="ru-RU" dirty="0" err="1" smtClean="0"/>
              <a:t>Operation</a:t>
            </a:r>
            <a:r>
              <a:rPr lang="ru-RU" dirty="0" smtClean="0"/>
              <a:t> </a:t>
            </a:r>
            <a:r>
              <a:rPr lang="ru-RU" dirty="0" err="1" smtClean="0"/>
              <a:t>Command</a:t>
            </a:r>
            <a:r>
              <a:rPr lang="ru-RU" dirty="0" smtClean="0"/>
              <a:t> </a:t>
            </a:r>
            <a:r>
              <a:rPr lang="ru-RU" dirty="0" err="1" smtClean="0"/>
              <a:t>Word</a:t>
            </a:r>
            <a:r>
              <a:rPr lang="ru-RU" dirty="0" smtClean="0"/>
              <a:t>). На рис.</a:t>
            </a:r>
          </a:p>
          <a:p>
            <a:r>
              <a:rPr lang="ru-RU" dirty="0" smtClean="0"/>
              <a:t>3.20 представлена последовательность инициализации. Три управляющих слова</a:t>
            </a:r>
          </a:p>
          <a:p>
            <a:r>
              <a:rPr lang="ru-RU" dirty="0" smtClean="0"/>
              <a:t>ICW1-ICW3 загружаются перед началом работы и устанавливают БИС в режим</a:t>
            </a:r>
          </a:p>
          <a:p>
            <a:r>
              <a:rPr lang="ru-RU" dirty="0" smtClean="0"/>
              <a:t>фиксированных приоритетов. Для оперативного управления работой </a:t>
            </a:r>
            <a:r>
              <a:rPr lang="ru-RU" dirty="0" err="1" smtClean="0"/>
              <a:t>контрол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лера</a:t>
            </a:r>
            <a:r>
              <a:rPr lang="ru-RU" dirty="0" smtClean="0"/>
              <a:t> в любое время в него могут быть загружены команды управления OCW1-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56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72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По первому сигналу </a:t>
            </a:r>
            <a:r>
              <a:rPr lang="en-US" dirty="0" err="1" smtClean="0"/>
              <a:t>INTA</a:t>
            </a:r>
            <a:r>
              <a:rPr lang="en-US" baseline="0" dirty="0" smtClean="0"/>
              <a:t> </a:t>
            </a:r>
            <a:r>
              <a:rPr lang="ru-RU" dirty="0" smtClean="0"/>
              <a:t>номер вход запроса на прерывание переписывается</a:t>
            </a:r>
            <a:r>
              <a:rPr lang="ru-RU" baseline="0" dirty="0" smtClean="0"/>
              <a:t> из регистра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IRR</a:t>
            </a:r>
            <a:r>
              <a:rPr lang="en-US" baseline="0" dirty="0" smtClean="0"/>
              <a:t> </a:t>
            </a:r>
            <a:r>
              <a:rPr lang="ru-RU" baseline="0" dirty="0" smtClean="0"/>
              <a:t>в регистр </a:t>
            </a:r>
            <a:r>
              <a:rPr lang="en-US" baseline="0" dirty="0" err="1" smtClean="0"/>
              <a:t>ISR</a:t>
            </a:r>
            <a:r>
              <a:rPr lang="en-US" baseline="0" dirty="0" smtClean="0"/>
              <a:t> G</a:t>
            </a:r>
          </a:p>
          <a:p>
            <a:r>
              <a:rPr lang="ru-RU" dirty="0" smtClean="0"/>
              <a:t>По второму сигналу </a:t>
            </a:r>
            <a:r>
              <a:rPr lang="en-US" dirty="0" err="1" smtClean="0"/>
              <a:t>INTA</a:t>
            </a:r>
            <a:r>
              <a:rPr lang="en-US" baseline="0" dirty="0" smtClean="0"/>
              <a:t> </a:t>
            </a:r>
            <a:r>
              <a:rPr lang="ru-RU" baseline="0" dirty="0" smtClean="0"/>
              <a:t> номер вектора прерывания считывается в процессор из 8259  по шине данных</a:t>
            </a:r>
          </a:p>
          <a:p>
            <a:r>
              <a:rPr lang="ru-RU" baseline="0" dirty="0" smtClean="0"/>
              <a:t>Процессор получив номер прерывания умножает его на 4 (умножает на 2) и получает адрес в таблице по которому находится вектор прерывания (адрес состоит из 4 байт </a:t>
            </a:r>
            <a:r>
              <a:rPr lang="ru-RU" baseline="0" dirty="0" err="1" smtClean="0"/>
              <a:t>сегмент:смещение</a:t>
            </a:r>
            <a:r>
              <a:rPr lang="ru-RU" baseline="0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57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736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Для обработки прерываний в реальном режиме процессор использует таблицу векторов прерываний. Эта таблица располагается в самом начале оперативной памяти, т.е. её физический адрес - 00000. </a:t>
            </a:r>
          </a:p>
          <a:p>
            <a:r>
              <a:rPr lang="ru-RU" dirty="0" smtClean="0"/>
              <a:t>Таблица векторов прерываний реального режима состоит из 256 элементов по 4 байта, таким образом её размер составляет 1 килобайт. Элементы таблицы - дальние указатели на процедуры обработки прерываний. Указатели состоят из 16-битового сегментного адреса процедуры обработки прерывания и 16-битового смещения. Причём смещение хранится по младшему адресу, а сегментный адрес - по старшему. </a:t>
            </a:r>
          </a:p>
          <a:p>
            <a:r>
              <a:rPr lang="ru-RU" dirty="0" smtClean="0"/>
              <a:t>Когда происходит программное или аппаратное прерывание, текущее содержимое регистров </a:t>
            </a:r>
            <a:r>
              <a:rPr lang="ru-RU" dirty="0" err="1" smtClean="0"/>
              <a:t>CS</a:t>
            </a:r>
            <a:r>
              <a:rPr lang="ru-RU" dirty="0" smtClean="0"/>
              <a:t>, </a:t>
            </a:r>
            <a:r>
              <a:rPr lang="ru-RU" dirty="0" err="1" smtClean="0"/>
              <a:t>IP</a:t>
            </a:r>
            <a:r>
              <a:rPr lang="ru-RU" dirty="0" smtClean="0"/>
              <a:t> а также регистра флагов </a:t>
            </a:r>
            <a:r>
              <a:rPr lang="ru-RU" dirty="0" err="1" smtClean="0"/>
              <a:t>FLAGS</a:t>
            </a:r>
            <a:r>
              <a:rPr lang="ru-RU" dirty="0" smtClean="0"/>
              <a:t> записывается в стек программы (который, в свою очередь, адресуется регистровой парой </a:t>
            </a:r>
            <a:r>
              <a:rPr lang="ru-RU" dirty="0" err="1" smtClean="0"/>
              <a:t>SS:SP</a:t>
            </a:r>
            <a:r>
              <a:rPr lang="ru-RU" dirty="0" smtClean="0"/>
              <a:t>). Далее из таблицы векторов прерываний выбираются новые значения для </a:t>
            </a:r>
            <a:r>
              <a:rPr lang="ru-RU" dirty="0" err="1" smtClean="0"/>
              <a:t>CS</a:t>
            </a:r>
            <a:r>
              <a:rPr lang="ru-RU" dirty="0" smtClean="0"/>
              <a:t> и </a:t>
            </a:r>
            <a:r>
              <a:rPr lang="ru-RU" dirty="0" err="1" smtClean="0"/>
              <a:t>IP</a:t>
            </a:r>
            <a:r>
              <a:rPr lang="ru-RU" dirty="0" smtClean="0"/>
              <a:t>, при этом управление передаётся на процедуру обработки прерывания. </a:t>
            </a:r>
          </a:p>
          <a:p>
            <a:r>
              <a:rPr lang="ru-RU" dirty="0" smtClean="0"/>
              <a:t>Перед входом в процедуру обработки прерывания принудительно сбрасываются флажки трассировки </a:t>
            </a:r>
            <a:r>
              <a:rPr lang="ru-RU" dirty="0" err="1" smtClean="0"/>
              <a:t>TF</a:t>
            </a:r>
            <a:r>
              <a:rPr lang="ru-RU" dirty="0" smtClean="0"/>
              <a:t> и разрешения прерываний </a:t>
            </a:r>
            <a:r>
              <a:rPr lang="ru-RU" dirty="0" err="1" smtClean="0"/>
              <a:t>IF</a:t>
            </a:r>
            <a:r>
              <a:rPr lang="ru-RU" dirty="0" smtClean="0"/>
              <a:t>. Поэтому если ваша процедура прерывания сама должна быть прерываемой, вам необходимо разрешить прерывания командой </a:t>
            </a:r>
            <a:r>
              <a:rPr lang="ru-RU" dirty="0" err="1" smtClean="0"/>
              <a:t>STI</a:t>
            </a:r>
            <a:r>
              <a:rPr lang="ru-RU" dirty="0" smtClean="0"/>
              <a:t>. В противном случае, до завершения процедуры обработки прерывания все прерывания будут запрещены. </a:t>
            </a:r>
          </a:p>
          <a:p>
            <a:r>
              <a:rPr lang="ru-RU" dirty="0" smtClean="0"/>
              <a:t>Завершив обработку прерывания, процедура должна выдать команду </a:t>
            </a:r>
            <a:r>
              <a:rPr lang="ru-RU" dirty="0" err="1" smtClean="0"/>
              <a:t>IRET</a:t>
            </a:r>
            <a:r>
              <a:rPr lang="ru-RU" dirty="0" smtClean="0"/>
              <a:t>, по которой из стека будут извлечены значения для </a:t>
            </a:r>
            <a:r>
              <a:rPr lang="ru-RU" dirty="0" err="1" smtClean="0"/>
              <a:t>CS</a:t>
            </a:r>
            <a:r>
              <a:rPr lang="ru-RU" dirty="0" smtClean="0"/>
              <a:t>, </a:t>
            </a:r>
            <a:r>
              <a:rPr lang="ru-RU" dirty="0" err="1" smtClean="0"/>
              <a:t>IP</a:t>
            </a:r>
            <a:r>
              <a:rPr lang="ru-RU" dirty="0" smtClean="0"/>
              <a:t>, </a:t>
            </a:r>
            <a:r>
              <a:rPr lang="ru-RU" dirty="0" err="1" smtClean="0"/>
              <a:t>FLAGS</a:t>
            </a:r>
            <a:r>
              <a:rPr lang="ru-RU" dirty="0" smtClean="0"/>
              <a:t> и загружены в соответствующие регистры. Далее выполнение прерванной программы будет продолжено. </a:t>
            </a:r>
          </a:p>
          <a:p>
            <a:r>
              <a:rPr lang="ru-RU" dirty="0" smtClean="0"/>
              <a:t>Что же касается аппаратных маскируемых прерываний, то в компьютере </a:t>
            </a:r>
            <a:r>
              <a:rPr lang="ru-RU" dirty="0" err="1" smtClean="0"/>
              <a:t>IBM</a:t>
            </a:r>
            <a:r>
              <a:rPr lang="ru-RU" dirty="0" smtClean="0"/>
              <a:t> </a:t>
            </a:r>
            <a:r>
              <a:rPr lang="ru-RU" dirty="0" err="1" smtClean="0"/>
              <a:t>AT</a:t>
            </a:r>
            <a:r>
              <a:rPr lang="ru-RU" dirty="0" smtClean="0"/>
              <a:t> и совместимых с ним существует всего шестнадцать таких прерываний, обозначаемых </a:t>
            </a:r>
            <a:r>
              <a:rPr lang="ru-RU" dirty="0" err="1" smtClean="0"/>
              <a:t>IRQ0-IRQ15</a:t>
            </a:r>
            <a:r>
              <a:rPr lang="ru-RU" dirty="0" smtClean="0"/>
              <a:t>. В реальном режиме для обработки прерываний </a:t>
            </a:r>
            <a:r>
              <a:rPr lang="ru-RU" dirty="0" err="1" smtClean="0"/>
              <a:t>IRQ0-IRQ7</a:t>
            </a:r>
            <a:r>
              <a:rPr lang="ru-RU" dirty="0" smtClean="0"/>
              <a:t> используются вектора прерываний от </a:t>
            </a:r>
            <a:r>
              <a:rPr lang="ru-RU" dirty="0" err="1" smtClean="0"/>
              <a:t>08h</a:t>
            </a:r>
            <a:r>
              <a:rPr lang="ru-RU" dirty="0" smtClean="0"/>
              <a:t> до </a:t>
            </a:r>
            <a:r>
              <a:rPr lang="ru-RU" dirty="0" err="1" smtClean="0"/>
              <a:t>0Fh</a:t>
            </a:r>
            <a:r>
              <a:rPr lang="ru-RU" dirty="0" smtClean="0"/>
              <a:t>, а для </a:t>
            </a:r>
            <a:r>
              <a:rPr lang="ru-RU" dirty="0" err="1" smtClean="0"/>
              <a:t>IRQ8-IRQ15</a:t>
            </a:r>
            <a:r>
              <a:rPr lang="ru-RU" dirty="0" smtClean="0"/>
              <a:t> - от </a:t>
            </a:r>
            <a:r>
              <a:rPr lang="ru-RU" dirty="0" err="1" smtClean="0"/>
              <a:t>70h</a:t>
            </a:r>
            <a:r>
              <a:rPr lang="ru-RU" dirty="0" smtClean="0"/>
              <a:t> до </a:t>
            </a:r>
            <a:r>
              <a:rPr lang="ru-RU" dirty="0" err="1" smtClean="0"/>
              <a:t>77h</a:t>
            </a:r>
            <a:r>
              <a:rPr lang="ru-RU" dirty="0" smtClean="0"/>
              <a:t>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59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839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Один</a:t>
            </a:r>
            <a:r>
              <a:rPr lang="ru-RU" baseline="0" dirty="0" smtClean="0"/>
              <a:t> адресный вход, а надо адресовать </a:t>
            </a:r>
            <a:r>
              <a:rPr lang="ru-RU" baseline="0" smtClean="0"/>
              <a:t>три регистра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60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876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представляет собой программируемую микросхему, реализующую синхронно-асинхронными канал последовательной</a:t>
            </a:r>
            <a:r>
              <a:rPr lang="en-US" dirty="0" smtClean="0"/>
              <a:t> </a:t>
            </a:r>
            <a:r>
              <a:rPr lang="ru-RU" dirty="0" smtClean="0"/>
              <a:t>связи.</a:t>
            </a:r>
            <a:endParaRPr lang="en-US" dirty="0" smtClean="0"/>
          </a:p>
          <a:p>
            <a:r>
              <a:rPr lang="ru-RU" dirty="0" smtClean="0"/>
              <a:t>Основу передатчика составляет 13-разрядный сдвиговый регистр, хранящий</a:t>
            </a:r>
            <a:r>
              <a:rPr lang="en-US" dirty="0" smtClean="0"/>
              <a:t> </a:t>
            </a:r>
            <a:r>
              <a:rPr lang="ru-RU" dirty="0" smtClean="0"/>
              <a:t>очередной код передаваемого символа. Разряды</a:t>
            </a:r>
            <a:r>
              <a:rPr lang="en-US" dirty="0" smtClean="0"/>
              <a:t>:</a:t>
            </a:r>
          </a:p>
          <a:p>
            <a:r>
              <a:rPr lang="ru-RU" dirty="0" smtClean="0"/>
              <a:t> 12 и 11 регистра используются</a:t>
            </a:r>
            <a:r>
              <a:rPr lang="en-US" dirty="0" smtClean="0"/>
              <a:t> </a:t>
            </a:r>
            <a:r>
              <a:rPr lang="ru-RU" dirty="0" smtClean="0"/>
              <a:t>для формирования стоп-битов, </a:t>
            </a:r>
            <a:endParaRPr lang="en-US" dirty="0" smtClean="0"/>
          </a:p>
          <a:p>
            <a:r>
              <a:rPr lang="ru-RU" dirty="0" smtClean="0"/>
              <a:t>10 – для записи контрольного бита, </a:t>
            </a:r>
            <a:endParaRPr lang="en-US" dirty="0" smtClean="0"/>
          </a:p>
          <a:p>
            <a:r>
              <a:rPr lang="ru-RU" dirty="0" smtClean="0"/>
              <a:t>9 –</a:t>
            </a:r>
            <a:r>
              <a:rPr lang="en-US" dirty="0" smtClean="0"/>
              <a:t> </a:t>
            </a:r>
            <a:r>
              <a:rPr lang="ru-RU" dirty="0" smtClean="0"/>
              <a:t>2 – для хранения данных,</a:t>
            </a:r>
            <a:endParaRPr lang="en-US" dirty="0" smtClean="0"/>
          </a:p>
          <a:p>
            <a:r>
              <a:rPr lang="ru-RU" dirty="0" smtClean="0"/>
              <a:t>1 – для формирования старт-битов, последний разряд</a:t>
            </a:r>
          </a:p>
          <a:p>
            <a:r>
              <a:rPr lang="ru-RU" dirty="0" smtClean="0"/>
              <a:t>0 используется как промежуточный. </a:t>
            </a:r>
          </a:p>
          <a:p>
            <a:r>
              <a:rPr lang="ru-RU" sz="1000" dirty="0" smtClean="0"/>
              <a:t>В первых моделях использовался для подключения мышки </a:t>
            </a:r>
            <a:r>
              <a:rPr lang="ru-RU" dirty="0" smtClean="0"/>
              <a:t> </a:t>
            </a: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Универсальный синхронно-асинхронный приемо-передатчик УСАПП</a:t>
            </a:r>
          </a:p>
          <a:p>
            <a:r>
              <a:rPr lang="ru-RU" dirty="0" smtClean="0"/>
              <a:t>(USART – </a:t>
            </a:r>
            <a:r>
              <a:rPr lang="ru-RU" dirty="0" err="1" smtClean="0"/>
              <a:t>Universal</a:t>
            </a:r>
            <a:r>
              <a:rPr lang="ru-RU" dirty="0" smtClean="0"/>
              <a:t> </a:t>
            </a:r>
            <a:r>
              <a:rPr lang="ru-RU" dirty="0" err="1" smtClean="0"/>
              <a:t>Synchronous</a:t>
            </a:r>
            <a:r>
              <a:rPr lang="ru-RU" dirty="0" smtClean="0"/>
              <a:t>/</a:t>
            </a:r>
            <a:r>
              <a:rPr lang="ru-RU" dirty="0" err="1" smtClean="0"/>
              <a:t>Asynchronous</a:t>
            </a:r>
            <a:r>
              <a:rPr lang="ru-RU" dirty="0" smtClean="0"/>
              <a:t> </a:t>
            </a:r>
            <a:r>
              <a:rPr lang="ru-RU" dirty="0" err="1" smtClean="0"/>
              <a:t>Resiver</a:t>
            </a:r>
            <a:r>
              <a:rPr lang="ru-RU" dirty="0" smtClean="0"/>
              <a:t>/</a:t>
            </a:r>
            <a:r>
              <a:rPr lang="ru-RU" dirty="0" err="1" smtClean="0"/>
              <a:t>Тransmitter</a:t>
            </a:r>
            <a:r>
              <a:rPr lang="ru-RU" dirty="0" smtClean="0"/>
              <a:t>) КР580ВВ51</a:t>
            </a:r>
          </a:p>
          <a:p>
            <a:r>
              <a:rPr lang="ru-RU" dirty="0" smtClean="0"/>
              <a:t>(далее ВВ51) представляет собой программируемую микросхему, реализую-</a:t>
            </a:r>
          </a:p>
          <a:p>
            <a:r>
              <a:rPr lang="ru-RU" dirty="0" err="1" smtClean="0"/>
              <a:t>щую</a:t>
            </a:r>
            <a:r>
              <a:rPr lang="ru-RU" dirty="0" smtClean="0"/>
              <a:t> интерфейс МПС с синхронно-асинхронными каналами последовательной</a:t>
            </a:r>
          </a:p>
          <a:p>
            <a:r>
              <a:rPr lang="ru-RU" dirty="0" smtClean="0"/>
              <a:t>связи. В состав ВВ51 (рис. 3.12) входят передатчик, приемник, буфер шины</a:t>
            </a:r>
          </a:p>
          <a:p>
            <a:r>
              <a:rPr lang="ru-RU" dirty="0" smtClean="0"/>
              <a:t>данных и схемы управления передатчиком, приемником, модемом</a:t>
            </a:r>
          </a:p>
          <a:p>
            <a:r>
              <a:rPr lang="ru-RU" dirty="0" smtClean="0"/>
              <a:t>Основу передатчика составляет 13-разрядный сдвиговый регистр, хранящий</a:t>
            </a:r>
          </a:p>
          <a:p>
            <a:r>
              <a:rPr lang="ru-RU" dirty="0" smtClean="0"/>
              <a:t>очередной код передаваемого символа. Разряды 12 и 11 регистра используются</a:t>
            </a:r>
          </a:p>
          <a:p>
            <a:r>
              <a:rPr lang="ru-RU" dirty="0" smtClean="0"/>
              <a:t>для формирования стоп-битов, 10 – для записи контрольного бита, разряды 9 –</a:t>
            </a:r>
          </a:p>
          <a:p>
            <a:r>
              <a:rPr lang="ru-RU" dirty="0" smtClean="0"/>
              <a:t>2 – для хранения данных, 1 – для формирования старт-битов, последний разряд</a:t>
            </a:r>
          </a:p>
          <a:p>
            <a:r>
              <a:rPr lang="ru-RU" dirty="0" smtClean="0"/>
              <a:t>0 используется как выходной буфер. Схема управления передатчиком </a:t>
            </a:r>
            <a:r>
              <a:rPr lang="ru-RU" dirty="0" err="1" smtClean="0"/>
              <a:t>отслежи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вает</a:t>
            </a:r>
            <a:r>
              <a:rPr lang="ru-RU" dirty="0" smtClean="0"/>
              <a:t> прием новых данных, добавляет к ним контрольный бит, старт-бит, </a:t>
            </a:r>
            <a:r>
              <a:rPr lang="ru-RU" dirty="0" err="1" smtClean="0"/>
              <a:t>стопо</a:t>
            </a:r>
            <a:r>
              <a:rPr lang="ru-RU" dirty="0" smtClean="0"/>
              <a:t>-</a:t>
            </a:r>
          </a:p>
          <a:p>
            <a:r>
              <a:rPr lang="ru-RU" dirty="0" smtClean="0"/>
              <a:t>вый бит и синхронизирует вывод из регистра сдвига в линию </a:t>
            </a:r>
            <a:r>
              <a:rPr lang="ru-RU" dirty="0" err="1" smtClean="0"/>
              <a:t>TxD</a:t>
            </a:r>
            <a:r>
              <a:rPr lang="ru-RU" dirty="0" smtClean="0"/>
              <a:t> (</a:t>
            </a:r>
            <a:r>
              <a:rPr lang="ru-RU" dirty="0" err="1" smtClean="0"/>
              <a:t>Transmitter</a:t>
            </a:r>
            <a:endParaRPr lang="ru-RU" dirty="0" smtClean="0"/>
          </a:p>
          <a:p>
            <a:r>
              <a:rPr lang="ru-RU" dirty="0" err="1" smtClean="0"/>
              <a:t>Data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Приемник состоит из входного формирователя, двух 9-разрядных </a:t>
            </a:r>
            <a:r>
              <a:rPr lang="ru-RU" dirty="0" err="1" smtClean="0"/>
              <a:t>регист</a:t>
            </a:r>
            <a:r>
              <a:rPr lang="ru-RU" dirty="0" smtClean="0"/>
              <a:t>-</a:t>
            </a:r>
          </a:p>
          <a:p>
            <a:r>
              <a:rPr lang="ru-RU" dirty="0" smtClean="0"/>
              <a:t>ров сдвига, двух регистров для хранения </a:t>
            </a:r>
            <a:r>
              <a:rPr lang="ru-RU" dirty="0" err="1" smtClean="0"/>
              <a:t>синхросимволов</a:t>
            </a:r>
            <a:r>
              <a:rPr lang="ru-RU" dirty="0" smtClean="0"/>
              <a:t>, схемы управления и</a:t>
            </a:r>
          </a:p>
          <a:p>
            <a:r>
              <a:rPr lang="ru-RU" dirty="0" smtClean="0"/>
              <a:t>схемы синхронизации. Информация со входа </a:t>
            </a:r>
            <a:r>
              <a:rPr lang="ru-RU" dirty="0" err="1" smtClean="0"/>
              <a:t>RxD</a:t>
            </a:r>
            <a:r>
              <a:rPr lang="ru-RU" dirty="0" smtClean="0"/>
              <a:t> (</a:t>
            </a:r>
            <a:r>
              <a:rPr lang="ru-RU" dirty="0" err="1" smtClean="0"/>
              <a:t>Resiver</a:t>
            </a:r>
            <a:r>
              <a:rPr lang="ru-RU" dirty="0" smtClean="0"/>
              <a:t> </a:t>
            </a:r>
            <a:r>
              <a:rPr lang="ru-RU" dirty="0" err="1" smtClean="0"/>
              <a:t>Data</a:t>
            </a:r>
            <a:r>
              <a:rPr lang="ru-RU" dirty="0" smtClean="0"/>
              <a:t>) </a:t>
            </a:r>
            <a:r>
              <a:rPr lang="ru-RU" dirty="0" err="1" smtClean="0"/>
              <a:t>последова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тельно</a:t>
            </a:r>
            <a:r>
              <a:rPr lang="ru-RU" dirty="0" smtClean="0"/>
              <a:t> поступает через входной буфер и далее в регистры сдвига. Управление</a:t>
            </a:r>
          </a:p>
          <a:p>
            <a:r>
              <a:rPr lang="ru-RU" dirty="0" smtClean="0"/>
              <a:t>записью входной информации осуществляется схемой управления приемником,</a:t>
            </a:r>
          </a:p>
          <a:p>
            <a:r>
              <a:rPr lang="ru-RU" dirty="0" smtClean="0"/>
              <a:t>содержащей логику формирования синхроимпульсов приема, счетчик числа</a:t>
            </a:r>
          </a:p>
          <a:p>
            <a:r>
              <a:rPr lang="ru-RU" dirty="0" smtClean="0"/>
              <a:t>принятых битов, схему контроля четности, триггер ошибки четности РЕ (</a:t>
            </a:r>
            <a:r>
              <a:rPr lang="ru-RU" dirty="0" err="1" smtClean="0"/>
              <a:t>Parity</a:t>
            </a:r>
            <a:endParaRPr lang="ru-RU" dirty="0" smtClean="0"/>
          </a:p>
          <a:p>
            <a:r>
              <a:rPr lang="ru-RU" dirty="0" err="1" smtClean="0"/>
              <a:t>Error</a:t>
            </a:r>
            <a:r>
              <a:rPr lang="ru-RU" dirty="0" smtClean="0"/>
              <a:t>), триггер ошибки кадра FE (</a:t>
            </a:r>
            <a:r>
              <a:rPr lang="ru-RU" dirty="0" err="1" smtClean="0"/>
              <a:t>Framming</a:t>
            </a:r>
            <a:r>
              <a:rPr lang="ru-RU" dirty="0" smtClean="0"/>
              <a:t> </a:t>
            </a:r>
            <a:r>
              <a:rPr lang="ru-RU" dirty="0" err="1" smtClean="0"/>
              <a:t>Error</a:t>
            </a:r>
            <a:r>
              <a:rPr lang="ru-RU" dirty="0" smtClean="0"/>
              <a:t>) и триггер ошибки </a:t>
            </a:r>
            <a:r>
              <a:rPr lang="ru-RU" dirty="0" err="1" smtClean="0"/>
              <a:t>переполне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ния</a:t>
            </a:r>
            <a:r>
              <a:rPr lang="ru-RU" dirty="0" smtClean="0"/>
              <a:t> ОЕ (</a:t>
            </a:r>
            <a:r>
              <a:rPr lang="ru-RU" dirty="0" err="1" smtClean="0"/>
              <a:t>Overrun</a:t>
            </a:r>
            <a:r>
              <a:rPr lang="ru-RU" dirty="0" smtClean="0"/>
              <a:t> </a:t>
            </a:r>
            <a:r>
              <a:rPr lang="ru-RU" dirty="0" err="1" smtClean="0"/>
              <a:t>Error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68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704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rgbClr val="C00000"/>
                </a:solidFill>
                <a:latin typeface="+mn-lt"/>
              </a:rPr>
              <a:t>Шина ввода –вывода - </a:t>
            </a:r>
            <a:r>
              <a:rPr lang="ru-RU" dirty="0" smtClean="0">
                <a:latin typeface="+mn-lt"/>
              </a:rPr>
              <a:t>для связи процессора с контроллерами  интерфейсов устройств ввода вывода. Они менее производительны, большего  размера (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ISA, PCI, PCI - Express</a:t>
            </a:r>
            <a:r>
              <a:rPr lang="ru-RU" dirty="0" smtClean="0">
                <a:latin typeface="+mn-lt"/>
              </a:rPr>
              <a:t>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071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+mn-lt"/>
              </a:rPr>
              <a:t>Промежуточное устройство, которое преобразует сигналы  шины ввода вывода процессора в сигналы интерфейса периферийного устройства и управляет</a:t>
            </a:r>
            <a:r>
              <a:rPr lang="ru-RU" baseline="0" dirty="0" smtClean="0">
                <a:latin typeface="+mn-lt"/>
              </a:rPr>
              <a:t> работой </a:t>
            </a:r>
            <a:r>
              <a:rPr lang="ru-RU" baseline="0" dirty="0" err="1" smtClean="0">
                <a:latin typeface="+mn-lt"/>
              </a:rPr>
              <a:t>ПУ</a:t>
            </a:r>
            <a:r>
              <a:rPr lang="ru-RU" baseline="0" dirty="0" smtClean="0">
                <a:latin typeface="+mn-lt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67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Мапт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200" dirty="0" smtClean="0">
                <a:cs typeface="Arial" panose="020B0604020202020204" pitchFamily="34" charset="0"/>
              </a:rPr>
              <a:t>Каждому порту выделен уникальный адрес в общем поле памяти, который  физически  располагается  в  контроллере ввода-вывода. </a:t>
            </a:r>
            <a:endParaRPr lang="en-US" sz="1200" dirty="0" smtClean="0">
              <a:cs typeface="Arial" panose="020B0604020202020204" pitchFamily="34" charset="0"/>
            </a:endParaRPr>
          </a:p>
          <a:p>
            <a:pPr lvl="0"/>
            <a:r>
              <a:rPr lang="ru-RU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Общие инструкции для обращения  по адресам порта и памяти</a:t>
            </a:r>
          </a:p>
          <a:p>
            <a:pPr lvl="0"/>
            <a:r>
              <a:rPr lang="ru-RU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(</a:t>
            </a:r>
            <a:r>
              <a:rPr lang="ru-RU" sz="1200" dirty="0" smtClean="0"/>
              <a:t>используются  команды пересылки ассемблера (</a:t>
            </a:r>
            <a:r>
              <a:rPr lang="ru-RU" sz="1200" u="sng" dirty="0" err="1" smtClean="0">
                <a:hlinkClick r:id="rId3"/>
              </a:rPr>
              <a:t>MOV</a:t>
            </a:r>
            <a:r>
              <a:rPr lang="ru-RU" sz="1200" dirty="0" smtClean="0"/>
              <a:t>, </a:t>
            </a:r>
            <a:r>
              <a:rPr lang="ru-RU" sz="1200" u="sng" dirty="0" err="1" smtClean="0">
                <a:hlinkClick r:id="rId4"/>
              </a:rPr>
              <a:t>LODSB</a:t>
            </a:r>
            <a:r>
              <a:rPr lang="ru-RU" sz="1200" dirty="0" smtClean="0"/>
              <a:t>,..).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Адреса формируются ММ</a:t>
            </a:r>
            <a:r>
              <a:rPr lang="en-US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U </a:t>
            </a:r>
            <a:r>
              <a:rPr lang="ru-RU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процессора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Более  производительный и безопасный доступ к портам В/В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842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ru-RU" b="1" dirty="0" err="1" smtClean="0"/>
              <a:t>IN</a:t>
            </a:r>
            <a:r>
              <a:rPr lang="ru-RU" dirty="0" smtClean="0"/>
              <a:t> </a:t>
            </a:r>
            <a:r>
              <a:rPr lang="ru-RU" dirty="0" err="1" smtClean="0"/>
              <a:t>ACCUM</a:t>
            </a:r>
            <a:r>
              <a:rPr lang="ru-RU" dirty="0" smtClean="0"/>
              <a:t>, </a:t>
            </a:r>
            <a:r>
              <a:rPr lang="ru-RU" dirty="0" err="1" smtClean="0"/>
              <a:t>PORT</a:t>
            </a:r>
            <a:r>
              <a:rPr lang="ru-RU" dirty="0" smtClean="0"/>
              <a:t>; поместить в аккумулятор </a:t>
            </a:r>
            <a:r>
              <a:rPr lang="ru-RU" dirty="0" err="1" smtClean="0"/>
              <a:t>AL</a:t>
            </a:r>
            <a:r>
              <a:rPr lang="ru-RU" dirty="0" smtClean="0"/>
              <a:t> или </a:t>
            </a:r>
            <a:r>
              <a:rPr lang="ru-RU" dirty="0" err="1" smtClean="0"/>
              <a:t>AX</a:t>
            </a:r>
            <a:r>
              <a:rPr lang="ru-RU" dirty="0" smtClean="0"/>
              <a:t> байт или слово из порта с адресом </a:t>
            </a:r>
            <a:r>
              <a:rPr lang="ru-RU" dirty="0" err="1" smtClean="0"/>
              <a:t>PORT</a:t>
            </a:r>
            <a:r>
              <a:rPr lang="ru-RU" dirty="0" smtClean="0"/>
              <a:t>. Если адрес порта &lt;= </a:t>
            </a:r>
            <a:r>
              <a:rPr lang="ru-RU" dirty="0" err="1" smtClean="0"/>
              <a:t>FF</a:t>
            </a:r>
            <a:r>
              <a:rPr lang="ru-RU" dirty="0" smtClean="0"/>
              <a:t> то адрес порта может указываться </a:t>
            </a:r>
            <a:r>
              <a:rPr lang="ru-RU" dirty="0" smtClean="0">
                <a:hlinkClick r:id="rId3"/>
              </a:rPr>
              <a:t>непосредственно</a:t>
            </a:r>
            <a:r>
              <a:rPr lang="ru-RU" dirty="0" smtClean="0"/>
              <a:t>, если адрес порта &gt; </a:t>
            </a:r>
            <a:r>
              <a:rPr lang="ru-RU" dirty="0" err="1" smtClean="0"/>
              <a:t>FF</a:t>
            </a:r>
            <a:r>
              <a:rPr lang="ru-RU" dirty="0" smtClean="0"/>
              <a:t>, то адрес порта указывается </a:t>
            </a:r>
            <a:r>
              <a:rPr lang="ru-RU" dirty="0" smtClean="0">
                <a:hlinkClick r:id="rId4"/>
              </a:rPr>
              <a:t>косвенно</a:t>
            </a:r>
            <a:r>
              <a:rPr lang="ru-RU" dirty="0" smtClean="0"/>
              <a:t>, через содержимое регистра </a:t>
            </a:r>
            <a:r>
              <a:rPr lang="ru-RU" dirty="0" err="1" smtClean="0"/>
              <a:t>DX</a:t>
            </a:r>
            <a:r>
              <a:rPr lang="ru-RU" dirty="0" smtClean="0"/>
              <a:t> (</a:t>
            </a:r>
            <a:r>
              <a:rPr lang="ru-RU" dirty="0" smtClean="0">
                <a:hlinkClick r:id="rId5"/>
              </a:rPr>
              <a:t>специальная функция</a:t>
            </a:r>
            <a:r>
              <a:rPr lang="ru-RU" dirty="0" smtClean="0"/>
              <a:t> регистра общего назначения). </a:t>
            </a:r>
          </a:p>
          <a:p>
            <a:r>
              <a:rPr lang="ru-RU" b="1" dirty="0" err="1" smtClean="0"/>
              <a:t>in</a:t>
            </a:r>
            <a:r>
              <a:rPr lang="ru-RU" b="1" dirty="0" smtClean="0"/>
              <a:t> </a:t>
            </a:r>
            <a:r>
              <a:rPr lang="ru-RU" b="1" dirty="0" err="1" smtClean="0"/>
              <a:t>al,0a5h;ввести</a:t>
            </a:r>
            <a:r>
              <a:rPr lang="ru-RU" b="1" dirty="0" smtClean="0"/>
              <a:t> в </a:t>
            </a:r>
            <a:r>
              <a:rPr lang="ru-RU" b="1" dirty="0" err="1" smtClean="0"/>
              <a:t>AL</a:t>
            </a:r>
            <a:r>
              <a:rPr lang="ru-RU" b="1" dirty="0" smtClean="0"/>
              <a:t> байт данных из </a:t>
            </a:r>
            <a:r>
              <a:rPr lang="ru-RU" b="1" dirty="0" err="1" smtClean="0"/>
              <a:t>ВУ</a:t>
            </a:r>
            <a:r>
              <a:rPr lang="ru-RU" b="1" dirty="0" smtClean="0"/>
              <a:t> с адресом порта </a:t>
            </a:r>
            <a:r>
              <a:rPr lang="ru-RU" b="1" dirty="0" err="1" smtClean="0"/>
              <a:t>A5h</a:t>
            </a:r>
            <a:r>
              <a:rPr lang="ru-RU" b="1" dirty="0" smtClean="0"/>
              <a:t> .... </a:t>
            </a:r>
            <a:r>
              <a:rPr lang="ru-RU" b="1" dirty="0" err="1" smtClean="0"/>
              <a:t>mov</a:t>
            </a:r>
            <a:r>
              <a:rPr lang="ru-RU" b="1" dirty="0" smtClean="0"/>
              <a:t> </a:t>
            </a:r>
            <a:r>
              <a:rPr lang="ru-RU" b="1" dirty="0" err="1" smtClean="0"/>
              <a:t>dx,379h;ввести</a:t>
            </a:r>
            <a:r>
              <a:rPr lang="ru-RU" b="1" dirty="0" smtClean="0"/>
              <a:t> в аккумулятор </a:t>
            </a:r>
            <a:r>
              <a:rPr lang="ru-RU" b="1" dirty="0" err="1" smtClean="0"/>
              <a:t>AL</a:t>
            </a:r>
            <a:r>
              <a:rPr lang="ru-RU" b="1" dirty="0" smtClean="0"/>
              <a:t> байт данных из </a:t>
            </a:r>
            <a:r>
              <a:rPr lang="ru-RU" b="1" dirty="0" err="1" smtClean="0"/>
              <a:t>in</a:t>
            </a:r>
            <a:r>
              <a:rPr lang="ru-RU" b="1" dirty="0" smtClean="0"/>
              <a:t> </a:t>
            </a:r>
            <a:r>
              <a:rPr lang="ru-RU" b="1" dirty="0" err="1" smtClean="0"/>
              <a:t>al,dx;внешнего</a:t>
            </a:r>
            <a:r>
              <a:rPr lang="ru-RU" b="1" dirty="0" smtClean="0"/>
              <a:t> устройства с адресом порта </a:t>
            </a:r>
            <a:r>
              <a:rPr lang="ru-RU" b="1" dirty="0" err="1" smtClean="0"/>
              <a:t>379h</a:t>
            </a:r>
            <a:r>
              <a:rPr lang="ru-RU" b="1" dirty="0" smtClean="0"/>
              <a:t> </a:t>
            </a:r>
            <a:r>
              <a:rPr lang="ru-RU" dirty="0" smtClean="0"/>
              <a:t>7.</a:t>
            </a:r>
            <a:r>
              <a:rPr lang="ru-RU" b="1" dirty="0" smtClean="0"/>
              <a:t> </a:t>
            </a:r>
            <a:r>
              <a:rPr lang="ru-RU" b="1" dirty="0" err="1" smtClean="0"/>
              <a:t>OUT</a:t>
            </a:r>
            <a:r>
              <a:rPr lang="ru-RU" dirty="0" smtClean="0"/>
              <a:t> </a:t>
            </a:r>
            <a:r>
              <a:rPr lang="ru-RU" dirty="0" err="1" smtClean="0"/>
              <a:t>PORT</a:t>
            </a:r>
            <a:r>
              <a:rPr lang="ru-RU" dirty="0" smtClean="0"/>
              <a:t>, </a:t>
            </a:r>
            <a:r>
              <a:rPr lang="ru-RU" dirty="0" err="1" smtClean="0"/>
              <a:t>ACCUM</a:t>
            </a:r>
            <a:r>
              <a:rPr lang="ru-RU" dirty="0" smtClean="0"/>
              <a:t>; переслать из аккумулятора </a:t>
            </a:r>
            <a:r>
              <a:rPr lang="ru-RU" dirty="0" err="1" smtClean="0"/>
              <a:t>AL</a:t>
            </a:r>
            <a:r>
              <a:rPr lang="ru-RU" dirty="0" smtClean="0"/>
              <a:t> или </a:t>
            </a:r>
            <a:r>
              <a:rPr lang="ru-RU" dirty="0" err="1" smtClean="0"/>
              <a:t>AX</a:t>
            </a:r>
            <a:r>
              <a:rPr lang="ru-RU" dirty="0" smtClean="0"/>
              <a:t> байт или слово в </a:t>
            </a:r>
            <a:r>
              <a:rPr lang="ru-RU" dirty="0" err="1" smtClean="0"/>
              <a:t>ВУ</a:t>
            </a:r>
            <a:r>
              <a:rPr lang="ru-RU" dirty="0" smtClean="0"/>
              <a:t> с символическим адресом </a:t>
            </a:r>
            <a:r>
              <a:rPr lang="ru-RU" dirty="0" err="1" smtClean="0"/>
              <a:t>PORT</a:t>
            </a:r>
            <a:r>
              <a:rPr lang="ru-RU" dirty="0" smtClean="0"/>
              <a:t>. </a:t>
            </a:r>
          </a:p>
          <a:p>
            <a:r>
              <a:rPr lang="ru-RU" b="1" dirty="0" err="1" smtClean="0"/>
              <a:t>out</a:t>
            </a:r>
            <a:r>
              <a:rPr lang="ru-RU" b="1" dirty="0" smtClean="0"/>
              <a:t> </a:t>
            </a:r>
            <a:r>
              <a:rPr lang="ru-RU" b="1" dirty="0" err="1" smtClean="0"/>
              <a:t>0ffh,al</a:t>
            </a:r>
            <a:r>
              <a:rPr lang="ru-RU" b="1" dirty="0" smtClean="0"/>
              <a:t>; .... </a:t>
            </a:r>
            <a:r>
              <a:rPr lang="ru-RU" b="1" dirty="0" err="1" smtClean="0"/>
              <a:t>mov</a:t>
            </a:r>
            <a:r>
              <a:rPr lang="ru-RU" b="1" dirty="0" smtClean="0"/>
              <a:t> </a:t>
            </a:r>
            <a:r>
              <a:rPr lang="ru-RU" b="1" dirty="0" err="1" smtClean="0"/>
              <a:t>dx,37Ah;переслать</a:t>
            </a:r>
            <a:r>
              <a:rPr lang="ru-RU" b="1" dirty="0" smtClean="0"/>
              <a:t> слово данных из </a:t>
            </a:r>
            <a:r>
              <a:rPr lang="ru-RU" b="1" dirty="0" err="1" smtClean="0"/>
              <a:t>AX</a:t>
            </a:r>
            <a:r>
              <a:rPr lang="ru-RU" b="1" dirty="0" smtClean="0"/>
              <a:t> в </a:t>
            </a:r>
            <a:r>
              <a:rPr lang="ru-RU" b="1" dirty="0" err="1" smtClean="0"/>
              <a:t>ВУ</a:t>
            </a:r>
            <a:r>
              <a:rPr lang="ru-RU" b="1" dirty="0" smtClean="0"/>
              <a:t> с </a:t>
            </a:r>
            <a:r>
              <a:rPr lang="ru-RU" b="1" dirty="0" err="1" smtClean="0"/>
              <a:t>адре</a:t>
            </a:r>
            <a:r>
              <a:rPr lang="ru-RU" b="1" dirty="0" smtClean="0"/>
              <a:t>- </a:t>
            </a:r>
            <a:r>
              <a:rPr lang="ru-RU" b="1" dirty="0" err="1" smtClean="0"/>
              <a:t>out</a:t>
            </a:r>
            <a:r>
              <a:rPr lang="ru-RU" b="1" dirty="0" smtClean="0"/>
              <a:t> </a:t>
            </a:r>
            <a:r>
              <a:rPr lang="ru-RU" b="1" dirty="0" err="1" smtClean="0"/>
              <a:t>dx,ax;сом</a:t>
            </a:r>
            <a:r>
              <a:rPr lang="ru-RU" b="1" dirty="0" smtClean="0"/>
              <a:t> порта </a:t>
            </a:r>
            <a:r>
              <a:rPr lang="ru-RU" b="1" dirty="0" err="1" smtClean="0"/>
              <a:t>37Ah</a:t>
            </a:r>
            <a:r>
              <a:rPr lang="ru-RU" dirty="0" smtClean="0"/>
              <a:t> </a:t>
            </a:r>
            <a:r>
              <a:rPr lang="ru-RU" dirty="0" err="1" smtClean="0"/>
              <a:t>дреса</a:t>
            </a:r>
            <a:r>
              <a:rPr lang="ru-RU" dirty="0" smtClean="0"/>
              <a:t> портов отражаются на адресное пространство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0709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+mn-lt"/>
              </a:rPr>
              <a:t>Так как разработанный ранее комплект поддержки процессора был рассчитан на 8-</a:t>
            </a:r>
            <a:r>
              <a:rPr lang="ru-RU" dirty="0" err="1" smtClean="0">
                <a:latin typeface="+mn-lt"/>
              </a:rPr>
              <a:t>разрядую</a:t>
            </a:r>
            <a:r>
              <a:rPr lang="ru-RU" dirty="0" smtClean="0">
                <a:latin typeface="+mn-lt"/>
              </a:rPr>
              <a:t> шину данных, было принято решение выпустить процессор на базе </a:t>
            </a:r>
            <a:r>
              <a:rPr lang="en-US" dirty="0" err="1" smtClean="0">
                <a:latin typeface="+mn-lt"/>
              </a:rPr>
              <a:t>i8086</a:t>
            </a:r>
            <a:r>
              <a:rPr lang="ru-RU" dirty="0" smtClean="0">
                <a:latin typeface="+mn-lt"/>
              </a:rPr>
              <a:t>, но с 8 – разрядной шиной данных.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+mn-lt"/>
              </a:rPr>
              <a:t>Объём очереди команд: 4 байт (кэш-буфер команд)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6886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Буфер команд  (равносилен</a:t>
            </a:r>
            <a:r>
              <a:rPr lang="ru-RU" b="1" baseline="0" dirty="0" smtClean="0"/>
              <a:t> регистру команд</a:t>
            </a:r>
            <a:r>
              <a:rPr lang="ru-RU" b="1" dirty="0" smtClean="0"/>
              <a:t>)– 6 байт так как самая</a:t>
            </a:r>
            <a:r>
              <a:rPr lang="ru-RU" b="1" baseline="0" dirty="0" smtClean="0"/>
              <a:t> большая команда занимает 6 байт</a:t>
            </a:r>
            <a:endParaRPr lang="ru-RU" b="1" dirty="0" smtClean="0"/>
          </a:p>
          <a:p>
            <a:r>
              <a:rPr lang="ru-RU" b="1" dirty="0" smtClean="0"/>
              <a:t>Адрес команды </a:t>
            </a:r>
            <a:r>
              <a:rPr lang="ru-RU" dirty="0" smtClean="0"/>
              <a:t>определялся суммой содержимого сегментного регистра команд + содержимое счетчика</a:t>
            </a:r>
            <a:r>
              <a:rPr lang="ru-RU" baseline="0" dirty="0" smtClean="0"/>
              <a:t> команд (</a:t>
            </a:r>
            <a:r>
              <a:rPr lang="en-US" baseline="0" dirty="0" smtClean="0"/>
              <a:t>IP</a:t>
            </a:r>
            <a:r>
              <a:rPr lang="ru-RU" baseline="0" dirty="0" smtClean="0"/>
              <a:t>)</a:t>
            </a:r>
            <a:endParaRPr lang="en-US" baseline="0" dirty="0" smtClean="0"/>
          </a:p>
          <a:p>
            <a:r>
              <a:rPr lang="ru-RU" baseline="0" dirty="0" smtClean="0"/>
              <a:t>Адрес операндов = сумме содержимого одного из </a:t>
            </a:r>
            <a:r>
              <a:rPr lang="ru-RU" baseline="0" dirty="0" err="1" smtClean="0"/>
              <a:t>сегментых</a:t>
            </a:r>
            <a:r>
              <a:rPr lang="ru-RU" baseline="0" dirty="0" smtClean="0"/>
              <a:t> регистров +эффективный адрес.</a:t>
            </a:r>
          </a:p>
          <a:p>
            <a:r>
              <a:rPr lang="ru-RU" baseline="0" dirty="0" smtClean="0"/>
              <a:t>Эффективный адрес это смещение в сегменте и определялся в зависимости от способов адресации:</a:t>
            </a:r>
          </a:p>
          <a:p>
            <a:r>
              <a:rPr lang="ru-RU" dirty="0" smtClean="0"/>
              <a:t>При прямой</a:t>
            </a:r>
            <a:r>
              <a:rPr lang="ru-RU" baseline="0" dirty="0" smtClean="0"/>
              <a:t> ад</a:t>
            </a:r>
            <a:r>
              <a:rPr lang="ru-RU" dirty="0" smtClean="0"/>
              <a:t>ресация предполагает, что эффективный адрес является частью команды. </a:t>
            </a:r>
          </a:p>
          <a:p>
            <a:endParaRPr lang="ru-RU" dirty="0" smtClean="0"/>
          </a:p>
          <a:p>
            <a:r>
              <a:rPr lang="ru-RU" dirty="0" smtClean="0"/>
              <a:t>Так как </a:t>
            </a:r>
            <a:r>
              <a:rPr lang="ru-RU" dirty="0" err="1" smtClean="0"/>
              <a:t>ЭА</a:t>
            </a:r>
            <a:r>
              <a:rPr lang="ru-RU" dirty="0" smtClean="0"/>
              <a:t> состоит из 16 разрядов, то и соответствующее поле команды должно иметь такую же длину.</a:t>
            </a:r>
          </a:p>
          <a:p>
            <a:r>
              <a:rPr lang="ru-RU" dirty="0" smtClean="0"/>
              <a:t>При регистровой косвенной адресации эффективный адрес операнда находится в базовом регистре </a:t>
            </a:r>
            <a:r>
              <a:rPr lang="ru-RU" dirty="0" err="1" smtClean="0"/>
              <a:t>BX</a:t>
            </a:r>
            <a:r>
              <a:rPr lang="ru-RU" dirty="0" smtClean="0"/>
              <a:t> или одном из индексных регистров </a:t>
            </a:r>
            <a:r>
              <a:rPr lang="ru-RU" dirty="0" err="1" smtClean="0"/>
              <a:t>DI</a:t>
            </a:r>
            <a:r>
              <a:rPr lang="ru-RU" dirty="0" smtClean="0"/>
              <a:t> либо </a:t>
            </a:r>
            <a:r>
              <a:rPr lang="ru-RU" dirty="0" err="1" smtClean="0"/>
              <a:t>SI</a:t>
            </a:r>
            <a:r>
              <a:rPr lang="ru-RU" dirty="0" smtClean="0"/>
              <a:t> :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Обозначение имени регистра в квадратных скобках указывает на содержимое соответствующего регистра. Фигурные скобки - символ выбора одной из нескольких возможных альтернатив.</a:t>
            </a:r>
          </a:p>
          <a:p>
            <a:r>
              <a:rPr lang="ru-RU" dirty="0" smtClean="0"/>
              <a:t>При регистровой относительной адресации эффективный адрес равен сумме содержимого базового или индексного регистра и смещения: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Обозначения </a:t>
            </a:r>
            <a:r>
              <a:rPr lang="ru-RU" dirty="0" err="1" smtClean="0"/>
              <a:t>disp8</a:t>
            </a:r>
            <a:r>
              <a:rPr lang="ru-RU" dirty="0" smtClean="0"/>
              <a:t> и </a:t>
            </a:r>
            <a:r>
              <a:rPr lang="ru-RU" dirty="0" err="1" smtClean="0"/>
              <a:t>disp16</a:t>
            </a:r>
            <a:r>
              <a:rPr lang="ru-RU" dirty="0" smtClean="0"/>
              <a:t> здесь и далее указывают на 8- или 16-разрядное смещение соответственно.</a:t>
            </a:r>
          </a:p>
          <a:p>
            <a:r>
              <a:rPr lang="ru-RU" dirty="0" smtClean="0"/>
              <a:t>Эффективный адрес при базово-индексной адресации равен сумме содержимого базового и индексного регистров, определяемых командой: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Наиболее сложен механизм относительной базово-индексной адресации. Эффективный адрес в этом случае равен сумме 8- или 16-разрядного смещения и базово-индексного адреса:</a:t>
            </a:r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7602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Сегмент – 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логическая единица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памяти объемом до 64 К байт. Каждый сегмент состоит из последовательных ячеек памяти. Сегменты независимы и адресуются отдельно.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Программа назначает сегменту базовый адрес в памяти, с которого сегмент начинается. Чтобы адреса сегментов можно было хранить в регистрах микропроцессора они должны быть 16-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разрядными. Однако базовый адрес сегмента в общем случае 20-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разрядный. Поэтому младшие 4 двоичных разряда базового адреса сегмента берутся нулевыми и в написании опускаются. Таким образом сегмент может начинаться не с любого физического адреса, а только с адреса, у которого младшие 4 разряда 0. Кроме базового адреса при логической адресации указывается смещение.</a:t>
            </a: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Смещение - это число, определяющее в байтах расстояние от базового адреса начала сегмента до конкретной ячейки памяти.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Базовый адрес начала сегмента хранится в одном из сегментных регистров микропроцессора, а смещение определяется из команды или находится в общем регистре.</a:t>
            </a: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Способ адресации определяет, как в команде вычисляется смещение. Результат этого вычисления называется 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эффективным адресом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Адрес операндов = сумме содержимого одного из </a:t>
            </a:r>
            <a:r>
              <a:rPr lang="ru-RU" baseline="0" dirty="0" err="1" smtClean="0"/>
              <a:t>сегментых</a:t>
            </a:r>
            <a:r>
              <a:rPr lang="ru-RU" baseline="0" dirty="0" smtClean="0"/>
              <a:t> регистров +эффективный адрес.</a:t>
            </a:r>
          </a:p>
          <a:p>
            <a:r>
              <a:rPr lang="ru-RU" b="1" baseline="0" dirty="0" smtClean="0"/>
              <a:t>Эффективный адрес это смещение в сегменте и определялся в зависимости от способов адресации:</a:t>
            </a:r>
          </a:p>
          <a:p>
            <a:r>
              <a:rPr lang="ru-RU" dirty="0" smtClean="0"/>
              <a:t>При прямой</a:t>
            </a:r>
            <a:r>
              <a:rPr lang="ru-RU" baseline="0" dirty="0" smtClean="0"/>
              <a:t> ад</a:t>
            </a:r>
            <a:r>
              <a:rPr lang="ru-RU" dirty="0" smtClean="0"/>
              <a:t>ресация предполагает, что эффективный адрес является частью команды. </a:t>
            </a:r>
          </a:p>
          <a:p>
            <a:endParaRPr lang="ru-RU" dirty="0" smtClean="0"/>
          </a:p>
          <a:p>
            <a:r>
              <a:rPr lang="ru-RU" dirty="0" smtClean="0"/>
              <a:t>Так как </a:t>
            </a:r>
            <a:r>
              <a:rPr lang="ru-RU" dirty="0" err="1" smtClean="0"/>
              <a:t>ЭА</a:t>
            </a:r>
            <a:r>
              <a:rPr lang="ru-RU" dirty="0" smtClean="0"/>
              <a:t> состоит из 16 разрядов, то и соответствующее поле команды должно иметь такую же длину.</a:t>
            </a:r>
          </a:p>
          <a:p>
            <a:r>
              <a:rPr lang="ru-RU" dirty="0" smtClean="0"/>
              <a:t>При регистровой косвенной адресации эффективный адрес операнда находится в базовом регистре </a:t>
            </a:r>
            <a:r>
              <a:rPr lang="ru-RU" dirty="0" err="1" smtClean="0"/>
              <a:t>BX</a:t>
            </a:r>
            <a:r>
              <a:rPr lang="ru-RU" dirty="0" smtClean="0"/>
              <a:t> или одном из индексных регистров </a:t>
            </a:r>
            <a:r>
              <a:rPr lang="ru-RU" dirty="0" err="1" smtClean="0"/>
              <a:t>DI</a:t>
            </a:r>
            <a:r>
              <a:rPr lang="ru-RU" dirty="0" smtClean="0"/>
              <a:t> либо </a:t>
            </a:r>
            <a:r>
              <a:rPr lang="ru-RU" dirty="0" err="1" smtClean="0"/>
              <a:t>SI</a:t>
            </a:r>
            <a:r>
              <a:rPr lang="ru-RU" dirty="0" smtClean="0"/>
              <a:t> :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упростить обращения к памяти, за каждой командой закрепляется сегментный регистр по умолчанию, т.е.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команды адресуются через 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стек через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данные через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:[смещение]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и 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:[смещение].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 smtClean="0"/>
          </a:p>
          <a:p>
            <a:r>
              <a:rPr lang="ru-RU" dirty="0" smtClean="0"/>
              <a:t>Обозначение имени регистра в квадратных скобках указывает на содержимое соответствующего регистра. Фигурные скобки - символ выбора одной из нескольких возможных альтернатив.</a:t>
            </a:r>
          </a:p>
          <a:p>
            <a:r>
              <a:rPr lang="ru-RU" dirty="0" smtClean="0"/>
              <a:t>При регистровой относительной адресации эффективный адрес равен сумме содержимого базового или индексного регистра и смещения:</a:t>
            </a:r>
            <a:r>
              <a:rPr lang="en-US" dirty="0" smtClean="0"/>
              <a:t> </a:t>
            </a:r>
            <a:r>
              <a:rPr lang="en-US" dirty="0" err="1" smtClean="0"/>
              <a:t>Bx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SI,DI</a:t>
            </a:r>
            <a:endParaRPr lang="ru-RU" dirty="0" smtClean="0"/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Обозначения </a:t>
            </a:r>
            <a:r>
              <a:rPr lang="ru-RU" dirty="0" err="1" smtClean="0"/>
              <a:t>disp8</a:t>
            </a:r>
            <a:r>
              <a:rPr lang="ru-RU" dirty="0" smtClean="0"/>
              <a:t> и </a:t>
            </a:r>
            <a:r>
              <a:rPr lang="ru-RU" dirty="0" err="1" smtClean="0"/>
              <a:t>disp16</a:t>
            </a:r>
            <a:r>
              <a:rPr lang="ru-RU" dirty="0" smtClean="0"/>
              <a:t> здесь и далее указывают на 8- или 16-разрядное смещение соответственно.</a:t>
            </a:r>
          </a:p>
          <a:p>
            <a:r>
              <a:rPr lang="ru-RU" dirty="0" smtClean="0"/>
              <a:t>Эффективный адрес при базово-индексной адресации равен сумме содержимого базового и индексного регистров, определяемых командой:</a:t>
            </a:r>
            <a:r>
              <a:rPr lang="en-US" dirty="0" smtClean="0"/>
              <a:t> </a:t>
            </a:r>
            <a:r>
              <a:rPr lang="en-US" dirty="0" err="1" smtClean="0"/>
              <a:t>Bx</a:t>
            </a:r>
            <a:r>
              <a:rPr lang="en-US" baseline="0" dirty="0" smtClean="0"/>
              <a:t> +</a:t>
            </a:r>
            <a:endParaRPr lang="ru-RU" dirty="0" smtClean="0"/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Наиболее сложен механизм относительной базово-индексной адресации. Эффективный адрес в этом случае равен сумме 8- или 16-разрядного смещения и базово-индексного адреса: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4109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RGA</a:t>
            </a:r>
            <a:r>
              <a:rPr lang="en-US" dirty="0" smtClean="0"/>
              <a:t> – </a:t>
            </a:r>
            <a:r>
              <a:rPr lang="ru-RU" dirty="0" smtClean="0"/>
              <a:t>Служит</a:t>
            </a:r>
            <a:r>
              <a:rPr lang="ru-RU" baseline="0" dirty="0" smtClean="0"/>
              <a:t> для сохранения адреса памяти или порта В/В на время обращения по адресу</a:t>
            </a:r>
          </a:p>
          <a:p>
            <a:r>
              <a:rPr lang="ru-RU" baseline="0" dirty="0" smtClean="0"/>
              <a:t>Усилитель – служит для выбора направления передачи данных от процессора или к процессору и усиления сигналов данных на шине данных</a:t>
            </a:r>
          </a:p>
          <a:p>
            <a:r>
              <a:rPr lang="en-US" baseline="0" dirty="0" err="1" smtClean="0"/>
              <a:t>DS1</a:t>
            </a:r>
            <a:r>
              <a:rPr lang="en-US" baseline="0" dirty="0" smtClean="0"/>
              <a:t>-</a:t>
            </a:r>
            <a:r>
              <a:rPr lang="ru-RU" baseline="0" dirty="0" smtClean="0"/>
              <a:t>дешифрирует разряды </a:t>
            </a:r>
            <a:r>
              <a:rPr lang="ru-RU" baseline="0" dirty="0" err="1" smtClean="0"/>
              <a:t>А5-А9</a:t>
            </a:r>
            <a:r>
              <a:rPr lang="ru-RU" baseline="0" dirty="0" smtClean="0"/>
              <a:t> адреса для выбора контроллера В/В (</a:t>
            </a:r>
            <a:r>
              <a:rPr lang="ru-RU" b="1" baseline="0" dirty="0" smtClean="0"/>
              <a:t>базовый адрес</a:t>
            </a:r>
            <a:r>
              <a:rPr lang="ru-RU" baseline="0" dirty="0" smtClean="0"/>
              <a:t>). Выходы дешифратора в виде сигналов </a:t>
            </a:r>
            <a:r>
              <a:rPr lang="en-US" baseline="0" dirty="0" smtClean="0"/>
              <a:t>CS (</a:t>
            </a:r>
            <a:r>
              <a:rPr lang="en-US" dirty="0" smtClean="0"/>
              <a:t>Chip Select )</a:t>
            </a:r>
            <a:r>
              <a:rPr lang="ru-RU" baseline="0" dirty="0" smtClean="0"/>
              <a:t> подаются на аналогичные входы контроллеров ввода-вывода. Смещение относительно базового адреса задается разрядами </a:t>
            </a:r>
            <a:r>
              <a:rPr lang="ru-RU" baseline="0" dirty="0" err="1" smtClean="0"/>
              <a:t>А0-А4</a:t>
            </a:r>
            <a:r>
              <a:rPr lang="ru-RU" baseline="0" dirty="0" smtClean="0"/>
              <a:t> адреса,  поступающими на адресные входы выбранных контроллеров.</a:t>
            </a:r>
          </a:p>
          <a:p>
            <a:r>
              <a:rPr lang="en-US" baseline="0" dirty="0" err="1" smtClean="0"/>
              <a:t>DS2</a:t>
            </a:r>
            <a:r>
              <a:rPr lang="en-US" baseline="0" dirty="0" smtClean="0"/>
              <a:t>- </a:t>
            </a:r>
            <a:r>
              <a:rPr lang="ru-RU" baseline="0" dirty="0" smtClean="0"/>
              <a:t>дешифрирует сигналы </a:t>
            </a:r>
            <a:r>
              <a:rPr lang="en-US" baseline="0" dirty="0" smtClean="0"/>
              <a:t>R, W,</a:t>
            </a:r>
            <a:r>
              <a:rPr lang="ru-RU" baseline="0" dirty="0" smtClean="0"/>
              <a:t> М/</a:t>
            </a:r>
            <a:r>
              <a:rPr lang="en-US" baseline="0" dirty="0" smtClean="0"/>
              <a:t>IO </a:t>
            </a:r>
            <a:r>
              <a:rPr lang="ru-RU" baseline="0" dirty="0" smtClean="0"/>
              <a:t>процессора и вырабатывает сигналы записи или чтения памяти или  выбранного сигналом</a:t>
            </a:r>
            <a:r>
              <a:rPr lang="en-US" baseline="0" dirty="0" smtClean="0"/>
              <a:t> CS </a:t>
            </a:r>
            <a:r>
              <a:rPr lang="ru-RU" baseline="0" dirty="0" smtClean="0"/>
              <a:t>контроллера ввода-вывода.</a:t>
            </a:r>
          </a:p>
          <a:p>
            <a:r>
              <a:rPr lang="ru-RU" baseline="0" dirty="0" err="1" smtClean="0"/>
              <a:t>КПДП</a:t>
            </a:r>
            <a:r>
              <a:rPr lang="ru-RU" baseline="0" dirty="0" smtClean="0"/>
              <a:t> – контроллер прямого доступа к памяти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81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182563" indent="0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857232"/>
            <a:ext cx="9144000" cy="600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CA21-489F-4323-A7F4-342DA33A976A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92075" indent="0" algn="l" defTabSz="914400" rtl="0" eaLnBrk="1" latinLnBrk="0" hangingPunct="1">
        <a:spcBef>
          <a:spcPct val="0"/>
        </a:spcBef>
        <a:buNone/>
        <a:defRPr sz="2800" b="1" kern="1200">
          <a:solidFill>
            <a:srgbClr val="708CA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rgbClr val="708CA1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47675" indent="-184150" algn="l" defTabSz="914400" rtl="0" eaLnBrk="1" latinLnBrk="0" hangingPunct="1">
        <a:lnSpc>
          <a:spcPct val="90000"/>
        </a:lnSpc>
        <a:spcBef>
          <a:spcPts val="0"/>
        </a:spcBef>
        <a:buClr>
          <a:srgbClr val="708CA1"/>
        </a:buClr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C9F7B-7DEB-4701-BBA0-E15330D58F0C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3974B-0210-4691-9BDC-826DB82D60E4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.ifmo.ru/--books/electron/assembl.htm#LODSB" TargetMode="External"/><Relationship Id="rId4" Type="http://schemas.openxmlformats.org/officeDocument/2006/relationships/hyperlink" Target="http://de.ifmo.ru/--books/electron/assembl.htm#MOV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11560" y="1340768"/>
            <a:ext cx="7772400" cy="1362075"/>
          </a:xfrm>
        </p:spPr>
        <p:txBody>
          <a:bodyPr/>
          <a:lstStyle/>
          <a:p>
            <a:r>
              <a:rPr lang="ru-RU" sz="3200" dirty="0" smtClean="0"/>
              <a:t>Организация архитектуры персонального компьютера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189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процессора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latin typeface="+mn-lt"/>
              </a:rPr>
              <a:t>АЛУ выполняет операцию над данными, находящимися в регистрах и  сохраняет результат в аккумуляторе.  </a:t>
            </a:r>
            <a:endParaRPr lang="ru-RU" dirty="0">
              <a:latin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836713"/>
            <a:ext cx="7534275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22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процессора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6072206"/>
          </a:xfrm>
        </p:spPr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latin typeface="+mn-lt"/>
              </a:rPr>
              <a:t>В регистре слова состояния программы устанавливаются признаки выполнения команды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836712"/>
            <a:ext cx="75819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06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процессора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latin typeface="+mn-lt"/>
              </a:rPr>
              <a:t>Считывается следующая  команда и цикл повторяется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764704"/>
            <a:ext cx="736282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79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Шина или аппаратный интерфейс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sz="2600" b="1" dirty="0" smtClean="0">
                <a:solidFill>
                  <a:srgbClr val="FF0000"/>
                </a:solidFill>
                <a:latin typeface="+mn-lt"/>
              </a:rPr>
              <a:t>Набор аппаратных  </a:t>
            </a:r>
            <a:r>
              <a:rPr lang="ru-RU" sz="2600" b="1" dirty="0">
                <a:solidFill>
                  <a:srgbClr val="FF0000"/>
                </a:solidFill>
                <a:latin typeface="+mn-lt"/>
              </a:rPr>
              <a:t>средства и </a:t>
            </a:r>
            <a:r>
              <a:rPr lang="ru-RU" sz="2600" b="1" dirty="0" smtClean="0">
                <a:solidFill>
                  <a:srgbClr val="FF0000"/>
                </a:solidFill>
                <a:latin typeface="+mn-lt"/>
              </a:rPr>
              <a:t>правила обмена (протоколов),</a:t>
            </a:r>
            <a:r>
              <a:rPr lang="en-US" sz="26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2600" b="1" dirty="0" smtClean="0">
                <a:solidFill>
                  <a:srgbClr val="FF0000"/>
                </a:solidFill>
                <a:latin typeface="+mn-lt"/>
              </a:rPr>
              <a:t>обеспечивающих </a:t>
            </a:r>
            <a:r>
              <a:rPr lang="ru-RU" sz="2600" b="1" dirty="0">
                <a:solidFill>
                  <a:srgbClr val="FF0000"/>
                </a:solidFill>
                <a:latin typeface="+mn-lt"/>
              </a:rPr>
              <a:t>взаимосвязь </a:t>
            </a:r>
            <a:r>
              <a:rPr lang="ru-RU" sz="2600" b="1" dirty="0" smtClean="0">
                <a:solidFill>
                  <a:srgbClr val="FF0000"/>
                </a:solidFill>
                <a:latin typeface="+mn-lt"/>
              </a:rPr>
              <a:t>устройств между собой</a:t>
            </a:r>
          </a:p>
          <a:p>
            <a:pPr lvl="1"/>
            <a:endParaRPr lang="ru-RU" sz="2600" b="1" dirty="0" smtClean="0">
              <a:solidFill>
                <a:srgbClr val="FF0000"/>
              </a:solidFill>
              <a:latin typeface="+mn-lt"/>
            </a:endParaRPr>
          </a:p>
          <a:p>
            <a:pPr lvl="1"/>
            <a:r>
              <a:rPr lang="ru-RU" sz="2600" dirty="0" smtClean="0">
                <a:latin typeface="+mn-lt"/>
              </a:rPr>
              <a:t>Физически шина состоит из отдельных линий.</a:t>
            </a:r>
          </a:p>
          <a:p>
            <a:pPr lvl="1"/>
            <a:endParaRPr lang="ru-RU" sz="2600" dirty="0" smtClean="0">
              <a:solidFill>
                <a:srgbClr val="FF0000"/>
              </a:solidFill>
              <a:latin typeface="+mn-lt"/>
            </a:endParaRPr>
          </a:p>
          <a:p>
            <a:pPr lvl="1"/>
            <a:r>
              <a:rPr lang="ru-RU" sz="2600" dirty="0">
                <a:solidFill>
                  <a:srgbClr val="FF0000"/>
                </a:solidFill>
                <a:latin typeface="+mn-lt"/>
              </a:rPr>
              <a:t>Линия </a:t>
            </a:r>
            <a:r>
              <a:rPr lang="ru-RU" sz="2600" dirty="0" smtClean="0">
                <a:solidFill>
                  <a:srgbClr val="FF0000"/>
                </a:solidFill>
                <a:latin typeface="+mn-lt"/>
              </a:rPr>
              <a:t>шины</a:t>
            </a:r>
            <a:r>
              <a:rPr lang="ru-RU" sz="2600" dirty="0" smtClean="0">
                <a:latin typeface="+mn-lt"/>
              </a:rPr>
              <a:t> </a:t>
            </a:r>
            <a:r>
              <a:rPr lang="ru-RU" sz="2600" dirty="0">
                <a:latin typeface="+mn-lt"/>
              </a:rPr>
              <a:t>– это электрический проводник (провод, линия печатного </a:t>
            </a:r>
            <a:r>
              <a:rPr lang="ru-RU" sz="2600" dirty="0" smtClean="0">
                <a:latin typeface="+mn-lt"/>
              </a:rPr>
              <a:t>монтажа), </a:t>
            </a:r>
            <a:r>
              <a:rPr lang="ru-RU" sz="2600" dirty="0">
                <a:latin typeface="+mn-lt"/>
              </a:rPr>
              <a:t>по которому распространяется электрический сигнал</a:t>
            </a:r>
            <a:r>
              <a:rPr lang="ru-RU" sz="2600" dirty="0" smtClean="0">
                <a:latin typeface="+mn-lt"/>
              </a:rPr>
              <a:t>.</a:t>
            </a:r>
          </a:p>
          <a:p>
            <a:pPr lvl="1"/>
            <a:endParaRPr lang="ru-RU" sz="2600" dirty="0" smtClean="0">
              <a:latin typeface="+mn-lt"/>
            </a:endParaRPr>
          </a:p>
          <a:p>
            <a:pPr lvl="1"/>
            <a:r>
              <a:rPr lang="ru-RU" sz="2600" dirty="0" smtClean="0">
                <a:latin typeface="+mn-lt"/>
              </a:rPr>
              <a:t>Одна шина может состоять из нескольких </a:t>
            </a:r>
            <a:r>
              <a:rPr lang="ru-RU" sz="2600" dirty="0" err="1" smtClean="0">
                <a:latin typeface="+mn-lt"/>
              </a:rPr>
              <a:t>подшин</a:t>
            </a:r>
            <a:r>
              <a:rPr lang="ru-RU" sz="2600" dirty="0" smtClean="0">
                <a:latin typeface="+mn-lt"/>
              </a:rPr>
              <a:t>, каждая из которых соответствует своему функциональному назначению (шина адреса, шина данных, шина управления </a:t>
            </a:r>
            <a:r>
              <a:rPr lang="ru-RU" sz="2600" dirty="0" err="1" smtClean="0">
                <a:latin typeface="+mn-lt"/>
              </a:rPr>
              <a:t>и.т.д</a:t>
            </a:r>
            <a:r>
              <a:rPr lang="ru-RU" sz="2600" dirty="0" smtClean="0">
                <a:latin typeface="+mn-lt"/>
              </a:rPr>
              <a:t>.)</a:t>
            </a:r>
            <a:endParaRPr lang="ru-RU" sz="2600" dirty="0">
              <a:latin typeface="+mn-lt"/>
            </a:endParaRPr>
          </a:p>
          <a:p>
            <a:pPr lvl="1"/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980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360362"/>
          </a:xfrm>
        </p:spPr>
        <p:txBody>
          <a:bodyPr>
            <a:noAutofit/>
          </a:bodyPr>
          <a:lstStyle/>
          <a:p>
            <a:pPr eaLnBrk="1" hangingPunct="1"/>
            <a:r>
              <a:rPr lang="ru-RU" sz="2800" b="1" dirty="0" smtClean="0"/>
              <a:t>Классификация интерфейсов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20713"/>
            <a:ext cx="9144000" cy="6237287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ru-RU" sz="2600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По способу передачи данных.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600" dirty="0" smtClean="0">
                <a:solidFill>
                  <a:srgbClr val="CC0000"/>
                </a:solidFill>
                <a:latin typeface="+mn-lt"/>
                <a:cs typeface="Arial" pitchFamily="34" charset="0"/>
              </a:rPr>
              <a:t>     </a:t>
            </a:r>
            <a:r>
              <a:rPr lang="ru-RU" sz="2600" dirty="0" smtClean="0">
                <a:solidFill>
                  <a:srgbClr val="CC0000"/>
                </a:solidFill>
                <a:latin typeface="+mn-lt"/>
                <a:cs typeface="Arial" pitchFamily="34" charset="0"/>
              </a:rPr>
              <a:t>Параллельные</a:t>
            </a:r>
            <a:r>
              <a:rPr lang="ru-RU" sz="2600" dirty="0" smtClean="0">
                <a:latin typeface="+mn-lt"/>
                <a:cs typeface="Arial" pitchFamily="34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ru-RU" dirty="0" smtClean="0">
                <a:latin typeface="+mn-lt"/>
                <a:cs typeface="Arial" pitchFamily="34" charset="0"/>
              </a:rPr>
              <a:t> </a:t>
            </a:r>
            <a:r>
              <a:rPr lang="ru-RU" sz="2400" dirty="0">
                <a:latin typeface="+mn-lt"/>
              </a:rPr>
              <a:t>О</a:t>
            </a:r>
            <a:r>
              <a:rPr lang="ru-RU" sz="2400" dirty="0" smtClean="0">
                <a:latin typeface="+mn-lt"/>
                <a:cs typeface="Arial" pitchFamily="34" charset="0"/>
              </a:rPr>
              <a:t>дновременная передача</a:t>
            </a:r>
            <a:r>
              <a:rPr lang="en-US" sz="2400" dirty="0" smtClean="0">
                <a:latin typeface="+mn-lt"/>
                <a:cs typeface="Arial" pitchFamily="34" charset="0"/>
              </a:rPr>
              <a:t> </a:t>
            </a:r>
            <a:r>
              <a:rPr lang="ru-RU" sz="2400" dirty="0" smtClean="0">
                <a:latin typeface="+mn-lt"/>
                <a:cs typeface="Arial" pitchFamily="34" charset="0"/>
              </a:rPr>
              <a:t>всех разрядов (байта, слова и др.) по линиям интерфейса.</a:t>
            </a:r>
          </a:p>
          <a:p>
            <a:pPr lvl="1">
              <a:lnSpc>
                <a:spcPct val="80000"/>
              </a:lnSpc>
            </a:pPr>
            <a:endParaRPr lang="ru-RU" sz="2400" dirty="0" smtClean="0">
              <a:latin typeface="+mn-lt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sz="2400" dirty="0" smtClean="0">
                <a:latin typeface="+mn-lt"/>
                <a:cs typeface="Arial" pitchFamily="34" charset="0"/>
              </a:rPr>
              <a:t> Имеет </a:t>
            </a:r>
            <a:r>
              <a:rPr lang="en-US" sz="2400" dirty="0" smtClean="0">
                <a:latin typeface="+mn-lt"/>
                <a:cs typeface="Arial" pitchFamily="34" charset="0"/>
              </a:rPr>
              <a:t> </a:t>
            </a:r>
            <a:r>
              <a:rPr lang="ru-RU" sz="2400" dirty="0" smtClean="0">
                <a:latin typeface="+mn-lt"/>
                <a:cs typeface="Arial" pitchFamily="34" charset="0"/>
              </a:rPr>
              <a:t>столько линий сколько одновременно передается разрядов.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ru-RU" sz="2600" dirty="0" smtClean="0">
                <a:latin typeface="+mn-lt"/>
                <a:cs typeface="Arial" pitchFamily="34" charset="0"/>
              </a:rPr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600" dirty="0" smtClean="0">
                <a:solidFill>
                  <a:srgbClr val="CC0000"/>
                </a:solidFill>
                <a:latin typeface="+mn-lt"/>
                <a:cs typeface="Arial" pitchFamily="34" charset="0"/>
              </a:rPr>
              <a:t>     </a:t>
            </a:r>
            <a:r>
              <a:rPr lang="ru-RU" sz="2600" dirty="0" smtClean="0">
                <a:solidFill>
                  <a:srgbClr val="CC0000"/>
                </a:solidFill>
                <a:latin typeface="+mn-lt"/>
                <a:cs typeface="Arial" pitchFamily="34" charset="0"/>
              </a:rPr>
              <a:t>Последовательные</a:t>
            </a:r>
            <a:r>
              <a:rPr lang="ru-RU" sz="2600" dirty="0" smtClean="0">
                <a:latin typeface="+mn-lt"/>
                <a:cs typeface="Arial" pitchFamily="34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>
                <a:latin typeface="+mn-lt"/>
              </a:rPr>
              <a:t>П</a:t>
            </a:r>
            <a:r>
              <a:rPr lang="ru-RU" sz="2400" dirty="0" smtClean="0">
                <a:latin typeface="+mn-lt"/>
                <a:cs typeface="Arial" pitchFamily="34" charset="0"/>
              </a:rPr>
              <a:t>оследовательная передача бит данных.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>
                <a:latin typeface="+mn-lt"/>
              </a:rPr>
              <a:t>Данные передаются пакетами</a:t>
            </a:r>
            <a:endParaRPr lang="ru-RU" sz="2400" dirty="0" smtClean="0">
              <a:latin typeface="+mn-lt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sz="2400" dirty="0" smtClean="0">
                <a:latin typeface="+mn-lt"/>
                <a:cs typeface="Arial" pitchFamily="34" charset="0"/>
              </a:rPr>
              <a:t>Для передачи данных требуется минимум две физические линии.</a:t>
            </a:r>
          </a:p>
          <a:p>
            <a:pPr marL="609600" indent="-609600">
              <a:lnSpc>
                <a:spcPct val="80000"/>
              </a:lnSpc>
              <a:buNone/>
            </a:pPr>
            <a:endParaRPr lang="ru-RU" sz="2600" dirty="0" smtClean="0">
              <a:latin typeface="+mn-lt"/>
              <a:cs typeface="Arial" pitchFamily="34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600" dirty="0" smtClean="0">
                <a:solidFill>
                  <a:srgbClr val="CC0000"/>
                </a:solidFill>
                <a:latin typeface="+mn-lt"/>
                <a:cs typeface="Arial" pitchFamily="34" charset="0"/>
              </a:rPr>
              <a:t>     </a:t>
            </a:r>
            <a:r>
              <a:rPr lang="ru-RU" sz="2600" dirty="0" smtClean="0">
                <a:solidFill>
                  <a:srgbClr val="CC0000"/>
                </a:solidFill>
                <a:latin typeface="+mn-lt"/>
                <a:cs typeface="Arial" pitchFamily="34" charset="0"/>
              </a:rPr>
              <a:t>Последовательно -  параллельные 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>
                <a:latin typeface="+mn-lt"/>
                <a:cs typeface="Arial" pitchFamily="34" charset="0"/>
              </a:rPr>
              <a:t>Параллельная передача пакетов по нескольким последовательным шинам.</a:t>
            </a:r>
          </a:p>
        </p:txBody>
      </p:sp>
    </p:spTree>
    <p:extLst>
      <p:ext uri="{BB962C8B-B14F-4D97-AF65-F5344CB8AC3E}">
        <p14:creationId xmlns:p14="http://schemas.microsoft.com/office/powerpoint/2010/main" val="142472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28670"/>
            <a:ext cx="8713788" cy="566898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600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По направлению  обмена: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rgbClr val="CC0000"/>
                </a:solidFill>
                <a:latin typeface="+mn-lt"/>
              </a:rPr>
              <a:t>Симплексные</a:t>
            </a:r>
            <a:r>
              <a:rPr lang="ru-RU" sz="2400" dirty="0" smtClean="0">
                <a:latin typeface="+mn-lt"/>
              </a:rPr>
              <a:t> – только передача или прием в одну сторону</a:t>
            </a:r>
          </a:p>
          <a:p>
            <a:pPr lvl="2">
              <a:lnSpc>
                <a:spcPct val="80000"/>
              </a:lnSpc>
            </a:pPr>
            <a:r>
              <a:rPr lang="ru-RU" sz="2600" dirty="0" smtClean="0"/>
              <a:t>Теле и радио вещание</a:t>
            </a:r>
            <a:r>
              <a:rPr lang="ru-RU" sz="2600" dirty="0" smtClean="0">
                <a:latin typeface="+mn-lt"/>
              </a:rPr>
              <a:t>. 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ru-RU" sz="2400" dirty="0" smtClean="0">
                <a:solidFill>
                  <a:srgbClr val="CC0000"/>
                </a:solidFill>
                <a:latin typeface="+mn-lt"/>
              </a:rPr>
              <a:t>Полудуплексные</a:t>
            </a:r>
            <a:r>
              <a:rPr lang="ru-RU" sz="2400" dirty="0" smtClean="0">
                <a:latin typeface="+mn-lt"/>
              </a:rPr>
              <a:t> – передача или прием в обе стороны, но в разные </a:t>
            </a:r>
            <a:r>
              <a:rPr lang="ru-RU" dirty="0" smtClean="0">
                <a:latin typeface="+mn-lt"/>
              </a:rPr>
              <a:t>  </a:t>
            </a:r>
            <a:r>
              <a:rPr lang="ru-RU" sz="2400" dirty="0" smtClean="0">
                <a:latin typeface="+mn-lt"/>
              </a:rPr>
              <a:t>моменты времени, по одной и той же линии.</a:t>
            </a: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ru-RU" sz="2600" dirty="0" smtClean="0">
                <a:latin typeface="+mn-lt"/>
              </a:rPr>
              <a:t>Радиосвязь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ru-RU" sz="2400" dirty="0" smtClean="0">
                <a:solidFill>
                  <a:srgbClr val="CC0000"/>
                </a:solidFill>
                <a:latin typeface="+mn-lt"/>
              </a:rPr>
              <a:t>Дуплексные</a:t>
            </a:r>
            <a:r>
              <a:rPr lang="ru-RU" sz="2400" dirty="0" smtClean="0">
                <a:latin typeface="+mn-lt"/>
              </a:rPr>
              <a:t> – передача и прием в обе стороны одновременно. Требуются отдельные линии для передачи и приема  в каждую сторону.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2600" dirty="0" smtClean="0">
              <a:latin typeface="+mn-lt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600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По способу обмена данными: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Синхронные </a:t>
            </a:r>
            <a:r>
              <a:rPr lang="ru-RU" sz="2400" dirty="0" smtClean="0">
                <a:latin typeface="+mn-lt"/>
                <a:cs typeface="Arial" pitchFamily="34" charset="0"/>
              </a:rPr>
              <a:t>(данные передаются со специальными синхронизирующими сигналами )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Асинхронные </a:t>
            </a:r>
            <a:r>
              <a:rPr lang="ru-RU" sz="2400" dirty="0" smtClean="0">
                <a:latin typeface="+mn-lt"/>
                <a:cs typeface="Arial" pitchFamily="34" charset="0"/>
              </a:rPr>
              <a:t>(данные передаются без синхросигналов)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2000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22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2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25604"/>
            <a:ext cx="5668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Классификация интерфейсов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1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Классификация интерфейсов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ru-RU" sz="2600" dirty="0" smtClean="0">
                <a:solidFill>
                  <a:srgbClr val="FF0000"/>
                </a:solidFill>
                <a:latin typeface="+mn-lt"/>
              </a:rPr>
              <a:t>По способу реализации:</a:t>
            </a:r>
          </a:p>
          <a:p>
            <a:pPr>
              <a:lnSpc>
                <a:spcPct val="80000"/>
              </a:lnSpc>
              <a:buNone/>
            </a:pPr>
            <a:r>
              <a:rPr lang="ru-RU" sz="2600" dirty="0" smtClean="0">
                <a:latin typeface="+mn-lt"/>
              </a:rPr>
              <a:t>    </a:t>
            </a:r>
            <a:r>
              <a:rPr lang="ru-RU" sz="2600" dirty="0" smtClean="0">
                <a:solidFill>
                  <a:srgbClr val="CC0000"/>
                </a:solidFill>
                <a:latin typeface="+mn-lt"/>
              </a:rPr>
              <a:t>Внутренние</a:t>
            </a:r>
            <a:r>
              <a:rPr lang="ru-RU" sz="2600" dirty="0">
                <a:latin typeface="+mn-lt"/>
              </a:rPr>
              <a:t> </a:t>
            </a:r>
            <a:r>
              <a:rPr lang="ru-RU" sz="2600" dirty="0" smtClean="0">
                <a:latin typeface="+mn-lt"/>
              </a:rPr>
              <a:t>- для связи  электронных модулей внутри материнской платы:</a:t>
            </a:r>
          </a:p>
          <a:p>
            <a:pPr lvl="1"/>
            <a:r>
              <a:rPr lang="ru-RU" dirty="0" smtClean="0">
                <a:solidFill>
                  <a:srgbClr val="C00000"/>
                </a:solidFill>
                <a:latin typeface="+mn-lt"/>
              </a:rPr>
              <a:t>Системная шина -</a:t>
            </a:r>
            <a:r>
              <a:rPr lang="ru-RU" dirty="0" smtClean="0">
                <a:latin typeface="+mn-lt"/>
              </a:rPr>
              <a:t> для связи процессора и памяти </a:t>
            </a:r>
          </a:p>
          <a:p>
            <a:pPr lvl="1"/>
            <a:r>
              <a:rPr lang="ru-RU" dirty="0" smtClean="0">
                <a:solidFill>
                  <a:srgbClr val="C00000"/>
                </a:solidFill>
                <a:latin typeface="+mn-lt"/>
              </a:rPr>
              <a:t>Шина ввода –вывода - </a:t>
            </a:r>
            <a:r>
              <a:rPr lang="ru-RU" dirty="0" smtClean="0">
                <a:latin typeface="+mn-lt"/>
              </a:rPr>
              <a:t>для связи процессора с контроллерами  интерфейсов устройств ввода вывода (</a:t>
            </a:r>
            <a:r>
              <a:rPr lang="en-US" dirty="0" smtClean="0">
                <a:latin typeface="+mn-lt"/>
              </a:rPr>
              <a:t>ISA, PCI, PCI-Express</a:t>
            </a:r>
            <a:r>
              <a:rPr lang="ru-RU" dirty="0" smtClean="0">
                <a:latin typeface="+mn-lt"/>
              </a:rPr>
              <a:t>). </a:t>
            </a:r>
          </a:p>
          <a:p>
            <a:pPr lvl="1"/>
            <a:endParaRPr lang="ru-RU" sz="2400" dirty="0">
              <a:latin typeface="+mn-lt"/>
              <a:cs typeface="Arial" pitchFamily="34" charset="0"/>
            </a:endParaRPr>
          </a:p>
          <a:p>
            <a:pPr marL="263525" lvl="1" indent="0">
              <a:buNone/>
            </a:pPr>
            <a:r>
              <a:rPr lang="ru-RU" sz="2600" dirty="0" smtClean="0">
                <a:latin typeface="+mn-lt"/>
              </a:rPr>
              <a:t>  </a:t>
            </a:r>
            <a:r>
              <a:rPr lang="ru-RU" sz="2600" dirty="0" smtClean="0">
                <a:solidFill>
                  <a:srgbClr val="FF0000"/>
                </a:solidFill>
                <a:latin typeface="+mn-lt"/>
              </a:rPr>
              <a:t>Внешние (</a:t>
            </a:r>
            <a:r>
              <a:rPr lang="ru-RU" sz="2600" dirty="0" err="1" smtClean="0">
                <a:solidFill>
                  <a:srgbClr val="FF0000"/>
                </a:solidFill>
                <a:latin typeface="+mn-lt"/>
              </a:rPr>
              <a:t>интерфесы</a:t>
            </a:r>
            <a:r>
              <a:rPr lang="ru-RU" sz="26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2600" dirty="0" err="1" smtClean="0">
                <a:solidFill>
                  <a:srgbClr val="FF0000"/>
                </a:solidFill>
                <a:latin typeface="+mn-lt"/>
              </a:rPr>
              <a:t>ПУ</a:t>
            </a:r>
            <a:r>
              <a:rPr lang="ru-RU" sz="2600" dirty="0" smtClean="0">
                <a:solidFill>
                  <a:srgbClr val="FF0000"/>
                </a:solidFill>
                <a:latin typeface="+mn-lt"/>
              </a:rPr>
              <a:t>)</a:t>
            </a:r>
            <a:r>
              <a:rPr lang="ru-RU" sz="2600" dirty="0" smtClean="0">
                <a:latin typeface="+mn-lt"/>
              </a:rPr>
              <a:t> – для подключения  внешних устройств к контроллерам интерфейсов устройств  ввода вывода и </a:t>
            </a:r>
            <a:r>
              <a:rPr lang="ru-RU" sz="2600" dirty="0" err="1" smtClean="0">
                <a:latin typeface="+mn-lt"/>
              </a:rPr>
              <a:t>хранеия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66254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Контроллер интерфейса ввода вывода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rgbClr val="FF0000"/>
                </a:solidFill>
                <a:latin typeface="+mn-lt"/>
              </a:rPr>
              <a:t>ПУ</a:t>
            </a:r>
            <a:r>
              <a:rPr lang="ru-RU" dirty="0">
                <a:solidFill>
                  <a:srgbClr val="FF0000"/>
                </a:solidFill>
                <a:latin typeface="+mn-lt"/>
              </a:rPr>
              <a:t> не может подключиться напрямую к процессору</a:t>
            </a:r>
          </a:p>
          <a:p>
            <a:r>
              <a:rPr lang="ru-RU" dirty="0" err="1" smtClean="0">
                <a:latin typeface="+mn-lt"/>
              </a:rPr>
              <a:t>КВВ</a:t>
            </a:r>
            <a:r>
              <a:rPr lang="ru-RU" dirty="0" smtClean="0">
                <a:latin typeface="+mn-lt"/>
              </a:rPr>
              <a:t> - промежуточное </a:t>
            </a:r>
            <a:r>
              <a:rPr lang="ru-RU" dirty="0">
                <a:latin typeface="+mn-lt"/>
              </a:rPr>
              <a:t>устройство, которое преобразует сигналы  шины ввода вывода процессора в сигналы интерфейса периферийного устройства и управляет работой </a:t>
            </a:r>
            <a:r>
              <a:rPr lang="ru-RU" dirty="0" err="1">
                <a:latin typeface="+mn-lt"/>
              </a:rPr>
              <a:t>ПУ</a:t>
            </a:r>
            <a:r>
              <a:rPr lang="ru-RU" dirty="0" smtClean="0">
                <a:latin typeface="+mn-lt"/>
              </a:rPr>
              <a:t>.</a:t>
            </a:r>
          </a:p>
        </p:txBody>
      </p:sp>
      <p:pic>
        <p:nvPicPr>
          <p:cNvPr id="5" name="Picture 2" descr="D:\ВЛАДИМИР\!!!!!!!АОКТ\!!!!!!!!!!!!!!!!!!!!!!!!!!!АОКТ 2020\Контроллер интерфеса  ввода вывода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8568952" cy="434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01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Контроллер ввода-вывода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+mn-lt"/>
              </a:rPr>
              <a:t>Содержит, как правило, </a:t>
            </a:r>
            <a:r>
              <a:rPr lang="ru-RU" dirty="0" smtClean="0">
                <a:solidFill>
                  <a:srgbClr val="FF0000"/>
                </a:solidFill>
                <a:latin typeface="+mn-lt"/>
              </a:rPr>
              <a:t>группу регистров</a:t>
            </a:r>
            <a:r>
              <a:rPr lang="ru-RU" dirty="0" smtClean="0">
                <a:latin typeface="+mn-lt"/>
              </a:rPr>
              <a:t>, называемых </a:t>
            </a:r>
            <a:r>
              <a:rPr lang="ru-RU" dirty="0" smtClean="0">
                <a:solidFill>
                  <a:srgbClr val="FF0000"/>
                </a:solidFill>
                <a:latin typeface="+mn-lt"/>
              </a:rPr>
              <a:t>ПОРТАМИ </a:t>
            </a:r>
            <a:r>
              <a:rPr lang="ru-RU" dirty="0" smtClean="0">
                <a:latin typeface="+mn-lt"/>
              </a:rPr>
              <a:t>ввода-вывода.</a:t>
            </a:r>
          </a:p>
          <a:p>
            <a:r>
              <a:rPr lang="ru-RU" dirty="0" smtClean="0">
                <a:latin typeface="+mn-lt"/>
              </a:rPr>
              <a:t>Типичный состав регистров/портов:</a:t>
            </a:r>
          </a:p>
          <a:p>
            <a:pPr lvl="1"/>
            <a:r>
              <a:rPr lang="ru-RU" dirty="0" smtClean="0">
                <a:latin typeface="+mn-lt"/>
              </a:rPr>
              <a:t>Регистр состояния – хранит текущее состояние контроллера В/В (готов/не готов);</a:t>
            </a:r>
          </a:p>
          <a:p>
            <a:pPr lvl="1"/>
            <a:r>
              <a:rPr lang="ru-RU" dirty="0" smtClean="0">
                <a:latin typeface="+mn-lt"/>
              </a:rPr>
              <a:t>Регистр команд –хранит команды управления  контроллером В/В</a:t>
            </a:r>
          </a:p>
          <a:p>
            <a:pPr lvl="1"/>
            <a:r>
              <a:rPr lang="ru-RU" dirty="0" smtClean="0">
                <a:latin typeface="+mn-lt"/>
              </a:rPr>
              <a:t>Регистр данных – для передачи или приема данных;</a:t>
            </a:r>
          </a:p>
          <a:p>
            <a:pPr lvl="1"/>
            <a:r>
              <a:rPr lang="ru-RU" dirty="0" smtClean="0">
                <a:latin typeface="+mn-lt"/>
              </a:rPr>
              <a:t>Регистр адреса – хранит базовый адрес заданный контроллеру</a:t>
            </a:r>
          </a:p>
          <a:p>
            <a:pPr lvl="2"/>
            <a:r>
              <a:rPr lang="ru-RU" sz="1800" dirty="0" smtClean="0">
                <a:solidFill>
                  <a:srgbClr val="FF0000"/>
                </a:solidFill>
                <a:latin typeface="+mn-lt"/>
              </a:rPr>
              <a:t>Каждый регистр имеет уникальный адрес на шине ввода вывода процессора, по которому процессор может к нему обращаться.</a:t>
            </a:r>
          </a:p>
          <a:p>
            <a:pPr lvl="2"/>
            <a:r>
              <a:rPr lang="ru-RU" sz="1800" dirty="0" smtClean="0">
                <a:solidFill>
                  <a:srgbClr val="FF0000"/>
                </a:solidFill>
                <a:latin typeface="+mn-lt"/>
              </a:rPr>
              <a:t>Адрес регистра состоит из суммы базового адреса назначенного контроллеру ввода вывода + смещение, которое  определяет  номер регистра в контроллере (30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h, </a:t>
            </a:r>
            <a:r>
              <a:rPr lang="en-US" sz="1800" dirty="0" err="1" smtClean="0">
                <a:solidFill>
                  <a:srgbClr val="FF0000"/>
                </a:solidFill>
                <a:latin typeface="+mn-lt"/>
              </a:rPr>
              <a:t>31h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+mn-lt"/>
              </a:rPr>
              <a:t>32h</a:t>
            </a:r>
            <a:r>
              <a:rPr lang="ru-RU" sz="1800" dirty="0" smtClean="0">
                <a:solidFill>
                  <a:srgbClr val="FF0000"/>
                </a:solidFill>
                <a:latin typeface="+mn-lt"/>
              </a:rPr>
              <a:t>);</a:t>
            </a:r>
          </a:p>
          <a:p>
            <a:pPr marL="263525" lvl="1" indent="0">
              <a:buNone/>
            </a:pPr>
            <a:r>
              <a:rPr lang="ru-RU" dirty="0" smtClean="0"/>
              <a:t>  </a:t>
            </a:r>
          </a:p>
          <a:p>
            <a:r>
              <a:rPr lang="ru-RU" dirty="0" smtClean="0">
                <a:latin typeface="+mn-lt"/>
              </a:rPr>
              <a:t>Буфер памяти</a:t>
            </a:r>
          </a:p>
          <a:p>
            <a:pPr lvl="1"/>
            <a:r>
              <a:rPr lang="ru-RU" dirty="0" smtClean="0">
                <a:latin typeface="+mn-lt"/>
              </a:rPr>
              <a:t>Временно хранит данные, принимаемые(передаваемые) периферийному устройству.</a:t>
            </a:r>
          </a:p>
          <a:p>
            <a:pPr lvl="1"/>
            <a:r>
              <a:rPr lang="ru-RU" dirty="0" smtClean="0">
                <a:latin typeface="+mn-lt"/>
              </a:rPr>
              <a:t>Служит для выравнивания скоростей работы процессора и </a:t>
            </a:r>
            <a:r>
              <a:rPr lang="ru-RU" dirty="0" err="1" smtClean="0">
                <a:latin typeface="+mn-lt"/>
              </a:rPr>
              <a:t>ПУ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0455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203133"/>
            <a:ext cx="1327916" cy="1975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0848" y="869811"/>
            <a:ext cx="9144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</a:t>
            </a:r>
          </a:p>
          <a:p>
            <a:r>
              <a:rPr lang="ru-RU" sz="2600" dirty="0" smtClean="0">
                <a:solidFill>
                  <a:srgbClr val="C00000"/>
                </a:solidFill>
                <a:cs typeface="Arial" pitchFamily="34" charset="0"/>
              </a:rPr>
              <a:t>Одно адресное пространство</a:t>
            </a:r>
          </a:p>
          <a:p>
            <a:r>
              <a:rPr lang="ru-RU" sz="2400" dirty="0" smtClean="0">
                <a:cs typeface="Arial" pitchFamily="34" charset="0"/>
              </a:rPr>
              <a:t>Адреса портов отображаются  на адресное пространство  памяти </a:t>
            </a:r>
            <a:r>
              <a:rPr lang="en-US" sz="2400" i="1" dirty="0" err="1">
                <a:cs typeface="Arial" pitchFamily="34" charset="0"/>
              </a:rPr>
              <a:t>MMIO</a:t>
            </a:r>
            <a:r>
              <a:rPr lang="en-US" sz="2400" i="1" dirty="0">
                <a:cs typeface="Arial" pitchFamily="34" charset="0"/>
              </a:rPr>
              <a:t> – Memory Mapped IO</a:t>
            </a:r>
            <a:r>
              <a:rPr lang="ru-RU" sz="2400" i="1" dirty="0">
                <a:cs typeface="Arial" pitchFamily="34" charset="0"/>
              </a:rPr>
              <a:t> </a:t>
            </a:r>
            <a:endParaRPr lang="ru-RU" sz="2400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296" y="4149080"/>
            <a:ext cx="90011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cs typeface="Arial" panose="020B0604020202020204" pitchFamily="34" charset="0"/>
              </a:rPr>
              <a:t>Каждому </a:t>
            </a:r>
            <a:r>
              <a:rPr lang="ru-RU" sz="2400" dirty="0">
                <a:cs typeface="Arial" panose="020B0604020202020204" pitchFamily="34" charset="0"/>
              </a:rPr>
              <a:t> </a:t>
            </a:r>
            <a:r>
              <a:rPr lang="ru-RU" sz="2400" dirty="0" smtClean="0">
                <a:cs typeface="Arial" panose="020B0604020202020204" pitchFamily="34" charset="0"/>
              </a:rPr>
              <a:t>регистру</a:t>
            </a:r>
            <a:r>
              <a:rPr lang="ru-RU" sz="2400" dirty="0" smtClean="0">
                <a:cs typeface="Arial" panose="020B0604020202020204" pitchFamily="34" charset="0"/>
              </a:rPr>
              <a:t>, как ячейке памяти,  выделен уникальный адрес в общем поле памяти, который  </a:t>
            </a:r>
            <a:r>
              <a:rPr lang="ru-RU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физически  располагается  в  контроллере ввода-вывода. </a:t>
            </a:r>
            <a:endParaRPr lang="en-US" sz="2400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endParaRPr lang="ru-RU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2602" y="614233"/>
            <a:ext cx="9144000" cy="511156"/>
          </a:xfrm>
        </p:spPr>
        <p:txBody>
          <a:bodyPr/>
          <a:lstStyle/>
          <a:p>
            <a:r>
              <a:rPr lang="ru-RU" dirty="0" smtClean="0"/>
              <a:t>Адресация портов контроллеров на шине ввода – вывода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42602" y="5619958"/>
            <a:ext cx="8985337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ru-RU" sz="2400" dirty="0">
                <a:cs typeface="Arial" panose="020B0604020202020204" pitchFamily="34" charset="0"/>
              </a:rPr>
              <a:t>Для обращения к портам используются те же команды, что и для </a:t>
            </a:r>
            <a:endParaRPr lang="ru-RU" sz="2400" dirty="0" smtClean="0">
              <a:cs typeface="Arial" panose="020B0604020202020204" pitchFamily="34" charset="0"/>
            </a:endParaRPr>
          </a:p>
          <a:p>
            <a:pPr lvl="0" algn="ctr"/>
            <a:r>
              <a:rPr lang="ru-RU" sz="2400" dirty="0" smtClean="0">
                <a:cs typeface="Arial" panose="020B0604020202020204" pitchFamily="34" charset="0"/>
              </a:rPr>
              <a:t>обращения </a:t>
            </a:r>
            <a:r>
              <a:rPr lang="ru-RU" sz="2400" dirty="0">
                <a:cs typeface="Arial" panose="020B0604020202020204" pitchFamily="34" charset="0"/>
              </a:rPr>
              <a:t>к памяти </a:t>
            </a:r>
            <a:endParaRPr lang="ru-RU" sz="2400" dirty="0" smtClean="0">
              <a:cs typeface="Arial" panose="020B0604020202020204" pitchFamily="34" charset="0"/>
            </a:endParaRPr>
          </a:p>
          <a:p>
            <a:pPr lvl="0" algn="ctr"/>
            <a:r>
              <a:rPr lang="ru-RU" sz="2400" u="sng" dirty="0" err="1" smtClean="0">
                <a:hlinkClick r:id="rId4"/>
              </a:rPr>
              <a:t>MOV</a:t>
            </a:r>
            <a:r>
              <a:rPr lang="ru-RU" sz="2400" dirty="0"/>
              <a:t>, </a:t>
            </a:r>
            <a:r>
              <a:rPr lang="ru-RU" sz="2400" u="sng" dirty="0" err="1">
                <a:hlinkClick r:id="rId5"/>
              </a:rPr>
              <a:t>LODSB</a:t>
            </a:r>
            <a:r>
              <a:rPr lang="ru-RU" sz="2400" dirty="0" smtClean="0"/>
              <a:t>,..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366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компьютера </a:t>
            </a:r>
            <a:r>
              <a:rPr lang="ru-RU" dirty="0" smtClean="0"/>
              <a:t>( по Фон-Нейману)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81088"/>
            <a:ext cx="894397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6695" y="1957813"/>
            <a:ext cx="3705225" cy="2494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181381" y="4725144"/>
            <a:ext cx="8892480" cy="183434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600" dirty="0" smtClean="0">
                <a:cs typeface="Arial" pitchFamily="34" charset="0"/>
              </a:rPr>
              <a:t>Для обращения к портам используются специальные инструкции .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ru-RU" sz="2600" dirty="0" smtClean="0">
              <a:cs typeface="Arial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sz="2200" b="1" dirty="0" smtClean="0"/>
              <a:t>in</a:t>
            </a:r>
            <a:r>
              <a:rPr lang="en-US" sz="2200" dirty="0" smtClean="0"/>
              <a:t> </a:t>
            </a:r>
            <a:r>
              <a:rPr lang="en-US" sz="2200" dirty="0" err="1"/>
              <a:t>ACCUM</a:t>
            </a:r>
            <a:r>
              <a:rPr lang="en-US" sz="2200" dirty="0"/>
              <a:t>, PORT</a:t>
            </a:r>
            <a:r>
              <a:rPr lang="en-US" sz="2200" dirty="0" smtClean="0"/>
              <a:t>;</a:t>
            </a:r>
            <a:r>
              <a:rPr lang="en-US" sz="2200" b="1" dirty="0" smtClean="0"/>
              <a:t> </a:t>
            </a:r>
            <a:endParaRPr lang="en-US" sz="2200" dirty="0" smtClean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sz="2200" b="1" dirty="0" smtClean="0"/>
              <a:t>out</a:t>
            </a:r>
            <a:r>
              <a:rPr lang="en-US" sz="2200" dirty="0" smtClean="0"/>
              <a:t> </a:t>
            </a:r>
            <a:r>
              <a:rPr lang="en-US" sz="2200" dirty="0"/>
              <a:t>PORT, </a:t>
            </a:r>
            <a:r>
              <a:rPr lang="en-US" sz="2200" dirty="0" err="1" smtClean="0"/>
              <a:t>ACCUM</a:t>
            </a:r>
            <a:r>
              <a:rPr lang="en-US" sz="2200" dirty="0" smtClean="0"/>
              <a:t>;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0" y="214290"/>
            <a:ext cx="8229600" cy="511156"/>
          </a:xfrm>
        </p:spPr>
        <p:txBody>
          <a:bodyPr/>
          <a:lstStyle/>
          <a:p>
            <a:pPr lvl="0"/>
            <a:r>
              <a:rPr lang="ru-RU" dirty="0" smtClean="0"/>
              <a:t>Адресация портов контроллеров на шине ввода - вывода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0847" y="1124743"/>
            <a:ext cx="92135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dirty="0" smtClean="0">
                <a:solidFill>
                  <a:srgbClr val="FF0000"/>
                </a:solidFill>
              </a:rPr>
              <a:t>Два адресных пространства</a:t>
            </a:r>
          </a:p>
          <a:p>
            <a:r>
              <a:rPr lang="ru-RU" sz="2300" dirty="0" smtClean="0"/>
              <a:t>Для адресации портов используется отдельное адресное пространство</a:t>
            </a:r>
            <a:r>
              <a:rPr lang="ru-RU" sz="23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ru-RU" sz="2300" dirty="0" smtClean="0"/>
              <a:t>Для </a:t>
            </a:r>
            <a:r>
              <a:rPr lang="ru-RU" sz="2300" dirty="0" err="1" smtClean="0"/>
              <a:t>х86</a:t>
            </a:r>
            <a:r>
              <a:rPr lang="ru-RU" sz="2300" dirty="0" smtClean="0"/>
              <a:t> оно  составляет  </a:t>
            </a:r>
            <a:r>
              <a:rPr lang="ru-RU" sz="2300" dirty="0" smtClean="0">
                <a:solidFill>
                  <a:srgbClr val="FF0000"/>
                </a:solidFill>
              </a:rPr>
              <a:t>64 </a:t>
            </a:r>
            <a:r>
              <a:rPr lang="ru-RU" sz="2300" dirty="0" err="1" smtClean="0">
                <a:solidFill>
                  <a:srgbClr val="FF0000"/>
                </a:solidFill>
              </a:rPr>
              <a:t>Кбайта</a:t>
            </a:r>
            <a:r>
              <a:rPr lang="ru-RU" sz="2300" dirty="0" smtClean="0">
                <a:solidFill>
                  <a:srgbClr val="FF0000"/>
                </a:solidFill>
              </a:rPr>
              <a:t> (16 бит)</a:t>
            </a:r>
          </a:p>
          <a:p>
            <a:r>
              <a:rPr lang="en-US" sz="2000" dirty="0" err="1">
                <a:cs typeface="Arial" pitchFamily="34" charset="0"/>
              </a:rPr>
              <a:t>PMIO</a:t>
            </a:r>
            <a:r>
              <a:rPr lang="en-US" sz="2000" dirty="0">
                <a:cs typeface="Arial" pitchFamily="34" charset="0"/>
              </a:rPr>
              <a:t> – Port Mapped IO</a:t>
            </a:r>
            <a:endParaRPr lang="ru-RU" sz="2000" dirty="0">
              <a:cs typeface="Arial" pitchFamily="34" charset="0"/>
            </a:endParaRPr>
          </a:p>
          <a:p>
            <a:r>
              <a:rPr lang="ru-RU" sz="23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ru-RU" sz="2300" dirty="0" smtClean="0"/>
              <a:t> </a:t>
            </a:r>
          </a:p>
          <a:p>
            <a:r>
              <a:rPr lang="ru-RU" sz="2300" dirty="0" smtClean="0"/>
              <a:t> 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211448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1428736"/>
            <a:ext cx="21717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285720" y="4857760"/>
            <a:ext cx="86067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cs typeface="Arial" pitchFamily="34" charset="0"/>
              </a:rPr>
              <a:t>Используется в </a:t>
            </a:r>
            <a:r>
              <a:rPr lang="ru-RU" sz="2400" dirty="0" err="1" smtClean="0">
                <a:cs typeface="Arial" pitchFamily="34" charset="0"/>
              </a:rPr>
              <a:t>х86</a:t>
            </a:r>
            <a:r>
              <a:rPr lang="ru-RU" sz="2400" dirty="0" smtClean="0">
                <a:cs typeface="Arial" pitchFamily="34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cs typeface="Arial" pitchFamily="34" charset="0"/>
              </a:rPr>
              <a:t>Внутренняя память (буфер) контроллера (если имеется) , находится в адресном пространстве памяти, а адресам портов ввода вывода отводится отдельное адресное пространство.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1802" y="928670"/>
            <a:ext cx="2787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Гибридный вариант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58057"/>
            <a:ext cx="8229600" cy="511156"/>
          </a:xfrm>
        </p:spPr>
        <p:txBody>
          <a:bodyPr/>
          <a:lstStyle/>
          <a:p>
            <a:r>
              <a:rPr lang="ru-RU" dirty="0" smtClean="0"/>
              <a:t>Адресация портов контроллеров на шине ввода - вывода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5419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Memory Mapped IO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066800"/>
            <a:ext cx="84105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72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39552" y="1772816"/>
            <a:ext cx="7772400" cy="1362075"/>
          </a:xfrm>
        </p:spPr>
        <p:txBody>
          <a:bodyPr/>
          <a:lstStyle/>
          <a:p>
            <a:r>
              <a:rPr lang="ru-RU" sz="2800" dirty="0" smtClean="0">
                <a:latin typeface="+mn-lt"/>
              </a:rPr>
              <a:t>Организация компьютерной архитектуры на базе процессора  </a:t>
            </a:r>
            <a:r>
              <a:rPr lang="ru-RU" sz="2800" dirty="0" err="1" smtClean="0">
                <a:latin typeface="+mn-lt"/>
              </a:rPr>
              <a:t>х8086</a:t>
            </a:r>
            <a:endParaRPr lang="ru-RU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3305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Intel</a:t>
            </a:r>
            <a:r>
              <a:rPr lang="ru-RU" dirty="0" smtClean="0"/>
              <a:t> 8008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Intel</a:t>
            </a:r>
            <a:r>
              <a:rPr lang="ru-RU" b="1" dirty="0" smtClean="0"/>
              <a:t> 8008</a:t>
            </a:r>
            <a:r>
              <a:rPr lang="ru-RU" dirty="0" smtClean="0"/>
              <a:t> (</a:t>
            </a:r>
            <a:r>
              <a:rPr lang="ru-RU" sz="2000" b="1" i="1" dirty="0" smtClean="0">
                <a:solidFill>
                  <a:srgbClr val="FF0000"/>
                </a:solidFill>
              </a:rPr>
              <a:t>апрель 1972 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>
                <a:latin typeface="+mn-lt"/>
              </a:rPr>
              <a:t>первый 8-битный процессор, для продвинутых калькуляторов, терминалов ввода-вывода;</a:t>
            </a:r>
          </a:p>
          <a:p>
            <a:pPr lvl="1"/>
            <a:r>
              <a:rPr lang="ru-RU" dirty="0" smtClean="0">
                <a:latin typeface="+mn-lt"/>
              </a:rPr>
              <a:t>Тактовая частота процессора – 500 – 800 </a:t>
            </a:r>
            <a:r>
              <a:rPr lang="ru-RU" dirty="0" err="1" smtClean="0">
                <a:latin typeface="+mn-lt"/>
              </a:rPr>
              <a:t>Кгц</a:t>
            </a:r>
            <a:endParaRPr lang="ru-RU" dirty="0" smtClean="0">
              <a:latin typeface="+mn-lt"/>
            </a:endParaRP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 descr="KL Intel C8008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348880"/>
            <a:ext cx="4676775" cy="2990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ru-RU" dirty="0" err="1" smtClean="0"/>
              <a:t>ntel</a:t>
            </a:r>
            <a:r>
              <a:rPr lang="ru-RU" dirty="0" smtClean="0"/>
              <a:t> 8080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</a:t>
            </a:r>
            <a:r>
              <a:rPr lang="ru-RU" b="1" dirty="0" err="1" smtClean="0"/>
              <a:t>ntel</a:t>
            </a:r>
            <a:r>
              <a:rPr lang="ru-RU" b="1" dirty="0" smtClean="0"/>
              <a:t> 8080 (</a:t>
            </a:r>
            <a:r>
              <a:rPr lang="ru-RU" sz="2000" b="1" i="1" dirty="0" smtClean="0">
                <a:solidFill>
                  <a:srgbClr val="FF0000"/>
                </a:solidFill>
              </a:rPr>
              <a:t>апрель 1974 года </a:t>
            </a:r>
            <a:r>
              <a:rPr lang="ru-RU" dirty="0" smtClean="0"/>
              <a:t>) — 8-битный микропроцессор</a:t>
            </a:r>
          </a:p>
          <a:p>
            <a:pPr lvl="1"/>
            <a:r>
              <a:rPr lang="ru-RU" dirty="0" smtClean="0">
                <a:latin typeface="+mn-lt"/>
              </a:rPr>
              <a:t>Количество регистров: 7</a:t>
            </a:r>
          </a:p>
          <a:p>
            <a:pPr lvl="1"/>
            <a:r>
              <a:rPr lang="ru-RU" dirty="0" smtClean="0">
                <a:latin typeface="+mn-lt"/>
              </a:rPr>
              <a:t>Разрядность регистров: 8 бит</a:t>
            </a:r>
          </a:p>
          <a:p>
            <a:pPr lvl="1"/>
            <a:r>
              <a:rPr lang="ru-RU" dirty="0" smtClean="0">
                <a:latin typeface="+mn-lt"/>
              </a:rPr>
              <a:t>Разрядность шины данных: 8 бит </a:t>
            </a:r>
          </a:p>
          <a:p>
            <a:pPr lvl="1"/>
            <a:r>
              <a:rPr lang="ru-RU" dirty="0" smtClean="0">
                <a:latin typeface="+mn-lt"/>
              </a:rPr>
              <a:t>Разрядность шины адреса: 16 бит</a:t>
            </a:r>
          </a:p>
          <a:p>
            <a:pPr lvl="1"/>
            <a:r>
              <a:rPr lang="ru-RU" dirty="0" smtClean="0">
                <a:latin typeface="+mn-lt"/>
              </a:rPr>
              <a:t>Объём адресуемой памяти: 64 Кбайт</a:t>
            </a:r>
          </a:p>
          <a:p>
            <a:pPr lvl="1"/>
            <a:r>
              <a:rPr lang="ru-RU" dirty="0" smtClean="0">
                <a:latin typeface="+mn-lt"/>
              </a:rPr>
              <a:t>Количество инструкций: 80 </a:t>
            </a:r>
          </a:p>
          <a:p>
            <a:pPr lvl="1"/>
            <a:r>
              <a:rPr lang="ru-RU" dirty="0" smtClean="0">
                <a:latin typeface="+mn-lt"/>
              </a:rPr>
              <a:t>Количество транзисторов </a:t>
            </a:r>
            <a:r>
              <a:rPr lang="ru-RU" dirty="0">
                <a:latin typeface="+mn-lt"/>
              </a:rPr>
              <a:t>4758</a:t>
            </a:r>
            <a:r>
              <a:rPr lang="ru-RU" dirty="0" smtClean="0">
                <a:latin typeface="+mn-lt"/>
              </a:rPr>
              <a:t> </a:t>
            </a:r>
          </a:p>
          <a:p>
            <a:pPr lvl="1"/>
            <a:r>
              <a:rPr lang="ru-RU" dirty="0" smtClean="0">
                <a:latin typeface="+mn-lt"/>
              </a:rPr>
              <a:t>Тактовая частота 2 – </a:t>
            </a:r>
            <a:r>
              <a:rPr lang="ru-RU" dirty="0" err="1" smtClean="0">
                <a:latin typeface="+mn-lt"/>
              </a:rPr>
              <a:t>4Мгц</a:t>
            </a:r>
            <a:r>
              <a:rPr lang="ru-RU" dirty="0" smtClean="0">
                <a:latin typeface="+mn-lt"/>
              </a:rPr>
              <a:t> </a:t>
            </a:r>
          </a:p>
          <a:p>
            <a:pPr lvl="1"/>
            <a:endParaRPr lang="ru-RU" dirty="0" smtClean="0">
              <a:latin typeface="+mn-lt"/>
            </a:endParaRPr>
          </a:p>
          <a:p>
            <a:pPr lvl="1"/>
            <a:r>
              <a:rPr lang="ru-RU" dirty="0" err="1" smtClean="0">
                <a:solidFill>
                  <a:srgbClr val="FF0000"/>
                </a:solidFill>
                <a:latin typeface="+mn-lt"/>
              </a:rPr>
              <a:t>Altair</a:t>
            </a:r>
            <a:r>
              <a:rPr lang="ru-RU" dirty="0" smtClean="0">
                <a:solidFill>
                  <a:srgbClr val="FF0000"/>
                </a:solidFill>
                <a:latin typeface="+mn-lt"/>
              </a:rPr>
              <a:t>-8800.</a:t>
            </a:r>
          </a:p>
          <a:p>
            <a:pPr lvl="1"/>
            <a:endParaRPr lang="ru-RU" dirty="0" smtClean="0">
              <a:solidFill>
                <a:srgbClr val="FF0000"/>
              </a:solidFill>
              <a:latin typeface="+mn-lt"/>
            </a:endParaRPr>
          </a:p>
          <a:p>
            <a:r>
              <a:rPr lang="ru-RU" dirty="0" smtClean="0">
                <a:latin typeface="+mn-lt"/>
              </a:rPr>
              <a:t>Отечественный аналог – микропроцессорный комплект серии </a:t>
            </a:r>
            <a:r>
              <a:rPr lang="ru-RU" dirty="0" smtClean="0">
                <a:solidFill>
                  <a:srgbClr val="FF0000"/>
                </a:solidFill>
                <a:latin typeface="+mn-lt"/>
              </a:rPr>
              <a:t>580ВМ80</a:t>
            </a:r>
            <a:endParaRPr lang="ru-RU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5476875"/>
            <a:ext cx="35718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5143512"/>
            <a:ext cx="34385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Микропроцессорный комплект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+mn-lt"/>
              </a:rPr>
              <a:t>К процессору </a:t>
            </a:r>
            <a:r>
              <a:rPr lang="en-US" dirty="0" smtClean="0">
                <a:latin typeface="+mn-lt"/>
              </a:rPr>
              <a:t>i8080 </a:t>
            </a:r>
            <a:r>
              <a:rPr lang="ru-RU" dirty="0" smtClean="0">
                <a:latin typeface="+mn-lt"/>
              </a:rPr>
              <a:t>компанией </a:t>
            </a:r>
            <a:r>
              <a:rPr lang="en-US" dirty="0" smtClean="0">
                <a:latin typeface="+mn-lt"/>
              </a:rPr>
              <a:t>Intel </a:t>
            </a:r>
            <a:r>
              <a:rPr lang="ru-RU" dirty="0" smtClean="0">
                <a:latin typeface="+mn-lt"/>
              </a:rPr>
              <a:t>был выпущен микропроцессорный комплект поддержки </a:t>
            </a:r>
            <a:r>
              <a:rPr lang="ru-RU" b="1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ru-RU" b="1" i="1" dirty="0" smtClean="0">
                <a:solidFill>
                  <a:srgbClr val="FF0000"/>
                </a:solidFill>
              </a:rPr>
              <a:t>С</a:t>
            </a:r>
            <a:r>
              <a:rPr lang="en-US" b="1" i="1" dirty="0" err="1" smtClean="0">
                <a:solidFill>
                  <a:srgbClr val="FF0000"/>
                </a:solidFill>
              </a:rPr>
              <a:t>hipset</a:t>
            </a:r>
            <a:r>
              <a:rPr lang="ru-RU" b="1" dirty="0" smtClean="0">
                <a:solidFill>
                  <a:srgbClr val="FF0000"/>
                </a:solidFill>
                <a:latin typeface="+mn-lt"/>
              </a:rPr>
              <a:t> ) </a:t>
            </a:r>
            <a:r>
              <a:rPr lang="ru-RU" dirty="0" smtClean="0">
                <a:latin typeface="+mn-lt"/>
              </a:rPr>
              <a:t>в составе: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  <a:latin typeface="+mn-lt"/>
              </a:rPr>
              <a:t>8259</a:t>
            </a:r>
            <a:r>
              <a:rPr lang="ru-RU" dirty="0" smtClean="0">
                <a:latin typeface="+mn-lt"/>
              </a:rPr>
              <a:t> — контроллер прерываний;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  <a:latin typeface="+mn-lt"/>
              </a:rPr>
              <a:t>8257</a:t>
            </a:r>
            <a:r>
              <a:rPr lang="ru-RU" dirty="0" smtClean="0">
                <a:latin typeface="+mn-lt"/>
              </a:rPr>
              <a:t> — контроллер прямого доступа в память;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  <a:latin typeface="+mn-lt"/>
              </a:rPr>
              <a:t>8253</a:t>
            </a:r>
            <a:r>
              <a:rPr lang="ru-RU" dirty="0" smtClean="0">
                <a:latin typeface="+mn-lt"/>
              </a:rPr>
              <a:t> — 3-канальный таймер/счётчик;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  <a:latin typeface="+mn-lt"/>
              </a:rPr>
              <a:t>8251</a:t>
            </a:r>
            <a:r>
              <a:rPr lang="ru-RU" dirty="0" smtClean="0">
                <a:latin typeface="+mn-lt"/>
              </a:rPr>
              <a:t> — микросхема последовательного интерфейса;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  <a:latin typeface="+mn-lt"/>
              </a:rPr>
              <a:t>8255</a:t>
            </a:r>
            <a:r>
              <a:rPr lang="ru-RU" dirty="0" smtClean="0">
                <a:latin typeface="+mn-lt"/>
              </a:rPr>
              <a:t> — микросхема трёхканального параллельного интерфейса;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  <a:latin typeface="+mn-lt"/>
              </a:rPr>
              <a:t>8271</a:t>
            </a:r>
            <a:r>
              <a:rPr lang="ru-RU" dirty="0" smtClean="0">
                <a:latin typeface="+mn-lt"/>
              </a:rPr>
              <a:t> — контроллер накопителя на гибких магнитных дисках;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  <a:latin typeface="+mn-lt"/>
              </a:rPr>
              <a:t>8275</a:t>
            </a:r>
            <a:r>
              <a:rPr lang="ru-RU" dirty="0" smtClean="0">
                <a:latin typeface="+mn-lt"/>
              </a:rPr>
              <a:t> — контроллер монитора;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  <a:latin typeface="+mn-lt"/>
              </a:rPr>
              <a:t>8355</a:t>
            </a:r>
            <a:r>
              <a:rPr lang="ru-RU" dirty="0" smtClean="0">
                <a:latin typeface="+mn-lt"/>
              </a:rPr>
              <a:t> — микросхема интерфейса с периферией (с 16 Кбайт ПЗУ).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  <a:latin typeface="+mn-lt"/>
              </a:rPr>
              <a:t>8216/8226</a:t>
            </a:r>
            <a:r>
              <a:rPr lang="ru-RU" dirty="0" smtClean="0">
                <a:latin typeface="+mn-lt"/>
              </a:rPr>
              <a:t> — шинные формирователи с большой нагрузочной способностью;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  <a:latin typeface="+mn-lt"/>
              </a:rPr>
              <a:t>8224</a:t>
            </a:r>
            <a:r>
              <a:rPr lang="ru-RU" dirty="0" smtClean="0">
                <a:latin typeface="+mn-lt"/>
              </a:rPr>
              <a:t> — тактовый генератор;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  <a:latin typeface="+mn-lt"/>
              </a:rPr>
              <a:t>8232</a:t>
            </a:r>
            <a:r>
              <a:rPr lang="ru-RU" dirty="0" smtClean="0">
                <a:latin typeface="+mn-lt"/>
              </a:rPr>
              <a:t> — процессор чисел с плавающей запятой (</a:t>
            </a:r>
            <a:r>
              <a:rPr lang="ru-RU" sz="1700" i="1" dirty="0" smtClean="0">
                <a:latin typeface="+mn-lt"/>
              </a:rPr>
              <a:t>позднее был заменен на сопроцессор </a:t>
            </a:r>
            <a:r>
              <a:rPr lang="en-US" sz="1700" i="1" dirty="0" smtClean="0">
                <a:latin typeface="+mn-lt"/>
              </a:rPr>
              <a:t>Intel 8087</a:t>
            </a:r>
            <a:r>
              <a:rPr lang="ru-RU" dirty="0" smtClean="0">
                <a:latin typeface="+mn-lt"/>
              </a:rPr>
              <a:t>);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8086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Intel</a:t>
            </a:r>
            <a:r>
              <a:rPr lang="en-US" dirty="0" smtClean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8086 (</a:t>
            </a:r>
            <a:r>
              <a:rPr lang="ru-RU" sz="2000" b="1" i="1" dirty="0" smtClean="0">
                <a:solidFill>
                  <a:srgbClr val="FF0000"/>
                </a:solidFill>
                <a:latin typeface="+mn-lt"/>
              </a:rPr>
              <a:t>июнь 1978</a:t>
            </a:r>
            <a:r>
              <a:rPr lang="en-US" dirty="0" smtClean="0">
                <a:latin typeface="+mn-lt"/>
              </a:rPr>
              <a:t>)</a:t>
            </a:r>
            <a:endParaRPr lang="ru-RU" dirty="0" smtClean="0">
              <a:latin typeface="+mn-lt"/>
            </a:endParaRPr>
          </a:p>
          <a:p>
            <a:pPr lvl="1">
              <a:spcAft>
                <a:spcPts val="600"/>
              </a:spcAft>
            </a:pPr>
            <a:r>
              <a:rPr lang="ru-RU" dirty="0" smtClean="0">
                <a:latin typeface="+mn-lt"/>
              </a:rPr>
              <a:t>Количество регистров: 14</a:t>
            </a:r>
          </a:p>
          <a:p>
            <a:pPr lvl="1">
              <a:spcAft>
                <a:spcPts val="600"/>
              </a:spcAft>
            </a:pPr>
            <a:r>
              <a:rPr lang="ru-RU" dirty="0" smtClean="0">
                <a:latin typeface="+mn-lt"/>
              </a:rPr>
              <a:t>Разрядность регистров: 16 бит</a:t>
            </a:r>
          </a:p>
          <a:p>
            <a:pPr lvl="1">
              <a:spcAft>
                <a:spcPts val="600"/>
              </a:spcAft>
            </a:pPr>
            <a:r>
              <a:rPr lang="ru-RU" dirty="0" smtClean="0">
                <a:latin typeface="+mn-lt"/>
              </a:rPr>
              <a:t>Разрядность шины данных: 16 бит </a:t>
            </a:r>
          </a:p>
          <a:p>
            <a:pPr lvl="1">
              <a:spcAft>
                <a:spcPts val="600"/>
              </a:spcAft>
            </a:pPr>
            <a:r>
              <a:rPr lang="ru-RU" dirty="0" smtClean="0">
                <a:latin typeface="+mn-lt"/>
              </a:rPr>
              <a:t>Разрядность шины адреса: 20 бит</a:t>
            </a:r>
          </a:p>
          <a:p>
            <a:pPr lvl="1">
              <a:spcAft>
                <a:spcPts val="600"/>
              </a:spcAft>
            </a:pPr>
            <a:r>
              <a:rPr lang="ru-RU" dirty="0" smtClean="0">
                <a:latin typeface="+mn-lt"/>
              </a:rPr>
              <a:t>Объём </a:t>
            </a:r>
            <a:r>
              <a:rPr lang="ru-RU" dirty="0" smtClean="0">
                <a:latin typeface="+mn-lt"/>
              </a:rPr>
              <a:t>адресуемой (адресное пространство) </a:t>
            </a:r>
            <a:r>
              <a:rPr lang="ru-RU" dirty="0" smtClean="0">
                <a:latin typeface="+mn-lt"/>
              </a:rPr>
              <a:t>памяти: 1 Мбайт</a:t>
            </a:r>
          </a:p>
          <a:p>
            <a:pPr lvl="1">
              <a:spcAft>
                <a:spcPts val="600"/>
              </a:spcAft>
            </a:pPr>
            <a:r>
              <a:rPr lang="ru-RU" dirty="0" smtClean="0">
                <a:latin typeface="+mn-lt"/>
              </a:rPr>
              <a:t>Адресное пространство I/O: 64 Кбайт</a:t>
            </a:r>
          </a:p>
          <a:p>
            <a:pPr lvl="1">
              <a:spcAft>
                <a:spcPts val="600"/>
              </a:spcAft>
            </a:pPr>
            <a:r>
              <a:rPr lang="ru-RU" dirty="0" smtClean="0">
                <a:latin typeface="+mn-lt"/>
              </a:rPr>
              <a:t>Количество инструкций: 98 </a:t>
            </a:r>
          </a:p>
          <a:p>
            <a:pPr lvl="1">
              <a:spcAft>
                <a:spcPts val="600"/>
              </a:spcAft>
            </a:pPr>
            <a:r>
              <a:rPr lang="ru-RU" dirty="0" smtClean="0">
                <a:latin typeface="+mn-lt"/>
              </a:rPr>
              <a:t>Кэш-буфер команд: 6 байт </a:t>
            </a:r>
          </a:p>
          <a:p>
            <a:pPr lvl="1">
              <a:spcAft>
                <a:spcPts val="600"/>
              </a:spcAft>
            </a:pPr>
            <a:r>
              <a:rPr lang="ru-RU" dirty="0" smtClean="0">
                <a:latin typeface="+mn-lt"/>
              </a:rPr>
              <a:t>Количество транзисторов: 29 000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8086</a:t>
            </a:r>
            <a:endParaRPr lang="ru-RU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029" y="0"/>
            <a:ext cx="3714775" cy="621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I808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96751"/>
            <a:ext cx="4608512" cy="234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8088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Intel 8088</a:t>
            </a:r>
            <a:r>
              <a:rPr lang="en-US" dirty="0" smtClean="0"/>
              <a:t> (</a:t>
            </a:r>
            <a:r>
              <a:rPr lang="ru-RU" b="1" dirty="0" smtClean="0">
                <a:solidFill>
                  <a:srgbClr val="FF0000"/>
                </a:solidFill>
              </a:rPr>
              <a:t>июль</a:t>
            </a:r>
            <a:r>
              <a:rPr lang="en-US" b="1" dirty="0" smtClean="0">
                <a:solidFill>
                  <a:srgbClr val="FF0000"/>
                </a:solidFill>
              </a:rPr>
              <a:t> 1979</a:t>
            </a:r>
            <a:r>
              <a:rPr lang="en-US" dirty="0" smtClean="0"/>
              <a:t>)</a:t>
            </a:r>
            <a:endParaRPr lang="ru-RU" b="1" dirty="0" smtClean="0"/>
          </a:p>
          <a:p>
            <a:pPr lvl="1">
              <a:spcAft>
                <a:spcPts val="600"/>
              </a:spcAft>
            </a:pPr>
            <a:r>
              <a:rPr lang="ru-RU" dirty="0" smtClean="0">
                <a:latin typeface="+mn-lt"/>
              </a:rPr>
              <a:t>Количество регистров: 14</a:t>
            </a:r>
          </a:p>
          <a:p>
            <a:pPr lvl="1">
              <a:spcAft>
                <a:spcPts val="600"/>
              </a:spcAft>
            </a:pPr>
            <a:r>
              <a:rPr lang="ru-RU" dirty="0" smtClean="0">
                <a:latin typeface="+mn-lt"/>
              </a:rPr>
              <a:t>Разрядность регистров: 16 бит</a:t>
            </a:r>
          </a:p>
          <a:p>
            <a:pPr lvl="1">
              <a:spcAft>
                <a:spcPts val="600"/>
              </a:spcAft>
            </a:pPr>
            <a:r>
              <a:rPr lang="ru-RU" dirty="0" smtClean="0">
                <a:latin typeface="+mn-lt"/>
              </a:rPr>
              <a:t>Разрядность шины данных:</a:t>
            </a:r>
            <a:r>
              <a:rPr lang="ru-RU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+mn-lt"/>
              </a:rPr>
              <a:t>8</a:t>
            </a:r>
            <a:r>
              <a:rPr lang="ru-RU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бит </a:t>
            </a:r>
          </a:p>
          <a:p>
            <a:pPr lvl="1">
              <a:spcAft>
                <a:spcPts val="600"/>
              </a:spcAft>
            </a:pPr>
            <a:r>
              <a:rPr lang="ru-RU" dirty="0" smtClean="0">
                <a:latin typeface="+mn-lt"/>
              </a:rPr>
              <a:t>Разрядность шины адреса: 20 бит</a:t>
            </a:r>
          </a:p>
          <a:p>
            <a:pPr lvl="1">
              <a:spcAft>
                <a:spcPts val="600"/>
              </a:spcAft>
            </a:pPr>
            <a:r>
              <a:rPr lang="ru-RU" dirty="0" smtClean="0">
                <a:latin typeface="+mn-lt"/>
              </a:rPr>
              <a:t> Объём адресуемой памяти: 1 Мбайт</a:t>
            </a:r>
          </a:p>
          <a:p>
            <a:pPr lvl="1">
              <a:spcAft>
                <a:spcPts val="600"/>
              </a:spcAft>
            </a:pPr>
            <a:r>
              <a:rPr lang="ru-RU" dirty="0" smtClean="0">
                <a:latin typeface="+mn-lt"/>
              </a:rPr>
              <a:t>Адресное пространство I/O: 64 Кбайт</a:t>
            </a:r>
          </a:p>
          <a:p>
            <a:pPr lvl="1">
              <a:spcAft>
                <a:spcPts val="600"/>
              </a:spcAft>
            </a:pPr>
            <a:r>
              <a:rPr lang="ru-RU" dirty="0" smtClean="0">
                <a:latin typeface="+mn-lt"/>
              </a:rPr>
              <a:t>Количество инструкций: 98 </a:t>
            </a:r>
          </a:p>
          <a:p>
            <a:pPr lvl="1">
              <a:spcAft>
                <a:spcPts val="600"/>
              </a:spcAft>
            </a:pPr>
            <a:r>
              <a:rPr lang="ru-RU" dirty="0" smtClean="0">
                <a:latin typeface="+mn-lt"/>
              </a:rPr>
              <a:t>Тактовая частота 5 -10 </a:t>
            </a:r>
            <a:r>
              <a:rPr lang="ru-RU" dirty="0" err="1" smtClean="0">
                <a:latin typeface="+mn-lt"/>
              </a:rPr>
              <a:t>Мгц</a:t>
            </a:r>
            <a:r>
              <a:rPr lang="ru-RU" dirty="0" smtClean="0">
                <a:latin typeface="+mn-lt"/>
              </a:rPr>
              <a:t>.</a:t>
            </a:r>
            <a:endParaRPr lang="en-US" dirty="0" smtClean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439737"/>
          </a:xfrm>
        </p:spPr>
        <p:txBody>
          <a:bodyPr/>
          <a:lstStyle/>
          <a:p>
            <a:pPr eaLnBrk="1" hangingPunct="1"/>
            <a:r>
              <a:rPr lang="ru-RU" sz="2800" b="1" dirty="0" smtClean="0"/>
              <a:t>Архитектура компьютера (Фон-Неймана)</a:t>
            </a:r>
          </a:p>
        </p:txBody>
      </p:sp>
      <p:sp>
        <p:nvSpPr>
          <p:cNvPr id="17410" name="TextBox 4"/>
          <p:cNvSpPr txBox="1">
            <a:spLocks noChangeArrowheads="1"/>
          </p:cNvSpPr>
          <p:nvPr/>
        </p:nvSpPr>
        <p:spPr bwMode="auto">
          <a:xfrm>
            <a:off x="23292" y="3284984"/>
            <a:ext cx="9144000" cy="405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2000"/>
              </a:lnSpc>
              <a:buSzPct val="60000"/>
              <a:buFont typeface="Wingdings" panose="05000000000000000000" pitchFamily="2" charset="2"/>
              <a:buChar char="Ø"/>
            </a:pPr>
            <a:endParaRPr lang="ru-RU" sz="2600" dirty="0" smtClean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ts val="2000"/>
              </a:lnSpc>
              <a:buSzPct val="60000"/>
              <a:buFont typeface="Wingdings" panose="05000000000000000000" pitchFamily="2" charset="2"/>
              <a:buChar char="Ø"/>
            </a:pPr>
            <a:r>
              <a:rPr lang="ru-RU" sz="2600" dirty="0" smtClean="0">
                <a:solidFill>
                  <a:srgbClr val="C00000"/>
                </a:solidFill>
                <a:cs typeface="Arial" panose="020B0604020202020204" pitchFamily="34" charset="0"/>
              </a:rPr>
              <a:t>Процессор </a:t>
            </a:r>
          </a:p>
          <a:p>
            <a:pPr marL="457200" indent="-457200">
              <a:lnSpc>
                <a:spcPts val="2000"/>
              </a:lnSpc>
              <a:buSzPct val="60000"/>
              <a:buFont typeface="Wingdings" panose="05000000000000000000" pitchFamily="2" charset="2"/>
              <a:buChar char="Ø"/>
            </a:pPr>
            <a:r>
              <a:rPr lang="ru-RU" sz="2600" dirty="0" smtClean="0">
                <a:solidFill>
                  <a:srgbClr val="C00000"/>
                </a:solidFill>
                <a:cs typeface="Arial" panose="020B0604020202020204" pitchFamily="34" charset="0"/>
              </a:rPr>
              <a:t>Память</a:t>
            </a:r>
            <a:r>
              <a:rPr lang="ru-RU" sz="2600" dirty="0" smtClean="0"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ts val="2000"/>
              </a:lnSpc>
              <a:buSzPct val="60000"/>
              <a:buFont typeface="Wingdings" panose="05000000000000000000" pitchFamily="2" charset="2"/>
              <a:buChar char="Ø"/>
            </a:pPr>
            <a:r>
              <a:rPr lang="ru-RU" sz="2600" dirty="0" smtClean="0">
                <a:solidFill>
                  <a:srgbClr val="C00000"/>
                </a:solidFill>
                <a:cs typeface="Arial" panose="020B0604020202020204" pitchFamily="34" charset="0"/>
              </a:rPr>
              <a:t>Устройства ввода – вывода и хранения</a:t>
            </a:r>
            <a:r>
              <a:rPr lang="ru-RU" sz="2600" dirty="0" smtClean="0">
                <a:cs typeface="Arial" panose="020B0604020202020204" pitchFamily="34" charset="0"/>
              </a:rPr>
              <a:t>  (периферийные устройства </a:t>
            </a:r>
            <a:r>
              <a:rPr lang="ru-RU" sz="2600" dirty="0" err="1" smtClean="0">
                <a:cs typeface="Arial" panose="020B0604020202020204" pitchFamily="34" charset="0"/>
              </a:rPr>
              <a:t>ПУ</a:t>
            </a:r>
            <a:r>
              <a:rPr lang="ru-RU" sz="2600" dirty="0" smtClean="0"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ts val="2000"/>
              </a:lnSpc>
              <a:buSzPct val="60000"/>
              <a:buFont typeface="Wingdings" panose="05000000000000000000" pitchFamily="2" charset="2"/>
              <a:buChar char="Ø"/>
            </a:pPr>
            <a:r>
              <a:rPr lang="ru-RU" sz="2600" dirty="0" smtClean="0">
                <a:solidFill>
                  <a:srgbClr val="C00000"/>
                </a:solidFill>
                <a:cs typeface="Arial" panose="020B0604020202020204" pitchFamily="34" charset="0"/>
              </a:rPr>
              <a:t>Контроллеры шин устройств ввода вывода и хранения </a:t>
            </a:r>
            <a:r>
              <a:rPr lang="ru-RU" sz="2600" dirty="0" smtClean="0">
                <a:cs typeface="Arial" panose="020B0604020202020204" pitchFamily="34" charset="0"/>
              </a:rPr>
              <a:t>(контроллеры ввода-вывода)</a:t>
            </a:r>
          </a:p>
          <a:p>
            <a:pPr marL="457200" indent="-457200">
              <a:lnSpc>
                <a:spcPts val="2000"/>
              </a:lnSpc>
              <a:buSzPct val="60000"/>
              <a:buFont typeface="Wingdings" panose="05000000000000000000" pitchFamily="2" charset="2"/>
              <a:buChar char="Ø"/>
            </a:pPr>
            <a:r>
              <a:rPr lang="ru-RU" sz="2600" dirty="0" smtClean="0">
                <a:solidFill>
                  <a:srgbClr val="FF0000"/>
                </a:solidFill>
                <a:cs typeface="Arial" panose="020B0604020202020204" pitchFamily="34" charset="0"/>
              </a:rPr>
              <a:t>Системные контроллеры</a:t>
            </a:r>
          </a:p>
          <a:p>
            <a:pPr marL="457200" indent="-457200">
              <a:lnSpc>
                <a:spcPts val="2000"/>
              </a:lnSpc>
              <a:buSzPct val="60000"/>
              <a:buFont typeface="Wingdings" panose="05000000000000000000" pitchFamily="2" charset="2"/>
              <a:buChar char="Ø"/>
            </a:pPr>
            <a:r>
              <a:rPr lang="ru-RU" sz="2600" dirty="0" smtClean="0">
                <a:solidFill>
                  <a:srgbClr val="C00000"/>
                </a:solidFill>
                <a:cs typeface="Arial" panose="020B0604020202020204" pitchFamily="34" charset="0"/>
              </a:rPr>
              <a:t>Шина ввода-вывода – </a:t>
            </a:r>
            <a:r>
              <a:rPr lang="ru-RU" sz="2500" dirty="0" smtClean="0">
                <a:cs typeface="Arial" panose="020B0604020202020204" pitchFamily="34" charset="0"/>
              </a:rPr>
              <a:t>связывает процессор с контроллером  </a:t>
            </a:r>
            <a:r>
              <a:rPr lang="ru-RU" sz="2500" dirty="0" err="1" smtClean="0">
                <a:cs typeface="Arial" panose="020B0604020202020204" pitchFamily="34" charset="0"/>
              </a:rPr>
              <a:t>ПУ</a:t>
            </a:r>
            <a:r>
              <a:rPr lang="ru-RU" sz="2500" dirty="0" smtClean="0">
                <a:cs typeface="Arial" panose="020B0604020202020204" pitchFamily="34" charset="0"/>
              </a:rPr>
              <a:t>  и системными контроллерами </a:t>
            </a:r>
          </a:p>
          <a:p>
            <a:pPr marL="342900" indent="-342900">
              <a:lnSpc>
                <a:spcPts val="2000"/>
              </a:lnSpc>
              <a:buSzPct val="60000"/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Периферийное устройство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преобразует информацию, понятную человеку в информацию, понятную компьютеру.</a:t>
            </a:r>
          </a:p>
          <a:p>
            <a:pPr marL="342900" indent="-342900">
              <a:lnSpc>
                <a:spcPts val="2000"/>
              </a:lnSpc>
              <a:buSzPct val="60000"/>
              <a:buFont typeface="Arial" panose="020B0604020202020204" pitchFamily="34" charset="0"/>
              <a:buChar char="•"/>
            </a:pP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2000"/>
              </a:lnSpc>
              <a:buFont typeface="Wingdings" pitchFamily="2" charset="2"/>
              <a:buChar char="§"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2" y="404664"/>
            <a:ext cx="9067800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80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 </a:t>
            </a:r>
            <a:r>
              <a:rPr lang="en-US" dirty="0" smtClean="0"/>
              <a:t>i8086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95350"/>
            <a:ext cx="67056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883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892480" cy="511156"/>
          </a:xfrm>
        </p:spPr>
        <p:txBody>
          <a:bodyPr/>
          <a:lstStyle/>
          <a:p>
            <a:r>
              <a:rPr lang="ru-RU" dirty="0" smtClean="0"/>
              <a:t>Формирование </a:t>
            </a:r>
            <a:r>
              <a:rPr lang="en-US" dirty="0" smtClean="0"/>
              <a:t> </a:t>
            </a:r>
            <a:r>
              <a:rPr lang="ru-RU" dirty="0" smtClean="0"/>
              <a:t>физического адреса команд и данных (реальный режим)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en-US" dirty="0" smtClean="0"/>
          </a:p>
          <a:p>
            <a:r>
              <a:rPr lang="ru-RU" dirty="0" smtClean="0">
                <a:latin typeface="+mn-lt"/>
              </a:rPr>
              <a:t>Физический адрес = сдвинутое на 4 разряда значение сегментного регистра + смещение;</a:t>
            </a:r>
          </a:p>
          <a:p>
            <a:r>
              <a:rPr lang="ru-RU" dirty="0" smtClean="0">
                <a:latin typeface="+mn-lt"/>
              </a:rPr>
              <a:t>Внутренняя шина и регистры -  16 бит</a:t>
            </a:r>
          </a:p>
          <a:p>
            <a:r>
              <a:rPr lang="ru-RU" dirty="0" smtClean="0">
                <a:latin typeface="+mn-lt"/>
              </a:rPr>
              <a:t>Внешняя шина адреса памяти -  20 бит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8" y="1124744"/>
            <a:ext cx="89154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799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выводов </a:t>
            </a:r>
            <a:r>
              <a:rPr lang="ru-RU" dirty="0" err="1" smtClean="0"/>
              <a:t>х8086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89981"/>
            <a:ext cx="57054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451793"/>
            <a:ext cx="333375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748464" cy="511156"/>
          </a:xfrm>
        </p:spPr>
        <p:txBody>
          <a:bodyPr/>
          <a:lstStyle/>
          <a:p>
            <a:r>
              <a:rPr lang="ru-RU" dirty="0" smtClean="0"/>
              <a:t>Машинный цикл процессора (чтение/запись 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Машинный цикл чтения / записи занимает четыре такта генератора</a:t>
            </a:r>
          </a:p>
          <a:p>
            <a:r>
              <a:rPr lang="ru-RU" dirty="0" smtClean="0">
                <a:latin typeface="+mn-lt"/>
              </a:rPr>
              <a:t>Частота тактового генератора 2-6 МГЦ</a:t>
            </a:r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52" y="908720"/>
            <a:ext cx="6984776" cy="335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567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Минимальный режим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57645" y="5949280"/>
            <a:ext cx="7389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Минимальный</a:t>
            </a:r>
            <a:r>
              <a:rPr lang="ru-RU" sz="2400" dirty="0"/>
              <a:t> – сигналы управления внешней шиной </a:t>
            </a:r>
            <a:endParaRPr lang="ru-RU" sz="2400" dirty="0" smtClean="0"/>
          </a:p>
          <a:p>
            <a:r>
              <a:rPr lang="ru-RU" sz="2400" dirty="0" smtClean="0"/>
              <a:t>вырабатывает </a:t>
            </a:r>
            <a:r>
              <a:rPr lang="ru-RU" sz="2400" dirty="0">
                <a:solidFill>
                  <a:srgbClr val="FF0000"/>
                </a:solidFill>
              </a:rPr>
              <a:t>один </a:t>
            </a:r>
            <a:r>
              <a:rPr lang="ru-RU" sz="2400" dirty="0" smtClean="0">
                <a:solidFill>
                  <a:srgbClr val="FF0000"/>
                </a:solidFill>
              </a:rPr>
              <a:t>процессор</a:t>
            </a:r>
            <a:endParaRPr lang="ru-RU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090613"/>
            <a:ext cx="752475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Максимальный режим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764704"/>
            <a:ext cx="751522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751" y="5373216"/>
            <a:ext cx="9036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 </a:t>
            </a:r>
            <a:r>
              <a:rPr lang="ru-RU" sz="2400" dirty="0" smtClean="0"/>
              <a:t>     </a:t>
            </a:r>
            <a:r>
              <a:rPr lang="ru-RU" sz="2400" dirty="0" smtClean="0">
                <a:solidFill>
                  <a:srgbClr val="FF0000"/>
                </a:solidFill>
              </a:rPr>
              <a:t>Мультипроцессорный </a:t>
            </a:r>
            <a:r>
              <a:rPr lang="ru-RU" sz="2400" dirty="0">
                <a:solidFill>
                  <a:srgbClr val="FF0000"/>
                </a:solidFill>
              </a:rPr>
              <a:t>режим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/>
              <a:t>- для подключения нескольких процессоров (сопроцессора) к общей шине . </a:t>
            </a:r>
          </a:p>
          <a:p>
            <a:r>
              <a:rPr lang="ru-RU" sz="2400" dirty="0"/>
              <a:t> </a:t>
            </a:r>
            <a:r>
              <a:rPr lang="ru-RU" sz="2400" dirty="0" smtClean="0"/>
              <a:t>     Сигналы </a:t>
            </a:r>
            <a:r>
              <a:rPr lang="ru-RU" sz="2400" dirty="0"/>
              <a:t>управления внешней шиной вырабатывает </a:t>
            </a:r>
            <a:r>
              <a:rPr lang="ru-RU" sz="2400" dirty="0">
                <a:solidFill>
                  <a:srgbClr val="FF0000"/>
                </a:solidFill>
              </a:rPr>
              <a:t>специальный контроллер шины</a:t>
            </a:r>
            <a:r>
              <a:rPr lang="ru-RU" sz="2400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 </a:t>
            </a:r>
            <a:r>
              <a:rPr lang="en-US" dirty="0" smtClean="0"/>
              <a:t>IBM PC XT</a:t>
            </a:r>
            <a:endParaRPr lang="ru-RU" dirty="0"/>
          </a:p>
        </p:txBody>
      </p:sp>
      <p:sp>
        <p:nvSpPr>
          <p:cNvPr id="5" name="Стрелка вверх 4"/>
          <p:cNvSpPr/>
          <p:nvPr/>
        </p:nvSpPr>
        <p:spPr>
          <a:xfrm>
            <a:off x="4860032" y="4365104"/>
            <a:ext cx="45719" cy="15698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923925"/>
            <a:ext cx="904875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25" y="6093296"/>
            <a:ext cx="9313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Сигнал </a:t>
            </a:r>
            <a:r>
              <a:rPr lang="en-US" sz="2200" dirty="0" smtClean="0"/>
              <a:t>CS </a:t>
            </a:r>
            <a:r>
              <a:rPr lang="ru-RU" sz="2200" dirty="0" smtClean="0"/>
              <a:t>=0 переводит выходы соответствующего контроллера из третьего</a:t>
            </a:r>
          </a:p>
          <a:p>
            <a:r>
              <a:rPr lang="ru-RU" sz="2200" dirty="0" smtClean="0"/>
              <a:t> состояния (выводит его из состояния  «спячки») </a:t>
            </a: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76" y="116632"/>
            <a:ext cx="8229600" cy="511156"/>
          </a:xfrm>
        </p:spPr>
        <p:txBody>
          <a:bodyPr/>
          <a:lstStyle/>
          <a:p>
            <a:r>
              <a:rPr lang="ru-RU" dirty="0" smtClean="0"/>
              <a:t>Схема включения процессора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latin typeface="+mn-lt"/>
              </a:rPr>
              <a:t>RGA</a:t>
            </a:r>
            <a:r>
              <a:rPr lang="en-US" b="1" dirty="0">
                <a:latin typeface="+mn-lt"/>
              </a:rPr>
              <a:t> </a:t>
            </a:r>
            <a:r>
              <a:rPr lang="ru-RU" b="1" dirty="0" smtClean="0">
                <a:latin typeface="+mn-lt"/>
              </a:rPr>
              <a:t>– регистр адреса</a:t>
            </a:r>
          </a:p>
          <a:p>
            <a:pPr lvl="1"/>
            <a:r>
              <a:rPr lang="ru-RU" dirty="0" smtClean="0">
                <a:latin typeface="+mn-lt"/>
              </a:rPr>
              <a:t>Служит </a:t>
            </a:r>
            <a:r>
              <a:rPr lang="ru-RU" dirty="0">
                <a:latin typeface="+mn-lt"/>
              </a:rPr>
              <a:t>для </a:t>
            </a:r>
            <a:r>
              <a:rPr lang="ru-RU" dirty="0" smtClean="0">
                <a:latin typeface="+mn-lt"/>
              </a:rPr>
              <a:t>хранения адреса </a:t>
            </a:r>
            <a:r>
              <a:rPr lang="ru-RU" dirty="0">
                <a:latin typeface="+mn-lt"/>
              </a:rPr>
              <a:t>памяти или порта В/В на </a:t>
            </a:r>
            <a:r>
              <a:rPr lang="ru-RU" dirty="0" err="1" smtClean="0">
                <a:solidFill>
                  <a:srgbClr val="FF0000"/>
                </a:solidFill>
                <a:latin typeface="+mn-lt"/>
              </a:rPr>
              <a:t>ША</a:t>
            </a:r>
            <a:r>
              <a:rPr lang="ru-RU" dirty="0" smtClean="0">
                <a:latin typeface="+mn-lt"/>
              </a:rPr>
              <a:t> в течение времени  </a:t>
            </a:r>
            <a:r>
              <a:rPr lang="ru-RU" dirty="0">
                <a:latin typeface="+mn-lt"/>
              </a:rPr>
              <a:t>обращения </a:t>
            </a:r>
            <a:r>
              <a:rPr lang="ru-RU" dirty="0" smtClean="0">
                <a:latin typeface="+mn-lt"/>
              </a:rPr>
              <a:t>процессора по данному адресу.</a:t>
            </a:r>
          </a:p>
          <a:p>
            <a:pPr lvl="1"/>
            <a:endParaRPr lang="ru-RU" dirty="0">
              <a:latin typeface="+mn-lt"/>
            </a:endParaRPr>
          </a:p>
          <a:p>
            <a:r>
              <a:rPr lang="ru-RU" b="1" dirty="0">
                <a:latin typeface="+mn-lt"/>
              </a:rPr>
              <a:t>Усилитель </a:t>
            </a:r>
            <a:endParaRPr lang="ru-RU" b="1" dirty="0" smtClean="0">
              <a:latin typeface="+mn-lt"/>
            </a:endParaRPr>
          </a:p>
          <a:p>
            <a:pPr lvl="1"/>
            <a:r>
              <a:rPr lang="ru-RU" dirty="0" smtClean="0">
                <a:latin typeface="+mn-lt"/>
              </a:rPr>
              <a:t>служит </a:t>
            </a:r>
            <a:r>
              <a:rPr lang="ru-RU" dirty="0">
                <a:latin typeface="+mn-lt"/>
              </a:rPr>
              <a:t>для выбора направления передачи данных от процессора или к процессору и усиления сигналов данных на </a:t>
            </a:r>
            <a:r>
              <a:rPr lang="ru-RU" b="1" dirty="0" err="1" smtClean="0">
                <a:solidFill>
                  <a:srgbClr val="FF0000"/>
                </a:solidFill>
                <a:latin typeface="+mn-lt"/>
              </a:rPr>
              <a:t>ШД</a:t>
            </a:r>
            <a:endParaRPr lang="ru-RU" b="1" dirty="0" smtClean="0">
              <a:solidFill>
                <a:srgbClr val="FF0000"/>
              </a:solidFill>
              <a:latin typeface="+mn-lt"/>
            </a:endParaRPr>
          </a:p>
          <a:p>
            <a:pPr lvl="1"/>
            <a:endParaRPr lang="ru-RU" dirty="0">
              <a:latin typeface="+mn-lt"/>
            </a:endParaRPr>
          </a:p>
          <a:p>
            <a:r>
              <a:rPr lang="en-US" b="1" dirty="0" err="1" smtClean="0">
                <a:latin typeface="+mn-lt"/>
              </a:rPr>
              <a:t>DS1</a:t>
            </a:r>
            <a:endParaRPr lang="ru-RU" b="1" dirty="0" smtClean="0">
              <a:latin typeface="+mn-lt"/>
            </a:endParaRPr>
          </a:p>
          <a:p>
            <a:pPr lvl="1"/>
            <a:r>
              <a:rPr lang="ru-RU" dirty="0" smtClean="0">
                <a:latin typeface="+mn-lt"/>
              </a:rPr>
              <a:t>дешифрирует </a:t>
            </a:r>
            <a:r>
              <a:rPr lang="ru-RU" dirty="0">
                <a:latin typeface="+mn-lt"/>
              </a:rPr>
              <a:t>разряды </a:t>
            </a:r>
            <a:r>
              <a:rPr lang="ru-RU" b="1" dirty="0" err="1">
                <a:solidFill>
                  <a:srgbClr val="FF0000"/>
                </a:solidFill>
                <a:latin typeface="+mn-lt"/>
              </a:rPr>
              <a:t>А5-А9</a:t>
            </a:r>
            <a:r>
              <a:rPr lang="ru-RU" dirty="0">
                <a:latin typeface="+mn-lt"/>
              </a:rPr>
              <a:t> адреса для выбора контроллера В/В (базовый адрес). Выходы дешифратора в виде сигналов </a:t>
            </a:r>
            <a:r>
              <a:rPr lang="en-US" dirty="0">
                <a:latin typeface="+mn-lt"/>
              </a:rPr>
              <a:t>CS (Chip Select )</a:t>
            </a:r>
            <a:r>
              <a:rPr lang="ru-RU" dirty="0">
                <a:latin typeface="+mn-lt"/>
              </a:rPr>
              <a:t> подаются на аналогичные входы контроллеров </a:t>
            </a:r>
            <a:r>
              <a:rPr lang="ru-RU" dirty="0" smtClean="0">
                <a:latin typeface="+mn-lt"/>
              </a:rPr>
              <a:t>ввода-вывода. </a:t>
            </a:r>
          </a:p>
          <a:p>
            <a:pPr lvl="1"/>
            <a:r>
              <a:rPr lang="ru-RU" dirty="0" smtClean="0">
                <a:latin typeface="+mn-lt"/>
              </a:rPr>
              <a:t>Смещение </a:t>
            </a:r>
            <a:r>
              <a:rPr lang="ru-RU" dirty="0">
                <a:latin typeface="+mn-lt"/>
              </a:rPr>
              <a:t>относительно базового адреса задается разрядами </a:t>
            </a:r>
            <a:r>
              <a:rPr lang="ru-RU" b="1" dirty="0" err="1">
                <a:solidFill>
                  <a:srgbClr val="FF0000"/>
                </a:solidFill>
                <a:latin typeface="+mn-lt"/>
              </a:rPr>
              <a:t>А0-А4</a:t>
            </a:r>
            <a:r>
              <a:rPr lang="ru-RU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dirty="0">
                <a:latin typeface="+mn-lt"/>
              </a:rPr>
              <a:t>адреса,  поступающими на адресные входы выбранных контроллеров</a:t>
            </a:r>
            <a:r>
              <a:rPr lang="ru-RU" dirty="0" smtClean="0">
                <a:latin typeface="+mn-lt"/>
              </a:rPr>
              <a:t>.</a:t>
            </a:r>
          </a:p>
          <a:p>
            <a:pPr lvl="1"/>
            <a:endParaRPr lang="ru-RU" dirty="0">
              <a:latin typeface="+mn-lt"/>
            </a:endParaRPr>
          </a:p>
          <a:p>
            <a:r>
              <a:rPr lang="en-US" b="1" dirty="0" err="1" smtClean="0">
                <a:latin typeface="+mn-lt"/>
              </a:rPr>
              <a:t>DS2</a:t>
            </a:r>
            <a:endParaRPr lang="ru-RU" b="1" dirty="0" smtClean="0">
              <a:latin typeface="+mn-lt"/>
            </a:endParaRPr>
          </a:p>
          <a:p>
            <a:pPr lvl="1"/>
            <a:r>
              <a:rPr lang="en-US" dirty="0" smtClean="0">
                <a:latin typeface="+mn-lt"/>
              </a:rPr>
              <a:t> </a:t>
            </a:r>
            <a:r>
              <a:rPr lang="ru-RU" dirty="0">
                <a:latin typeface="+mn-lt"/>
              </a:rPr>
              <a:t>дешифрирует сигналы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R, W,</a:t>
            </a:r>
            <a:r>
              <a:rPr lang="ru-RU" b="1" dirty="0">
                <a:solidFill>
                  <a:srgbClr val="FF0000"/>
                </a:solidFill>
                <a:latin typeface="+mn-lt"/>
              </a:rPr>
              <a:t> М/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IO </a:t>
            </a:r>
            <a:r>
              <a:rPr lang="ru-RU" dirty="0">
                <a:latin typeface="+mn-lt"/>
              </a:rPr>
              <a:t>процессора </a:t>
            </a:r>
            <a:r>
              <a:rPr lang="ru-RU" dirty="0" smtClean="0">
                <a:latin typeface="+mn-lt"/>
              </a:rPr>
              <a:t>в сигналы </a:t>
            </a:r>
            <a:r>
              <a:rPr lang="en-US" dirty="0" smtClean="0">
                <a:latin typeface="+mn-lt"/>
              </a:rPr>
              <a:t>  </a:t>
            </a:r>
            <a:r>
              <a:rPr lang="ru-RU" dirty="0" smtClean="0">
                <a:latin typeface="+mn-lt"/>
              </a:rPr>
              <a:t>на </a:t>
            </a:r>
            <a:r>
              <a:rPr lang="ru-RU" b="1" dirty="0" smtClean="0">
                <a:solidFill>
                  <a:srgbClr val="FF0000"/>
                </a:solidFill>
                <a:latin typeface="+mn-lt"/>
              </a:rPr>
              <a:t>ШУ </a:t>
            </a:r>
            <a:r>
              <a:rPr lang="ru-RU" dirty="0" smtClean="0">
                <a:latin typeface="+mn-lt"/>
              </a:rPr>
              <a:t>  </a:t>
            </a:r>
            <a:r>
              <a:rPr lang="en-US" b="1" dirty="0" err="1" smtClean="0">
                <a:solidFill>
                  <a:srgbClr val="FF0000"/>
                </a:solidFill>
                <a:latin typeface="+mn-lt"/>
              </a:rPr>
              <a:t>MR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, MW, RIO, </a:t>
            </a:r>
            <a:r>
              <a:rPr lang="en-US" b="1" dirty="0" err="1" smtClean="0">
                <a:solidFill>
                  <a:srgbClr val="FF0000"/>
                </a:solidFill>
                <a:latin typeface="+mn-lt"/>
              </a:rPr>
              <a:t>WIO</a:t>
            </a:r>
            <a:r>
              <a:rPr lang="ru-RU" b="1" dirty="0" smtClean="0">
                <a:solidFill>
                  <a:srgbClr val="FF0000"/>
                </a:solidFill>
                <a:latin typeface="+mn-lt"/>
              </a:rPr>
              <a:t>  </a:t>
            </a:r>
            <a:r>
              <a:rPr lang="ru-RU" dirty="0" smtClean="0">
                <a:latin typeface="+mn-lt"/>
              </a:rPr>
              <a:t>для 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записи/чтения ячейки памяти </a:t>
            </a:r>
            <a:r>
              <a:rPr lang="ru-RU" dirty="0">
                <a:latin typeface="+mn-lt"/>
              </a:rPr>
              <a:t>или  выбранного сигналом</a:t>
            </a:r>
            <a:r>
              <a:rPr lang="en-US" dirty="0">
                <a:latin typeface="+mn-lt"/>
              </a:rPr>
              <a:t> CS </a:t>
            </a:r>
            <a:r>
              <a:rPr lang="ru-RU" dirty="0" smtClean="0">
                <a:latin typeface="+mn-lt"/>
              </a:rPr>
              <a:t>регистра контроллера ввода-вывода</a:t>
            </a:r>
            <a:r>
              <a:rPr lang="ru-RU" dirty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 </a:t>
            </a:r>
          </a:p>
          <a:p>
            <a:pPr lvl="1"/>
            <a:endParaRPr lang="ru-RU" dirty="0">
              <a:latin typeface="+mn-lt"/>
            </a:endParaRPr>
          </a:p>
          <a:p>
            <a:r>
              <a:rPr lang="ru-RU" dirty="0" err="1">
                <a:latin typeface="+mn-lt"/>
              </a:rPr>
              <a:t>КПДП</a:t>
            </a:r>
            <a:r>
              <a:rPr lang="ru-RU" dirty="0">
                <a:latin typeface="+mn-lt"/>
              </a:rPr>
              <a:t> – контроллер прямого доступа к памяти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Обобщенная  схема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381"/>
            <a:ext cx="9144000" cy="244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5130"/>
            <a:ext cx="9036496" cy="511156"/>
          </a:xfrm>
        </p:spPr>
        <p:txBody>
          <a:bodyPr/>
          <a:lstStyle/>
          <a:p>
            <a:r>
              <a:rPr lang="ru-RU" dirty="0" smtClean="0"/>
              <a:t>Контроллер прямого доступа к памяти </a:t>
            </a:r>
            <a:r>
              <a:rPr lang="ru-RU" dirty="0" err="1" smtClean="0"/>
              <a:t>КПДП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800" dirty="0" smtClean="0"/>
              <a:t>запись в регистры</a:t>
            </a:r>
            <a:endParaRPr lang="ru-RU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77343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7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Обобщенная  архитектура  процессора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97" y="1021110"/>
            <a:ext cx="748665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34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Контроллер прерываний и трехканальный таймер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09" y="1114424"/>
            <a:ext cx="7824730" cy="49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42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036496" cy="511156"/>
          </a:xfrm>
        </p:spPr>
        <p:txBody>
          <a:bodyPr/>
          <a:lstStyle/>
          <a:p>
            <a:r>
              <a:rPr lang="ru-RU" dirty="0" smtClean="0"/>
              <a:t>Программируемы параллельный интерфейс</a:t>
            </a:r>
            <a:br>
              <a:rPr lang="ru-RU" dirty="0" smtClean="0"/>
            </a:br>
            <a:r>
              <a:rPr lang="en-US" dirty="0" smtClean="0"/>
              <a:t>ROM, RAM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909638"/>
            <a:ext cx="69818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289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Слоты расширения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701" y="980728"/>
            <a:ext cx="6057766" cy="532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449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Контроллер прямого доступа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>
                <a:solidFill>
                  <a:srgbClr val="FF0000"/>
                </a:solidFill>
                <a:latin typeface="+mn-lt"/>
              </a:rPr>
              <a:t>Контроллер прямого доступа к памяти </a:t>
            </a:r>
            <a:r>
              <a:rPr lang="ru-RU" sz="2800" dirty="0" smtClean="0">
                <a:latin typeface="+mn-lt"/>
              </a:rPr>
              <a:t>(</a:t>
            </a:r>
            <a:r>
              <a:rPr lang="ru-RU" sz="2800" dirty="0" err="1" smtClean="0">
                <a:latin typeface="+mn-lt"/>
              </a:rPr>
              <a:t>DMA</a:t>
            </a:r>
            <a:r>
              <a:rPr lang="ru-RU" sz="2800" dirty="0" smtClean="0">
                <a:latin typeface="+mn-lt"/>
              </a:rPr>
              <a:t> - </a:t>
            </a:r>
            <a:r>
              <a:rPr lang="ru-RU" sz="2800" dirty="0" err="1" smtClean="0">
                <a:latin typeface="+mn-lt"/>
              </a:rPr>
              <a:t>Direct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 err="1" smtClean="0">
                <a:latin typeface="+mn-lt"/>
              </a:rPr>
              <a:t>Memory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 err="1" smtClean="0">
                <a:latin typeface="+mn-lt"/>
              </a:rPr>
              <a:t>Access</a:t>
            </a:r>
            <a:r>
              <a:rPr lang="ru-RU" sz="2800" dirty="0" smtClean="0">
                <a:latin typeface="+mn-lt"/>
              </a:rPr>
              <a:t>) обеспечивает высокоскоростной обмен данными между контроллером ввода-вывода и ОЗУ без участия  центрального процессора.</a:t>
            </a:r>
          </a:p>
          <a:p>
            <a:endParaRPr lang="ru-RU" sz="2800" dirty="0" smtClean="0">
              <a:latin typeface="+mn-lt"/>
            </a:endParaRPr>
          </a:p>
          <a:p>
            <a:r>
              <a:rPr lang="ru-RU" sz="2800" dirty="0" smtClean="0">
                <a:latin typeface="+mn-lt"/>
              </a:rPr>
              <a:t>Позволяет освободить процессор для выполнения вычислений параллельно с обменом. </a:t>
            </a:r>
            <a:endParaRPr lang="en-US" sz="2800" dirty="0" smtClean="0">
              <a:latin typeface="+mn-lt"/>
            </a:endParaRPr>
          </a:p>
          <a:p>
            <a:endParaRPr lang="ru-RU" sz="2800" dirty="0" smtClean="0">
              <a:latin typeface="+mn-lt"/>
            </a:endParaRPr>
          </a:p>
          <a:p>
            <a:r>
              <a:rPr lang="ru-RU" sz="2800" dirty="0" smtClean="0">
                <a:latin typeface="+mn-lt"/>
              </a:rPr>
              <a:t>Функции контроллера </a:t>
            </a:r>
            <a:r>
              <a:rPr lang="ru-RU" sz="2800" dirty="0" err="1" smtClean="0">
                <a:latin typeface="+mn-lt"/>
              </a:rPr>
              <a:t>ПДП</a:t>
            </a:r>
            <a:r>
              <a:rPr lang="ru-RU" sz="2800" dirty="0" smtClean="0">
                <a:latin typeface="+mn-lt"/>
              </a:rPr>
              <a:t> выполняла микросхема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i</a:t>
            </a:r>
            <a:r>
              <a:rPr lang="ru-RU" sz="2800" dirty="0" smtClean="0">
                <a:latin typeface="+mn-lt"/>
              </a:rPr>
              <a:t>8237А</a:t>
            </a:r>
            <a:endParaRPr lang="en-US" sz="2800" dirty="0" smtClean="0">
              <a:latin typeface="+mn-lt"/>
            </a:endParaRP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055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Контроллер </a:t>
            </a:r>
            <a:r>
              <a:rPr lang="ru-RU" dirty="0" err="1" smtClean="0"/>
              <a:t>ПДП</a:t>
            </a:r>
            <a:endParaRPr lang="ru-RU" sz="24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latin typeface="+mn-lt"/>
              </a:rPr>
              <a:t>Регистры </a:t>
            </a:r>
            <a:r>
              <a:rPr lang="en-US" dirty="0" err="1" smtClean="0">
                <a:latin typeface="+mn-lt"/>
              </a:rPr>
              <a:t>RGP1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и </a:t>
            </a:r>
            <a:r>
              <a:rPr lang="en-US" dirty="0" err="1" smtClean="0">
                <a:latin typeface="+mn-lt"/>
              </a:rPr>
              <a:t>RGP2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служат для расширения адреса до 20 бит.</a:t>
            </a:r>
          </a:p>
          <a:p>
            <a:endParaRPr lang="ru-RU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836712"/>
            <a:ext cx="75819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7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сигналы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 smtClean="0">
                <a:latin typeface="+mn-lt"/>
              </a:rPr>
              <a:t>DRQ</a:t>
            </a:r>
            <a:r>
              <a:rPr lang="en-US" sz="2600" dirty="0" smtClean="0">
                <a:latin typeface="+mn-lt"/>
              </a:rPr>
              <a:t> – </a:t>
            </a:r>
            <a:r>
              <a:rPr lang="ru-RU" sz="2600" dirty="0" smtClean="0">
                <a:latin typeface="+mn-lt"/>
              </a:rPr>
              <a:t>запрос от устройства к </a:t>
            </a:r>
            <a:r>
              <a:rPr lang="ru-RU" sz="2600" dirty="0" err="1" smtClean="0">
                <a:latin typeface="+mn-lt"/>
              </a:rPr>
              <a:t>КПДП</a:t>
            </a:r>
            <a:r>
              <a:rPr lang="ru-RU" sz="2600" dirty="0" smtClean="0">
                <a:latin typeface="+mn-lt"/>
              </a:rPr>
              <a:t> на </a:t>
            </a:r>
            <a:r>
              <a:rPr lang="ru-RU" sz="2600" dirty="0" err="1" smtClean="0">
                <a:latin typeface="+mn-lt"/>
              </a:rPr>
              <a:t>ПДП</a:t>
            </a:r>
            <a:endParaRPr lang="ru-RU" sz="2600" dirty="0" smtClean="0">
              <a:latin typeface="+mn-lt"/>
            </a:endParaRPr>
          </a:p>
          <a:p>
            <a:r>
              <a:rPr lang="en-US" sz="2600" dirty="0" smtClean="0">
                <a:latin typeface="+mn-lt"/>
              </a:rPr>
              <a:t>HOLD – </a:t>
            </a:r>
            <a:r>
              <a:rPr lang="ru-RU" sz="2600" dirty="0" smtClean="0">
                <a:latin typeface="+mn-lt"/>
              </a:rPr>
              <a:t>запрос от </a:t>
            </a:r>
            <a:r>
              <a:rPr lang="ru-RU" sz="2600" dirty="0" err="1" smtClean="0">
                <a:latin typeface="+mn-lt"/>
              </a:rPr>
              <a:t>КПДП</a:t>
            </a:r>
            <a:r>
              <a:rPr lang="ru-RU" sz="2600" dirty="0" smtClean="0">
                <a:latin typeface="+mn-lt"/>
              </a:rPr>
              <a:t> к процессору на захват шины</a:t>
            </a:r>
          </a:p>
          <a:p>
            <a:r>
              <a:rPr lang="en-US" sz="2600" dirty="0" err="1" smtClean="0">
                <a:latin typeface="+mn-lt"/>
              </a:rPr>
              <a:t>HLDA</a:t>
            </a:r>
            <a:r>
              <a:rPr lang="en-US" sz="2600" dirty="0" smtClean="0">
                <a:latin typeface="+mn-lt"/>
              </a:rPr>
              <a:t> – </a:t>
            </a:r>
            <a:r>
              <a:rPr lang="ru-RU" sz="2600" dirty="0">
                <a:latin typeface="+mn-lt"/>
              </a:rPr>
              <a:t>о</a:t>
            </a:r>
            <a:r>
              <a:rPr lang="ru-RU" sz="2600" dirty="0" smtClean="0">
                <a:latin typeface="+mn-lt"/>
              </a:rPr>
              <a:t>твет процессора </a:t>
            </a:r>
            <a:r>
              <a:rPr lang="ru-RU" sz="2600" dirty="0" err="1" smtClean="0">
                <a:latin typeface="+mn-lt"/>
              </a:rPr>
              <a:t>КПДП</a:t>
            </a:r>
            <a:r>
              <a:rPr lang="ru-RU" sz="2600" dirty="0" smtClean="0">
                <a:latin typeface="+mn-lt"/>
              </a:rPr>
              <a:t> и отключение от шины</a:t>
            </a:r>
          </a:p>
          <a:p>
            <a:r>
              <a:rPr lang="en-US" sz="2600" dirty="0" err="1" smtClean="0">
                <a:latin typeface="+mn-lt"/>
              </a:rPr>
              <a:t>DACK</a:t>
            </a:r>
            <a:r>
              <a:rPr lang="en-US" sz="2600" dirty="0" smtClean="0">
                <a:latin typeface="+mn-lt"/>
              </a:rPr>
              <a:t> – </a:t>
            </a:r>
            <a:r>
              <a:rPr lang="ru-RU" sz="2600" dirty="0">
                <a:latin typeface="+mn-lt"/>
              </a:rPr>
              <a:t>з</a:t>
            </a:r>
            <a:r>
              <a:rPr lang="ru-RU" sz="2600" dirty="0" smtClean="0">
                <a:latin typeface="+mn-lt"/>
              </a:rPr>
              <a:t>ахват шины </a:t>
            </a:r>
            <a:r>
              <a:rPr lang="ru-RU" sz="2600" dirty="0" err="1" smtClean="0">
                <a:latin typeface="+mn-lt"/>
              </a:rPr>
              <a:t>КПДП</a:t>
            </a:r>
            <a:r>
              <a:rPr lang="ru-RU" sz="2600" dirty="0" smtClean="0">
                <a:latin typeface="+mn-lt"/>
              </a:rPr>
              <a:t> и разрешение устройству </a:t>
            </a:r>
            <a:r>
              <a:rPr lang="ru-RU" sz="2600" dirty="0" err="1" smtClean="0">
                <a:latin typeface="+mn-lt"/>
              </a:rPr>
              <a:t>ПДП</a:t>
            </a:r>
            <a:endParaRPr lang="ru-RU" sz="2600" dirty="0" smtClean="0">
              <a:latin typeface="+mn-lt"/>
            </a:endParaRPr>
          </a:p>
          <a:p>
            <a:r>
              <a:rPr lang="ru-RU" sz="2600" dirty="0" err="1" smtClean="0">
                <a:latin typeface="+mn-lt"/>
              </a:rPr>
              <a:t>А0-А7</a:t>
            </a:r>
            <a:r>
              <a:rPr lang="ru-RU" sz="2600" dirty="0" smtClean="0">
                <a:latin typeface="+mn-lt"/>
              </a:rPr>
              <a:t>, </a:t>
            </a:r>
            <a:r>
              <a:rPr lang="ru-RU" sz="2600" dirty="0" err="1" smtClean="0">
                <a:latin typeface="+mn-lt"/>
              </a:rPr>
              <a:t>А9-А15</a:t>
            </a:r>
            <a:r>
              <a:rPr lang="ru-RU" sz="2600" dirty="0" smtClean="0">
                <a:latin typeface="+mn-lt"/>
              </a:rPr>
              <a:t> </a:t>
            </a:r>
            <a:r>
              <a:rPr lang="en-US" sz="2600" dirty="0" smtClean="0">
                <a:latin typeface="+mn-lt"/>
              </a:rPr>
              <a:t> </a:t>
            </a:r>
            <a:r>
              <a:rPr lang="ru-RU" sz="2600" dirty="0" smtClean="0">
                <a:latin typeface="+mn-lt"/>
              </a:rPr>
              <a:t>- адрес выставляемый </a:t>
            </a:r>
            <a:r>
              <a:rPr lang="ru-RU" sz="2600" dirty="0" err="1" smtClean="0">
                <a:latin typeface="+mn-lt"/>
              </a:rPr>
              <a:t>КПДП</a:t>
            </a:r>
            <a:endParaRPr lang="ru-RU" sz="2600" dirty="0" smtClean="0">
              <a:latin typeface="+mn-lt"/>
            </a:endParaRPr>
          </a:p>
          <a:p>
            <a:r>
              <a:rPr lang="en-US" sz="2600" dirty="0" err="1" smtClean="0">
                <a:latin typeface="+mn-lt"/>
              </a:rPr>
              <a:t>IOR,IOW,MR,MW</a:t>
            </a:r>
            <a:r>
              <a:rPr lang="en-US" sz="2600" dirty="0" smtClean="0">
                <a:latin typeface="+mn-lt"/>
              </a:rPr>
              <a:t> – </a:t>
            </a:r>
            <a:r>
              <a:rPr lang="ru-RU" sz="2600" dirty="0" smtClean="0">
                <a:latin typeface="+mn-lt"/>
              </a:rPr>
              <a:t>запись чтение устройства и памяти. </a:t>
            </a:r>
          </a:p>
          <a:p>
            <a:r>
              <a:rPr lang="en-US" sz="2600" dirty="0" err="1" smtClean="0">
                <a:latin typeface="+mn-lt"/>
              </a:rPr>
              <a:t>D0-D7</a:t>
            </a:r>
            <a:r>
              <a:rPr lang="en-US" sz="2600" dirty="0" smtClean="0">
                <a:latin typeface="+mn-lt"/>
              </a:rPr>
              <a:t> – </a:t>
            </a:r>
            <a:r>
              <a:rPr lang="ru-RU" sz="2600" dirty="0" smtClean="0">
                <a:latin typeface="+mn-lt"/>
              </a:rPr>
              <a:t>данные</a:t>
            </a:r>
          </a:p>
          <a:p>
            <a:r>
              <a:rPr lang="en-US" sz="2600" dirty="0" smtClean="0">
                <a:latin typeface="+mn-lt"/>
              </a:rPr>
              <a:t>DMA CS –</a:t>
            </a:r>
            <a:r>
              <a:rPr lang="ru-RU" sz="2600" dirty="0" smtClean="0">
                <a:latin typeface="+mn-lt"/>
              </a:rPr>
              <a:t> сигнал </a:t>
            </a:r>
            <a:r>
              <a:rPr lang="en-US" sz="2600" dirty="0" smtClean="0">
                <a:latin typeface="+mn-lt"/>
              </a:rPr>
              <a:t>CS </a:t>
            </a:r>
            <a:r>
              <a:rPr lang="ru-RU" sz="2600" dirty="0" smtClean="0">
                <a:latin typeface="+mn-lt"/>
              </a:rPr>
              <a:t>от </a:t>
            </a:r>
            <a:r>
              <a:rPr lang="en-US" sz="2600" dirty="0" smtClean="0">
                <a:latin typeface="+mn-lt"/>
              </a:rPr>
              <a:t> </a:t>
            </a:r>
            <a:r>
              <a:rPr lang="ru-RU" sz="2600" dirty="0" smtClean="0">
                <a:latin typeface="+mn-lt"/>
              </a:rPr>
              <a:t>выбор </a:t>
            </a:r>
            <a:endParaRPr lang="ru-RU" sz="2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58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работы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4149080"/>
            <a:ext cx="8504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Контроллер может работать в режиме  передачи блока данных</a:t>
            </a:r>
          </a:p>
          <a:p>
            <a:r>
              <a:rPr lang="ru-RU" sz="2400" dirty="0"/>
              <a:t> </a:t>
            </a:r>
            <a:r>
              <a:rPr lang="ru-RU" sz="2400" dirty="0" smtClean="0"/>
              <a:t> и в режиме одиночной передачи.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7266" y="5288340"/>
            <a:ext cx="8640960" cy="15696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ru-RU" sz="2400" b="1" dirty="0"/>
              <a:t>Контроллер </a:t>
            </a:r>
            <a:r>
              <a:rPr lang="ru-RU" sz="2400" b="1" dirty="0" err="1"/>
              <a:t>ПДП</a:t>
            </a:r>
            <a:r>
              <a:rPr lang="ru-RU" sz="2400" b="1" dirty="0"/>
              <a:t> может быть выполнен в виде отдельного  </a:t>
            </a:r>
            <a:r>
              <a:rPr lang="ru-RU" sz="2400" b="1" dirty="0" smtClean="0"/>
              <a:t>устройства (системный </a:t>
            </a:r>
            <a:r>
              <a:rPr lang="ru-RU" sz="2400" b="1" dirty="0" err="1" smtClean="0"/>
              <a:t>КПДП</a:t>
            </a:r>
            <a:r>
              <a:rPr lang="ru-RU" sz="2400" b="1" dirty="0" smtClean="0"/>
              <a:t>) </a:t>
            </a:r>
            <a:r>
              <a:rPr lang="ru-RU" sz="2400" b="1" dirty="0"/>
              <a:t>или   в  виде внутреннего устройства </a:t>
            </a:r>
            <a:r>
              <a:rPr lang="ru-RU" sz="2400" b="1" dirty="0" err="1"/>
              <a:t>соответствуюещего</a:t>
            </a:r>
            <a:r>
              <a:rPr lang="ru-RU" sz="2400" b="1" dirty="0"/>
              <a:t>   контроллера ввода вывода (</a:t>
            </a:r>
            <a:r>
              <a:rPr lang="ru-RU" sz="2400" b="1" i="1" dirty="0"/>
              <a:t>контроллера </a:t>
            </a:r>
            <a:r>
              <a:rPr lang="en-US" sz="2400" b="1" i="1" dirty="0"/>
              <a:t>HDD, USB </a:t>
            </a:r>
            <a:r>
              <a:rPr lang="ru-RU" sz="2400" b="1" i="1" dirty="0"/>
              <a:t>и </a:t>
            </a:r>
            <a:r>
              <a:rPr lang="ru-RU" sz="2400" b="1" i="1" dirty="0" err="1"/>
              <a:t>др</a:t>
            </a:r>
            <a:r>
              <a:rPr lang="ru-RU" sz="2400" b="1" i="1" dirty="0"/>
              <a:t>,. т.е. может быть несколько </a:t>
            </a:r>
            <a:r>
              <a:rPr lang="ru-RU" sz="2400" b="1" i="1" dirty="0" smtClean="0"/>
              <a:t>)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2" y="971341"/>
            <a:ext cx="40671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регистры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Адреса регистров в диапазоне  00</a:t>
            </a:r>
            <a:r>
              <a:rPr lang="en-US" dirty="0" smtClean="0"/>
              <a:t>h – </a:t>
            </a:r>
            <a:r>
              <a:rPr lang="en-US" dirty="0" err="1" smtClean="0"/>
              <a:t>0Fh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323975"/>
            <a:ext cx="63341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0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511156"/>
          </a:xfrm>
        </p:spPr>
        <p:txBody>
          <a:bodyPr/>
          <a:lstStyle/>
          <a:p>
            <a:r>
              <a:rPr lang="ru-RU" dirty="0" smtClean="0"/>
              <a:t>Последовательность передачи при </a:t>
            </a:r>
            <a:r>
              <a:rPr lang="ru-RU" dirty="0" err="1" smtClean="0"/>
              <a:t>ПДП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800" dirty="0" smtClean="0"/>
              <a:t>на примере контроллера </a:t>
            </a:r>
            <a:r>
              <a:rPr lang="en-US" sz="1800" dirty="0" smtClean="0"/>
              <a:t>HDD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50" y="1052736"/>
            <a:ext cx="84486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26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контроллера </a:t>
            </a:r>
            <a:r>
              <a:rPr lang="en-US" dirty="0" smtClean="0"/>
              <a:t>DMA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>
                <a:latin typeface="+mn-lt"/>
              </a:rPr>
              <a:t>Процессор «знает» с какой областью памяти работает внешнее устройство (начальный адрес области памяти и количество передаваемых байт)</a:t>
            </a:r>
          </a:p>
          <a:p>
            <a:pPr>
              <a:buNone/>
            </a:pPr>
            <a:endParaRPr lang="ru-RU" dirty="0" smtClean="0">
              <a:latin typeface="+mn-lt"/>
            </a:endParaRPr>
          </a:p>
          <a:p>
            <a:pPr>
              <a:buNone/>
            </a:pPr>
            <a:r>
              <a:rPr lang="ru-RU" dirty="0" smtClean="0">
                <a:latin typeface="+mn-lt"/>
              </a:rPr>
              <a:t> При инициализации </a:t>
            </a:r>
            <a:r>
              <a:rPr lang="ru-RU" dirty="0" err="1" smtClean="0">
                <a:latin typeface="+mn-lt"/>
              </a:rPr>
              <a:t>КПДП</a:t>
            </a:r>
            <a:r>
              <a:rPr lang="ru-RU" dirty="0" smtClean="0">
                <a:latin typeface="+mn-lt"/>
              </a:rPr>
              <a:t> задается :</a:t>
            </a:r>
          </a:p>
          <a:p>
            <a:pPr lvl="1"/>
            <a:r>
              <a:rPr lang="ru-RU" dirty="0" smtClean="0">
                <a:latin typeface="+mn-lt"/>
              </a:rPr>
              <a:t> </a:t>
            </a:r>
            <a:r>
              <a:rPr lang="ru-RU" dirty="0" smtClean="0">
                <a:solidFill>
                  <a:srgbClr val="FF0000"/>
                </a:solidFill>
                <a:latin typeface="+mn-lt"/>
              </a:rPr>
              <a:t>начальный адрес оперативной памяти для обмена;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  <a:latin typeface="+mn-lt"/>
              </a:rPr>
              <a:t>число передаваемых </a:t>
            </a:r>
            <a:r>
              <a:rPr lang="ru-RU" dirty="0">
                <a:solidFill>
                  <a:srgbClr val="FF0000"/>
                </a:solidFill>
                <a:latin typeface="+mn-lt"/>
              </a:rPr>
              <a:t>б</a:t>
            </a:r>
            <a:r>
              <a:rPr lang="ru-RU" dirty="0" smtClean="0">
                <a:solidFill>
                  <a:srgbClr val="FF0000"/>
                </a:solidFill>
                <a:latin typeface="+mn-lt"/>
              </a:rPr>
              <a:t>айт;</a:t>
            </a:r>
          </a:p>
          <a:p>
            <a:pPr lvl="1"/>
            <a:r>
              <a:rPr lang="ru-RU" dirty="0" smtClean="0">
                <a:latin typeface="+mn-lt"/>
              </a:rPr>
              <a:t> направление обмена, а также устанавливаются требуемые режимы работы </a:t>
            </a:r>
            <a:r>
              <a:rPr lang="ru-RU" sz="1600" i="1" dirty="0" smtClean="0">
                <a:latin typeface="+mn-lt"/>
              </a:rPr>
              <a:t>(одиночная или блочная передача и т. д</a:t>
            </a:r>
            <a:r>
              <a:rPr lang="ru-RU" dirty="0" smtClean="0">
                <a:latin typeface="+mn-lt"/>
              </a:rPr>
              <a:t>.).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67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2852"/>
            <a:ext cx="8229600" cy="511156"/>
          </a:xfrm>
        </p:spPr>
        <p:txBody>
          <a:bodyPr/>
          <a:lstStyle/>
          <a:p>
            <a:r>
              <a:rPr lang="ru-RU" dirty="0" smtClean="0"/>
              <a:t>Работа процессора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6143644"/>
          </a:xfrm>
        </p:spPr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latin typeface="+mn-lt"/>
              </a:rPr>
              <a:t>В счетчик команд  заносится адрес ячейки  памяти, содержащий </a:t>
            </a:r>
            <a:r>
              <a:rPr lang="ru-RU" dirty="0" smtClean="0">
                <a:solidFill>
                  <a:srgbClr val="FF0000"/>
                </a:solidFill>
                <a:latin typeface="+mn-lt"/>
              </a:rPr>
              <a:t>первую команду </a:t>
            </a:r>
            <a:r>
              <a:rPr lang="ru-RU" dirty="0" smtClean="0">
                <a:latin typeface="+mn-lt"/>
              </a:rPr>
              <a:t>программы.</a:t>
            </a:r>
          </a:p>
          <a:p>
            <a:r>
              <a:rPr lang="ru-RU" dirty="0" smtClean="0">
                <a:latin typeface="+mn-lt"/>
              </a:rPr>
              <a:t>Адрес  поступает в регистр адреса памяти и храниться там на время обращения к памяти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620689"/>
            <a:ext cx="6981825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244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511156"/>
          </a:xfrm>
        </p:spPr>
        <p:txBody>
          <a:bodyPr/>
          <a:lstStyle/>
          <a:p>
            <a:r>
              <a:rPr lang="ru-RU" dirty="0" smtClean="0"/>
              <a:t>Последовательность   операций  при </a:t>
            </a:r>
            <a:r>
              <a:rPr lang="ru-RU" dirty="0" err="1" smtClean="0"/>
              <a:t>ПДП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1. </a:t>
            </a:r>
            <a:r>
              <a:rPr lang="ru-RU" dirty="0" smtClean="0">
                <a:latin typeface="+mn-lt"/>
              </a:rPr>
              <a:t>Инициализация контроллера </a:t>
            </a:r>
          </a:p>
          <a:p>
            <a:r>
              <a:rPr lang="ru-RU" dirty="0" smtClean="0">
                <a:latin typeface="+mn-lt"/>
              </a:rPr>
              <a:t>2. Принять Запрос </a:t>
            </a:r>
            <a:r>
              <a:rPr lang="en-US" dirty="0" smtClean="0">
                <a:latin typeface="+mn-lt"/>
              </a:rPr>
              <a:t>(DR</a:t>
            </a:r>
            <a:r>
              <a:rPr lang="ru-RU" dirty="0" smtClean="0">
                <a:latin typeface="+mn-lt"/>
              </a:rPr>
              <a:t>Е</a:t>
            </a:r>
            <a:r>
              <a:rPr lang="en-US" dirty="0" smtClean="0">
                <a:latin typeface="+mn-lt"/>
              </a:rPr>
              <a:t>Q) </a:t>
            </a:r>
            <a:r>
              <a:rPr lang="ru-RU" dirty="0" smtClean="0">
                <a:latin typeface="+mn-lt"/>
              </a:rPr>
              <a:t>на ПДП от контроллера </a:t>
            </a:r>
            <a:r>
              <a:rPr lang="en-US" dirty="0" smtClean="0">
                <a:latin typeface="+mn-lt"/>
              </a:rPr>
              <a:t>HDD </a:t>
            </a:r>
            <a:r>
              <a:rPr lang="ru-RU" dirty="0" smtClean="0">
                <a:latin typeface="+mn-lt"/>
              </a:rPr>
              <a:t>к контроллеру ПДП</a:t>
            </a:r>
          </a:p>
          <a:p>
            <a:r>
              <a:rPr lang="ru-RU" dirty="0" smtClean="0">
                <a:latin typeface="+mn-lt"/>
              </a:rPr>
              <a:t>3. Выставить запрос</a:t>
            </a:r>
            <a:r>
              <a:rPr lang="en-US" dirty="0" smtClean="0">
                <a:latin typeface="+mn-lt"/>
              </a:rPr>
              <a:t> (HRQ)</a:t>
            </a:r>
            <a:r>
              <a:rPr lang="ru-RU" dirty="0" smtClean="0">
                <a:latin typeface="+mn-lt"/>
              </a:rPr>
              <a:t>  от контроллера ПДП к процессору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 на захват шины</a:t>
            </a:r>
          </a:p>
          <a:p>
            <a:r>
              <a:rPr lang="ru-RU" dirty="0" smtClean="0">
                <a:latin typeface="+mn-lt"/>
              </a:rPr>
              <a:t>4. Ответ процессора (</a:t>
            </a:r>
            <a:r>
              <a:rPr lang="en-US" dirty="0" smtClean="0">
                <a:latin typeface="+mn-lt"/>
              </a:rPr>
              <a:t>HLDA) </a:t>
            </a:r>
            <a:r>
              <a:rPr lang="ru-RU" dirty="0" smtClean="0">
                <a:latin typeface="+mn-lt"/>
              </a:rPr>
              <a:t> контроллеру </a:t>
            </a:r>
            <a:r>
              <a:rPr lang="ru-RU" dirty="0" err="1" smtClean="0">
                <a:latin typeface="+mn-lt"/>
              </a:rPr>
              <a:t>ПДП</a:t>
            </a:r>
            <a:r>
              <a:rPr lang="ru-RU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(</a:t>
            </a:r>
            <a:r>
              <a:rPr lang="ru-RU" dirty="0" smtClean="0">
                <a:latin typeface="+mn-lt"/>
              </a:rPr>
              <a:t>процессор переводит свои выводы в третье состояние и отключается от </a:t>
            </a:r>
            <a:r>
              <a:rPr lang="ru-RU" dirty="0" err="1" smtClean="0">
                <a:latin typeface="+mn-lt"/>
              </a:rPr>
              <a:t>ША</a:t>
            </a:r>
            <a:r>
              <a:rPr lang="ru-RU" dirty="0" smtClean="0">
                <a:latin typeface="+mn-lt"/>
              </a:rPr>
              <a:t>, </a:t>
            </a:r>
            <a:r>
              <a:rPr lang="ru-RU" dirty="0" err="1" smtClean="0">
                <a:latin typeface="+mn-lt"/>
              </a:rPr>
              <a:t>ШД</a:t>
            </a:r>
            <a:r>
              <a:rPr lang="ru-RU" dirty="0" smtClean="0">
                <a:latin typeface="+mn-lt"/>
              </a:rPr>
              <a:t>, ШУ</a:t>
            </a:r>
            <a:r>
              <a:rPr lang="en-US" dirty="0" smtClean="0">
                <a:latin typeface="+mn-lt"/>
              </a:rPr>
              <a:t>)</a:t>
            </a:r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5. </a:t>
            </a:r>
            <a:r>
              <a:rPr lang="ru-RU" dirty="0" smtClean="0">
                <a:solidFill>
                  <a:srgbClr val="FF0000"/>
                </a:solidFill>
                <a:latin typeface="+mn-lt"/>
              </a:rPr>
              <a:t>Контроллер </a:t>
            </a:r>
            <a:r>
              <a:rPr lang="ru-RU" dirty="0" err="1" smtClean="0">
                <a:solidFill>
                  <a:srgbClr val="FF0000"/>
                </a:solidFill>
                <a:latin typeface="+mn-lt"/>
              </a:rPr>
              <a:t>ПДП</a:t>
            </a:r>
            <a:r>
              <a:rPr lang="ru-RU" dirty="0" smtClean="0">
                <a:solidFill>
                  <a:srgbClr val="FF0000"/>
                </a:solidFill>
                <a:latin typeface="+mn-lt"/>
              </a:rPr>
              <a:t> берет на себя управление шинами и выставляет адрес памяти  </a:t>
            </a:r>
            <a:r>
              <a:rPr lang="ru-RU" dirty="0" smtClean="0">
                <a:latin typeface="+mn-lt"/>
              </a:rPr>
              <a:t>на шину адреса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и передает сигнал ответа  </a:t>
            </a:r>
            <a:r>
              <a:rPr lang="en-US" dirty="0" smtClean="0">
                <a:latin typeface="+mn-lt"/>
              </a:rPr>
              <a:t>DACK N </a:t>
            </a:r>
            <a:r>
              <a:rPr lang="ru-RU" dirty="0" smtClean="0">
                <a:latin typeface="+mn-lt"/>
              </a:rPr>
              <a:t>в контроллер </a:t>
            </a:r>
            <a:r>
              <a:rPr lang="en-US" dirty="0" smtClean="0">
                <a:latin typeface="+mn-lt"/>
              </a:rPr>
              <a:t>HDD</a:t>
            </a:r>
          </a:p>
          <a:p>
            <a:r>
              <a:rPr lang="ru-RU" dirty="0" smtClean="0">
                <a:latin typeface="+mn-lt"/>
              </a:rPr>
              <a:t>6. Контроллер </a:t>
            </a:r>
            <a:r>
              <a:rPr lang="ru-RU" dirty="0" err="1" smtClean="0">
                <a:latin typeface="+mn-lt"/>
              </a:rPr>
              <a:t>ПДП</a:t>
            </a:r>
            <a:r>
              <a:rPr lang="ru-RU" dirty="0" smtClean="0">
                <a:latin typeface="+mn-lt"/>
              </a:rPr>
              <a:t>  последовательно вырабатывает сигналы </a:t>
            </a:r>
            <a:r>
              <a:rPr lang="en-US" dirty="0" smtClean="0">
                <a:latin typeface="+mn-lt"/>
              </a:rPr>
              <a:t>IOR </a:t>
            </a:r>
            <a:r>
              <a:rPr lang="ru-RU" dirty="0" smtClean="0">
                <a:latin typeface="+mn-lt"/>
              </a:rPr>
              <a:t>и</a:t>
            </a:r>
            <a:r>
              <a:rPr lang="en-US" dirty="0" smtClean="0">
                <a:latin typeface="+mn-lt"/>
              </a:rPr>
              <a:t> MEMW </a:t>
            </a:r>
            <a:r>
              <a:rPr lang="ru-RU" dirty="0" smtClean="0">
                <a:latin typeface="+mn-lt"/>
              </a:rPr>
              <a:t>при записи в память и </a:t>
            </a:r>
            <a:r>
              <a:rPr lang="en-US" dirty="0" smtClean="0">
                <a:latin typeface="+mn-lt"/>
              </a:rPr>
              <a:t>IOW</a:t>
            </a:r>
            <a:r>
              <a:rPr lang="ru-RU" dirty="0" smtClean="0">
                <a:latin typeface="+mn-lt"/>
              </a:rPr>
              <a:t> и </a:t>
            </a:r>
            <a:r>
              <a:rPr lang="en-US" dirty="0" smtClean="0">
                <a:latin typeface="+mn-lt"/>
              </a:rPr>
              <a:t>MEMR </a:t>
            </a:r>
            <a:r>
              <a:rPr lang="ru-RU" dirty="0" smtClean="0">
                <a:latin typeface="+mn-lt"/>
              </a:rPr>
              <a:t>при чтении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памяти. Байт данных переписывается напрямую из буфера </a:t>
            </a:r>
            <a:r>
              <a:rPr lang="ru-RU" dirty="0" err="1" smtClean="0">
                <a:latin typeface="+mn-lt"/>
              </a:rPr>
              <a:t>КВВ</a:t>
            </a:r>
            <a:r>
              <a:rPr lang="ru-RU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HDD </a:t>
            </a:r>
            <a:r>
              <a:rPr lang="ru-RU" dirty="0" smtClean="0">
                <a:latin typeface="+mn-lt"/>
              </a:rPr>
              <a:t>в ОП. </a:t>
            </a:r>
          </a:p>
          <a:p>
            <a:r>
              <a:rPr lang="ru-RU" dirty="0" smtClean="0">
                <a:latin typeface="+mn-lt"/>
              </a:rPr>
              <a:t>7. Пункты 5-6 повторяются пока не будут переданы все данные, количество которых задано в </a:t>
            </a:r>
            <a:r>
              <a:rPr lang="ru-RU" dirty="0" err="1" smtClean="0">
                <a:latin typeface="+mn-lt"/>
              </a:rPr>
              <a:t>КПДП</a:t>
            </a:r>
            <a:r>
              <a:rPr lang="ru-RU" dirty="0" smtClean="0">
                <a:latin typeface="+mn-lt"/>
              </a:rPr>
              <a:t>.</a:t>
            </a:r>
          </a:p>
          <a:p>
            <a:r>
              <a:rPr lang="ru-RU" dirty="0" smtClean="0">
                <a:latin typeface="+mn-lt"/>
              </a:rPr>
              <a:t>8. Контролер ПДП вырабатывает запрос на прерывание по окончании передачи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82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Внутренняя структура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4302"/>
            <a:ext cx="6784032" cy="528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785794"/>
            <a:ext cx="221932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3390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Каскадирование контроллеров ПДП</a:t>
            </a:r>
            <a:endParaRPr lang="ru-RU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5" y="1433513"/>
            <a:ext cx="5129234" cy="4807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172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Каналы ПДП для </a:t>
            </a:r>
            <a:r>
              <a:rPr lang="ru-RU" dirty="0" err="1" smtClean="0"/>
              <a:t>РС</a:t>
            </a:r>
            <a:r>
              <a:rPr lang="ru-RU" dirty="0" smtClean="0"/>
              <a:t> </a:t>
            </a:r>
            <a:r>
              <a:rPr lang="ru-RU" dirty="0" err="1" smtClean="0"/>
              <a:t>ХТ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7" y="1484784"/>
            <a:ext cx="80010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282" y="4437112"/>
            <a:ext cx="8933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</a:t>
            </a:r>
            <a:r>
              <a:rPr lang="ru-RU" sz="2400" dirty="0" err="1" smtClean="0"/>
              <a:t>РС</a:t>
            </a:r>
            <a:r>
              <a:rPr lang="ru-RU" sz="2400" dirty="0" smtClean="0"/>
              <a:t> </a:t>
            </a:r>
            <a:r>
              <a:rPr lang="ru-RU" sz="2400" dirty="0" err="1" smtClean="0"/>
              <a:t>ХТ</a:t>
            </a:r>
            <a:r>
              <a:rPr lang="ru-RU" sz="2400" dirty="0" smtClean="0"/>
              <a:t> на нулевой канал </a:t>
            </a:r>
            <a:r>
              <a:rPr lang="ru-RU" sz="2400" dirty="0" err="1" smtClean="0"/>
              <a:t>КПДП</a:t>
            </a:r>
            <a:r>
              <a:rPr lang="ru-RU" sz="2400" dirty="0" smtClean="0"/>
              <a:t>  каждые 15 </a:t>
            </a:r>
            <a:r>
              <a:rPr lang="ru-RU" sz="2400" dirty="0" err="1" smtClean="0"/>
              <a:t>мкс</a:t>
            </a:r>
            <a:r>
              <a:rPr lang="ru-RU" sz="2400" dirty="0" smtClean="0"/>
              <a:t> подается сигнал от первого канала  таймера, по которому </a:t>
            </a:r>
            <a:r>
              <a:rPr lang="ru-RU" sz="2400" dirty="0" err="1" smtClean="0"/>
              <a:t>КПДП</a:t>
            </a:r>
            <a:r>
              <a:rPr lang="ru-RU" sz="2400" dirty="0" smtClean="0"/>
              <a:t> совершает «перебор» ячеек ОП  для регенерации их содержимого.</a:t>
            </a:r>
            <a:r>
              <a:rPr lang="ru-RU" dirty="0" smtClean="0"/>
              <a:t>	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89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18"/>
            <a:ext cx="8229600" cy="511156"/>
          </a:xfrm>
        </p:spPr>
        <p:txBody>
          <a:bodyPr/>
          <a:lstStyle/>
          <a:p>
            <a:r>
              <a:rPr lang="ru-RU" dirty="0" smtClean="0"/>
              <a:t>Контроллер прерываний </a:t>
            </a:r>
            <a:r>
              <a:rPr lang="en-US" dirty="0" err="1" smtClean="0"/>
              <a:t>i8259</a:t>
            </a:r>
            <a:endParaRPr lang="ru-RU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22" y="535812"/>
            <a:ext cx="742592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79512" y="5288340"/>
            <a:ext cx="90730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IRQ0-IRQ7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входы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запросов 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на прерывание </a:t>
            </a:r>
          </a:p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INTCS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–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выбор чипа контроллера прерываний  от дешифратора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базового адреса</a:t>
            </a:r>
            <a:endParaRPr lang="ru-RU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–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запрос на прерывание 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к процессору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А – ответ процессора</a:t>
            </a:r>
          </a:p>
          <a:p>
            <a:r>
              <a:rPr lang="ru-RU" sz="1600" dirty="0" err="1">
                <a:latin typeface="Arial" pitchFamily="34" charset="0"/>
                <a:cs typeface="Arial" pitchFamily="34" charset="0"/>
              </a:rPr>
              <a:t>А0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– выбор внутренних регистров,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RD/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WR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–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запись/чтение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D0-D7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шина данных,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90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Контроллер прерываний </a:t>
            </a:r>
            <a:r>
              <a:rPr lang="en-US" dirty="0" smtClean="0"/>
              <a:t>i8259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93" y="980728"/>
            <a:ext cx="7852518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регистры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b="1" dirty="0" smtClean="0">
                <a:solidFill>
                  <a:srgbClr val="C00000"/>
                </a:solidFill>
                <a:latin typeface="+mn-lt"/>
              </a:rPr>
              <a:t>Регистр запросов IRR </a:t>
            </a:r>
            <a:r>
              <a:rPr lang="ru-RU" sz="2600" b="1" dirty="0" smtClean="0">
                <a:latin typeface="+mn-lt"/>
              </a:rPr>
              <a:t>( </a:t>
            </a:r>
            <a:r>
              <a:rPr lang="ru-RU" sz="2600" b="1" dirty="0" err="1" smtClean="0">
                <a:latin typeface="+mn-lt"/>
              </a:rPr>
              <a:t>Interrupt</a:t>
            </a:r>
            <a:r>
              <a:rPr lang="ru-RU" sz="2600" b="1" dirty="0" smtClean="0">
                <a:latin typeface="+mn-lt"/>
              </a:rPr>
              <a:t> </a:t>
            </a:r>
            <a:r>
              <a:rPr lang="ru-RU" sz="2600" b="1" dirty="0" err="1" smtClean="0">
                <a:latin typeface="+mn-lt"/>
              </a:rPr>
              <a:t>request</a:t>
            </a:r>
            <a:r>
              <a:rPr lang="ru-RU" sz="2600" b="1" dirty="0" smtClean="0">
                <a:latin typeface="+mn-lt"/>
              </a:rPr>
              <a:t> </a:t>
            </a:r>
            <a:r>
              <a:rPr lang="ru-RU" sz="2600" b="1" dirty="0" err="1" smtClean="0">
                <a:latin typeface="+mn-lt"/>
              </a:rPr>
              <a:t>register</a:t>
            </a:r>
            <a:r>
              <a:rPr lang="ru-RU" sz="2600" b="1" dirty="0" smtClean="0">
                <a:latin typeface="+mn-lt"/>
              </a:rPr>
              <a:t> )</a:t>
            </a:r>
            <a:r>
              <a:rPr lang="ru-RU" sz="2600" dirty="0" smtClean="0">
                <a:latin typeface="+mn-lt"/>
              </a:rPr>
              <a:t> – запоминает все запросы на входе  </a:t>
            </a:r>
            <a:r>
              <a:rPr lang="ru-RU" sz="2600" dirty="0" err="1" smtClean="0">
                <a:latin typeface="+mn-lt"/>
              </a:rPr>
              <a:t>IRQ</a:t>
            </a:r>
            <a:r>
              <a:rPr lang="ru-RU" sz="2600" dirty="0" smtClean="0">
                <a:latin typeface="+mn-lt"/>
              </a:rPr>
              <a:t>.</a:t>
            </a:r>
          </a:p>
          <a:p>
            <a:r>
              <a:rPr lang="ru-RU" sz="2600" b="1" dirty="0" smtClean="0">
                <a:solidFill>
                  <a:srgbClr val="C00000"/>
                </a:solidFill>
                <a:latin typeface="+mn-lt"/>
              </a:rPr>
              <a:t>Регистр состояния </a:t>
            </a:r>
            <a:r>
              <a:rPr lang="ru-RU" sz="2600" b="1" dirty="0" err="1" smtClean="0">
                <a:solidFill>
                  <a:srgbClr val="C00000"/>
                </a:solidFill>
                <a:latin typeface="+mn-lt"/>
              </a:rPr>
              <a:t>ISR</a:t>
            </a:r>
            <a:r>
              <a:rPr lang="ru-RU" sz="2600" b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600" b="1" dirty="0" smtClean="0">
                <a:latin typeface="+mn-lt"/>
              </a:rPr>
              <a:t>( </a:t>
            </a:r>
            <a:r>
              <a:rPr lang="ru-RU" sz="2600" b="1" dirty="0" err="1" smtClean="0">
                <a:latin typeface="+mn-lt"/>
              </a:rPr>
              <a:t>Interrupt</a:t>
            </a:r>
            <a:r>
              <a:rPr lang="ru-RU" sz="2600" b="1" dirty="0" smtClean="0">
                <a:latin typeface="+mn-lt"/>
              </a:rPr>
              <a:t> </a:t>
            </a:r>
            <a:r>
              <a:rPr lang="ru-RU" sz="2600" b="1" dirty="0" err="1" smtClean="0">
                <a:latin typeface="+mn-lt"/>
              </a:rPr>
              <a:t>Status</a:t>
            </a:r>
            <a:r>
              <a:rPr lang="ru-RU" sz="2600" b="1" dirty="0" smtClean="0">
                <a:latin typeface="+mn-lt"/>
              </a:rPr>
              <a:t> </a:t>
            </a:r>
            <a:r>
              <a:rPr lang="ru-RU" sz="2600" b="1" dirty="0" err="1" smtClean="0">
                <a:latin typeface="+mn-lt"/>
              </a:rPr>
              <a:t>Register</a:t>
            </a:r>
            <a:r>
              <a:rPr lang="ru-RU" sz="2600" b="1" dirty="0" smtClean="0">
                <a:latin typeface="+mn-lt"/>
              </a:rPr>
              <a:t> )</a:t>
            </a:r>
            <a:r>
              <a:rPr lang="ru-RU" sz="2600" dirty="0" smtClean="0">
                <a:latin typeface="+mn-lt"/>
              </a:rPr>
              <a:t> – задает приоритет обработки прерываний</a:t>
            </a:r>
          </a:p>
          <a:p>
            <a:pPr lvl="1"/>
            <a:endParaRPr lang="ru-RU" dirty="0" smtClean="0"/>
          </a:p>
          <a:p>
            <a:r>
              <a:rPr lang="ru-RU" sz="2600" b="1" dirty="0" smtClean="0">
                <a:solidFill>
                  <a:srgbClr val="C00000"/>
                </a:solidFill>
                <a:latin typeface="+mn-lt"/>
              </a:rPr>
              <a:t>Регистр маскирования IMR </a:t>
            </a:r>
            <a:r>
              <a:rPr lang="ru-RU" sz="2600" b="1" dirty="0" smtClean="0">
                <a:latin typeface="+mn-lt"/>
              </a:rPr>
              <a:t>( </a:t>
            </a:r>
            <a:r>
              <a:rPr lang="ru-RU" sz="2600" b="1" dirty="0" err="1" smtClean="0">
                <a:latin typeface="+mn-lt"/>
              </a:rPr>
              <a:t>Interrupt</a:t>
            </a:r>
            <a:r>
              <a:rPr lang="ru-RU" sz="2600" b="1" dirty="0" smtClean="0">
                <a:latin typeface="+mn-lt"/>
              </a:rPr>
              <a:t> </a:t>
            </a:r>
            <a:r>
              <a:rPr lang="ru-RU" sz="2600" b="1" dirty="0" err="1" smtClean="0">
                <a:latin typeface="+mn-lt"/>
              </a:rPr>
              <a:t>Mask</a:t>
            </a:r>
            <a:r>
              <a:rPr lang="ru-RU" sz="2600" b="1" dirty="0" smtClean="0">
                <a:latin typeface="+mn-lt"/>
              </a:rPr>
              <a:t> </a:t>
            </a:r>
            <a:r>
              <a:rPr lang="ru-RU" sz="2600" b="1" dirty="0" err="1" smtClean="0">
                <a:latin typeface="+mn-lt"/>
              </a:rPr>
              <a:t>Register</a:t>
            </a:r>
            <a:r>
              <a:rPr lang="ru-RU" sz="2600" b="1" dirty="0" smtClean="0">
                <a:latin typeface="+mn-lt"/>
              </a:rPr>
              <a:t> )</a:t>
            </a:r>
            <a:r>
              <a:rPr lang="ru-RU" sz="2600" dirty="0" smtClean="0">
                <a:latin typeface="+mn-lt"/>
              </a:rPr>
              <a:t> – запрещает отдельные прерывания</a:t>
            </a:r>
          </a:p>
          <a:p>
            <a:r>
              <a:rPr lang="ru-RU" sz="2600" dirty="0" smtClean="0">
                <a:latin typeface="+mn-lt"/>
              </a:rPr>
              <a:t>Адреса регистров</a:t>
            </a:r>
          </a:p>
          <a:p>
            <a:r>
              <a:rPr lang="en-US" sz="2600" dirty="0" smtClean="0">
                <a:latin typeface="+mn-lt"/>
              </a:rPr>
              <a:t>ISR: 20H</a:t>
            </a:r>
            <a:br>
              <a:rPr lang="en-US" sz="2600" dirty="0" smtClean="0">
                <a:latin typeface="+mn-lt"/>
              </a:rPr>
            </a:br>
            <a:r>
              <a:rPr lang="en-US" sz="2600" dirty="0" err="1" smtClean="0">
                <a:latin typeface="+mn-lt"/>
              </a:rPr>
              <a:t>IMR:21H</a:t>
            </a:r>
            <a:endParaRPr lang="ru-RU" sz="2600" dirty="0" smtClean="0">
              <a:latin typeface="+mn-lt"/>
            </a:endParaRPr>
          </a:p>
          <a:p>
            <a:r>
              <a:rPr lang="ru-RU" sz="2600" dirty="0" smtClean="0">
                <a:latin typeface="+mn-lt"/>
              </a:rPr>
              <a:t>Обращение к </a:t>
            </a:r>
            <a:r>
              <a:rPr lang="en-US" sz="2600" dirty="0" err="1" smtClean="0">
                <a:latin typeface="+mn-lt"/>
              </a:rPr>
              <a:t>IRR</a:t>
            </a:r>
            <a:r>
              <a:rPr lang="ru-RU" sz="2600" dirty="0" smtClean="0">
                <a:latin typeface="+mn-lt"/>
              </a:rPr>
              <a:t> с помощью  специальных управляющих слов</a:t>
            </a:r>
            <a:r>
              <a:rPr lang="en-US" sz="2600" dirty="0" smtClean="0">
                <a:latin typeface="+mn-lt"/>
              </a:rPr>
              <a:t/>
            </a:r>
            <a:br>
              <a:rPr lang="en-US" sz="2600" dirty="0" smtClean="0">
                <a:latin typeface="+mn-lt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Временная диаграмма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643063"/>
            <a:ext cx="7799387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2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операций при прерывании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1. Инициализация контроллера</a:t>
            </a:r>
          </a:p>
          <a:p>
            <a:r>
              <a:rPr lang="ru-RU" dirty="0" smtClean="0">
                <a:latin typeface="+mn-lt"/>
              </a:rPr>
              <a:t>2</a:t>
            </a:r>
            <a:r>
              <a:rPr lang="ru-RU" dirty="0" smtClean="0"/>
              <a:t>. </a:t>
            </a:r>
            <a:r>
              <a:rPr lang="ru-RU" dirty="0" smtClean="0">
                <a:latin typeface="+mn-lt"/>
              </a:rPr>
              <a:t>Контроллер устройства В/В вырабатывает сигнал запроса на прерывание, который поступает на входы </a:t>
            </a:r>
            <a:r>
              <a:rPr lang="en-US" dirty="0" err="1" smtClean="0">
                <a:latin typeface="+mn-lt"/>
              </a:rPr>
              <a:t>IRQ0-IRQ7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КПР</a:t>
            </a:r>
            <a:endParaRPr lang="en-US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.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КПР</a:t>
            </a:r>
            <a:r>
              <a:rPr lang="ru-RU" dirty="0" smtClean="0">
                <a:latin typeface="+mn-lt"/>
              </a:rPr>
              <a:t> вырабатывает сигнал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запроса на прерывание </a:t>
            </a:r>
            <a:r>
              <a:rPr lang="en-US" dirty="0" err="1"/>
              <a:t>INTR</a:t>
            </a:r>
            <a:r>
              <a:rPr lang="ru-RU" dirty="0" smtClean="0">
                <a:latin typeface="+mn-lt"/>
              </a:rPr>
              <a:t> процессору, который поступает на соответствующий вход процессора</a:t>
            </a:r>
          </a:p>
          <a:p>
            <a:r>
              <a:rPr lang="ru-RU" dirty="0" smtClean="0">
                <a:latin typeface="+mn-lt"/>
              </a:rPr>
              <a:t>4. Процессор в ответ вырабатывает два раз сигнал подтверждения прерывания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INT</a:t>
            </a:r>
            <a:r>
              <a:rPr lang="en-US" dirty="0" smtClean="0">
                <a:latin typeface="+mn-lt"/>
              </a:rPr>
              <a:t> A</a:t>
            </a:r>
            <a:r>
              <a:rPr lang="ru-RU" dirty="0" smtClean="0">
                <a:latin typeface="+mn-lt"/>
              </a:rPr>
              <a:t> контроллеру В/В. </a:t>
            </a:r>
          </a:p>
          <a:p>
            <a:pPr lvl="1"/>
            <a:r>
              <a:rPr lang="ru-RU" dirty="0">
                <a:latin typeface="+mn-lt"/>
              </a:rPr>
              <a:t>Первый раз </a:t>
            </a:r>
            <a:r>
              <a:rPr lang="ru-RU" dirty="0" smtClean="0">
                <a:latin typeface="+mn-lt"/>
              </a:rPr>
              <a:t>биты </a:t>
            </a:r>
            <a:r>
              <a:rPr lang="ru-RU" dirty="0">
                <a:latin typeface="+mn-lt"/>
              </a:rPr>
              <a:t>запроса на прерывание  </a:t>
            </a:r>
            <a:r>
              <a:rPr lang="ru-RU" dirty="0" smtClean="0">
                <a:latin typeface="+mn-lt"/>
              </a:rPr>
              <a:t>фиксируется в регистре </a:t>
            </a:r>
            <a:r>
              <a:rPr lang="ru-RU" dirty="0">
                <a:latin typeface="+mn-lt"/>
              </a:rPr>
              <a:t>запросов </a:t>
            </a:r>
            <a:r>
              <a:rPr lang="en-US" dirty="0" err="1" smtClean="0">
                <a:latin typeface="+mn-lt"/>
              </a:rPr>
              <a:t>IRR</a:t>
            </a:r>
            <a:r>
              <a:rPr lang="ru-RU" dirty="0" smtClean="0">
                <a:latin typeface="+mn-lt"/>
              </a:rPr>
              <a:t>.</a:t>
            </a:r>
            <a:endParaRPr lang="ru-RU" dirty="0">
              <a:latin typeface="+mn-lt"/>
            </a:endParaRPr>
          </a:p>
          <a:p>
            <a:pPr lvl="1"/>
            <a:r>
              <a:rPr lang="ru-RU" dirty="0">
                <a:latin typeface="+mn-lt"/>
              </a:rPr>
              <a:t>Второй раз номер </a:t>
            </a:r>
            <a:r>
              <a:rPr lang="ru-RU" dirty="0" smtClean="0">
                <a:latin typeface="+mn-lt"/>
              </a:rPr>
              <a:t>прерывания (вектора) </a:t>
            </a:r>
            <a:r>
              <a:rPr lang="ru-RU" dirty="0">
                <a:latin typeface="+mn-lt"/>
              </a:rPr>
              <a:t>по шине данных считывается в </a:t>
            </a:r>
            <a:r>
              <a:rPr lang="ru-RU" dirty="0" smtClean="0">
                <a:latin typeface="+mn-lt"/>
              </a:rPr>
              <a:t>процессор, разрешая запись новых запросов прерываний </a:t>
            </a:r>
            <a:r>
              <a:rPr lang="en-US" dirty="0" err="1" smtClean="0">
                <a:latin typeface="+mn-lt"/>
              </a:rPr>
              <a:t>IRR</a:t>
            </a:r>
            <a:r>
              <a:rPr lang="en-US">
                <a:latin typeface="+mn-lt"/>
              </a:rPr>
              <a:t>.</a:t>
            </a:r>
            <a:endParaRPr lang="ru-RU" dirty="0" smtClean="0">
              <a:latin typeface="+mn-lt"/>
            </a:endParaRPr>
          </a:p>
          <a:p>
            <a:pPr lvl="1"/>
            <a:endParaRPr lang="ru-RU" dirty="0">
              <a:latin typeface="+mn-lt"/>
            </a:endParaRPr>
          </a:p>
          <a:p>
            <a:r>
              <a:rPr lang="ru-RU" dirty="0" smtClean="0">
                <a:latin typeface="+mn-lt"/>
              </a:rPr>
              <a:t>5. В процессоре номер вектора умножается на 4 (сдвигается влево на два бита) и получается адрес в таблице векторов прерываний, по которому хранится адрес начала обработчика прерываний.</a:t>
            </a:r>
          </a:p>
          <a:p>
            <a:endParaRPr lang="ru-RU" dirty="0" smtClean="0">
              <a:latin typeface="+mn-lt"/>
            </a:endParaRPr>
          </a:p>
          <a:p>
            <a:endParaRPr lang="ru-RU" dirty="0" smtClean="0">
              <a:latin typeface="+mn-lt"/>
            </a:endParaRPr>
          </a:p>
          <a:p>
            <a:pPr lvl="1"/>
            <a:endParaRPr lang="ru-RU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18318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Приоритеты прерываний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IRQ# </a:t>
            </a:r>
            <a:r>
              <a:rPr lang="ru-RU" b="1" dirty="0" smtClean="0">
                <a:latin typeface="+mn-lt"/>
              </a:rPr>
              <a:t>Номер вектора Устройство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>
                <a:latin typeface="+mn-lt"/>
              </a:rPr>
              <a:t>0        08</a:t>
            </a:r>
            <a:r>
              <a:rPr lang="en-US" b="1" dirty="0" smtClean="0">
                <a:latin typeface="+mn-lt"/>
              </a:rPr>
              <a:t>h</a:t>
            </a:r>
            <a:r>
              <a:rPr lang="ru-RU" b="1" dirty="0" smtClean="0">
                <a:latin typeface="+mn-lt"/>
              </a:rPr>
              <a:t>                        Системный таймер</a:t>
            </a:r>
            <a:br>
              <a:rPr lang="ru-RU" b="1" dirty="0" smtClean="0">
                <a:latin typeface="+mn-lt"/>
              </a:rPr>
            </a:br>
            <a:r>
              <a:rPr lang="ru-RU" b="1" dirty="0" smtClean="0">
                <a:latin typeface="+mn-lt"/>
              </a:rPr>
              <a:t>1        09</a:t>
            </a:r>
            <a:r>
              <a:rPr lang="en-US" b="1" dirty="0" smtClean="0">
                <a:latin typeface="+mn-lt"/>
              </a:rPr>
              <a:t>h</a:t>
            </a:r>
            <a:r>
              <a:rPr lang="ru-RU" b="1" dirty="0" smtClean="0">
                <a:latin typeface="+mn-lt"/>
              </a:rPr>
              <a:t>                         Клавиатура</a:t>
            </a:r>
            <a:br>
              <a:rPr lang="ru-RU" b="1" dirty="0" smtClean="0">
                <a:latin typeface="+mn-lt"/>
              </a:rPr>
            </a:br>
            <a:r>
              <a:rPr lang="ru-RU" b="1" dirty="0" smtClean="0">
                <a:latin typeface="+mn-lt"/>
              </a:rPr>
              <a:t>2        </a:t>
            </a:r>
            <a:r>
              <a:rPr lang="ru-RU" b="1" dirty="0" err="1" smtClean="0">
                <a:latin typeface="+mn-lt"/>
              </a:rPr>
              <a:t>0A</a:t>
            </a:r>
            <a:r>
              <a:rPr lang="en-US" b="1" dirty="0" smtClean="0">
                <a:latin typeface="+mn-lt"/>
              </a:rPr>
              <a:t>h</a:t>
            </a:r>
            <a:r>
              <a:rPr lang="ru-RU" b="1" dirty="0" smtClean="0">
                <a:latin typeface="+mn-lt"/>
              </a:rPr>
              <a:t>                        Зарезервировано(2-ой 8259)</a:t>
            </a:r>
            <a:br>
              <a:rPr lang="ru-RU" b="1" dirty="0" smtClean="0">
                <a:latin typeface="+mn-lt"/>
              </a:rPr>
            </a:br>
            <a:r>
              <a:rPr lang="ru-RU" b="1" dirty="0" smtClean="0">
                <a:latin typeface="+mn-lt"/>
              </a:rPr>
              <a:t>3        </a:t>
            </a:r>
            <a:r>
              <a:rPr lang="ru-RU" b="1" dirty="0" err="1" smtClean="0">
                <a:latin typeface="+mn-lt"/>
              </a:rPr>
              <a:t>0B</a:t>
            </a:r>
            <a:r>
              <a:rPr lang="en-US" b="1" dirty="0" smtClean="0">
                <a:latin typeface="+mn-lt"/>
              </a:rPr>
              <a:t>h</a:t>
            </a:r>
            <a:r>
              <a:rPr lang="ru-RU" b="1" dirty="0" smtClean="0">
                <a:latin typeface="+mn-lt"/>
              </a:rPr>
              <a:t>                        Последовательный порт(COM1)</a:t>
            </a:r>
            <a:br>
              <a:rPr lang="ru-RU" b="1" dirty="0" smtClean="0">
                <a:latin typeface="+mn-lt"/>
              </a:rPr>
            </a:br>
            <a:r>
              <a:rPr lang="ru-RU" b="1" dirty="0" smtClean="0">
                <a:latin typeface="+mn-lt"/>
              </a:rPr>
              <a:t>4        </a:t>
            </a:r>
            <a:r>
              <a:rPr lang="ru-RU" b="1" dirty="0" err="1" smtClean="0">
                <a:latin typeface="+mn-lt"/>
              </a:rPr>
              <a:t>0C</a:t>
            </a:r>
            <a:r>
              <a:rPr lang="en-US" b="1" dirty="0" smtClean="0">
                <a:latin typeface="+mn-lt"/>
              </a:rPr>
              <a:t>h</a:t>
            </a:r>
            <a:r>
              <a:rPr lang="ru-RU" b="1" dirty="0" smtClean="0">
                <a:latin typeface="+mn-lt"/>
              </a:rPr>
              <a:t>                        Последовательный порт(COM2)</a:t>
            </a:r>
            <a:br>
              <a:rPr lang="ru-RU" b="1" dirty="0" smtClean="0">
                <a:latin typeface="+mn-lt"/>
              </a:rPr>
            </a:br>
            <a:r>
              <a:rPr lang="ru-RU" b="1" dirty="0" smtClean="0">
                <a:latin typeface="+mn-lt"/>
              </a:rPr>
              <a:t>5        </a:t>
            </a:r>
            <a:r>
              <a:rPr lang="ru-RU" b="1" dirty="0" err="1" smtClean="0">
                <a:latin typeface="+mn-lt"/>
              </a:rPr>
              <a:t>0D</a:t>
            </a:r>
            <a:r>
              <a:rPr lang="en-US" b="1" dirty="0" smtClean="0">
                <a:latin typeface="+mn-lt"/>
              </a:rPr>
              <a:t>h</a:t>
            </a:r>
            <a:r>
              <a:rPr lang="ru-RU" b="1" dirty="0" smtClean="0">
                <a:latin typeface="+mn-lt"/>
              </a:rPr>
              <a:t>                        Жесткий диск</a:t>
            </a:r>
            <a:br>
              <a:rPr lang="ru-RU" b="1" dirty="0" smtClean="0">
                <a:latin typeface="+mn-lt"/>
              </a:rPr>
            </a:br>
            <a:r>
              <a:rPr lang="ru-RU" b="1" dirty="0" smtClean="0">
                <a:latin typeface="+mn-lt"/>
              </a:rPr>
              <a:t>6        </a:t>
            </a:r>
            <a:r>
              <a:rPr lang="ru-RU" b="1" dirty="0" err="1" smtClean="0">
                <a:latin typeface="+mn-lt"/>
              </a:rPr>
              <a:t>0E</a:t>
            </a:r>
            <a:r>
              <a:rPr lang="en-US" b="1" dirty="0" smtClean="0">
                <a:latin typeface="+mn-lt"/>
              </a:rPr>
              <a:t>h</a:t>
            </a:r>
            <a:r>
              <a:rPr lang="ru-RU" b="1" dirty="0" smtClean="0">
                <a:latin typeface="+mn-lt"/>
              </a:rPr>
              <a:t>                        Дисковод</a:t>
            </a:r>
            <a:br>
              <a:rPr lang="ru-RU" b="1" dirty="0" smtClean="0">
                <a:latin typeface="+mn-lt"/>
              </a:rPr>
            </a:br>
            <a:r>
              <a:rPr lang="ru-RU" b="1" dirty="0" smtClean="0">
                <a:latin typeface="+mn-lt"/>
              </a:rPr>
              <a:t>7        </a:t>
            </a:r>
            <a:r>
              <a:rPr lang="ru-RU" b="1" dirty="0" err="1" smtClean="0">
                <a:latin typeface="+mn-lt"/>
              </a:rPr>
              <a:t>0F</a:t>
            </a:r>
            <a:r>
              <a:rPr lang="en-US" b="1" dirty="0" smtClean="0">
                <a:latin typeface="+mn-lt"/>
              </a:rPr>
              <a:t>h</a:t>
            </a:r>
            <a:r>
              <a:rPr lang="ru-RU" b="1" dirty="0" smtClean="0">
                <a:latin typeface="+mn-lt"/>
              </a:rPr>
              <a:t>                        Принтер(LPT1)</a:t>
            </a:r>
            <a:br>
              <a:rPr lang="ru-RU" b="1" dirty="0" smtClean="0">
                <a:latin typeface="+mn-lt"/>
              </a:rPr>
            </a:br>
            <a:endParaRPr lang="ru-RU" b="1" dirty="0" smtClean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ru-RU" sz="2600" dirty="0" smtClean="0">
                <a:latin typeface="+mn-lt"/>
              </a:rPr>
              <a:t>В </a:t>
            </a:r>
            <a:r>
              <a:rPr lang="ru-RU" sz="2600" dirty="0">
                <a:latin typeface="+mn-lt"/>
              </a:rPr>
              <a:t>реальном режиме для обработки прерываний </a:t>
            </a:r>
            <a:r>
              <a:rPr lang="ru-RU" sz="2600" dirty="0" err="1">
                <a:latin typeface="+mn-lt"/>
              </a:rPr>
              <a:t>IRQ0-IRQ7</a:t>
            </a:r>
            <a:r>
              <a:rPr lang="ru-RU" sz="2600" dirty="0">
                <a:latin typeface="+mn-lt"/>
              </a:rPr>
              <a:t> используются </a:t>
            </a:r>
            <a:r>
              <a:rPr lang="ru-RU" sz="2600" dirty="0" smtClean="0">
                <a:latin typeface="+mn-lt"/>
              </a:rPr>
              <a:t>номера </a:t>
            </a:r>
            <a:r>
              <a:rPr lang="ru-RU" sz="2600" dirty="0">
                <a:latin typeface="+mn-lt"/>
              </a:rPr>
              <a:t>прерываний от </a:t>
            </a:r>
            <a:r>
              <a:rPr lang="ru-RU" sz="2600" dirty="0" err="1">
                <a:latin typeface="+mn-lt"/>
              </a:rPr>
              <a:t>08h</a:t>
            </a:r>
            <a:r>
              <a:rPr lang="ru-RU" sz="2600" dirty="0">
                <a:latin typeface="+mn-lt"/>
              </a:rPr>
              <a:t> до </a:t>
            </a:r>
            <a:r>
              <a:rPr lang="ru-RU" sz="2600" dirty="0" err="1" smtClean="0">
                <a:latin typeface="+mn-lt"/>
              </a:rPr>
              <a:t>0Fh</a:t>
            </a:r>
            <a:r>
              <a:rPr lang="ru-RU" sz="2600" dirty="0" smtClean="0">
                <a:latin typeface="+mn-lt"/>
              </a:rPr>
              <a:t>. </a:t>
            </a:r>
          </a:p>
          <a:p>
            <a:pPr>
              <a:lnSpc>
                <a:spcPct val="110000"/>
              </a:lnSpc>
            </a:pPr>
            <a:endParaRPr lang="ru-RU" sz="2600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Немаскируемые прерывания (</a:t>
            </a:r>
            <a:r>
              <a:rPr lang="en-US" dirty="0" smtClean="0">
                <a:latin typeface="+mn-lt"/>
              </a:rPr>
              <a:t>HMI</a:t>
            </a:r>
            <a:r>
              <a:rPr lang="ru-RU" dirty="0" smtClean="0">
                <a:latin typeface="+mn-lt"/>
              </a:rPr>
              <a:t>)</a:t>
            </a:r>
          </a:p>
          <a:p>
            <a:r>
              <a:rPr lang="ru-RU" dirty="0" smtClean="0">
                <a:latin typeface="+mn-lt"/>
              </a:rPr>
              <a:t>1) От сопроцессора</a:t>
            </a:r>
          </a:p>
          <a:p>
            <a:r>
              <a:rPr lang="ru-RU" dirty="0" smtClean="0">
                <a:latin typeface="+mn-lt"/>
              </a:rPr>
              <a:t>2) Ошибки паритета памяти</a:t>
            </a:r>
          </a:p>
          <a:p>
            <a:r>
              <a:rPr lang="ru-RU" dirty="0" smtClean="0">
                <a:latin typeface="+mn-lt"/>
              </a:rPr>
              <a:t>3) От контролеров внешних устройств, размещенных в слотах 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расширения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11156"/>
          </a:xfrm>
        </p:spPr>
        <p:txBody>
          <a:bodyPr/>
          <a:lstStyle/>
          <a:p>
            <a:r>
              <a:rPr lang="ru-RU" dirty="0" smtClean="0"/>
              <a:t>Работа процессора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 </a:t>
            </a:r>
          </a:p>
          <a:p>
            <a:endParaRPr lang="ru-RU" dirty="0" smtClean="0"/>
          </a:p>
          <a:p>
            <a:r>
              <a:rPr lang="ru-RU" dirty="0" smtClean="0">
                <a:latin typeface="+mn-lt"/>
              </a:rPr>
              <a:t>Адрес команды через регистр адреса поступает на  шину адреса памяти.</a:t>
            </a:r>
          </a:p>
          <a:p>
            <a:r>
              <a:rPr lang="ru-RU" dirty="0" smtClean="0">
                <a:latin typeface="+mn-lt"/>
              </a:rPr>
              <a:t> По сигналу управления процессор  считывает  команду, находящуюся по этому адресу на шину данных и записывает  её в регистр данных процессора. </a:t>
            </a:r>
          </a:p>
          <a:p>
            <a:pPr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14" y="620688"/>
            <a:ext cx="74295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6555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 контроллера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Программирование </a:t>
            </a:r>
            <a:r>
              <a:rPr lang="en-US" dirty="0" err="1" smtClean="0">
                <a:latin typeface="+mn-lt"/>
              </a:rPr>
              <a:t>i82</a:t>
            </a:r>
            <a:r>
              <a:rPr lang="ru-RU" dirty="0" smtClean="0">
                <a:latin typeface="+mn-lt"/>
              </a:rPr>
              <a:t>59 </a:t>
            </a:r>
            <a:r>
              <a:rPr lang="ru-RU" dirty="0">
                <a:latin typeface="+mn-lt"/>
              </a:rPr>
              <a:t>осуществляется двумя типами управляющих слов:</a:t>
            </a:r>
          </a:p>
          <a:p>
            <a:r>
              <a:rPr lang="ru-RU" dirty="0" smtClean="0">
                <a:solidFill>
                  <a:srgbClr val="FF0000"/>
                </a:solidFill>
                <a:latin typeface="+mn-lt"/>
              </a:rPr>
              <a:t>Командные слова инициализации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ICW</a:t>
            </a:r>
            <a:r>
              <a:rPr lang="ru-RU" dirty="0" smtClean="0">
                <a:latin typeface="+mn-lt"/>
              </a:rPr>
              <a:t> </a:t>
            </a:r>
            <a:r>
              <a:rPr lang="ru-RU" sz="1600" dirty="0">
                <a:latin typeface="+mn-lt"/>
              </a:rPr>
              <a:t>(</a:t>
            </a:r>
            <a:r>
              <a:rPr lang="ru-RU" sz="1600" dirty="0" err="1">
                <a:latin typeface="+mn-lt"/>
              </a:rPr>
              <a:t>Initialization</a:t>
            </a:r>
            <a:r>
              <a:rPr lang="ru-RU" sz="1600" dirty="0">
                <a:latin typeface="+mn-lt"/>
              </a:rPr>
              <a:t> </a:t>
            </a:r>
            <a:r>
              <a:rPr lang="ru-RU" sz="1600" dirty="0" err="1">
                <a:latin typeface="+mn-lt"/>
              </a:rPr>
              <a:t>Command</a:t>
            </a:r>
            <a:r>
              <a:rPr lang="ru-RU" sz="1600" dirty="0">
                <a:latin typeface="+mn-lt"/>
              </a:rPr>
              <a:t> </a:t>
            </a:r>
            <a:r>
              <a:rPr lang="ru-RU" sz="1600" dirty="0" err="1">
                <a:latin typeface="+mn-lt"/>
              </a:rPr>
              <a:t>Word</a:t>
            </a:r>
            <a:r>
              <a:rPr lang="ru-RU" sz="1600" dirty="0">
                <a:latin typeface="+mn-lt"/>
              </a:rPr>
              <a:t>)</a:t>
            </a:r>
            <a:r>
              <a:rPr lang="ru-RU" dirty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ICW1-ICW3</a:t>
            </a:r>
            <a:r>
              <a:rPr lang="ru-RU" dirty="0" smtClean="0">
                <a:latin typeface="+mn-lt"/>
              </a:rPr>
              <a:t> </a:t>
            </a:r>
            <a:r>
              <a:rPr lang="ru-RU" dirty="0">
                <a:latin typeface="+mn-lt"/>
              </a:rPr>
              <a:t>загружаются перед началом работы и устанавливают </a:t>
            </a:r>
            <a:r>
              <a:rPr lang="ru-RU" dirty="0" smtClean="0">
                <a:latin typeface="+mn-lt"/>
              </a:rPr>
              <a:t>режим  работы контроллера:</a:t>
            </a:r>
          </a:p>
          <a:p>
            <a:pPr lvl="1"/>
            <a:r>
              <a:rPr lang="ru-RU" dirty="0" smtClean="0">
                <a:latin typeface="+mn-lt"/>
              </a:rPr>
              <a:t>Количество каскадно-соединенных контроллеров</a:t>
            </a:r>
          </a:p>
          <a:p>
            <a:pPr lvl="1"/>
            <a:r>
              <a:rPr lang="ru-RU" dirty="0" smtClean="0">
                <a:latin typeface="+mn-lt"/>
              </a:rPr>
              <a:t>Тип процессора</a:t>
            </a:r>
          </a:p>
          <a:p>
            <a:pPr lvl="1"/>
            <a:r>
              <a:rPr lang="ru-RU" dirty="0" smtClean="0">
                <a:latin typeface="+mn-lt"/>
              </a:rPr>
              <a:t>Начальный вектор блока векторов  прерываний (</a:t>
            </a:r>
            <a:r>
              <a:rPr lang="ru-RU" sz="1800" dirty="0" smtClean="0">
                <a:latin typeface="+mn-lt"/>
              </a:rPr>
              <a:t>для диапазона 08</a:t>
            </a:r>
            <a:r>
              <a:rPr lang="en-US" sz="1800" dirty="0" smtClean="0">
                <a:latin typeface="+mn-lt"/>
              </a:rPr>
              <a:t>h – </a:t>
            </a:r>
            <a:r>
              <a:rPr lang="en-US" sz="1800" dirty="0" err="1" smtClean="0">
                <a:latin typeface="+mn-lt"/>
              </a:rPr>
              <a:t>0Fh</a:t>
            </a:r>
            <a:r>
              <a:rPr lang="en-US" sz="1800" dirty="0" smtClean="0">
                <a:latin typeface="+mn-lt"/>
              </a:rPr>
              <a:t> </a:t>
            </a:r>
            <a:r>
              <a:rPr lang="ru-RU" sz="1800" dirty="0" smtClean="0">
                <a:latin typeface="+mn-lt"/>
              </a:rPr>
              <a:t>загружается 08</a:t>
            </a:r>
            <a:r>
              <a:rPr lang="en-US" sz="1800" dirty="0" smtClean="0">
                <a:latin typeface="+mn-lt"/>
              </a:rPr>
              <a:t>h</a:t>
            </a:r>
            <a:r>
              <a:rPr lang="ru-RU" sz="1800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)</a:t>
            </a:r>
            <a:endParaRPr lang="en-US" dirty="0" smtClean="0">
              <a:latin typeface="+mn-lt"/>
            </a:endParaRPr>
          </a:p>
          <a:p>
            <a:pPr lvl="1"/>
            <a:r>
              <a:rPr lang="ru-RU" dirty="0" smtClean="0">
                <a:latin typeface="+mn-lt"/>
              </a:rPr>
              <a:t>И др.</a:t>
            </a:r>
          </a:p>
          <a:p>
            <a:endParaRPr lang="ru-RU" dirty="0">
              <a:latin typeface="+mn-lt"/>
            </a:endParaRPr>
          </a:p>
          <a:p>
            <a:r>
              <a:rPr lang="ru-RU" dirty="0" smtClean="0">
                <a:solidFill>
                  <a:srgbClr val="FF0000"/>
                </a:solidFill>
                <a:latin typeface="+mn-lt"/>
              </a:rPr>
              <a:t>Командные слова операций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OCW</a:t>
            </a:r>
            <a:r>
              <a:rPr lang="ru-RU" dirty="0" smtClean="0">
                <a:latin typeface="+mn-lt"/>
              </a:rPr>
              <a:t> </a:t>
            </a:r>
            <a:r>
              <a:rPr lang="ru-RU" sz="1800" dirty="0">
                <a:latin typeface="+mn-lt"/>
              </a:rPr>
              <a:t>(</a:t>
            </a:r>
            <a:r>
              <a:rPr lang="ru-RU" sz="1800" dirty="0" err="1">
                <a:latin typeface="+mn-lt"/>
              </a:rPr>
              <a:t>Operation</a:t>
            </a:r>
            <a:r>
              <a:rPr lang="ru-RU" sz="1800" dirty="0">
                <a:latin typeface="+mn-lt"/>
              </a:rPr>
              <a:t> </a:t>
            </a:r>
            <a:r>
              <a:rPr lang="ru-RU" sz="1800" dirty="0" err="1">
                <a:latin typeface="+mn-lt"/>
              </a:rPr>
              <a:t>Command</a:t>
            </a:r>
            <a:r>
              <a:rPr lang="ru-RU" sz="1800" dirty="0">
                <a:latin typeface="+mn-lt"/>
              </a:rPr>
              <a:t> </a:t>
            </a:r>
            <a:r>
              <a:rPr lang="ru-RU" sz="1800" dirty="0" err="1">
                <a:latin typeface="+mn-lt"/>
              </a:rPr>
              <a:t>Word</a:t>
            </a:r>
            <a:r>
              <a:rPr lang="ru-RU" sz="1800" dirty="0">
                <a:latin typeface="+mn-lt"/>
              </a:rPr>
              <a:t>)</a:t>
            </a:r>
            <a:r>
              <a:rPr lang="ru-RU" dirty="0">
                <a:latin typeface="+mn-lt"/>
              </a:rPr>
              <a:t>. </a:t>
            </a:r>
            <a:r>
              <a:rPr lang="ru-RU" dirty="0" smtClean="0">
                <a:latin typeface="+mn-lt"/>
              </a:rPr>
              <a:t>Для оперативного управления работой контроллера.</a:t>
            </a:r>
          </a:p>
          <a:p>
            <a:pPr lvl="1"/>
            <a:r>
              <a:rPr lang="ru-RU" dirty="0" smtClean="0">
                <a:latin typeface="+mn-lt"/>
              </a:rPr>
              <a:t>Управление приоритетом прерываний</a:t>
            </a:r>
          </a:p>
          <a:p>
            <a:pPr lvl="1"/>
            <a:r>
              <a:rPr lang="ru-RU" dirty="0" smtClean="0">
                <a:latin typeface="+mn-lt"/>
              </a:rPr>
              <a:t>Управление логикой контроллера</a:t>
            </a:r>
            <a:r>
              <a:rPr lang="en-US" dirty="0" smtClean="0">
                <a:latin typeface="+mn-lt"/>
              </a:rPr>
              <a:t> (</a:t>
            </a:r>
            <a:r>
              <a:rPr lang="ru-RU" sz="1800" dirty="0" smtClean="0">
                <a:latin typeface="+mn-lt"/>
              </a:rPr>
              <a:t>например</a:t>
            </a:r>
            <a:r>
              <a:rPr lang="ru-RU" dirty="0" smtClean="0">
                <a:latin typeface="+mn-lt"/>
              </a:rPr>
              <a:t>, </a:t>
            </a:r>
            <a:r>
              <a:rPr lang="ru-RU" sz="1800" dirty="0" smtClean="0">
                <a:latin typeface="+mn-lt"/>
              </a:rPr>
              <a:t>чтение  и сброс битов регистра </a:t>
            </a:r>
            <a:r>
              <a:rPr lang="en-US" sz="1800" dirty="0" err="1" smtClean="0">
                <a:latin typeface="+mn-lt"/>
              </a:rPr>
              <a:t>IRR</a:t>
            </a:r>
            <a:r>
              <a:rPr lang="ru-RU" sz="1800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)</a:t>
            </a:r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7491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Каскадирование контроллеров</a:t>
            </a:r>
            <a:endParaRPr lang="ru-RU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000125"/>
            <a:ext cx="591502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57112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Трехканальный таймер</a:t>
            </a:r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908720"/>
            <a:ext cx="851535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5301208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040</a:t>
            </a:r>
            <a:r>
              <a:rPr lang="en-US" sz="2400" dirty="0" smtClean="0"/>
              <a:t>h - </a:t>
            </a:r>
            <a:r>
              <a:rPr lang="ru-RU" sz="2400" dirty="0" smtClean="0"/>
              <a:t>нулевой канал </a:t>
            </a:r>
          </a:p>
          <a:p>
            <a:pPr lvl="0"/>
            <a:r>
              <a:rPr lang="ru-RU" sz="2400" dirty="0" smtClean="0"/>
              <a:t>041</a:t>
            </a:r>
            <a:r>
              <a:rPr lang="en-US" sz="2400" dirty="0" smtClean="0"/>
              <a:t>h </a:t>
            </a:r>
            <a:r>
              <a:rPr lang="ru-RU" sz="2400" dirty="0" smtClean="0"/>
              <a:t>– первый канал</a:t>
            </a:r>
          </a:p>
          <a:p>
            <a:pPr lvl="0"/>
            <a:r>
              <a:rPr lang="ru-RU" sz="2400" dirty="0" smtClean="0"/>
              <a:t>042</a:t>
            </a:r>
            <a:r>
              <a:rPr lang="en-US" sz="2400" dirty="0" smtClean="0"/>
              <a:t>h</a:t>
            </a:r>
            <a:r>
              <a:rPr lang="ru-RU" sz="2400" dirty="0" smtClean="0"/>
              <a:t>  - второй канал</a:t>
            </a:r>
          </a:p>
          <a:p>
            <a:pPr lvl="0"/>
            <a:r>
              <a:rPr lang="ru-RU" sz="2400" dirty="0" smtClean="0"/>
              <a:t>043</a:t>
            </a:r>
            <a:r>
              <a:rPr lang="en-US" sz="2400" dirty="0" smtClean="0"/>
              <a:t>h </a:t>
            </a:r>
            <a:r>
              <a:rPr lang="ru-RU" sz="2400" dirty="0" smtClean="0"/>
              <a:t>– для задания режимов работы </a:t>
            </a:r>
            <a:r>
              <a:rPr lang="ru-RU" sz="2400" dirty="0"/>
              <a:t>каналов таймера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41452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Таймер </a:t>
            </a:r>
            <a:r>
              <a:rPr lang="en-US" dirty="0" smtClean="0"/>
              <a:t>i</a:t>
            </a:r>
            <a:r>
              <a:rPr lang="ru-RU" dirty="0" smtClean="0"/>
              <a:t>8253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268760"/>
            <a:ext cx="61722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5374800"/>
            <a:ext cx="9036496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Каждый канал представляет собой независимый счетчик с программно-управляемым коэффициентом пересчета, который может работать в шести режимах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140762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Трехканальный таймер </a:t>
            </a:r>
            <a:r>
              <a:rPr lang="en-US" dirty="0" smtClean="0"/>
              <a:t>i8253 </a:t>
            </a:r>
            <a:r>
              <a:rPr lang="ru-RU" dirty="0" smtClean="0"/>
              <a:t>для РС ХТ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600"/>
              </a:spcAft>
            </a:pPr>
            <a:r>
              <a:rPr lang="ru-RU" sz="2600" dirty="0" smtClean="0">
                <a:solidFill>
                  <a:srgbClr val="C00000"/>
                </a:solidFill>
                <a:latin typeface="+mn-lt"/>
              </a:rPr>
              <a:t>Нулевой канал</a:t>
            </a:r>
          </a:p>
          <a:p>
            <a:pPr lvl="1">
              <a:spcAft>
                <a:spcPts val="600"/>
              </a:spcAft>
            </a:pPr>
            <a:r>
              <a:rPr lang="ru-RU" dirty="0" smtClean="0">
                <a:latin typeface="+mn-lt"/>
              </a:rPr>
              <a:t>Используется для ведения системного времени, вызывая каждую </a:t>
            </a:r>
            <a:r>
              <a:rPr lang="ru-RU" dirty="0" smtClean="0">
                <a:solidFill>
                  <a:srgbClr val="C00000"/>
                </a:solidFill>
                <a:latin typeface="+mn-lt"/>
              </a:rPr>
              <a:t>1/18</a:t>
            </a:r>
            <a:r>
              <a:rPr lang="ru-RU" dirty="0" smtClean="0">
                <a:latin typeface="+mn-lt"/>
              </a:rPr>
              <a:t> секунды прерывание процессора и запуская программу, увеличивающую содержимое четырех байт памяти (начиная с адреса </a:t>
            </a:r>
            <a:r>
              <a:rPr lang="ru-RU" b="1" dirty="0" smtClean="0">
                <a:solidFill>
                  <a:srgbClr val="C00000"/>
                </a:solidFill>
                <a:latin typeface="+mn-lt"/>
              </a:rPr>
              <a:t>046Сh</a:t>
            </a:r>
            <a:r>
              <a:rPr lang="ru-RU" dirty="0" smtClean="0">
                <a:latin typeface="+mn-lt"/>
              </a:rPr>
              <a:t>) на 1.</a:t>
            </a:r>
          </a:p>
          <a:p>
            <a:pPr lvl="0"/>
            <a:endParaRPr lang="ru-RU" dirty="0" smtClean="0"/>
          </a:p>
          <a:p>
            <a:pPr lvl="0"/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sz="2600" dirty="0" smtClean="0">
                <a:solidFill>
                  <a:srgbClr val="C00000"/>
                </a:solidFill>
                <a:latin typeface="+mn-lt"/>
              </a:rPr>
              <a:t>Первый канал </a:t>
            </a:r>
          </a:p>
          <a:p>
            <a:pPr lvl="1"/>
            <a:r>
              <a:rPr lang="ru-RU" dirty="0" smtClean="0">
                <a:latin typeface="+mn-lt"/>
              </a:rPr>
              <a:t>Каждые 15мкс обращается к каналу контроллера ПДП и запускает процедуру </a:t>
            </a:r>
            <a:r>
              <a:rPr lang="ru-RU" dirty="0" smtClean="0">
                <a:solidFill>
                  <a:srgbClr val="FF0000"/>
                </a:solidFill>
                <a:latin typeface="+mn-lt"/>
              </a:rPr>
              <a:t>регенерации</a:t>
            </a:r>
            <a:r>
              <a:rPr lang="ru-RU" dirty="0" smtClean="0">
                <a:latin typeface="+mn-lt"/>
              </a:rPr>
              <a:t> </a:t>
            </a:r>
            <a:r>
              <a:rPr lang="ru-RU" dirty="0" smtClean="0">
                <a:solidFill>
                  <a:srgbClr val="FF0000"/>
                </a:solidFill>
                <a:latin typeface="+mn-lt"/>
              </a:rPr>
              <a:t>ОЗУ</a:t>
            </a:r>
            <a:r>
              <a:rPr lang="ru-RU" dirty="0" smtClean="0">
                <a:latin typeface="+mn-lt"/>
              </a:rPr>
              <a:t>.</a:t>
            </a:r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 </a:t>
            </a:r>
            <a:r>
              <a:rPr lang="ru-RU" dirty="0" smtClean="0">
                <a:solidFill>
                  <a:srgbClr val="C00000"/>
                </a:solidFill>
                <a:latin typeface="+mn-lt"/>
              </a:rPr>
              <a:t>Второй канал </a:t>
            </a:r>
          </a:p>
          <a:p>
            <a:pPr lvl="0"/>
            <a:r>
              <a:rPr lang="ru-RU" dirty="0" smtClean="0">
                <a:latin typeface="+mn-lt"/>
              </a:rPr>
              <a:t>Генерирует частоту, выдаваемую на звуковую головку</a:t>
            </a:r>
            <a:r>
              <a:rPr lang="ru-RU" dirty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для генерации звуковых сигналов. (</a:t>
            </a:r>
            <a:r>
              <a:rPr lang="ru-RU" sz="2000" dirty="0" smtClean="0">
                <a:latin typeface="+mn-lt"/>
              </a:rPr>
              <a:t>например,  при ошибках памяти </a:t>
            </a:r>
            <a:r>
              <a:rPr lang="ru-RU" dirty="0" smtClean="0">
                <a:latin typeface="+mn-lt"/>
              </a:rPr>
              <a:t>)</a:t>
            </a:r>
          </a:p>
          <a:p>
            <a:pPr lvl="0"/>
            <a:endParaRPr lang="ru-RU" sz="2600" dirty="0" smtClean="0">
              <a:latin typeface="+mn-lt"/>
            </a:endParaRPr>
          </a:p>
          <a:p>
            <a:pPr lvl="0"/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PPI (Programmable Parallel Interface) </a:t>
            </a:r>
            <a:r>
              <a:rPr lang="en-US" i="1" dirty="0" err="1"/>
              <a:t>i8255A</a:t>
            </a:r>
            <a:r>
              <a:rPr lang="en-US" dirty="0"/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692696"/>
            <a:ext cx="5759723" cy="506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6082232"/>
            <a:ext cx="92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Код нажатой клавиши запоминается в специальном регистре и по нему вырабатывается </a:t>
            </a:r>
          </a:p>
          <a:p>
            <a:r>
              <a:rPr lang="ru-RU" dirty="0" smtClean="0"/>
              <a:t>запрос на прерывание, который поступает на вход </a:t>
            </a:r>
            <a:r>
              <a:rPr lang="en-US" dirty="0" err="1" smtClean="0"/>
              <a:t>IRQ1</a:t>
            </a:r>
            <a:r>
              <a:rPr lang="en-US" dirty="0" smtClean="0"/>
              <a:t>, </a:t>
            </a:r>
            <a:r>
              <a:rPr lang="ru-RU" dirty="0" smtClean="0"/>
              <a:t>контроллера прерываний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9395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 </a:t>
            </a:r>
            <a:r>
              <a:rPr lang="en-US" dirty="0" smtClean="0"/>
              <a:t>i8255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22" y="1052736"/>
            <a:ext cx="6661630" cy="468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2670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929718" cy="511156"/>
          </a:xfrm>
        </p:spPr>
        <p:txBody>
          <a:bodyPr/>
          <a:lstStyle/>
          <a:p>
            <a:r>
              <a:rPr lang="ru-RU" dirty="0" smtClean="0"/>
              <a:t>Программируемый параллельный интерфейс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4371968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 smtClean="0"/>
              <a:t>PPI (Programmable Parallel Interface) i8255A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ru-RU" sz="2600" dirty="0" smtClean="0">
                <a:latin typeface="+mn-lt"/>
              </a:rPr>
              <a:t>Включает три двунаправленных байтовых порта (А, В и С).</a:t>
            </a:r>
          </a:p>
          <a:p>
            <a:r>
              <a:rPr lang="ru-RU" sz="2600" dirty="0" smtClean="0">
                <a:latin typeface="+mn-lt"/>
              </a:rPr>
              <a:t> </a:t>
            </a:r>
            <a:r>
              <a:rPr lang="ru-RU" sz="2600" dirty="0" smtClean="0">
                <a:solidFill>
                  <a:srgbClr val="FF0000"/>
                </a:solidFill>
                <a:latin typeface="+mn-lt"/>
              </a:rPr>
              <a:t>Порт А</a:t>
            </a:r>
            <a:r>
              <a:rPr lang="ru-RU" sz="2600" dirty="0" smtClean="0">
                <a:latin typeface="+mn-lt"/>
              </a:rPr>
              <a:t> (адрес 60h) </a:t>
            </a:r>
          </a:p>
          <a:p>
            <a:pPr lvl="1">
              <a:lnSpc>
                <a:spcPct val="110000"/>
              </a:lnSpc>
            </a:pPr>
            <a:r>
              <a:rPr lang="ru-RU" dirty="0" smtClean="0">
                <a:latin typeface="+mn-lt"/>
              </a:rPr>
              <a:t>Для чтения поступающего с клавиатуры </a:t>
            </a:r>
            <a:r>
              <a:rPr lang="ru-RU" dirty="0" err="1" smtClean="0">
                <a:latin typeface="+mn-lt"/>
              </a:rPr>
              <a:t>сканкода</a:t>
            </a:r>
            <a:r>
              <a:rPr lang="ru-RU" dirty="0" smtClean="0">
                <a:latin typeface="+mn-lt"/>
              </a:rPr>
              <a:t> нажатой клавиши 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(после нажатия клавиши, возникает прерывание </a:t>
            </a:r>
            <a:r>
              <a:rPr lang="ru-RU" sz="2000" b="1" i="1" dirty="0" err="1"/>
              <a:t>IRQ1</a:t>
            </a:r>
            <a:r>
              <a:rPr lang="ru-RU" sz="2000" b="1" i="1" dirty="0"/>
              <a:t> </a:t>
            </a:r>
            <a:r>
              <a:rPr lang="ru-RU" sz="2000" b="1" i="1" dirty="0" smtClean="0"/>
              <a:t> </a:t>
            </a:r>
            <a:r>
              <a:rPr lang="ru-RU" sz="2000" dirty="0" smtClean="0"/>
              <a:t>по которому обработчик считывает с порта А код нажатой клавиши</a:t>
            </a:r>
            <a:r>
              <a:rPr lang="ru-RU" dirty="0">
                <a:latin typeface="+mn-lt"/>
              </a:rPr>
              <a:t>)</a:t>
            </a:r>
            <a:r>
              <a:rPr lang="ru-RU" dirty="0" smtClean="0">
                <a:latin typeface="+mn-lt"/>
              </a:rPr>
              <a:t> </a:t>
            </a:r>
          </a:p>
          <a:p>
            <a:pPr lvl="1"/>
            <a:endParaRPr lang="ru-RU" sz="1600" dirty="0" smtClean="0"/>
          </a:p>
          <a:p>
            <a:r>
              <a:rPr lang="ru-RU" sz="2600" dirty="0" smtClean="0">
                <a:solidFill>
                  <a:srgbClr val="FF0000"/>
                </a:solidFill>
                <a:latin typeface="+mn-lt"/>
              </a:rPr>
              <a:t>Порт В</a:t>
            </a:r>
            <a:r>
              <a:rPr lang="ru-RU" sz="2600" dirty="0" smtClean="0">
                <a:latin typeface="+mn-lt"/>
              </a:rPr>
              <a:t> (адрес </a:t>
            </a:r>
            <a:r>
              <a:rPr lang="ru-RU" sz="2600" dirty="0" err="1" smtClean="0">
                <a:latin typeface="+mn-lt"/>
              </a:rPr>
              <a:t>61h</a:t>
            </a:r>
            <a:r>
              <a:rPr lang="ru-RU" sz="2600" dirty="0" smtClean="0">
                <a:latin typeface="+mn-lt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ru-RU" dirty="0" smtClean="0">
                <a:latin typeface="+mn-lt"/>
              </a:rPr>
              <a:t>Для вывода управляющих сигналов различного назначения (например для разрешения или запрещения звуковых сигналов).</a:t>
            </a:r>
          </a:p>
          <a:p>
            <a:endParaRPr lang="ru-RU" sz="2600" dirty="0" smtClean="0">
              <a:latin typeface="+mn-lt"/>
            </a:endParaRPr>
          </a:p>
          <a:p>
            <a:r>
              <a:rPr lang="ru-RU" sz="2600" dirty="0" smtClean="0">
                <a:latin typeface="+mn-lt"/>
              </a:rPr>
              <a:t> </a:t>
            </a:r>
            <a:r>
              <a:rPr lang="ru-RU" sz="2600" dirty="0" smtClean="0">
                <a:solidFill>
                  <a:srgbClr val="FF0000"/>
                </a:solidFill>
                <a:latin typeface="+mn-lt"/>
              </a:rPr>
              <a:t>Порт С</a:t>
            </a:r>
            <a:r>
              <a:rPr lang="ru-RU" sz="2600" dirty="0" smtClean="0">
                <a:latin typeface="+mn-lt"/>
              </a:rPr>
              <a:t> (адрес 62h) </a:t>
            </a:r>
          </a:p>
          <a:p>
            <a:pPr lvl="1">
              <a:lnSpc>
                <a:spcPct val="120000"/>
              </a:lnSpc>
            </a:pPr>
            <a:r>
              <a:rPr lang="ru-RU" dirty="0" smtClean="0">
                <a:latin typeface="+mn-lt"/>
              </a:rPr>
              <a:t>используется BIOS и ОС для чтения свитчей конфигурации оборудования системы. Позже эта функция перенесена в </a:t>
            </a:r>
            <a:r>
              <a:rPr lang="en-US" dirty="0" smtClean="0">
                <a:latin typeface="+mn-lt"/>
              </a:rPr>
              <a:t>CMOS – </a:t>
            </a:r>
            <a:r>
              <a:rPr lang="ru-RU" dirty="0" smtClean="0">
                <a:latin typeface="+mn-lt"/>
              </a:rPr>
              <a:t>память </a:t>
            </a:r>
            <a:r>
              <a:rPr lang="en-US" dirty="0" smtClean="0">
                <a:latin typeface="+mn-lt"/>
              </a:rPr>
              <a:t>BIOS</a:t>
            </a:r>
            <a:endParaRPr lang="ru-RU" dirty="0" smtClean="0">
              <a:latin typeface="+mn-lt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6674" y="5630446"/>
            <a:ext cx="8784976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ru-RU" sz="2400" dirty="0"/>
              <a:t>Позже   микросхема </a:t>
            </a:r>
            <a:r>
              <a:rPr lang="ru-RU" sz="2400" dirty="0" smtClean="0"/>
              <a:t> </a:t>
            </a:r>
            <a:r>
              <a:rPr lang="en-US" sz="2400" dirty="0" err="1" smtClean="0"/>
              <a:t>i8255</a:t>
            </a:r>
            <a:r>
              <a:rPr lang="en-US" sz="2400" dirty="0" smtClean="0"/>
              <a:t>  </a:t>
            </a:r>
            <a:r>
              <a:rPr lang="ru-RU" sz="2400" dirty="0" smtClean="0"/>
              <a:t>использовалась </a:t>
            </a:r>
            <a:r>
              <a:rPr lang="ru-RU" sz="2400" dirty="0"/>
              <a:t>в качестве параллельного порта (</a:t>
            </a:r>
            <a:r>
              <a:rPr lang="en-US" sz="2400" dirty="0" err="1"/>
              <a:t>LPT</a:t>
            </a:r>
            <a:r>
              <a:rPr lang="ru-RU" sz="2400" dirty="0"/>
              <a:t> интерфейса</a:t>
            </a:r>
            <a:r>
              <a:rPr lang="en-US" sz="2400" dirty="0"/>
              <a:t>) </a:t>
            </a:r>
            <a:r>
              <a:rPr lang="ru-RU" sz="2400" dirty="0"/>
              <a:t>для подключения различных устройств (</a:t>
            </a:r>
            <a:r>
              <a:rPr lang="ru-RU" sz="2400" i="1" dirty="0"/>
              <a:t>например, принтера</a:t>
            </a:r>
            <a:r>
              <a:rPr lang="ru-RU" sz="2400" dirty="0" smtClean="0"/>
              <a:t>)</a:t>
            </a:r>
            <a:endParaRPr lang="ru-RU" sz="24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511156"/>
          </a:xfrm>
        </p:spPr>
        <p:txBody>
          <a:bodyPr/>
          <a:lstStyle/>
          <a:p>
            <a:r>
              <a:rPr lang="ru-RU" sz="2400" dirty="0"/>
              <a:t>Универсальный </a:t>
            </a:r>
            <a:r>
              <a:rPr lang="en-US" sz="2400" dirty="0" smtClean="0"/>
              <a:t> </a:t>
            </a:r>
            <a:r>
              <a:rPr lang="ru-RU" sz="2400" dirty="0" smtClean="0"/>
              <a:t>последовательный синхронно-асинхронный </a:t>
            </a:r>
            <a:r>
              <a:rPr lang="ru-RU" sz="2400" dirty="0"/>
              <a:t>приемо-передатчик </a:t>
            </a:r>
            <a:r>
              <a:rPr lang="en-US" sz="2400" dirty="0" smtClean="0"/>
              <a:t> i8251</a:t>
            </a:r>
            <a:r>
              <a:rPr lang="ru-RU" sz="2400" dirty="0" smtClean="0"/>
              <a:t> (</a:t>
            </a:r>
            <a:r>
              <a:rPr lang="en-US" sz="2400" dirty="0" smtClean="0">
                <a:solidFill>
                  <a:srgbClr val="FF0000"/>
                </a:solidFill>
              </a:rPr>
              <a:t>COM </a:t>
            </a:r>
            <a:r>
              <a:rPr lang="ru-RU" sz="2400" dirty="0" smtClean="0">
                <a:solidFill>
                  <a:srgbClr val="FF0000"/>
                </a:solidFill>
              </a:rPr>
              <a:t>порт</a:t>
            </a:r>
            <a:r>
              <a:rPr lang="ru-RU" sz="2400" dirty="0"/>
              <a:t>)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1600" dirty="0" smtClean="0"/>
              <a:t>USART </a:t>
            </a:r>
            <a:r>
              <a:rPr lang="ru-RU" sz="1600" dirty="0"/>
              <a:t>– </a:t>
            </a:r>
            <a:r>
              <a:rPr lang="ru-RU" sz="1600" dirty="0" err="1"/>
              <a:t>Universal</a:t>
            </a:r>
            <a:r>
              <a:rPr lang="ru-RU" sz="1600" dirty="0"/>
              <a:t> </a:t>
            </a:r>
            <a:r>
              <a:rPr lang="ru-RU" sz="1600" dirty="0" err="1"/>
              <a:t>Synchronous</a:t>
            </a:r>
            <a:r>
              <a:rPr lang="ru-RU" sz="1600" dirty="0"/>
              <a:t>/</a:t>
            </a:r>
            <a:r>
              <a:rPr lang="ru-RU" sz="1600" dirty="0" err="1"/>
              <a:t>Asynchronous</a:t>
            </a:r>
            <a:r>
              <a:rPr lang="ru-RU" sz="1600" dirty="0"/>
              <a:t> </a:t>
            </a:r>
            <a:r>
              <a:rPr lang="ru-RU" sz="1600" dirty="0" err="1"/>
              <a:t>Resiver</a:t>
            </a:r>
            <a:r>
              <a:rPr lang="ru-RU" sz="1600" dirty="0"/>
              <a:t>/</a:t>
            </a:r>
            <a:r>
              <a:rPr lang="ru-RU" sz="1600" dirty="0" err="1"/>
              <a:t>Тransmitter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6000768"/>
          </a:xfrm>
        </p:spPr>
        <p:txBody>
          <a:bodyPr/>
          <a:lstStyle/>
          <a:p>
            <a:endParaRPr lang="ru-RU" dirty="0" smtClean="0"/>
          </a:p>
          <a:p>
            <a:r>
              <a:rPr lang="ru-RU" dirty="0" smtClean="0">
                <a:latin typeface="+mn-lt"/>
              </a:rPr>
              <a:t>Реализует синхронно-асинхронными канал последовательной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связи для подключения различных устройств (например, модемов).</a:t>
            </a:r>
          </a:p>
          <a:p>
            <a:endParaRPr lang="en-US" dirty="0" smtClean="0"/>
          </a:p>
          <a:p>
            <a:r>
              <a:rPr lang="ru-RU" dirty="0" smtClean="0">
                <a:latin typeface="+mn-lt"/>
              </a:rPr>
              <a:t>В некоторых  моделях использовался для подключения мышки  и других </a:t>
            </a:r>
            <a:r>
              <a:rPr lang="ru-RU" dirty="0" smtClean="0">
                <a:latin typeface="+mn-lt"/>
              </a:rPr>
              <a:t>устройств.</a:t>
            </a:r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В настоящее время в архитектуре ПК заменен </a:t>
            </a:r>
            <a:r>
              <a:rPr lang="en-US" dirty="0" smtClean="0">
                <a:latin typeface="+mn-lt"/>
              </a:rPr>
              <a:t>USB</a:t>
            </a:r>
            <a:r>
              <a:rPr lang="ru-RU" dirty="0" smtClean="0">
                <a:latin typeface="+mn-lt"/>
              </a:rPr>
              <a:t>.</a:t>
            </a:r>
            <a:r>
              <a:rPr lang="en-US" dirty="0" smtClean="0">
                <a:latin typeface="+mn-lt"/>
              </a:rPr>
              <a:t> </a:t>
            </a:r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Широко используется во встроенных системах в силу своей простоты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9702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22" y="1069936"/>
            <a:ext cx="7195670" cy="4097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5156293"/>
            <a:ext cx="8712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состав входят передатчик, приемник, буфер шины</a:t>
            </a:r>
          </a:p>
          <a:p>
            <a:r>
              <a:rPr lang="ru-RU" sz="2400" dirty="0" smtClean="0"/>
              <a:t>данных </a:t>
            </a:r>
            <a:r>
              <a:rPr lang="ru-RU" sz="2400" dirty="0"/>
              <a:t>и схемы управления передатчиком, </a:t>
            </a:r>
            <a:r>
              <a:rPr lang="ru-RU" sz="2400" dirty="0" smtClean="0"/>
              <a:t>приемником</a:t>
            </a:r>
            <a:endParaRPr lang="en-US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286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процессора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latin typeface="+mn-lt"/>
              </a:rPr>
              <a:t> Из регистра данных  текущая команда поступает в  регистр команды. Там команда дешифруется и анализируется устройством управления. </a:t>
            </a:r>
          </a:p>
          <a:p>
            <a:r>
              <a:rPr lang="ru-RU" dirty="0" smtClean="0">
                <a:latin typeface="+mn-lt"/>
              </a:rPr>
              <a:t>В зависимости от кода операции Устройство управления вырабатывает управляющие сигналы для управления внутренними элементами процессора.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4704"/>
            <a:ext cx="762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3890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76250"/>
          </a:xfrm>
        </p:spPr>
        <p:txBody>
          <a:bodyPr/>
          <a:lstStyle/>
          <a:p>
            <a:pPr algn="l" eaLnBrk="1" hangingPunct="1"/>
            <a:r>
              <a:rPr lang="ru-RU" sz="2400" b="1" dirty="0" smtClean="0"/>
              <a:t>                               </a:t>
            </a:r>
            <a:r>
              <a:rPr lang="en-US" sz="2400" b="1" dirty="0" smtClean="0"/>
              <a:t>C</a:t>
            </a:r>
            <a:r>
              <a:rPr lang="ru-RU" sz="2400" b="1" dirty="0" err="1" smtClean="0"/>
              <a:t>труктура</a:t>
            </a:r>
            <a:r>
              <a:rPr lang="ru-RU" sz="2400" b="1" dirty="0" smtClean="0"/>
              <a:t> шина </a:t>
            </a:r>
            <a:r>
              <a:rPr lang="en-US" sz="2400" b="1" dirty="0" smtClean="0"/>
              <a:t>ISA</a:t>
            </a:r>
            <a:endParaRPr lang="ru-RU" sz="2400" b="1" dirty="0" smtClean="0"/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auto">
          <a:xfrm>
            <a:off x="684213" y="2924175"/>
            <a:ext cx="7775575" cy="504825"/>
          </a:xfrm>
          <a:prstGeom prst="leftRightArrow">
            <a:avLst>
              <a:gd name="adj1" fmla="val 30722"/>
              <a:gd name="adj2" fmla="val 109458"/>
            </a:avLst>
          </a:prstGeom>
          <a:solidFill>
            <a:srgbClr val="F96C4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979613" y="1700213"/>
            <a:ext cx="914400" cy="792162"/>
          </a:xfrm>
          <a:prstGeom prst="rect">
            <a:avLst/>
          </a:prstGeom>
          <a:solidFill>
            <a:srgbClr val="84E4B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800"/>
              <a:t>Проц.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563938" y="1700213"/>
            <a:ext cx="936625" cy="792162"/>
          </a:xfrm>
          <a:prstGeom prst="rect">
            <a:avLst/>
          </a:prstGeom>
          <a:solidFill>
            <a:srgbClr val="A7DD7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800"/>
              <a:t>  ОЗУ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971550" y="4005263"/>
            <a:ext cx="1152525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800"/>
              <a:t>Сист. К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2339975" y="4005263"/>
            <a:ext cx="10795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800"/>
              <a:t>Кон. Пр.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3635375" y="4005263"/>
            <a:ext cx="1079500" cy="647700"/>
          </a:xfrm>
          <a:prstGeom prst="rect">
            <a:avLst/>
          </a:prstGeom>
          <a:solidFill>
            <a:srgbClr val="61EDA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800"/>
              <a:t>К П Д П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4932363" y="4005263"/>
            <a:ext cx="1079500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800"/>
              <a:t>Кон.В-В</a:t>
            </a: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7019925" y="4005263"/>
            <a:ext cx="1079500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800"/>
              <a:t>Кон.В-В</a:t>
            </a:r>
          </a:p>
        </p:txBody>
      </p:sp>
      <p:sp>
        <p:nvSpPr>
          <p:cNvPr id="51212" name="AutoShape 12"/>
          <p:cNvSpPr>
            <a:spLocks noChangeArrowheads="1"/>
          </p:cNvSpPr>
          <p:nvPr/>
        </p:nvSpPr>
        <p:spPr bwMode="auto">
          <a:xfrm>
            <a:off x="2268538" y="2492375"/>
            <a:ext cx="288925" cy="576263"/>
          </a:xfrm>
          <a:prstGeom prst="upDownArrow">
            <a:avLst>
              <a:gd name="adj1" fmla="val 49778"/>
              <a:gd name="adj2" fmla="val 609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13" name="AutoShape 13"/>
          <p:cNvSpPr>
            <a:spLocks noChangeArrowheads="1"/>
          </p:cNvSpPr>
          <p:nvPr/>
        </p:nvSpPr>
        <p:spPr bwMode="auto">
          <a:xfrm>
            <a:off x="3851275" y="2492375"/>
            <a:ext cx="287338" cy="576263"/>
          </a:xfrm>
          <a:prstGeom prst="upDownArrow">
            <a:avLst>
              <a:gd name="adj1" fmla="val 49778"/>
              <a:gd name="adj2" fmla="val 613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14" name="AutoShape 14"/>
          <p:cNvSpPr>
            <a:spLocks noChangeArrowheads="1"/>
          </p:cNvSpPr>
          <p:nvPr/>
        </p:nvSpPr>
        <p:spPr bwMode="auto">
          <a:xfrm>
            <a:off x="1331913" y="3284538"/>
            <a:ext cx="287337" cy="720725"/>
          </a:xfrm>
          <a:prstGeom prst="upDownArrow">
            <a:avLst>
              <a:gd name="adj1" fmla="val 49778"/>
              <a:gd name="adj2" fmla="val 767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15" name="AutoShape 15"/>
          <p:cNvSpPr>
            <a:spLocks noChangeArrowheads="1"/>
          </p:cNvSpPr>
          <p:nvPr/>
        </p:nvSpPr>
        <p:spPr bwMode="auto">
          <a:xfrm>
            <a:off x="2700338" y="3284538"/>
            <a:ext cx="288925" cy="720725"/>
          </a:xfrm>
          <a:prstGeom prst="upDownArrow">
            <a:avLst>
              <a:gd name="adj1" fmla="val 49778"/>
              <a:gd name="adj2" fmla="val 762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16" name="AutoShape 16"/>
          <p:cNvSpPr>
            <a:spLocks noChangeArrowheads="1"/>
          </p:cNvSpPr>
          <p:nvPr/>
        </p:nvSpPr>
        <p:spPr bwMode="auto">
          <a:xfrm>
            <a:off x="3924300" y="3284538"/>
            <a:ext cx="287338" cy="720725"/>
          </a:xfrm>
          <a:prstGeom prst="upDownArrow">
            <a:avLst>
              <a:gd name="adj1" fmla="val 49778"/>
              <a:gd name="adj2" fmla="val 767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17" name="AutoShape 17"/>
          <p:cNvSpPr>
            <a:spLocks noChangeArrowheads="1"/>
          </p:cNvSpPr>
          <p:nvPr/>
        </p:nvSpPr>
        <p:spPr bwMode="auto">
          <a:xfrm>
            <a:off x="5292725" y="3284538"/>
            <a:ext cx="288925" cy="720725"/>
          </a:xfrm>
          <a:prstGeom prst="upDownArrow">
            <a:avLst>
              <a:gd name="adj1" fmla="val 49778"/>
              <a:gd name="adj2" fmla="val 76279"/>
            </a:avLst>
          </a:prstGeom>
          <a:solidFill>
            <a:srgbClr val="60CCE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18" name="AutoShape 18"/>
          <p:cNvSpPr>
            <a:spLocks noChangeArrowheads="1"/>
          </p:cNvSpPr>
          <p:nvPr/>
        </p:nvSpPr>
        <p:spPr bwMode="auto">
          <a:xfrm>
            <a:off x="7380288" y="3284538"/>
            <a:ext cx="287337" cy="720725"/>
          </a:xfrm>
          <a:prstGeom prst="upDownArrow">
            <a:avLst>
              <a:gd name="adj1" fmla="val 49778"/>
              <a:gd name="adj2" fmla="val 76700"/>
            </a:avLst>
          </a:prstGeom>
          <a:solidFill>
            <a:srgbClr val="5FAAE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6156325" y="4508500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6424613" y="2636838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ISA</a:t>
            </a:r>
            <a:endParaRPr lang="ru-RU" sz="2400"/>
          </a:p>
        </p:txBody>
      </p:sp>
      <p:sp>
        <p:nvSpPr>
          <p:cNvPr id="51221" name="Text Box 26"/>
          <p:cNvSpPr txBox="1">
            <a:spLocks noChangeArrowheads="1"/>
          </p:cNvSpPr>
          <p:nvPr/>
        </p:nvSpPr>
        <p:spPr bwMode="auto">
          <a:xfrm>
            <a:off x="1116013" y="4149725"/>
            <a:ext cx="792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1800" b="0"/>
          </a:p>
        </p:txBody>
      </p:sp>
      <p:sp>
        <p:nvSpPr>
          <p:cNvPr id="51222" name="Text Box 28"/>
          <p:cNvSpPr txBox="1">
            <a:spLocks noChangeArrowheads="1"/>
          </p:cNvSpPr>
          <p:nvPr/>
        </p:nvSpPr>
        <p:spPr bwMode="auto">
          <a:xfrm>
            <a:off x="971550" y="4221163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1800" b="0"/>
          </a:p>
        </p:txBody>
      </p:sp>
      <p:sp>
        <p:nvSpPr>
          <p:cNvPr id="51223" name="AutoShape 36"/>
          <p:cNvSpPr>
            <a:spLocks noChangeArrowheads="1"/>
          </p:cNvSpPr>
          <p:nvPr/>
        </p:nvSpPr>
        <p:spPr bwMode="auto">
          <a:xfrm>
            <a:off x="5364163" y="1268413"/>
            <a:ext cx="2376487" cy="215900"/>
          </a:xfrm>
          <a:prstGeom prst="leftRightArrow">
            <a:avLst>
              <a:gd name="adj1" fmla="val 35685"/>
              <a:gd name="adj2" fmla="val 108086"/>
            </a:avLst>
          </a:prstGeom>
          <a:solidFill>
            <a:srgbClr val="B2C2D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24" name="AutoShape 37"/>
          <p:cNvSpPr>
            <a:spLocks noChangeArrowheads="1"/>
          </p:cNvSpPr>
          <p:nvPr/>
        </p:nvSpPr>
        <p:spPr bwMode="auto">
          <a:xfrm>
            <a:off x="5364163" y="1484313"/>
            <a:ext cx="2376487" cy="215900"/>
          </a:xfrm>
          <a:prstGeom prst="leftRightArrow">
            <a:avLst>
              <a:gd name="adj1" fmla="val 35685"/>
              <a:gd name="adj2" fmla="val 108086"/>
            </a:avLst>
          </a:prstGeom>
          <a:solidFill>
            <a:srgbClr val="AF53F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25" name="AutoShape 38"/>
          <p:cNvSpPr>
            <a:spLocks noChangeArrowheads="1"/>
          </p:cNvSpPr>
          <p:nvPr/>
        </p:nvSpPr>
        <p:spPr bwMode="auto">
          <a:xfrm>
            <a:off x="5364163" y="1700213"/>
            <a:ext cx="2376487" cy="215900"/>
          </a:xfrm>
          <a:prstGeom prst="leftRightArrow">
            <a:avLst>
              <a:gd name="adj1" fmla="val 35685"/>
              <a:gd name="adj2" fmla="val 108086"/>
            </a:avLst>
          </a:prstGeom>
          <a:solidFill>
            <a:srgbClr val="3C26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26" name="AutoShape 41"/>
          <p:cNvSpPr>
            <a:spLocks/>
          </p:cNvSpPr>
          <p:nvPr/>
        </p:nvSpPr>
        <p:spPr bwMode="auto">
          <a:xfrm>
            <a:off x="5076825" y="1268413"/>
            <a:ext cx="287338" cy="647700"/>
          </a:xfrm>
          <a:prstGeom prst="leftBrace">
            <a:avLst>
              <a:gd name="adj1" fmla="val 1878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27" name="Line 42"/>
          <p:cNvSpPr>
            <a:spLocks noChangeShapeType="1"/>
          </p:cNvSpPr>
          <p:nvPr/>
        </p:nvSpPr>
        <p:spPr bwMode="auto">
          <a:xfrm>
            <a:off x="5076825" y="1628775"/>
            <a:ext cx="0" cy="144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1228" name="Text Box 43"/>
          <p:cNvSpPr txBox="1">
            <a:spLocks noChangeArrowheads="1"/>
          </p:cNvSpPr>
          <p:nvPr/>
        </p:nvSpPr>
        <p:spPr bwMode="auto">
          <a:xfrm>
            <a:off x="6629400" y="90805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800" b="0"/>
          </a:p>
        </p:txBody>
      </p:sp>
      <p:sp>
        <p:nvSpPr>
          <p:cNvPr id="51229" name="Text Box 44"/>
          <p:cNvSpPr txBox="1">
            <a:spLocks noChangeArrowheads="1"/>
          </p:cNvSpPr>
          <p:nvPr/>
        </p:nvSpPr>
        <p:spPr bwMode="auto">
          <a:xfrm>
            <a:off x="6675438" y="981075"/>
            <a:ext cx="7762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800" b="0"/>
              <a:t>ШД</a:t>
            </a:r>
          </a:p>
        </p:txBody>
      </p:sp>
      <p:sp>
        <p:nvSpPr>
          <p:cNvPr id="51230" name="Text Box 45"/>
          <p:cNvSpPr txBox="1">
            <a:spLocks noChangeArrowheads="1"/>
          </p:cNvSpPr>
          <p:nvPr/>
        </p:nvSpPr>
        <p:spPr bwMode="auto">
          <a:xfrm>
            <a:off x="6804025" y="1916113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800" b="0"/>
              <a:t>ШУ</a:t>
            </a:r>
          </a:p>
        </p:txBody>
      </p:sp>
      <p:sp>
        <p:nvSpPr>
          <p:cNvPr id="51231" name="Text Box 46"/>
          <p:cNvSpPr txBox="1">
            <a:spLocks noChangeArrowheads="1"/>
          </p:cNvSpPr>
          <p:nvPr/>
        </p:nvSpPr>
        <p:spPr bwMode="auto">
          <a:xfrm>
            <a:off x="7812088" y="1360488"/>
            <a:ext cx="504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800" b="0"/>
          </a:p>
        </p:txBody>
      </p:sp>
      <p:sp>
        <p:nvSpPr>
          <p:cNvPr id="51232" name="Text Box 47"/>
          <p:cNvSpPr txBox="1">
            <a:spLocks noChangeArrowheads="1"/>
          </p:cNvSpPr>
          <p:nvPr/>
        </p:nvSpPr>
        <p:spPr bwMode="auto">
          <a:xfrm>
            <a:off x="7740650" y="1412875"/>
            <a:ext cx="546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 b="0"/>
              <a:t>ША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692696"/>
            <a:ext cx="4107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Industry </a:t>
            </a:r>
            <a:r>
              <a:rPr lang="en-US" sz="2400" dirty="0" err="1" smtClean="0"/>
              <a:t>Standart</a:t>
            </a:r>
            <a:r>
              <a:rPr lang="en-US" sz="2400" dirty="0" smtClean="0"/>
              <a:t> Architecture  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5733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9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75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3100" dirty="0" smtClean="0">
                <a:solidFill>
                  <a:schemeClr val="tx2"/>
                </a:solidFill>
              </a:rPr>
              <a:t>Организация взаимодействия с ПУ</a:t>
            </a:r>
            <a:br>
              <a:rPr lang="ru-RU" sz="3100" dirty="0" smtClean="0">
                <a:solidFill>
                  <a:schemeClr val="tx2"/>
                </a:solidFill>
              </a:rPr>
            </a:br>
            <a:endParaRPr lang="ru-RU" sz="3100" dirty="0" smtClean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43050"/>
            <a:ext cx="9144000" cy="600076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Программный ввод – вывод</a:t>
            </a:r>
          </a:p>
          <a:p>
            <a:pPr>
              <a:defRPr/>
            </a:pPr>
            <a:r>
              <a:rPr lang="ru-RU" dirty="0" smtClean="0"/>
              <a:t>По прерываниям</a:t>
            </a:r>
          </a:p>
          <a:p>
            <a:pPr>
              <a:defRPr/>
            </a:pPr>
            <a:r>
              <a:rPr lang="ru-RU" dirty="0" smtClean="0"/>
              <a:t>Прямой доступ к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70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процессора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latin typeface="+mn-lt"/>
              </a:rPr>
              <a:t>Если машинная команда  использует данные из памяти, </a:t>
            </a:r>
            <a:r>
              <a:rPr lang="ru-RU" dirty="0" err="1" smtClean="0">
                <a:latin typeface="+mn-lt"/>
              </a:rPr>
              <a:t>УУ</a:t>
            </a:r>
            <a:r>
              <a:rPr lang="ru-RU" dirty="0" smtClean="0">
                <a:latin typeface="+mn-lt"/>
              </a:rPr>
              <a:t> определяет их адреса и вырабатывает сигналы для чтения данных из памяти во внутренние регистры.</a:t>
            </a:r>
            <a:endParaRPr lang="ru-RU" dirty="0">
              <a:latin typeface="+mn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7" y="692696"/>
            <a:ext cx="7248525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16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процессора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latin typeface="+mn-lt"/>
              </a:rPr>
              <a:t>Содержимое счетчика команд  во время выполнения текущей команды увеличивается на длину команды и  в нем уже содержится адрес следующей команды. </a:t>
            </a:r>
            <a:endParaRPr lang="ru-RU" dirty="0"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08720"/>
            <a:ext cx="7924800" cy="455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836769"/>
      </p:ext>
    </p:extLst>
  </p:cSld>
  <p:clrMapOvr>
    <a:masterClrMapping/>
  </p:clrMapOvr>
</p:sld>
</file>

<file path=ppt/theme/theme1.xml><?xml version="1.0" encoding="utf-8"?>
<a:theme xmlns:a="http://schemas.openxmlformats.org/drawingml/2006/main" name="2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8862</TotalTime>
  <Words>5228</Words>
  <Application>Microsoft Office PowerPoint</Application>
  <PresentationFormat>Экран (4:3)</PresentationFormat>
  <Paragraphs>758</Paragraphs>
  <Slides>71</Slides>
  <Notes>17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71</vt:i4>
      </vt:variant>
    </vt:vector>
  </HeadingPairs>
  <TitlesOfParts>
    <vt:vector size="74" baseType="lpstr">
      <vt:lpstr>2_Специальное оформление</vt:lpstr>
      <vt:lpstr>1_Специальное оформление</vt:lpstr>
      <vt:lpstr>Специальное оформление</vt:lpstr>
      <vt:lpstr>Организация архитектуры персонального компьютера</vt:lpstr>
      <vt:lpstr>Архитектура компьютера ( по Фон-Нейману)</vt:lpstr>
      <vt:lpstr>Архитектура компьютера (Фон-Неймана)</vt:lpstr>
      <vt:lpstr>Обобщенная  архитектура  процессора</vt:lpstr>
      <vt:lpstr>Работа процессора</vt:lpstr>
      <vt:lpstr>Работа процессора</vt:lpstr>
      <vt:lpstr>Работа процессора</vt:lpstr>
      <vt:lpstr>Работа процессора</vt:lpstr>
      <vt:lpstr>Работа процессора</vt:lpstr>
      <vt:lpstr>Работа процессора</vt:lpstr>
      <vt:lpstr>Работа процессора</vt:lpstr>
      <vt:lpstr>Работа процессора</vt:lpstr>
      <vt:lpstr>Шина или аппаратный интерфейс</vt:lpstr>
      <vt:lpstr>Классификация интерфейсов</vt:lpstr>
      <vt:lpstr>Презентация PowerPoint</vt:lpstr>
      <vt:lpstr>Классификация интерфейсов</vt:lpstr>
      <vt:lpstr>Контроллер интерфейса ввода вывода</vt:lpstr>
      <vt:lpstr>Контроллер ввода-вывода</vt:lpstr>
      <vt:lpstr>Адресация портов контроллеров на шине ввода – вывода  </vt:lpstr>
      <vt:lpstr>Адресация портов контроллеров на шине ввода - вывода</vt:lpstr>
      <vt:lpstr>Адресация портов контроллеров на шине ввода - вывода</vt:lpstr>
      <vt:lpstr>Memory Mapped IO</vt:lpstr>
      <vt:lpstr>Организация компьютерной архитектуры на базе процессора  х8086</vt:lpstr>
      <vt:lpstr>Intel 8008</vt:lpstr>
      <vt:lpstr>Intel 8080</vt:lpstr>
      <vt:lpstr>Микропроцессорный комплект</vt:lpstr>
      <vt:lpstr>Intel 8086</vt:lpstr>
      <vt:lpstr>8086</vt:lpstr>
      <vt:lpstr>Intel 8088</vt:lpstr>
      <vt:lpstr>Структурная схема i8086</vt:lpstr>
      <vt:lpstr>Формирование  физического адреса команд и данных (реальный режим)</vt:lpstr>
      <vt:lpstr>Назначение выводов х8086</vt:lpstr>
      <vt:lpstr>Машинный цикл процессора (чтение/запись )</vt:lpstr>
      <vt:lpstr>Минимальный режим</vt:lpstr>
      <vt:lpstr>Максимальный режим</vt:lpstr>
      <vt:lpstr>Структурная схема IBM PC XT</vt:lpstr>
      <vt:lpstr>Схема включения процессора</vt:lpstr>
      <vt:lpstr>Обобщенная  схема</vt:lpstr>
      <vt:lpstr>Контроллер прямого доступа к памяти КПДП запись в регистры</vt:lpstr>
      <vt:lpstr>Контроллер прерываний и трехканальный таймер</vt:lpstr>
      <vt:lpstr>Программируемы параллельный интерфейс ROM, RAM</vt:lpstr>
      <vt:lpstr>Слоты расширения</vt:lpstr>
      <vt:lpstr>Контроллер прямого доступа</vt:lpstr>
      <vt:lpstr>Контроллер ПДП</vt:lpstr>
      <vt:lpstr>Основные сигналы</vt:lpstr>
      <vt:lpstr>Диаграмма работы</vt:lpstr>
      <vt:lpstr>Внутренние регистры</vt:lpstr>
      <vt:lpstr>Последовательность передачи при ПДП на примере контроллера HDD</vt:lpstr>
      <vt:lpstr>Инициализация контроллера DMA</vt:lpstr>
      <vt:lpstr>Последовательность   операций  при ПДП</vt:lpstr>
      <vt:lpstr>Внутренняя структура</vt:lpstr>
      <vt:lpstr>Каскадирование контроллеров ПДП</vt:lpstr>
      <vt:lpstr>Каналы ПДП для РС ХТ </vt:lpstr>
      <vt:lpstr>Контроллер прерываний i8259</vt:lpstr>
      <vt:lpstr>Контроллер прерываний i8259</vt:lpstr>
      <vt:lpstr>Внутренние регистры</vt:lpstr>
      <vt:lpstr>Временная диаграмма</vt:lpstr>
      <vt:lpstr>Порядок операций при прерывании</vt:lpstr>
      <vt:lpstr>Приоритеты прерываний</vt:lpstr>
      <vt:lpstr>Инициализация  контроллера</vt:lpstr>
      <vt:lpstr>Каскадирование контроллеров</vt:lpstr>
      <vt:lpstr>Трехканальный таймер</vt:lpstr>
      <vt:lpstr>Таймер i8253</vt:lpstr>
      <vt:lpstr>Трехканальный таймер i8253 для РС ХТ</vt:lpstr>
      <vt:lpstr>PPI (Programmable Parallel Interface) i8255A. </vt:lpstr>
      <vt:lpstr>Структурная схема i8255</vt:lpstr>
      <vt:lpstr>Программируемый параллельный интерфейс</vt:lpstr>
      <vt:lpstr>Универсальный  последовательный синхронно-асинхронный приемо-передатчик  i8251 (COM порт)  USART – Universal Synchronous/Asynchronous Resiver/Тransmitter</vt:lpstr>
      <vt:lpstr>Структурная схема</vt:lpstr>
      <vt:lpstr>                               Cтруктура шина ISA</vt:lpstr>
      <vt:lpstr> Организация взаимодействия с ПУ </vt:lpstr>
    </vt:vector>
  </TitlesOfParts>
  <Company>Ya Blondinko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vladimir</dc:creator>
  <cp:lastModifiedBy>vladimir</cp:lastModifiedBy>
  <cp:revision>246</cp:revision>
  <cp:lastPrinted>2020-10-08T15:49:33Z</cp:lastPrinted>
  <dcterms:created xsi:type="dcterms:W3CDTF">2016-08-20T08:39:45Z</dcterms:created>
  <dcterms:modified xsi:type="dcterms:W3CDTF">2021-10-14T18:36:46Z</dcterms:modified>
</cp:coreProperties>
</file>