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68"/>
  </p:notesMasterIdLst>
  <p:handoutMasterIdLst>
    <p:handoutMasterId r:id="rId69"/>
  </p:handoutMasterIdLst>
  <p:sldIdLst>
    <p:sldId id="559" r:id="rId4"/>
    <p:sldId id="644" r:id="rId5"/>
    <p:sldId id="558" r:id="rId6"/>
    <p:sldId id="560" r:id="rId7"/>
    <p:sldId id="562" r:id="rId8"/>
    <p:sldId id="645" r:id="rId9"/>
    <p:sldId id="561" r:id="rId10"/>
    <p:sldId id="635" r:id="rId11"/>
    <p:sldId id="589" r:id="rId12"/>
    <p:sldId id="534" r:id="rId13"/>
    <p:sldId id="642" r:id="rId14"/>
    <p:sldId id="566" r:id="rId15"/>
    <p:sldId id="588" r:id="rId16"/>
    <p:sldId id="636" r:id="rId17"/>
    <p:sldId id="569" r:id="rId18"/>
    <p:sldId id="646" r:id="rId19"/>
    <p:sldId id="647" r:id="rId20"/>
    <p:sldId id="648" r:id="rId21"/>
    <p:sldId id="654" r:id="rId22"/>
    <p:sldId id="649" r:id="rId23"/>
    <p:sldId id="650" r:id="rId24"/>
    <p:sldId id="651" r:id="rId25"/>
    <p:sldId id="652" r:id="rId26"/>
    <p:sldId id="653" r:id="rId27"/>
    <p:sldId id="574" r:id="rId28"/>
    <p:sldId id="625" r:id="rId29"/>
    <p:sldId id="626" r:id="rId30"/>
    <p:sldId id="627" r:id="rId31"/>
    <p:sldId id="624" r:id="rId32"/>
    <p:sldId id="350" r:id="rId33"/>
    <p:sldId id="631" r:id="rId34"/>
    <p:sldId id="351" r:id="rId35"/>
    <p:sldId id="372" r:id="rId36"/>
    <p:sldId id="658" r:id="rId37"/>
    <p:sldId id="352" r:id="rId38"/>
    <p:sldId id="557" r:id="rId39"/>
    <p:sldId id="584" r:id="rId40"/>
    <p:sldId id="599" r:id="rId41"/>
    <p:sldId id="601" r:id="rId42"/>
    <p:sldId id="600" r:id="rId43"/>
    <p:sldId id="605" r:id="rId44"/>
    <p:sldId id="354" r:id="rId45"/>
    <p:sldId id="355" r:id="rId46"/>
    <p:sldId id="357" r:id="rId47"/>
    <p:sldId id="358" r:id="rId48"/>
    <p:sldId id="359" r:id="rId49"/>
    <p:sldId id="639" r:id="rId50"/>
    <p:sldId id="640" r:id="rId51"/>
    <p:sldId id="641" r:id="rId52"/>
    <p:sldId id="360" r:id="rId53"/>
    <p:sldId id="361" r:id="rId54"/>
    <p:sldId id="362" r:id="rId55"/>
    <p:sldId id="363" r:id="rId56"/>
    <p:sldId id="613" r:id="rId57"/>
    <p:sldId id="616" r:id="rId58"/>
    <p:sldId id="619" r:id="rId59"/>
    <p:sldId id="617" r:id="rId60"/>
    <p:sldId id="632" r:id="rId61"/>
    <p:sldId id="633" r:id="rId62"/>
    <p:sldId id="620" r:id="rId63"/>
    <p:sldId id="621" r:id="rId64"/>
    <p:sldId id="630" r:id="rId65"/>
    <p:sldId id="634" r:id="rId66"/>
    <p:sldId id="622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66" autoAdjust="0"/>
  </p:normalViewPr>
  <p:slideViewPr>
    <p:cSldViewPr>
      <p:cViewPr>
        <p:scale>
          <a:sx n="66" d="100"/>
          <a:sy n="66" d="100"/>
        </p:scale>
        <p:origin x="-128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01.11.2021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207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01.11.2021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0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. Системный таймер</a:t>
            </a:r>
          </a:p>
          <a:p>
            <a:r>
              <a:rPr lang="en-US" dirty="0" smtClean="0"/>
              <a:t>1</a:t>
            </a:r>
            <a:r>
              <a:rPr lang="ru-RU" dirty="0" smtClean="0"/>
              <a:t>. Клавиатура</a:t>
            </a:r>
          </a:p>
          <a:p>
            <a:r>
              <a:rPr lang="en-US" dirty="0" smtClean="0"/>
              <a:t>2</a:t>
            </a:r>
            <a:r>
              <a:rPr lang="ru-RU" dirty="0" smtClean="0"/>
              <a:t>. Дополнительный контроллер прерываний</a:t>
            </a:r>
          </a:p>
          <a:p>
            <a:r>
              <a:rPr lang="en-US" dirty="0" smtClean="0"/>
              <a:t>3</a:t>
            </a:r>
            <a:r>
              <a:rPr lang="ru-RU" dirty="0" smtClean="0"/>
              <a:t>. Порты </a:t>
            </a:r>
            <a:r>
              <a:rPr lang="ru-RU" dirty="0" err="1" smtClean="0"/>
              <a:t>Com</a:t>
            </a:r>
            <a:r>
              <a:rPr lang="ru-RU" dirty="0" smtClean="0"/>
              <a:t> 1 и 3</a:t>
            </a:r>
          </a:p>
          <a:p>
            <a:r>
              <a:rPr lang="en-US" dirty="0" smtClean="0"/>
              <a:t>4</a:t>
            </a:r>
            <a:r>
              <a:rPr lang="ru-RU" dirty="0" smtClean="0"/>
              <a:t>. Порты </a:t>
            </a:r>
            <a:r>
              <a:rPr lang="ru-RU" dirty="0" err="1" smtClean="0"/>
              <a:t>Com</a:t>
            </a:r>
            <a:r>
              <a:rPr lang="ru-RU" dirty="0" smtClean="0"/>
              <a:t> 2 и 4</a:t>
            </a:r>
          </a:p>
          <a:p>
            <a:r>
              <a:rPr lang="en-US" dirty="0" smtClean="0"/>
              <a:t>5</a:t>
            </a:r>
            <a:r>
              <a:rPr lang="ru-RU" dirty="0" smtClean="0"/>
              <a:t>. Свободно (в 8-битной шине — контроллер жесткого диска)</a:t>
            </a:r>
          </a:p>
          <a:p>
            <a:r>
              <a:rPr lang="en-US" dirty="0" smtClean="0"/>
              <a:t>6</a:t>
            </a:r>
            <a:r>
              <a:rPr lang="ru-RU" dirty="0" smtClean="0"/>
              <a:t>. Контроллер гибких дисков (FDD)</a:t>
            </a:r>
          </a:p>
          <a:p>
            <a:r>
              <a:rPr lang="en-US" dirty="0" smtClean="0"/>
              <a:t>7</a:t>
            </a:r>
            <a:r>
              <a:rPr lang="ru-RU" dirty="0" smtClean="0"/>
              <a:t>. Параллельный порт LPT</a:t>
            </a:r>
          </a:p>
          <a:p>
            <a:r>
              <a:rPr lang="en-US" dirty="0" smtClean="0"/>
              <a:t>8. </a:t>
            </a:r>
            <a:r>
              <a:rPr lang="ru-RU" dirty="0" smtClean="0"/>
              <a:t>Часы реального времени CMOS</a:t>
            </a:r>
          </a:p>
          <a:p>
            <a:r>
              <a:rPr lang="en-US" dirty="0" smtClean="0"/>
              <a:t>9. </a:t>
            </a:r>
            <a:r>
              <a:rPr lang="ru-RU" dirty="0" smtClean="0"/>
              <a:t>Совмещено с IRQ 2</a:t>
            </a:r>
          </a:p>
          <a:p>
            <a:r>
              <a:rPr lang="en-US" dirty="0" smtClean="0"/>
              <a:t>10.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11.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12. </a:t>
            </a:r>
            <a:r>
              <a:rPr lang="ru-RU" dirty="0" smtClean="0"/>
              <a:t>Порт мыши PS/2</a:t>
            </a:r>
          </a:p>
          <a:p>
            <a:r>
              <a:rPr lang="en-US" dirty="0" smtClean="0"/>
              <a:t>13. </a:t>
            </a:r>
            <a:r>
              <a:rPr lang="ru-RU" dirty="0" smtClean="0"/>
              <a:t>Сопроцессор</a:t>
            </a:r>
          </a:p>
          <a:p>
            <a:r>
              <a:rPr lang="en-US" dirty="0" smtClean="0"/>
              <a:t>15. </a:t>
            </a:r>
            <a:r>
              <a:rPr lang="ru-RU" dirty="0" smtClean="0"/>
              <a:t>Первый контроллер IDE</a:t>
            </a:r>
          </a:p>
          <a:p>
            <a:r>
              <a:rPr lang="en-US" dirty="0" smtClean="0"/>
              <a:t>16. </a:t>
            </a:r>
            <a:r>
              <a:rPr lang="ru-RU" dirty="0" smtClean="0"/>
              <a:t>Второй контроллер IDE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2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29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r>
              <a:rPr lang="ru-RU" dirty="0" smtClean="0"/>
              <a:t>Состоит из </a:t>
            </a:r>
            <a:r>
              <a:rPr lang="en-US" dirty="0" smtClean="0"/>
              <a:t> </a:t>
            </a:r>
            <a:r>
              <a:rPr lang="ru-RU" dirty="0" smtClean="0"/>
              <a:t>из двух частей </a:t>
            </a:r>
            <a:r>
              <a:rPr lang="en-US" dirty="0" smtClean="0">
                <a:solidFill>
                  <a:srgbClr val="FF0000"/>
                </a:solidFill>
              </a:rPr>
              <a:t>I/O </a:t>
            </a:r>
            <a:r>
              <a:rPr lang="en-US" dirty="0" err="1" smtClean="0">
                <a:solidFill>
                  <a:srgbClr val="FF0000"/>
                </a:solidFill>
              </a:rPr>
              <a:t>APIC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err="1" smtClean="0">
                <a:solidFill>
                  <a:srgbClr val="FF0000"/>
                </a:solidFill>
              </a:rPr>
              <a:t>LAPIC</a:t>
            </a:r>
            <a:endParaRPr lang="ru-RU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 smtClean="0"/>
              <a:t>I/O </a:t>
            </a:r>
            <a:r>
              <a:rPr lang="en-US" dirty="0" err="1" smtClean="0"/>
              <a:t>APIC</a:t>
            </a:r>
            <a:r>
              <a:rPr lang="ru-RU" dirty="0" smtClean="0"/>
              <a:t>  - контроллер прерываний  ввода-вывода 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LAPIC</a:t>
            </a:r>
            <a:r>
              <a:rPr lang="en-US" dirty="0" smtClean="0"/>
              <a:t> – </a:t>
            </a:r>
            <a:r>
              <a:rPr lang="ru-RU" dirty="0" smtClean="0"/>
              <a:t>локальный контроллер прерываний для каждого процессора (ядра).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I/O PIC </a:t>
            </a:r>
            <a:r>
              <a:rPr lang="ru-RU" dirty="0" smtClean="0"/>
              <a:t>принимает запросы на прерывание </a:t>
            </a:r>
            <a:r>
              <a:rPr lang="en-US" dirty="0" smtClean="0"/>
              <a:t> </a:t>
            </a:r>
            <a:r>
              <a:rPr lang="ru-RU" dirty="0" smtClean="0"/>
              <a:t>и передает их </a:t>
            </a:r>
            <a:r>
              <a:rPr lang="en-US" dirty="0" err="1" smtClean="0"/>
              <a:t>LAPIC</a:t>
            </a:r>
            <a:r>
              <a:rPr lang="en-US" dirty="0" smtClean="0"/>
              <a:t> </a:t>
            </a:r>
            <a:r>
              <a:rPr lang="ru-RU" dirty="0" smtClean="0"/>
              <a:t> по специальной шине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ICH4 состоит из следующих компонентов: контроллера интерфейса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арбитра шины PCI, двухканального контроллера ATA/ATAPI, четырех контроллеров USB, сетевого контроллера, контроллера встроенного звука, контроллера шины LPC, контроллеров прерываний, DMA и таймера, контроллера управления питанием и контроллера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SMBus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Давайте рассмотрим по очереди все встроенные контроллеры.</a:t>
            </a:r>
            <a:endParaRPr lang="e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41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контроллеры APIC соединены между собой локальной шиной, по которой они </a:t>
            </a:r>
          </a:p>
          <a:p>
            <a:r>
              <a:rPr lang="ru-RU" dirty="0" smtClean="0"/>
              <a:t>обмениваются друг с другом сообщениями.</a:t>
            </a:r>
          </a:p>
          <a:p>
            <a:r>
              <a:rPr lang="ru-RU" dirty="0" smtClean="0"/>
              <a:t>Контроллер прерываний (I/O APIC) преобразует запросы аппаратных прерываний от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устроийств</a:t>
            </a:r>
            <a:r>
              <a:rPr lang="ru-RU" dirty="0" smtClean="0"/>
              <a:t>  в сообщения протокола локальной шины APIC. </a:t>
            </a:r>
          </a:p>
          <a:p>
            <a:r>
              <a:rPr lang="ru-RU" dirty="0" smtClean="0"/>
              <a:t>Локального контроллера (</a:t>
            </a:r>
            <a:r>
              <a:rPr lang="ru-RU" dirty="0" err="1" smtClean="0"/>
              <a:t>Local</a:t>
            </a:r>
            <a:r>
              <a:rPr lang="ru-RU" dirty="0" smtClean="0"/>
              <a:t> APIC) — транслирует  принятые по локальной шине сообщения в сигналы, вызывающие все </a:t>
            </a:r>
            <a:r>
              <a:rPr lang="ru-RU" dirty="0" err="1" smtClean="0"/>
              <a:t>аппаратныения</a:t>
            </a:r>
            <a:r>
              <a:rPr lang="ru-RU" dirty="0" smtClean="0"/>
              <a:t> своего процессора — маскируемые (INTR), немаскируемые (NMI)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+mn-lt"/>
              </a:rPr>
              <a:t>Имеет непосредственно и косвенно адресуемые регистры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41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ru-RU" dirty="0" smtClean="0"/>
              <a:t>MSI – Message Signaled Interrupts, </a:t>
            </a:r>
            <a:r>
              <a:rPr lang="ru-RU" altLang="ru-RU" dirty="0" smtClean="0"/>
              <a:t>метод подачи прерывания путем выполнения транзакции обращения к контроллеру </a:t>
            </a:r>
            <a:r>
              <a:rPr lang="en-US" altLang="ru-RU" dirty="0" smtClean="0"/>
              <a:t>APIC. </a:t>
            </a:r>
            <a:r>
              <a:rPr lang="ru-RU" altLang="ru-RU" dirty="0" smtClean="0"/>
              <a:t>Устройство посылает сообщение, шаблон и адрес назначения программируется </a:t>
            </a:r>
            <a:r>
              <a:rPr lang="en-US" altLang="ru-RU" dirty="0" smtClean="0"/>
              <a:t>PCI BIOS. </a:t>
            </a:r>
            <a:r>
              <a:rPr lang="ru-RU" altLang="ru-RU" dirty="0" smtClean="0"/>
              <a:t>Если </a:t>
            </a:r>
            <a:r>
              <a:rPr lang="en-US" altLang="ru-RU" dirty="0" smtClean="0"/>
              <a:t>MSI </a:t>
            </a:r>
            <a:r>
              <a:rPr lang="ru-RU" altLang="ru-RU" dirty="0" smtClean="0"/>
              <a:t>разрешается, то устройство лишается возможности подачи сигналов </a:t>
            </a:r>
            <a:r>
              <a:rPr lang="en-US" altLang="ru-RU" dirty="0" err="1" smtClean="0"/>
              <a:t>INTx</a:t>
            </a:r>
            <a:r>
              <a:rPr lang="en-US" altLang="ru-RU" dirty="0" smtClean="0"/>
              <a:t>#.</a:t>
            </a:r>
          </a:p>
          <a:p>
            <a:pPr eaLnBrk="1" hangingPunct="1"/>
            <a:r>
              <a:rPr lang="ru-RU" altLang="ru-RU" dirty="0" smtClean="0"/>
              <a:t>Сообщение имеет тип </a:t>
            </a:r>
            <a:r>
              <a:rPr lang="en-US" altLang="ru-RU" dirty="0" err="1" smtClean="0"/>
              <a:t>dword</a:t>
            </a:r>
            <a:r>
              <a:rPr lang="en-US" altLang="ru-RU" dirty="0" smtClean="0"/>
              <a:t>, </a:t>
            </a:r>
            <a:r>
              <a:rPr lang="ru-RU" altLang="ru-RU" dirty="0" smtClean="0"/>
              <a:t>старшие 16 бит нулевые, значение младших определяется шаблоном; устройство может подавать несколько различных сообщений, используя 1-5 младших бита сообщения</a:t>
            </a:r>
            <a:r>
              <a:rPr lang="en-US" altLang="ru-RU" dirty="0" smtClean="0"/>
              <a:t>.</a:t>
            </a:r>
          </a:p>
          <a:p>
            <a:pPr eaLnBrk="1" hangingPunct="1"/>
            <a:r>
              <a:rPr lang="ru-RU" altLang="ru-RU" dirty="0" smtClean="0"/>
              <a:t>Целевым устройством для </a:t>
            </a:r>
            <a:r>
              <a:rPr lang="en-US" altLang="ru-RU" dirty="0" smtClean="0"/>
              <a:t>MSI </a:t>
            </a:r>
            <a:r>
              <a:rPr lang="ru-RU" altLang="ru-RU" dirty="0" smtClean="0"/>
              <a:t>является </a:t>
            </a:r>
            <a:r>
              <a:rPr lang="en-US" altLang="ru-RU" dirty="0" smtClean="0"/>
              <a:t>I/OAPIC – </a:t>
            </a:r>
            <a:r>
              <a:rPr lang="ru-RU" altLang="ru-RU" dirty="0" smtClean="0"/>
              <a:t>расширенный контроллер прерываний, осуществляющий подачу сигналов прерываний одному или нескольким процессорам по специальной шине.</a:t>
            </a:r>
          </a:p>
          <a:p>
            <a:endParaRPr lang="ru-RU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Выделение для сообщений APIC отдельной локальной шины позволяет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освобо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дить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системную шину процессора от трафика, связанного с обслуживанием пре$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рываний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(подачи подтверждений прерываний для получения вектора). В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совре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менных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процессорах используется локальная шина, состоящая из трех сигнальных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линий: PICD[1:0] — двунаправленная шина данных и PICCLK — сигнал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синхрониза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ции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(тактовая частота). Протокол шины обеспечивает распределенный механизм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арбитража: в любой момент времени каждый APIC (локальный и I/O APIC)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ет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уникальное значение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приоритета арбитража 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(0–15), которое динамически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023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Адрес памяти может быть 32- или 64-битным, он зависит не от разрядности мультиплексированной шины</a:t>
            </a:r>
            <a:r>
              <a:rPr lang="en-US" dirty="0" smtClean="0"/>
              <a:t> A/D</a:t>
            </a:r>
            <a:r>
              <a:rPr lang="ru-RU" dirty="0" smtClean="0"/>
              <a:t>, а от текущей адресации в системе (режима работы процессора)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К каждому устройству можно обратится по командам ввода-вывода,</a:t>
            </a:r>
            <a:r>
              <a:rPr lang="ru-RU" b="1" baseline="0" dirty="0" smtClean="0"/>
              <a:t> так и по командам обращения памяти</a:t>
            </a:r>
          </a:p>
          <a:p>
            <a:r>
              <a:rPr lang="ru-RU" b="1" baseline="0" dirty="0" smtClean="0"/>
              <a:t>Т.е. к каждому устройству подходят линии чтения и записи портов и памяти.</a:t>
            </a:r>
          </a:p>
          <a:p>
            <a:r>
              <a:rPr lang="ru-RU" b="1" baseline="0" dirty="0" smtClean="0"/>
              <a:t>Поэтому за внутренней памятью устройства закрепляется поле адресов оперативной памяти и нему происходит обращение по тем же сигналам, что и к полю основной памяти, хотя физически память находится на устройстве. Говорят память, отображенная на оперативную память</a:t>
            </a:r>
          </a:p>
          <a:p>
            <a:r>
              <a:rPr lang="ru-RU" b="1" dirty="0" smtClean="0"/>
              <a:t>Три  адресных пространства с трем разными циклами шины:</a:t>
            </a:r>
          </a:p>
          <a:p>
            <a:pPr lvl="1"/>
            <a:r>
              <a:rPr lang="ru-RU" b="1" dirty="0" smtClean="0"/>
              <a:t>цикл запись/чтение  в оперативную память</a:t>
            </a:r>
            <a:r>
              <a:rPr lang="en-US" b="1" dirty="0" smtClean="0"/>
              <a:t> </a:t>
            </a:r>
            <a:r>
              <a:rPr lang="ru-RU" b="1" dirty="0" smtClean="0"/>
              <a:t>;</a:t>
            </a:r>
          </a:p>
          <a:p>
            <a:pPr lvl="1"/>
            <a:endParaRPr lang="ru-RU" b="1" dirty="0" smtClean="0"/>
          </a:p>
          <a:p>
            <a:pPr lvl="1"/>
            <a:r>
              <a:rPr lang="ru-RU" b="1" dirty="0" smtClean="0"/>
              <a:t>цикл запись/чтение в порты (регистры)  устройств ввода –вывода (периферийных устройств);</a:t>
            </a:r>
          </a:p>
          <a:p>
            <a:pPr lvl="1"/>
            <a:endParaRPr lang="ru-RU" b="1" dirty="0" smtClean="0"/>
          </a:p>
          <a:p>
            <a:pPr lvl="1"/>
            <a:r>
              <a:rPr lang="ru-RU" b="1" dirty="0" smtClean="0"/>
              <a:t> специальные циклы  запись/чтение памяти конфигурации устройств на шине </a:t>
            </a:r>
            <a:r>
              <a:rPr lang="en-US" b="1" dirty="0" smtClean="0"/>
              <a:t>PCI</a:t>
            </a:r>
            <a:r>
              <a:rPr lang="ru-RU" b="1" dirty="0" smtClean="0"/>
              <a:t>,( </a:t>
            </a:r>
            <a:r>
              <a:rPr lang="en-US" sz="1600" b="1" dirty="0" smtClean="0"/>
              <a:t>Configuration Read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Configuration Write</a:t>
            </a:r>
            <a:r>
              <a:rPr lang="ru-RU" b="1" dirty="0" smtClean="0"/>
              <a:t>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u-RU" sz="1200" dirty="0" smtClean="0"/>
              <a:t>Так как себестоимость производства чипа выходит примерно одинаковой ,то дешевле делать более сложный кристалл контроллера шины, чем изготавливать  многочисленные контакты и проводники параллельной шины. Поэтому  с развитием технологий стали переходить на последовательные шины.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807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Наверное</a:t>
            </a:r>
            <a:r>
              <a:rPr lang="ru-RU" baseline="0" dirty="0" smtClean="0"/>
              <a:t> каждая шина это отдельный мост </a:t>
            </a:r>
            <a:r>
              <a:rPr lang="en-US" dirty="0" smtClean="0">
                <a:solidFill>
                  <a:srgbClr val="FF0000"/>
                </a:solidFill>
              </a:rPr>
              <a:t>PCI-PCI</a:t>
            </a:r>
            <a:r>
              <a:rPr lang="ru-RU" dirty="0" smtClean="0">
                <a:solidFill>
                  <a:srgbClr val="FF0000"/>
                </a:solidFill>
              </a:rPr>
              <a:t>. 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181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Конечное устройство  подключается к порту либо </a:t>
            </a:r>
            <a:r>
              <a:rPr lang="en-US" dirty="0" smtClean="0">
                <a:latin typeface="+mn-lt"/>
              </a:rPr>
              <a:t>Host Bridge , </a:t>
            </a:r>
            <a:r>
              <a:rPr lang="ru-RU" dirty="0" smtClean="0">
                <a:latin typeface="+mn-lt"/>
              </a:rPr>
              <a:t>либо коммутатора.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Устройства могут быть полноценными или устаревшего типа </a:t>
            </a:r>
            <a:r>
              <a:rPr lang="en-US" dirty="0" smtClean="0">
                <a:latin typeface="+mn-lt"/>
              </a:rPr>
              <a:t>(Legacy)</a:t>
            </a:r>
            <a:r>
              <a:rPr lang="ru-RU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rgbClr val="FF0000"/>
                </a:solidFill>
                <a:latin typeface="+mn-lt"/>
              </a:rPr>
              <a:t>Полноценное устройство: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Не работает через порты – только через диапазон памяти </a:t>
            </a:r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(отсутствуют  регистры ввода-вывода)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Поддерживает 64-битное адресное пространство 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Поддерживает механизм прерываний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MSI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 smtClean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Имеет расширенную  память  </a:t>
            </a:r>
            <a:r>
              <a:rPr lang="ru-RU" sz="2400" dirty="0" err="1" smtClean="0">
                <a:solidFill>
                  <a:srgbClr val="FF0000"/>
                </a:solidFill>
                <a:latin typeface="+mn-lt"/>
              </a:rPr>
              <a:t>конфигурирации</a:t>
            </a: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 (</a:t>
            </a:r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4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байт.</a:t>
            </a:r>
            <a:r>
              <a:rPr lang="ru-RU" sz="1800" dirty="0" smtClean="0">
                <a:latin typeface="+mn-lt"/>
              </a:rPr>
              <a:t> </a:t>
            </a:r>
            <a:r>
              <a:rPr lang="ru-RU" sz="1800" dirty="0" smtClean="0"/>
              <a:t>Для доступа к ней предусмотрен механизм её отображения на пространство памяти. </a:t>
            </a:r>
            <a:r>
              <a:rPr lang="ru-RU" sz="2400" dirty="0" smtClean="0">
                <a:solidFill>
                  <a:srgbClr val="FF0000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900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Вся  информация передается по одним и тем  же линиям что и данные, используется стек протоколов, из нескольких уровней, включая маршрутизацию данных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eaLnBrk="1" hangingPunct="1"/>
            <a:r>
              <a:rPr lang="ru-RU" dirty="0" smtClean="0"/>
              <a:t>Стандарт предусматривает и альтернативные носители сигнала, такие как оптические волноводы; </a:t>
            </a:r>
          </a:p>
          <a:p>
            <a:pPr eaLnBrk="1" hangingPunct="1"/>
            <a:r>
              <a:rPr lang="ru-RU" dirty="0" smtClean="0"/>
              <a:t>Возможность динамического подключения и конфигурации устройств; </a:t>
            </a:r>
          </a:p>
          <a:p>
            <a:pPr eaLnBrk="1" hangingPunct="1"/>
            <a:r>
              <a:rPr lang="ru-RU" dirty="0" smtClean="0"/>
              <a:t>Прерывания организуются с помощью передачи  специальных сообщений</a:t>
            </a:r>
            <a:r>
              <a:rPr lang="en-US" dirty="0" smtClean="0"/>
              <a:t>(</a:t>
            </a:r>
            <a:r>
              <a:rPr lang="ru-RU" dirty="0" smtClean="0"/>
              <a:t>пакетов</a:t>
            </a:r>
            <a:r>
              <a:rPr lang="en-US" dirty="0" smtClean="0"/>
              <a:t>)</a:t>
            </a:r>
            <a:r>
              <a:rPr lang="ru-RU" dirty="0" smtClean="0"/>
              <a:t>, получателем которых, является контроллер прерываний. </a:t>
            </a:r>
            <a:endParaRPr lang="en-US" dirty="0" smtClean="0"/>
          </a:p>
          <a:p>
            <a:pPr eaLnBrk="1" hangingPunct="1"/>
            <a:r>
              <a:rPr lang="ru-RU" dirty="0" smtClean="0"/>
              <a:t>Четыре адресных пространства:</a:t>
            </a:r>
          </a:p>
          <a:p>
            <a:pPr lvl="1"/>
            <a:r>
              <a:rPr lang="ru-RU" dirty="0" smtClean="0"/>
              <a:t>Память;</a:t>
            </a:r>
          </a:p>
          <a:p>
            <a:pPr lvl="1"/>
            <a:r>
              <a:rPr lang="ru-RU" dirty="0" smtClean="0"/>
              <a:t>Порты устройств ввода вывода;</a:t>
            </a:r>
          </a:p>
          <a:p>
            <a:pPr lvl="1"/>
            <a:r>
              <a:rPr lang="ru-RU" dirty="0" smtClean="0"/>
              <a:t>Память конфигурации;</a:t>
            </a:r>
          </a:p>
          <a:p>
            <a:pPr lvl="1"/>
            <a:r>
              <a:rPr lang="ru-RU" dirty="0" smtClean="0"/>
              <a:t>Пространство сообщений (адреса для отправки пакетов  прерываний)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пространство сообщений входят дополнительные адреса, куда пересылаются</a:t>
            </a:r>
          </a:p>
          <a:p>
            <a:r>
              <a:rPr lang="ru-RU" baseline="0" dirty="0" smtClean="0"/>
              <a:t>Запросы прерываний (например запросы программных прерываний), а также информация об ошибках устройств на шине (проверить)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2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AGP</a:t>
            </a:r>
            <a:r>
              <a:rPr lang="ru-RU" dirty="0" smtClean="0"/>
              <a:t> ( </a:t>
            </a:r>
            <a:r>
              <a:rPr lang="ru-RU" i="1" dirty="0" err="1" smtClean="0">
                <a:effectLst/>
              </a:rPr>
              <a:t>Accelerated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Graphics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Port</a:t>
            </a:r>
            <a:r>
              <a:rPr lang="ru-RU" dirty="0" smtClean="0"/>
              <a:t>, ускоренный графический порт)</a:t>
            </a:r>
          </a:p>
          <a:p>
            <a:r>
              <a:rPr lang="en-US" sz="1200" b="1" dirty="0" smtClean="0"/>
              <a:t>Peripheral Component Interconnect</a:t>
            </a:r>
            <a:r>
              <a:rPr lang="ru-RU" sz="1200" b="1" dirty="0" smtClean="0"/>
              <a:t> - </a:t>
            </a:r>
            <a:r>
              <a:rPr lang="ru-RU" dirty="0" smtClean="0"/>
              <a:t>взаимосвязь периферийных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67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</a:rPr>
              <a:t>Пакет имеет адрес получателя и адрес отправителя пакета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37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Поле </a:t>
            </a:r>
            <a:r>
              <a:rPr lang="en-US" dirty="0" smtClean="0"/>
              <a:t>Type </a:t>
            </a:r>
            <a:r>
              <a:rPr lang="ru-RU" dirty="0" smtClean="0"/>
              <a:t> определяет тип маршрутизации</a:t>
            </a:r>
            <a:r>
              <a:rPr lang="ru-RU" baseline="0" dirty="0" smtClean="0"/>
              <a:t> пакета по номеру (</a:t>
            </a:r>
            <a:r>
              <a:rPr lang="ru-RU" sz="1200" b="1" dirty="0" err="1" smtClean="0">
                <a:cs typeface="Arial" pitchFamily="34" charset="0"/>
              </a:rPr>
              <a:t>Requestor</a:t>
            </a:r>
            <a:r>
              <a:rPr lang="ru-RU" sz="1200" b="1" dirty="0" smtClean="0">
                <a:cs typeface="Arial" pitchFamily="34" charset="0"/>
              </a:rPr>
              <a:t> </a:t>
            </a:r>
            <a:r>
              <a:rPr lang="ru-RU" sz="1200" b="1" dirty="0" err="1" smtClean="0">
                <a:cs typeface="Arial" pitchFamily="34" charset="0"/>
              </a:rPr>
              <a:t>ID</a:t>
            </a:r>
            <a:r>
              <a:rPr lang="ru-RU" sz="1200" b="1" dirty="0" smtClean="0">
                <a:cs typeface="Arial" pitchFamily="34" charset="0"/>
              </a:rPr>
              <a:t> шина-устройство-</a:t>
            </a:r>
            <a:r>
              <a:rPr lang="ru-RU" sz="1200" b="1" dirty="0" err="1" smtClean="0">
                <a:cs typeface="Arial" pitchFamily="34" charset="0"/>
              </a:rPr>
              <a:t>функйия</a:t>
            </a:r>
            <a:r>
              <a:rPr lang="ru-RU" sz="1200" b="1" dirty="0" smtClean="0">
                <a:cs typeface="Arial" pitchFamily="34" charset="0"/>
              </a:rPr>
              <a:t> </a:t>
            </a:r>
            <a:r>
              <a:rPr lang="ru-RU" baseline="0" dirty="0" smtClean="0"/>
              <a:t>) или по адресу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004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Реже южный мост включает в себя поддержку </a:t>
            </a:r>
            <a:r>
              <a:rPr lang="ru-RU" dirty="0" smtClean="0">
                <a:solidFill>
                  <a:srgbClr val="0033CC"/>
                </a:solidFill>
              </a:rPr>
              <a:t>клавиатуры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0033CC"/>
                </a:solidFill>
              </a:rPr>
              <a:t>мыши</a:t>
            </a:r>
            <a:r>
              <a:rPr lang="ru-RU" dirty="0" smtClean="0"/>
              <a:t> и последовательных портов, эти устройства подключаются с помощью другого устройства — </a:t>
            </a:r>
            <a:r>
              <a:rPr lang="en-US" dirty="0" smtClean="0">
                <a:solidFill>
                  <a:srgbClr val="0033CC"/>
                </a:solidFill>
              </a:rPr>
              <a:t>Super I/O </a:t>
            </a:r>
            <a:r>
              <a:rPr lang="en-US" dirty="0" smtClean="0"/>
              <a:t>(</a:t>
            </a:r>
            <a:r>
              <a:rPr lang="ru-RU" dirty="0" smtClean="0"/>
              <a:t>контроллера ввода-вывода).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00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чипсетах для процессоров </a:t>
            </a:r>
            <a:r>
              <a:rPr lang="en-US" dirty="0" smtClean="0"/>
              <a:t>Intel Core </a:t>
            </a:r>
            <a:r>
              <a:rPr lang="en-US" dirty="0" err="1" smtClean="0"/>
              <a:t>i</a:t>
            </a:r>
            <a:r>
              <a:rPr lang="ru-RU" dirty="0" smtClean="0"/>
              <a:t>3/5/7 и всех современных процессоров </a:t>
            </a:r>
            <a:r>
              <a:rPr lang="en-US" dirty="0" smtClean="0"/>
              <a:t>AMD </a:t>
            </a:r>
            <a:r>
              <a:rPr lang="ru-RU" dirty="0" smtClean="0"/>
              <a:t>контроллер оперативной памяти интегрирован непосредственно в процессор , а северный мост выполняет функции контроллера шины </a:t>
            </a:r>
            <a:r>
              <a:rPr lang="en-US" dirty="0" smtClean="0"/>
              <a:t>PCI Express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 некоторых конфигурациях северный мост находятся в процессоре, поэтому чипсет состоит из одного южного  моста.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52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latin typeface="+mn-lt"/>
              </a:rPr>
              <a:t>Синхронная шина;</a:t>
            </a:r>
          </a:p>
          <a:p>
            <a:endParaRPr lang="ru-RU" b="1" dirty="0" smtClean="0">
              <a:solidFill>
                <a:srgbClr val="0033CC"/>
              </a:solidFill>
            </a:endParaRPr>
          </a:p>
          <a:p>
            <a:r>
              <a:rPr lang="ru-RU" b="1" dirty="0" smtClean="0">
                <a:solidFill>
                  <a:srgbClr val="0033CC"/>
                </a:solidFill>
              </a:rPr>
              <a:t>Атомарная операция обмена данными между двумя устройствами </a:t>
            </a:r>
            <a:r>
              <a:rPr lang="en-US" b="1" dirty="0" smtClean="0">
                <a:solidFill>
                  <a:srgbClr val="0033CC"/>
                </a:solidFill>
              </a:rPr>
              <a:t>PCI </a:t>
            </a:r>
            <a:r>
              <a:rPr lang="ru-RU" b="1" dirty="0" smtClean="0">
                <a:solidFill>
                  <a:srgbClr val="0033CC"/>
                </a:solidFill>
              </a:rPr>
              <a:t>называется </a:t>
            </a:r>
            <a:r>
              <a:rPr lang="ru-RU" b="1" i="1" dirty="0" smtClean="0">
                <a:solidFill>
                  <a:srgbClr val="0033CC"/>
                </a:solidFill>
              </a:rPr>
              <a:t>транзакцией</a:t>
            </a:r>
            <a:r>
              <a:rPr lang="ru-RU" b="1" dirty="0" smtClean="0">
                <a:solidFill>
                  <a:srgbClr val="0033CC"/>
                </a:solidFill>
              </a:rPr>
              <a:t>.</a:t>
            </a:r>
            <a:endParaRPr lang="en-US" b="1" dirty="0" smtClean="0">
              <a:solidFill>
                <a:srgbClr val="0033CC"/>
              </a:solidFill>
            </a:endParaRPr>
          </a:p>
          <a:p>
            <a:r>
              <a:rPr lang="ru-RU" dirty="0" smtClean="0"/>
              <a:t>Шина децентрализована, нет главного устройства, любое устройство может стать инициатором транзакции. Для выбора инициатора используется арбитраж с отдельно стоящей логикой арбитра. Арбитраж «скрытый», не отбирает времени — выбор нового инициатора происходит во время транзакции, исполняемой предыдущим инициатором.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28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PCI-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устройства </a:t>
            </a:r>
            <a:r>
              <a:rPr lang="ru-RU" dirty="0" smtClean="0">
                <a:latin typeface="+mn-lt"/>
              </a:rPr>
              <a:t>на шине: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контроллеры ввода-вывода (</a:t>
            </a:r>
            <a:r>
              <a:rPr lang="ru-RU" b="1" dirty="0" err="1" smtClean="0">
                <a:solidFill>
                  <a:srgbClr val="FF0000"/>
                </a:solidFill>
                <a:latin typeface="+mn-lt"/>
              </a:rPr>
              <a:t>КВВ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), мосты, память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0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850" algn="just"/>
            <a:r>
              <a:rPr lang="ru-RU" dirty="0" smtClean="0"/>
              <a:t>Любое устройство шины может выступать как в роли инициатора транзакций</a:t>
            </a:r>
            <a:r>
              <a:rPr lang="en-US" dirty="0" smtClean="0"/>
              <a:t>(</a:t>
            </a:r>
            <a:r>
              <a:rPr lang="ru-RU" dirty="0" smtClean="0"/>
              <a:t>передатчика), так и в роли целевого устройства(приемника) . Целевое устройство отвечает на транзакции, адресованные к его ресурсам (оперативной  памяти и портам ввода - вывода). </a:t>
            </a:r>
          </a:p>
          <a:p>
            <a:pPr indent="450850" algn="just"/>
            <a:r>
              <a:rPr lang="ru-RU" dirty="0" smtClean="0"/>
              <a:t>Ядро компьютера (центральный процессор и память ) для шины </a:t>
            </a:r>
            <a:r>
              <a:rPr lang="en-US" dirty="0" smtClean="0"/>
              <a:t>PCI </a:t>
            </a:r>
            <a:r>
              <a:rPr lang="ru-RU" dirty="0" smtClean="0"/>
              <a:t>также представляется устройством — главным мостом</a:t>
            </a:r>
            <a:r>
              <a:rPr lang="en-US" dirty="0" smtClean="0"/>
              <a:t> (host bridge). </a:t>
            </a:r>
            <a:endParaRPr lang="ru-RU" dirty="0" smtClean="0"/>
          </a:p>
          <a:p>
            <a:pPr indent="450850" algn="just"/>
            <a:r>
              <a:rPr lang="ru-RU" dirty="0" smtClean="0"/>
              <a:t>В транзакциях, обращенных к устройствам </a:t>
            </a:r>
            <a:r>
              <a:rPr lang="en-US" dirty="0" smtClean="0"/>
              <a:t>PCI, </a:t>
            </a:r>
            <a:r>
              <a:rPr lang="ru-RU" dirty="0" smtClean="0"/>
              <a:t>инициированных центральным процессором, главный мост является </a:t>
            </a:r>
            <a:r>
              <a:rPr lang="ru-RU" dirty="0" err="1" smtClean="0"/>
              <a:t>задатчиком</a:t>
            </a:r>
            <a:r>
              <a:rPr lang="ru-RU" dirty="0" smtClean="0"/>
              <a:t>. В транзакциях от устройств РС</a:t>
            </a:r>
            <a:r>
              <a:rPr lang="en-US" dirty="0" smtClean="0"/>
              <a:t>I</a:t>
            </a:r>
            <a:r>
              <a:rPr lang="ru-RU" dirty="0" smtClean="0"/>
              <a:t>, обращающихся к ядру (к системной памяти и процессору ) главный мост является исполнителем.</a:t>
            </a:r>
          </a:p>
          <a:p>
            <a:pPr indent="450850" algn="just"/>
            <a:r>
              <a:rPr lang="ru-RU" dirty="0" smtClean="0"/>
              <a:t>Арбитраж запросов на управление шиной осуществляется централизованным способом. Арбитр, как правило, является частью моста.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7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850" algn="just"/>
            <a:r>
              <a:rPr lang="ru-RU" dirty="0" smtClean="0"/>
              <a:t>Любое устройство шины может выступать как в роли инициатора транзакций</a:t>
            </a:r>
            <a:r>
              <a:rPr lang="en-US" dirty="0" smtClean="0"/>
              <a:t>(</a:t>
            </a:r>
            <a:r>
              <a:rPr lang="ru-RU" dirty="0" smtClean="0"/>
              <a:t>передатчика), так и в роли целевого устройства(приемника) . Целевое устройство отвечает на транзакции, адресованные к его ресурсам (оперативной  памяти и портам ввода - вывода). </a:t>
            </a:r>
          </a:p>
          <a:p>
            <a:pPr indent="450850" algn="just"/>
            <a:r>
              <a:rPr lang="ru-RU" dirty="0" smtClean="0"/>
              <a:t>Ядро компьютера (центральный процессор и память ) для шины </a:t>
            </a:r>
            <a:r>
              <a:rPr lang="en-US" dirty="0" smtClean="0"/>
              <a:t>PCI </a:t>
            </a:r>
            <a:r>
              <a:rPr lang="ru-RU" dirty="0" smtClean="0"/>
              <a:t>также представляется устройством — главным мостом</a:t>
            </a:r>
            <a:r>
              <a:rPr lang="en-US" dirty="0" smtClean="0"/>
              <a:t> (host bridge). </a:t>
            </a:r>
            <a:endParaRPr lang="ru-RU" dirty="0" smtClean="0"/>
          </a:p>
          <a:p>
            <a:pPr indent="450850" algn="just"/>
            <a:r>
              <a:rPr lang="ru-RU" dirty="0" smtClean="0"/>
              <a:t>В транзакциях, обращенных к устройствам </a:t>
            </a:r>
            <a:r>
              <a:rPr lang="en-US" dirty="0" smtClean="0"/>
              <a:t>PCI, </a:t>
            </a:r>
            <a:r>
              <a:rPr lang="ru-RU" dirty="0" smtClean="0"/>
              <a:t>инициированных центральным процессором, главный мост является </a:t>
            </a:r>
            <a:r>
              <a:rPr lang="ru-RU" dirty="0" err="1" smtClean="0"/>
              <a:t>задатчиком</a:t>
            </a:r>
            <a:r>
              <a:rPr lang="ru-RU" dirty="0" smtClean="0"/>
              <a:t>. В транзакциях от устройств РС</a:t>
            </a:r>
            <a:r>
              <a:rPr lang="en-US" dirty="0" smtClean="0"/>
              <a:t>I</a:t>
            </a:r>
            <a:r>
              <a:rPr lang="ru-RU" dirty="0" smtClean="0"/>
              <a:t>, обращающихся к ядру (к системной памяти и процессору ) главный мост является исполнителем.</a:t>
            </a:r>
          </a:p>
          <a:p>
            <a:pPr indent="450850" algn="just"/>
            <a:r>
              <a:rPr lang="ru-RU" dirty="0" smtClean="0"/>
              <a:t>Арбитраж запросов на управление шиной осуществляется централизованным способом. Арбитр, как правило, является частью моста.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7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ru-RU" dirty="0" err="1" smtClean="0"/>
              <a:t>PME</a:t>
            </a:r>
            <a:r>
              <a:rPr lang="en-US" altLang="ru-RU" dirty="0" smtClean="0"/>
              <a:t> </a:t>
            </a:r>
            <a:r>
              <a:rPr lang="ru-RU" altLang="ru-RU" dirty="0" smtClean="0"/>
              <a:t>Это отдельная 5-я линия прерываний, аналогичная линиям </a:t>
            </a:r>
            <a:r>
              <a:rPr lang="en-US" altLang="ru-RU" dirty="0" err="1" smtClean="0"/>
              <a:t>IRQW-IRQZ</a:t>
            </a:r>
            <a:r>
              <a:rPr lang="ru-RU" altLang="ru-RU" dirty="0" smtClean="0"/>
              <a:t>.  По ней подается сообщение об изменении состояния устройства по питанию, напр., о переходе в режим </a:t>
            </a:r>
            <a:r>
              <a:rPr lang="en-US" altLang="ru-RU" dirty="0" smtClean="0"/>
              <a:t>Standby. </a:t>
            </a:r>
            <a:r>
              <a:rPr lang="ru-RU" altLang="ru-RU" dirty="0" smtClean="0"/>
              <a:t>Устройства, поддерживающие управление </a:t>
            </a:r>
            <a:r>
              <a:rPr lang="en-US" altLang="ru-RU" dirty="0" smtClean="0"/>
              <a:t>PM, </a:t>
            </a:r>
            <a:r>
              <a:rPr lang="ru-RU" altLang="ru-RU" dirty="0" smtClean="0"/>
              <a:t>содержат дополнительные регистры в </a:t>
            </a:r>
            <a:r>
              <a:rPr lang="ru-RU" altLang="ru-RU" dirty="0" err="1" smtClean="0"/>
              <a:t>конфиг</a:t>
            </a:r>
            <a:r>
              <a:rPr lang="ru-RU" altLang="ru-RU" dirty="0" smtClean="0"/>
              <a:t>. пространстве:</a:t>
            </a:r>
          </a:p>
          <a:p>
            <a:pPr lvl="1" eaLnBrk="1" hangingPunct="1"/>
            <a:r>
              <a:rPr lang="en-US" altLang="ru-RU" dirty="0" smtClean="0"/>
              <a:t>PMC (PM capabilities): </a:t>
            </a:r>
            <a:r>
              <a:rPr lang="ru-RU" altLang="ru-RU" dirty="0" smtClean="0"/>
              <a:t>версия спецификации, поддержка тех или иных состояний, возможность генерации </a:t>
            </a:r>
            <a:r>
              <a:rPr lang="en-US" altLang="ru-RU" dirty="0" err="1" smtClean="0"/>
              <a:t>PME</a:t>
            </a:r>
            <a:r>
              <a:rPr lang="en-US" altLang="ru-RU" dirty="0" smtClean="0"/>
              <a:t>#,  </a:t>
            </a:r>
            <a:r>
              <a:rPr lang="ru-RU" altLang="ru-RU" dirty="0" smtClean="0"/>
              <a:t>потребление по линии </a:t>
            </a:r>
            <a:r>
              <a:rPr lang="en-US" altLang="ru-RU" dirty="0" smtClean="0"/>
              <a:t>+</a:t>
            </a:r>
            <a:r>
              <a:rPr lang="en-US" altLang="ru-RU" dirty="0" err="1" smtClean="0"/>
              <a:t>3.3Vaux</a:t>
            </a:r>
            <a:r>
              <a:rPr lang="en-US" altLang="ru-RU" dirty="0" smtClean="0"/>
              <a:t> </a:t>
            </a:r>
            <a:r>
              <a:rPr lang="ru-RU" altLang="ru-RU" dirty="0" smtClean="0"/>
              <a:t>и др.</a:t>
            </a:r>
          </a:p>
          <a:p>
            <a:pPr lvl="1" eaLnBrk="1" hangingPunct="1"/>
            <a:r>
              <a:rPr lang="en-US" altLang="ru-RU" dirty="0" err="1" smtClean="0"/>
              <a:t>PMCSR</a:t>
            </a:r>
            <a:r>
              <a:rPr lang="en-US" altLang="ru-RU" dirty="0" smtClean="0"/>
              <a:t> (PM Control/Status register): </a:t>
            </a:r>
            <a:r>
              <a:rPr lang="ru-RU" altLang="ru-RU" dirty="0" smtClean="0"/>
              <a:t>признак введения </a:t>
            </a:r>
            <a:r>
              <a:rPr lang="en-US" altLang="ru-RU" dirty="0" err="1" smtClean="0"/>
              <a:t>PME</a:t>
            </a:r>
            <a:r>
              <a:rPr lang="en-US" altLang="ru-RU" dirty="0" smtClean="0"/>
              <a:t>#, </a:t>
            </a:r>
            <a:r>
              <a:rPr lang="ru-RU" altLang="ru-RU" dirty="0" smtClean="0"/>
              <a:t>сброс и разрешение </a:t>
            </a:r>
            <a:r>
              <a:rPr lang="en-US" altLang="ru-RU" dirty="0" err="1" smtClean="0"/>
              <a:t>PME</a:t>
            </a:r>
            <a:r>
              <a:rPr lang="en-US" altLang="ru-RU" dirty="0" smtClean="0"/>
              <a:t>#, </a:t>
            </a:r>
            <a:r>
              <a:rPr lang="ru-RU" altLang="ru-RU" dirty="0" smtClean="0"/>
              <a:t>состояние </a:t>
            </a:r>
            <a:r>
              <a:rPr lang="en-US" altLang="ru-RU" dirty="0" smtClean="0"/>
              <a:t>PM </a:t>
            </a:r>
            <a:r>
              <a:rPr lang="ru-RU" altLang="ru-RU" dirty="0" smtClean="0"/>
              <a:t>и др.</a:t>
            </a:r>
          </a:p>
          <a:p>
            <a:pPr lvl="1" eaLnBrk="1" hangingPunct="1"/>
            <a:r>
              <a:rPr lang="en-US" altLang="ru-RU" dirty="0" smtClean="0"/>
              <a:t>Data: </a:t>
            </a:r>
            <a:r>
              <a:rPr lang="ru-RU" altLang="ru-RU" dirty="0" smtClean="0"/>
              <a:t>опциональный регистр</a:t>
            </a:r>
            <a:r>
              <a:rPr lang="en-US" altLang="ru-RU" dirty="0" smtClean="0"/>
              <a:t>.</a:t>
            </a:r>
            <a:endParaRPr lang="ru-RU" altLang="ru-RU" dirty="0" smtClean="0"/>
          </a:p>
          <a:p>
            <a:pPr lvl="1" eaLnBrk="1" hangingPunct="1"/>
            <a:r>
              <a:rPr lang="en-US" altLang="ru-RU" dirty="0" err="1" smtClean="0"/>
              <a:t>PMCSR_BSE</a:t>
            </a:r>
            <a:r>
              <a:rPr lang="en-US" altLang="ru-RU" dirty="0" smtClean="0"/>
              <a:t>: </a:t>
            </a:r>
            <a:r>
              <a:rPr lang="ru-RU" altLang="ru-RU" dirty="0" smtClean="0"/>
              <a:t>для мостов, способных управлять </a:t>
            </a:r>
            <a:r>
              <a:rPr lang="en-US" altLang="ru-RU" dirty="0" smtClean="0"/>
              <a:t>PM </a:t>
            </a:r>
            <a:r>
              <a:rPr lang="ru-RU" altLang="ru-RU" dirty="0" smtClean="0"/>
              <a:t>своей шины.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ICH4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82801DB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это устройство, подключающее к системе контроллеры внутренних и внешних периферийных устройств. Часть этих контроллеров уже встроено в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часть подключается с помощью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PCI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большинстве случаев южные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хабы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совершенствуются в плане встроенных контроллеров. Так случилось и на этот раз.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ICH4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отличается от предшественника,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ICH2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новыми контроллерами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встроенного звука.</a:t>
            </a:r>
          </a:p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ICH4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состоит из следующих компонентов: контроллера интерфейса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арбитра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PCI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двухканального контроллера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ATAPI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четырех контроллеров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USB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сетевого контроллера, контроллера встроенного звука, контроллера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LPC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контроллеров прерываний,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таймера, контроллера управления питанием и контроллера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SMBus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Давайте рассмотрим по очереди все встроенные контроллеры.</a:t>
            </a:r>
            <a:endParaRPr lang="e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«Продвинутый» контроллер прерываний —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первую очередь предназначен для симметричных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мультипро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цесорных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 (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описанных в документе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«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tion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(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MPS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в Сети доступна версия 1.4, 1997 год. Здесь симметрия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рассматрива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ется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двух аспектах: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симметрия памяти — все процессоры пользуются общей памятью, работают 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одной копией ОС;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симметрия ввода/вывода — все процессоры разделяют общие устройства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да/вывода и общие контроллеры прерываний.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может быть симметричной по памяти, но асимметричной по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ям от ввода/вывода, если для них используется выделенный процессор. В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x86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сим$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метрию по прерываниям обеспечивает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Система с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состоит из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ных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контроллеров, установленных в процессорах, и контроллеров прерываний 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ввода/вывода (одного или нескольких). Все контроллеры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соединены между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собой локальной шиной, по которой они обмениваются друг с другом сообщениями.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 каждого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локального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контроллера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(Local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трансляция сообщений,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принятых по локальной шине, в сигналы, вызывающие все аппаратные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своего процессора — маскируемые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немаскируемые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системного обслуживания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Кроме того, локальные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позволяют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дому процессору генерировать прерывания для других процессоров. Локальный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имеет внутренний интервальный таймер, позволяющий вырабатывать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 через программируемый интервал времени.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endParaRPr lang="e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ввода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преобразует запросы аппаратных прерываний от ус$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тройств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сообщения протокола локальной шины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мультипроцессорном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режиме он отвечает за распределение прерываний по процессорам, для чего может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использоваться статическое или динамическое распределение. В случае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статичес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кого распределения для каждого номера прерывания указывается номер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сора, который его обслуживает. В случае динамического распределения каждое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прерывание направляется наименее приоритетному в данный момент процессору.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же контроллер отвечает за распространение сигналов о системных событиях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межпроцессорных прерываний. Прерывания в мультипроцессор$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системах подробно рассмотрены в документе «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Developer’s Manual Volume 3: System Programming Guide»,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доступном на сайте</a:t>
            </a:r>
          </a:p>
          <a:p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://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www.intel.com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. Здесь же ограничимся описаниями возможностей,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предостав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ляемыми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сигнализации прерываний ввода/вывода контроллерами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частью чипсета системной платы, например, он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входит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ICH2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ICH3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чипсетов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специфкации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определено три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режима обработки прерываний: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эмуляция пары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8259A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традиционной передачей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сигналов прерывания одному процессору (загрузочному,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cessor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по линиям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Аппаратные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совместимых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компьютерах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лвиртуальных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проводов╗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то же, но с подачей сиг$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прерывания по локальной шине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При этом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тать совместно 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8259A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обеспечивая дополнительные возможности (в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стности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дополнительные входы запросов прерываний);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симметричный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сообщения о прерываниях от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 генерирует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прерывания могут доставляться любому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сору; каждый вход запроса индивидуально программируется с помощью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</a:t>
            </a:r>
            <a:endParaRPr lang="ru-RU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лицы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(I/O Redirection Table).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Первые два режима обеспечивают полную совместимость с системой прерываний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 программной точки зрения они эквивалентны, различия лежат в области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схемотехники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 аппаратному сбросу (и включении питания) система начинает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ботать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одном из этих режимов. Когда система подготовится к переходу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MP$ре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жим,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переводится в симметричный режим и активизирует таблицу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правлений прерываний (предварительно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инициализированную).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MP$системе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присутствует таблица описаний ее компонентов; к прерываниям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этой таблице относятся описатели всех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также описатели назначений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всех используемых источников прерываний, связанных с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локальными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описателе назначения для каждого источника прерываний указывается: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тип прерывания: векторное с передачей вектора через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векторное 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внеш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ней передачей вектора (от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8259A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полярность сигнала и его тип (уровень или перепад);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идентификатор шины, на которой расположен источник;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идентификатор запроса на этой шине;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идентификатор и номер входа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 которому подключен данный запрос.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Согласно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для симметричных систем допустимы векторы в диапазоне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Уровень приоритета прерывания определяется номером его вектора, делен$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16. Самый приоритетный уровень — нулевой.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Выделение для сообщений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отдельной локальной шины позволяет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освобо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системную шину процессора от трафика, связанного с обслуживанием пре$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рываний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(подачи подтверждений прерываний для получения вектора).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процессорах используется локальная шина, состоящая из трех сигнальных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линий: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[1:0] — двунаправленная шина данных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PICCLK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сигнал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синхрониза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(тактовая частота). Протокол шины обеспечивает распределенный механизм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арбитража: в любой момент времени каждый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(локальный и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уникальное значение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приоритета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арбитража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(0–15), которое динамически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меняется после успешной передачи сообщения. При попытке одновременного на$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чала передачи сообщения несколькими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после фазы арбитража остается един$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ственный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победитель. Получатель сообщения подтверждает успешный прием;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случае неудачи сообщение передается повторно (обеспечивается надежная до$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ставка). Сообщения, передаваемые по локальной шине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программно$неви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димы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реализация и протокол шины могут быть изменены производителями про$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цессоров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чипсетов системных плат, но это не отразится на ПО.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I/O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вырабатывать значительное число запросов пре$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рываний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каждому запросу соответствует свой элемент в таблице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PCI: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</a:p>
          <a:p>
            <a:r>
              <a:rPr lang="e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находящейся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Каждый элемент определяет способ реакции на свой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запрос, вектор прерывания и процессор (процессоры) назначения, которые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его обработать. С запросами связаны индивидуальные входы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INTINn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ленный уровень или перепад сигнала на этих входах вызывает соответствующие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запросы. Чувствительность и вектор (следовательно, и приоритет) для каждого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 программируется индивидуально. Более совершенные модели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позволяют вызывать прерывание и записью номера входа в регистр контроллера,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что, например, используются для поддержки прерываний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шине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При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этом возможна и экономия сигнальных входов: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может иметь входы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INTINn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для всех номеров запросов, посылаемых через запись в этот регистр. Однако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 запросов всегда ограничивается размером таблицы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Регистры контроллеров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отображаются на пространство памяти. Все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</a:t>
            </a:r>
            <a:endParaRPr lang="ru-RU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ные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контроллеры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используют один и тот же диапазон адресов (по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умолча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базовый адрес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0000h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к их регистрам обращаются только программы,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исполняемые на их же процессорах, и эти обращения не выводятся на системную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шину.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Контроллеры I/O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доступны всем процессорам, по умолчанию базовый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первого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FEC0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0000h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базовые адреса остальных контроллеров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(если таковые имеются) назначаются последовательно с шагом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Часть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адресуется непосредственно (табл. 3.4), большая часть регистров, включая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таблицу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адресуется косвенно (табл. 3.5).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3.4.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Непосредственно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адресуемые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Размер, Тип Назначение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FEC0_0000h 8 R/W Index Register,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косвенно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адресуемым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регистрам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FEC0_0010h 32 R/W Data Register,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обращений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косвенно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адресуемым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регистрам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FECO_0020h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 WO </a:t>
            </a:r>
            <a:r>
              <a:rPr lang="de-DE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IRQ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Pin Assertion Register,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установки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0–23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эквивалентна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подаче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соответствующий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INTINn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FECO_0040h 8 WO EOI Register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завершения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чувствительных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уровню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байта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вектора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вызывает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сброс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бита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Remote_IRR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назначен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вектор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аналогичное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действие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IOAPIC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полученному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3.5.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Косвенноадресуемые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Размер, Тип Назначение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32 R/W ID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24:27)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физический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назначаемый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данному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Аппаратные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совместимых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компьютерах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продолжение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3.5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продолжение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Размер, Тип Назначение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32 RO Version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версия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возможности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23:16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максимальный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15 (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PRQ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признак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наличия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установки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запросов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7:0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версии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32 RO Arbitration ID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24:27)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текущее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арбитража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32 R/W Boot Configuration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конфигурация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— DT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(Delivery Type),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механизмом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доставки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через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локальную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шину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через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системной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I/O(x)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03–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0Fh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10–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64 R/W Redirection Table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3.6)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… …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3Fh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64 R/W Redirection Table 23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40–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3.6.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 Назначение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63:56 Destination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назначения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физическая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адресация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 = 0),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[59:56]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задают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локального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63:59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быть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нулевыми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адресации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 = 1)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[63:56]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задают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процессоров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55:17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нули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Mask (R/W)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маска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замаскировано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сбрасывается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Trigger Mode (R/W)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чувствительность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перепаду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уровню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 Remote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удаленное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подтверждение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только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чувствительных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уровню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Устанавливается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локальный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принимает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сбрасывается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команду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EOI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соответствующим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номером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вектора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Interrupt Input Pin Polarity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полярность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активный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уровень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низкий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Delivery Status (RO),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состояние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доставки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активности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пришел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шине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доставлен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адресату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Destination Mode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адресация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физическая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ID), 1 —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логическая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идентификатору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требуется для механизмов прерываний PCI/PCI-X, каждое устройство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должно использовать различные режимы для функционирования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MSI.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Сложно требовать от устройства PCI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поддержки обеих схем, не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отли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чающихся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 используемых для устройств PCI/PCI-X. Данный подход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дает следующими преимуществами и недостатками: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совместимостью с существующими программными моделями PCI;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непосредственной поддержкой для загрузочных устройств;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постепенным прекращением поддержки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-EOL) механизмов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Существующая программная модель используется для разделения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вующего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режима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режима функционирования MSI; таким образом,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PCI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требуется специальной программной поддержки.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Ïðîãðàììíàÿ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ìîäåëü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PME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точки зрения программного обеспечения, механизм PME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ведет себя подобно запускаемому фронтом сигналу прерывания,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отличается от запускаемого уровнем механизма PME, используемого для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PCI. Однако это не влияет на совместимость программного обеспечения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рационной системы ввиду того, что PME сообщается операционной системе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абстрактно через ACPI BIOS. Текущие ACPI-совместимые операционные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темы поддерживают оба режима для PME-запускаемый фронтом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уровнем сигнал прерывания.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Чтобы сообщить о PME, устройство PCI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генерирует сообщение PME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канале PCI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Системная логика управления питанием, которая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обычно является частью основной логики (чипсета), принимает это сообщение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PME и выставляет признак события (ACPI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GPE),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соответствующий сообщению PME. Код ACPI ASL может использовать ID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запросчика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"PM_PME" для информирования операционной системы о том,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какое устройство вызвало пробуждение [7].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Архитектура PCI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гарантирует </a:t>
            </a:r>
            <a:r>
              <a:rPr lang="ru-RU" sz="12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достоверную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доставку сообщения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PME, т. к. </a:t>
            </a:r>
            <a:r>
              <a:rPr lang="ru-RU" sz="12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сообщения PCI </a:t>
            </a:r>
            <a:r>
              <a:rPr lang="ru-RU" sz="1200" kern="12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Express</a:t>
            </a:r>
            <a:r>
              <a:rPr lang="ru-RU" sz="12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передаются посредством пакетов TLP [7].</a:t>
            </a:r>
          </a:p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7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ICH4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82801DB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это устройство, подключающее к системе контроллеры внутренних и внешних периферийных устройств. Часть этих контроллеров уже встроено в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часть подключается с помощью шины PCI. В большинстве случаев южные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хабы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совершенствуются в плане встроенных контроллеров. Так случилось и на этот раз.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ICH4 отличается от предшественника, ICH2, новыми контроллерами шины USB и встроенного звука.</a:t>
            </a:r>
          </a:p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Южный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ICH4 состоит из следующих компонентов: контроллера интерфейса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Hub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арбитра шины PCI, двухканального контроллера ATA/ATAPI, четырех контроллеров USB, сетевого контроллера, контроллера встроенного звука, контроллера шины LPC, контроллеров прерываний, DMA и таймера, контроллера управления питанием и контроллера шины </a:t>
            </a:r>
            <a:r>
              <a:rPr lang="ru-RU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SMBus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Давайте рассмотрим по очереди все встроенные контроллеры.</a:t>
            </a:r>
            <a:endParaRPr lang="e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«Продвинутый» контроллер прерываний —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APIC в первую очередь предназначен для симметричных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мультипро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цесорных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 (SMP), описанных в документе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«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tion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(MPS), в Сети доступна версия 1.4, 1997 год. Здесь симметрия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рассматрива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ется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двух аспектах: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симметрия памяти — все процессоры пользуются общей памятью, работают 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одной копией ОС;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симметрия ввода/вывода — все процессоры разделяют общие устройства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да/вывода и общие контроллеры прерываний.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может быть симметричной по памяти, но асимметричной по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ям от ввода/вывода, если для них используется выделенный процессор. В x86 сим$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метрию по прерываниям обеспечивает APIC. Система с APIC состоит из </a:t>
            </a:r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ных</a:t>
            </a:r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контроллеров, установленных в процессорах, и контроллеров прерываний 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ввода/вывода (одного или нескольких). Все контроллеры APIC соединены между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собой локальной шиной, по которой они обмениваются друг с другом сообщениями.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Задача каждого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локального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контроллера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(Local APIC)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трансляция сообщений,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принятых по локальной шине, в сигналы, вызывающие все аппаратные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своего процессора — маскируемые (INTR), немаскируемые (NMI)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системного обслуживания (SMI). Кроме того, локальные APIC позволяют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дому процессору генерировать прерывания для других процессоров. Локальный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имеет внутренний интервальный таймер, позволяющий вырабатывать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 через программируемый интервал времени.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endParaRPr lang="en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ввода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(I/O APIC) преобразует запросы аппаратных прерываний от ус$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тройств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сообщения протокола локальной шины APIC. В мультипроцессорном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режиме он отвечает за распределение прерываний по процессорам, для чего может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использоваться статическое или динамическое распределение. В случае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статичес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кого распределения для каждого номера прерывания указывается номер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сора, который его обслуживает. В случае динамического распределения каждое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прерывание направляется наименее приоритетному в данный момент процессору.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же контроллер отвечает за распространение сигналов о системных событиях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(NMI, INIT, SMI) и межпроцессорных прерываний. Прерывания в мультипроцессор$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системах подробно рассмотрены в документе «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Developer’s Manual Volume 3: System Programming Guide»,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доступном на сайте</a:t>
            </a:r>
          </a:p>
          <a:p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http://www.intel.com. Здесь же ограничимся описаниями возможностей,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предостав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ляемыми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сигнализации прерываний ввода/вывода контроллерами APIC.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I/O APIC является частью чипсета системной платы, например, он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входит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хабы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ICH2 и ICH3 чипсетов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специфкации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MPS определено три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режима обработки прерываний: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 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(PIC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эмуляция пары PIC 8259A с традиционной передачей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сигналов прерывания одному процессору (загрузочному, BSP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cessor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по линиям INTR и NMI;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Аппаратные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совместимых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компьютерах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86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лвиртуальных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проводов╗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то же, но с подачей сиг$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прерывания по локальной шине APIC. При этом I/O APIC может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тать совместно с PIC 8259A, обеспечивая дополнительные возможности (в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стности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дополнительные входы запросов прерываний);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симметричный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сообщения о прерываниях от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устройств генерирует APIC; прерывания могут доставляться любому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сору; каждый вход запроса индивидуально программируется с помощью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лицы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(I/O Redirection Table).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Первые два режима обеспечивают полную совместимость с системой прерываний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PC/AT, с программной точки зрения они эквивалентны, различия лежат в области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схемотехники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 аппаратному сбросу (и включении питания) система начинает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ботать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одном из этих режимов. Когда система подготовится к переходу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MP$ре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жим, APIC переводится в симметричный режим и активизирует таблицу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правлений прерываний (предварительно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инициализированную).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MP$системе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присутствует таблица описаний ее компонентов; к прерываниям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этой таблице относятся описатели всех I/O APIC, а также описатели назначений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всех используемых источников прерываний, связанных с I/O APIC и локальными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APIC. В описателе назначения для каждого источника прерываний указывается: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тип прерывания: векторное с передачей вектора через APIC, векторное с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внеш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ней передачей вектора (от PIC 8259A), NMI или SMI;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полярность сигнала и его тип (уровень или перепад);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идентификатор шины, на которой расположен источник;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идентификатор запроса на этой шине;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идентификатор и номер входа APIC, к которому подключен данный запрос.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Согласно MPS, для симметричных систем допустимы векторы в диапазоне 10h–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FEh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Уровень приоритета прерывания определяется номером его вектора, делен$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16. Самый приоритетный уровень — нулевой.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Выделение для сообщений APIC отдельной локальной шины позволяет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освобо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системную шину процессора от трафика, связанного с обслуживанием пре$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рываний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(подачи подтверждений прерываний для получения вектора).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совре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менных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процессорах используется локальная шина, состоящая из трех сигнальных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линий: PICD[1:0] — двунаправленная шина данных и PICCLK — сигнал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синхрониза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(тактовая частота). Протокол шины обеспечивает распределенный механизм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арбитража: в любой момент времени каждый APIC (локальный и I/O APIC)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име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уникальное значение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приоритета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арбитража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(0–15), которое динамически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меняется после успешной передачи сообщения. При попытке одновременного на$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чала передачи сообщения несколькими APIC после фазы арбитража остается един$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ственный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победитель. Получатель сообщения подтверждает успешный прием;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случае неудачи сообщение передается повторно (обеспечивается надежная до$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ставка). Сообщения, передаваемые по локальной шине APIC,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программно$неви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димы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реализация и протокол шины могут быть изменены производителями про$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цессоров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чипсетов системных плат, но это не отразится на ПО.</a:t>
            </a:r>
          </a:p>
          <a:p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 I/O APIC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вырабатывать значительное число запросов пре$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рываний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каждому запросу соответствует свой элемент в таблице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Глава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PCI: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#, PME#, MSI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SERR#</a:t>
            </a:r>
          </a:p>
          <a:p>
            <a:r>
              <a:rPr lang="e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находящейся в APIC. Каждый элемент определяет способ реакции на свой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запрос, вектор прерывания и процессор (процессоры) назначения, которые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его обработать. С запросами связаны индивидуальные входы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INTINn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опреде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ленный уровень или перепад сигнала на этих входах вызывает соответствующие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запросы. Чувствительность и вектор (следовательно, и приоритет) для каждого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 программируется индивидуально. Более совершенные модели I/O APIC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позволяют вызывать прерывание и записью номера входа в регистр контроллера,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что, например, используются для поддержки прерываний MSI на шине PCI. При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этом возможна и экономия сигнальных входов: APIC может иметь входы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INTINn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для всех номеров запросов, посылаемых через запись в этот регистр. Однако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 запросов всегда ограничивается размером таблицы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Регистры контроллеров APIC отображаются на пространство памяти. Все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</a:t>
            </a:r>
          </a:p>
          <a:p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ные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контроллеры APIC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используют один и тот же диапазон адресов (по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умолча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нию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базовый адрес FEE0 0000h) — к их регистрам обращаются только программы,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исполняемые на их же процессорах, и эти обращения не выводятся на системную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шину. 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Контроллеры I/O APIC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доступны всем процессорам, по умолчанию базовый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первого I/O APIC — FEC0 0000h, базовые адреса остальных контроллеров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(если таковые имеются) назначаются последовательно с шагом 1000h. Часть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адресуется непосредственно (табл. 3.4), большая часть регистров, включая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таблицу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адресуется косвенно (табл. 3.5).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3.4.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Непосредственно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адресуемые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Размер, Тип Назначение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FEC0_0000h 8 R/W Index Register,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индекс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косвенно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адресуемым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регистрам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FEC0_0010h 32 R/W Data Register,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обращений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косвенно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адресуемым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регистрам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FECO_0020h 8 WO IRQ Pin Assertion Register,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установки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0–23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эквивалентна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подаче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соответствующий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INTINn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FECO_0040h 8 WO EOI Register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завершения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чувствительных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уровню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Запись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байта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вектора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вызывает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сброс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бита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Remote_IRR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назначен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вектор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аналогичное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действие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IOAPIC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полученному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3.5.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Косвенноадресуемые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регистры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Размер, Тип Назначение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00h 32 R/W ID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24:27)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физический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назначаемый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данному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Аппаратные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PC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совместимых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компьютерах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продолжение</a:t>
            </a:r>
            <a:r>
              <a:rPr lang="e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3.5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продолжение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 Размер, Тип Назначение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01h 32 RO Version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версия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возможности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IOAPIC):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23:16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максимальный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15 (PRQ)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признак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наличия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установки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запросов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7:0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версии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02h 32 RO Arbitration ID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24:27)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текущее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значение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приоритета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арбитража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03h 32 R/W Boot Configuration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конфигурация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— DT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(Delivery Type),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управление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механизмом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доставки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через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локальную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шину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через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системной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режим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I/O(x)APIC)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03– 0Fh RO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10– 11h 64 R/W Redirection Table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3.6)</a:t>
            </a: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… …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3E– 3Fh 64 R/W Redirection Table 23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перенаправления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40–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Таблица 3.6.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Формат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таблицы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перенаправлений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 Назначение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63:56 Destination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назначения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физическая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адресация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 = 0),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[59:56]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задают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локального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63:59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должны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быть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нулевыми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логической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адресации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 = 1)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биты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[63:56]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задают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процессоров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55:17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Резерв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нули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Mask (R/W)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маска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замаскировано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сбрасывается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Trigger Mode (R/W)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чувствительность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входа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перепаду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уровню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 Remote IRR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удаленное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подтверждение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прерывания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только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линий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чувствительных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уровню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Устанавливается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локальный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принимает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IOAPIC;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сбрасывается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IOAPIC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команду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EOI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соответствующим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номером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вектора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 Interrupt Input Pin Polarity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полярность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активный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уровень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высокий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низкий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Delivery Status (RO),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состояние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доставки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нет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активности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запрос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пришел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шине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доставлен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адресату</a:t>
            </a:r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Destination Mode (R/W),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адресация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сообщения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 —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физическая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APIC ID), 1 —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логическая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идентификатору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набора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процессоров</a:t>
            </a:r>
            <a:r>
              <a:rPr lang="e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01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!!! ГУК  !!!Линии </a:t>
            </a:r>
            <a:r>
              <a:rPr lang="en-US" sz="1200" dirty="0" err="1" smtClean="0"/>
              <a:t>IRQW-IRQZ</a:t>
            </a:r>
            <a:r>
              <a:rPr lang="en-US" sz="1200" dirty="0" smtClean="0"/>
              <a:t> </a:t>
            </a:r>
            <a:r>
              <a:rPr lang="ru-RU" sz="1200" dirty="0" smtClean="0"/>
              <a:t> </a:t>
            </a:r>
            <a:r>
              <a:rPr lang="ru-RU" sz="1200" dirty="0" err="1" smtClean="0"/>
              <a:t>программно</a:t>
            </a:r>
            <a:r>
              <a:rPr lang="ru-RU" sz="1200" dirty="0" smtClean="0"/>
              <a:t> коммутируются на входы контроллера </a:t>
            </a:r>
            <a:r>
              <a:rPr lang="en-US" sz="1200" dirty="0" smtClean="0"/>
              <a:t>PIC (</a:t>
            </a:r>
            <a:r>
              <a:rPr lang="en-US" sz="1200" dirty="0" err="1" smtClean="0"/>
              <a:t>IRQ0-IRQ15</a:t>
            </a:r>
            <a:r>
              <a:rPr lang="en-US" sz="1200" dirty="0" smtClean="0"/>
              <a:t>) PCI BIOS</a:t>
            </a:r>
            <a:r>
              <a:rPr lang="ru-RU" sz="1200" dirty="0" smtClean="0"/>
              <a:t>-ом произвольным способом, путем записи в </a:t>
            </a:r>
            <a:r>
              <a:rPr lang="ru-RU" sz="1200" dirty="0" err="1" smtClean="0"/>
              <a:t>конфиг</a:t>
            </a:r>
            <a:r>
              <a:rPr lang="ru-RU" sz="1200" dirty="0" smtClean="0"/>
              <a:t>. регистр </a:t>
            </a:r>
            <a:r>
              <a:rPr lang="en-US" sz="1200" b="1" dirty="0" smtClean="0"/>
              <a:t>Interrupt Line </a:t>
            </a:r>
            <a:r>
              <a:rPr lang="ru-RU" sz="1200" dirty="0" smtClean="0"/>
              <a:t>каждого устройства номера входа контроллера прерываний, к которому подключена его линия прерываний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Драйвер (или иное ПО), работающий с устройством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определяет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 входа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контроллера прерывания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доставшийся устройству (точнее, функции), чтением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конфигурационного регистра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этому номеру определяется век$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тор (см. табл. 3.1), значение 255 означает, что номер не назначен.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устройству требует$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ся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только одна линия запроса, то оно должно занимать линию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INTA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#, если две —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INTA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INTB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#, и т. д.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 Каждое устройство имеет контакты для подключения 4 линий прерываний </a:t>
            </a:r>
            <a:r>
              <a:rPr lang="en-US" dirty="0" smtClean="0"/>
              <a:t>(</a:t>
            </a:r>
            <a:r>
              <a:rPr lang="en-US" b="1" dirty="0" smtClean="0"/>
              <a:t>Interrupt pin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en-US" dirty="0" err="1" smtClean="0"/>
              <a:t>INTA</a:t>
            </a:r>
            <a:r>
              <a:rPr lang="en-US" dirty="0" smtClean="0"/>
              <a:t>, </a:t>
            </a:r>
            <a:r>
              <a:rPr lang="en-US" dirty="0" err="1" smtClean="0"/>
              <a:t>INTB</a:t>
            </a:r>
            <a:r>
              <a:rPr lang="en-US" dirty="0" smtClean="0"/>
              <a:t>, </a:t>
            </a:r>
            <a:r>
              <a:rPr lang="en-US" dirty="0" err="1" smtClean="0"/>
              <a:t>INTC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INTD</a:t>
            </a:r>
            <a:r>
              <a:rPr lang="ru-RU" dirty="0" smtClean="0"/>
              <a:t> , которые подключаются к соответствующим входам коммутатора запросов </a:t>
            </a:r>
            <a:r>
              <a:rPr lang="en-US" dirty="0" err="1" smtClean="0"/>
              <a:t>IRQW</a:t>
            </a:r>
            <a:r>
              <a:rPr lang="en-US" dirty="0" smtClean="0"/>
              <a:t>, </a:t>
            </a:r>
            <a:r>
              <a:rPr lang="en-US" dirty="0" err="1" smtClean="0"/>
              <a:t>IRQX</a:t>
            </a:r>
            <a:r>
              <a:rPr lang="en-US" dirty="0" smtClean="0"/>
              <a:t>, </a:t>
            </a:r>
            <a:r>
              <a:rPr lang="en-US" dirty="0" err="1" smtClean="0"/>
              <a:t>IRQY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IRQZ</a:t>
            </a:r>
            <a:r>
              <a:rPr lang="ru-RU" dirty="0" smtClean="0"/>
              <a:t>. </a:t>
            </a:r>
            <a:r>
              <a:rPr lang="ru-RU" dirty="0" err="1" smtClean="0"/>
              <a:t>Однофункциональные</a:t>
            </a:r>
            <a:r>
              <a:rPr lang="ru-RU" dirty="0" smtClean="0"/>
              <a:t> устройства подключаются только к </a:t>
            </a:r>
            <a:r>
              <a:rPr lang="en-US" dirty="0" err="1" smtClean="0"/>
              <a:t>INTA</a:t>
            </a:r>
            <a:r>
              <a:rPr lang="ru-RU" dirty="0" smtClean="0"/>
              <a:t>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Каждый слот или посадочное место микросхемы имеет контакты для подключения 4 линий прерываний </a:t>
            </a:r>
            <a:r>
              <a:rPr lang="en-US" sz="1200" dirty="0" smtClean="0"/>
              <a:t>(interrupt pin) </a:t>
            </a:r>
            <a:r>
              <a:rPr lang="ru-RU" sz="1200" dirty="0" smtClean="0"/>
              <a:t>– </a:t>
            </a:r>
            <a:r>
              <a:rPr lang="en-US" sz="1200" dirty="0" smtClean="0"/>
              <a:t>INTA, INTB, INTC </a:t>
            </a:r>
            <a:r>
              <a:rPr lang="ru-RU" sz="1200" dirty="0" smtClean="0"/>
              <a:t>и </a:t>
            </a:r>
            <a:r>
              <a:rPr lang="en-US" sz="1200" dirty="0" smtClean="0"/>
              <a:t>INTD. </a:t>
            </a:r>
            <a:r>
              <a:rPr lang="ru-RU" sz="1200" dirty="0" smtClean="0"/>
              <a:t>Коммутатор запросов </a:t>
            </a:r>
            <a:r>
              <a:rPr lang="en-US" sz="1200" dirty="0" smtClean="0"/>
              <a:t>IRQ </a:t>
            </a:r>
            <a:r>
              <a:rPr lang="ru-RU" sz="1200" dirty="0" smtClean="0"/>
              <a:t>имеет 4 линии для всех устройств </a:t>
            </a:r>
            <a:r>
              <a:rPr lang="en-US" sz="1200" dirty="0" smtClean="0"/>
              <a:t>PCI – IRQW, IRQX, IRQY </a:t>
            </a:r>
            <a:r>
              <a:rPr lang="ru-RU" sz="1200" dirty="0" smtClean="0"/>
              <a:t>и </a:t>
            </a:r>
            <a:r>
              <a:rPr lang="en-US" sz="1200" dirty="0" smtClean="0"/>
              <a:t>IRQZ. </a:t>
            </a:r>
            <a:r>
              <a:rPr lang="ru-RU" sz="1200" dirty="0" smtClean="0"/>
              <a:t>Контакты всех слотов соединены друг с другом с циклическим сдвигом</a:t>
            </a:r>
            <a:r>
              <a:rPr lang="en-US" sz="1200" dirty="0" smtClean="0"/>
              <a:t>. </a:t>
            </a:r>
            <a:r>
              <a:rPr lang="ru-RU" sz="1200" dirty="0" smtClean="0"/>
              <a:t>Поскольку устройство </a:t>
            </a:r>
            <a:r>
              <a:rPr lang="en-US" sz="1200" dirty="0" smtClean="0"/>
              <a:t>PCI </a:t>
            </a:r>
            <a:r>
              <a:rPr lang="ru-RU" sz="1200" dirty="0" smtClean="0"/>
              <a:t>обычно использует только один контакт (</a:t>
            </a:r>
            <a:r>
              <a:rPr lang="en-US" sz="1200" dirty="0" smtClean="0"/>
              <a:t>INTA), </a:t>
            </a:r>
            <a:r>
              <a:rPr lang="ru-RU" sz="1200" dirty="0" smtClean="0"/>
              <a:t>повышаются шансы на получение не разделяемой (</a:t>
            </a:r>
            <a:r>
              <a:rPr lang="en-US" sz="1200" dirty="0" smtClean="0"/>
              <a:t>non-shared) </a:t>
            </a:r>
            <a:r>
              <a:rPr lang="ru-RU" sz="1200" dirty="0" smtClean="0"/>
              <a:t>линии прерывания</a:t>
            </a:r>
            <a:r>
              <a:rPr lang="en-US" sz="1200" dirty="0" smtClean="0"/>
              <a:t>. </a:t>
            </a:r>
            <a:r>
              <a:rPr lang="ru-RU" sz="1200" dirty="0" smtClean="0"/>
              <a:t>Линии </a:t>
            </a:r>
            <a:r>
              <a:rPr lang="en-US" sz="1200" dirty="0" smtClean="0"/>
              <a:t>IRQW-IRQZ </a:t>
            </a:r>
            <a:r>
              <a:rPr lang="ru-RU" sz="1200" dirty="0" smtClean="0"/>
              <a:t> </a:t>
            </a:r>
            <a:r>
              <a:rPr lang="ru-RU" sz="1200" dirty="0" err="1" smtClean="0"/>
              <a:t>программно</a:t>
            </a:r>
            <a:r>
              <a:rPr lang="ru-RU" sz="1200" dirty="0" smtClean="0"/>
              <a:t> коммутируются на входы контроллера </a:t>
            </a:r>
            <a:r>
              <a:rPr lang="en-US" sz="1200" dirty="0" smtClean="0"/>
              <a:t>PIC/APIC (IRQ0-IRQ15) PCI BIOS</a:t>
            </a:r>
            <a:r>
              <a:rPr lang="ru-RU" sz="1200" dirty="0" smtClean="0"/>
              <a:t>-ом произвольным способом, путем записи в </a:t>
            </a:r>
            <a:r>
              <a:rPr lang="ru-RU" sz="1200" dirty="0" err="1" smtClean="0"/>
              <a:t>конфиг</a:t>
            </a:r>
            <a:r>
              <a:rPr lang="ru-RU" sz="1200" dirty="0" smtClean="0"/>
              <a:t>. регистр </a:t>
            </a:r>
            <a:r>
              <a:rPr lang="en-US" sz="1200" b="1" dirty="0" smtClean="0"/>
              <a:t>Interrupt Line </a:t>
            </a:r>
            <a:r>
              <a:rPr lang="ru-RU" sz="1200" dirty="0" smtClean="0"/>
              <a:t>каждого устройства номер а входа контроллера прерываний, к которому подключена его линия прерываний</a:t>
            </a:r>
            <a:r>
              <a:rPr lang="en-US" sz="1200" dirty="0" smtClean="0"/>
              <a:t>. </a:t>
            </a:r>
            <a:r>
              <a:rPr lang="ru-RU" sz="1200" dirty="0" smtClean="0"/>
              <a:t>При отсутствии свободных линий возможно назначение нескольких линий прерываний от </a:t>
            </a:r>
            <a:r>
              <a:rPr lang="en-US" sz="1200" dirty="0" smtClean="0"/>
              <a:t>PCI </a:t>
            </a:r>
            <a:r>
              <a:rPr lang="ru-RU" sz="1200" dirty="0" smtClean="0"/>
              <a:t>на один вход </a:t>
            </a:r>
            <a:r>
              <a:rPr lang="en-US" sz="1200" dirty="0" smtClean="0"/>
              <a:t>PIC/APIC.</a:t>
            </a:r>
          </a:p>
          <a:p>
            <a:pPr>
              <a:defRPr/>
            </a:pPr>
            <a:endParaRPr lang="ru-RU" sz="1200" dirty="0" smtClean="0"/>
          </a:p>
          <a:p>
            <a:pPr>
              <a:defRPr/>
            </a:pPr>
            <a:r>
              <a:rPr lang="ru-RU" sz="1200" dirty="0" smtClean="0"/>
              <a:t>Каждый слот или посадочное место микросхемы имеет контакты для подключения 4 линий прерываний </a:t>
            </a:r>
            <a:r>
              <a:rPr lang="en-US" sz="1200" dirty="0" smtClean="0"/>
              <a:t>(interrupt pin) </a:t>
            </a:r>
            <a:r>
              <a:rPr lang="ru-RU" sz="1200" dirty="0" smtClean="0"/>
              <a:t>– </a:t>
            </a:r>
            <a:r>
              <a:rPr lang="en-US" sz="1200" dirty="0" smtClean="0"/>
              <a:t>INTA, INTB, INTC </a:t>
            </a:r>
            <a:r>
              <a:rPr lang="ru-RU" sz="1200" dirty="0" smtClean="0"/>
              <a:t>и </a:t>
            </a:r>
            <a:r>
              <a:rPr lang="en-US" sz="1200" dirty="0" smtClean="0"/>
              <a:t>INTD. </a:t>
            </a:r>
            <a:r>
              <a:rPr lang="ru-RU" sz="1200" dirty="0" smtClean="0"/>
              <a:t>Коммутатор запросов </a:t>
            </a:r>
            <a:r>
              <a:rPr lang="en-US" sz="1200" dirty="0" smtClean="0"/>
              <a:t>IRQ </a:t>
            </a:r>
            <a:r>
              <a:rPr lang="ru-RU" sz="1200" dirty="0" smtClean="0"/>
              <a:t>имеет 4 линии для всех устройств </a:t>
            </a:r>
            <a:r>
              <a:rPr lang="en-US" sz="1200" dirty="0" smtClean="0"/>
              <a:t>PCI – IRQW, IRQX, IRQY </a:t>
            </a:r>
            <a:r>
              <a:rPr lang="ru-RU" sz="1200" dirty="0" smtClean="0"/>
              <a:t>и </a:t>
            </a:r>
            <a:r>
              <a:rPr lang="en-US" sz="1200" dirty="0" smtClean="0"/>
              <a:t>IRQZ. </a:t>
            </a:r>
            <a:r>
              <a:rPr lang="ru-RU" sz="1200" dirty="0" smtClean="0"/>
              <a:t>Контакты всех слотов соединены друг с другом с циклическим сдвигом</a:t>
            </a:r>
            <a:r>
              <a:rPr lang="en-US" sz="1200" dirty="0" smtClean="0"/>
              <a:t>. </a:t>
            </a:r>
            <a:r>
              <a:rPr lang="ru-RU" sz="1200" dirty="0" smtClean="0"/>
              <a:t>Поскольку устройство </a:t>
            </a:r>
            <a:r>
              <a:rPr lang="en-US" sz="1200" dirty="0" smtClean="0"/>
              <a:t>PCI </a:t>
            </a:r>
            <a:r>
              <a:rPr lang="ru-RU" sz="1200" dirty="0" smtClean="0"/>
              <a:t>обычно использует только один контакт (</a:t>
            </a:r>
            <a:r>
              <a:rPr lang="en-US" sz="1200" dirty="0" smtClean="0"/>
              <a:t>INTA), </a:t>
            </a:r>
            <a:r>
              <a:rPr lang="ru-RU" sz="1200" dirty="0" smtClean="0"/>
              <a:t>повышаются шансы на получение не разделяемой (</a:t>
            </a:r>
            <a:r>
              <a:rPr lang="en-US" sz="1200" dirty="0" smtClean="0"/>
              <a:t>non-shared) </a:t>
            </a:r>
            <a:r>
              <a:rPr lang="ru-RU" sz="1200" dirty="0" smtClean="0"/>
              <a:t>линии прерывания</a:t>
            </a:r>
            <a:r>
              <a:rPr lang="en-US" sz="1200" dirty="0" smtClean="0"/>
              <a:t>. </a:t>
            </a:r>
            <a:r>
              <a:rPr lang="ru-RU" sz="1200" dirty="0" smtClean="0"/>
              <a:t>Линии </a:t>
            </a:r>
            <a:r>
              <a:rPr lang="en-US" sz="1200" dirty="0" smtClean="0"/>
              <a:t>IRQW-IRQZ </a:t>
            </a:r>
            <a:r>
              <a:rPr lang="ru-RU" sz="1200" dirty="0" smtClean="0"/>
              <a:t> </a:t>
            </a:r>
            <a:r>
              <a:rPr lang="ru-RU" sz="1200" dirty="0" err="1" smtClean="0"/>
              <a:t>программно</a:t>
            </a:r>
            <a:r>
              <a:rPr lang="ru-RU" sz="1200" dirty="0" smtClean="0"/>
              <a:t> коммутируются на входы контроллера </a:t>
            </a:r>
            <a:r>
              <a:rPr lang="en-US" sz="1200" dirty="0" smtClean="0"/>
              <a:t>PIC/APIC (IRQ0-IRQ15) </a:t>
            </a:r>
            <a:r>
              <a:rPr lang="ru-RU" sz="1200" dirty="0" smtClean="0"/>
              <a:t>произвольным способом, при необходимости соответствие может быть перепрограммировано</a:t>
            </a:r>
            <a:r>
              <a:rPr lang="en-US" sz="1200" dirty="0" smtClean="0"/>
              <a:t>. </a:t>
            </a:r>
            <a:r>
              <a:rPr lang="ru-RU" sz="1200" dirty="0" smtClean="0"/>
              <a:t>При отсутствии свободных линий возможно назначение нескольких линий прерываний от </a:t>
            </a:r>
            <a:r>
              <a:rPr lang="en-US" sz="1200" dirty="0" smtClean="0"/>
              <a:t>PCI </a:t>
            </a:r>
            <a:r>
              <a:rPr lang="ru-RU" sz="1200" dirty="0" smtClean="0"/>
              <a:t>на один вход </a:t>
            </a:r>
            <a:r>
              <a:rPr lang="en-US" sz="1200" dirty="0" smtClean="0"/>
              <a:t>PIC/APIC.</a:t>
            </a:r>
          </a:p>
          <a:p>
            <a:pPr>
              <a:defRPr/>
            </a:pPr>
            <a:r>
              <a:rPr lang="ru-RU" sz="1200" dirty="0" smtClean="0"/>
              <a:t>Первоначальное программирование коммутатора выполняет </a:t>
            </a:r>
            <a:r>
              <a:rPr lang="en-US" sz="1200" dirty="0" smtClean="0"/>
              <a:t>PCI BIOS, </a:t>
            </a:r>
            <a:r>
              <a:rPr lang="ru-RU" sz="1200" dirty="0" smtClean="0"/>
              <a:t>он же заносит в </a:t>
            </a:r>
            <a:r>
              <a:rPr lang="ru-RU" sz="1200" dirty="0" err="1" smtClean="0"/>
              <a:t>конфиг</a:t>
            </a:r>
            <a:r>
              <a:rPr lang="ru-RU" sz="1200" dirty="0" smtClean="0"/>
              <a:t>. регистр </a:t>
            </a:r>
            <a:r>
              <a:rPr lang="en-US" sz="1200" dirty="0" smtClean="0"/>
              <a:t>Interrupt Line </a:t>
            </a:r>
            <a:r>
              <a:rPr lang="ru-RU" sz="1200" dirty="0" smtClean="0"/>
              <a:t>каждого устройства номер входа контроллера прерываний, к которому подключена его линия прерываний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>
              <a:defRPr/>
            </a:pPr>
            <a:r>
              <a:rPr lang="ru-RU" sz="1200" dirty="0" smtClean="0"/>
              <a:t>111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ru-RU" altLang="ru-RU" dirty="0" smtClean="0"/>
              <a:t>Устройство вводит сигнал прерывания, понижая уровень линии </a:t>
            </a:r>
            <a:r>
              <a:rPr lang="en-US" altLang="ru-RU" dirty="0" err="1" smtClean="0"/>
              <a:t>INTx</a:t>
            </a:r>
            <a:r>
              <a:rPr lang="en-US" altLang="ru-RU" dirty="0" smtClean="0"/>
              <a:t>#.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ru-RU" altLang="ru-RU" dirty="0" err="1" smtClean="0"/>
              <a:t>ЦП</a:t>
            </a:r>
            <a:r>
              <a:rPr lang="ru-RU" altLang="ru-RU" dirty="0" smtClean="0"/>
              <a:t> получает сигнал прерывания с вектором, соответствующем определенной линии </a:t>
            </a:r>
            <a:r>
              <a:rPr lang="en-US" altLang="ru-RU" dirty="0" err="1" smtClean="0"/>
              <a:t>IRQ</a:t>
            </a:r>
            <a:r>
              <a:rPr lang="en-US" altLang="ru-RU" dirty="0" smtClean="0"/>
              <a:t>.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ru-RU" altLang="ru-RU" dirty="0" smtClean="0"/>
              <a:t>Обработчик прерывания (драйвер) обращается к устройству и проверяет, установлен ли в его регистрах сигнал запроса прерывания</a:t>
            </a:r>
            <a:r>
              <a:rPr lang="en-US" altLang="ru-RU" dirty="0" smtClean="0"/>
              <a:t>.</a:t>
            </a:r>
            <a:endParaRPr lang="ru-RU" altLang="ru-RU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ru-RU" altLang="ru-RU" dirty="0" smtClean="0"/>
              <a:t>Если это было именно его устройство, драйвер сбрасывает сигнал прерывания программным способом и начинает обработку</a:t>
            </a:r>
            <a:r>
              <a:rPr lang="en-US" altLang="ru-RU" dirty="0" smtClean="0"/>
              <a:t>.</a:t>
            </a:r>
            <a:endParaRPr lang="ru-RU" altLang="ru-RU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ru-RU" altLang="ru-RU" dirty="0" smtClean="0"/>
              <a:t>После отработки прерывания линия запроса все еще может быть в низком уровне из-за прихода прерывания от другого устройства, разделяющего ту же линию – тогда процедура повторяется</a:t>
            </a:r>
            <a:r>
              <a:rPr lang="en-US" altLang="ru-RU" dirty="0" smtClean="0"/>
              <a:t>.</a:t>
            </a:r>
            <a:endParaRPr lang="ru-RU" altLang="ru-RU" dirty="0" smtClean="0"/>
          </a:p>
          <a:p>
            <a:pPr>
              <a:defRPr/>
            </a:pP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58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E1160-ED79-47CA-B9CF-BC2DCFA499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7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Эволюция архитектуры персонального компьютера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61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8950"/>
            <a:ext cx="8748463" cy="6369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b="1" dirty="0">
                <a:latin typeface="+mn-lt"/>
              </a:rPr>
              <a:t>М</a:t>
            </a:r>
            <a:r>
              <a:rPr lang="ru-RU" b="1" dirty="0" smtClean="0">
                <a:latin typeface="+mn-lt"/>
              </a:rPr>
              <a:t>ногопроцессорная;</a:t>
            </a:r>
            <a:endParaRPr lang="en-US" b="1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ru-RU" b="1" dirty="0">
                <a:latin typeface="+mn-lt"/>
              </a:rPr>
              <a:t>Д</a:t>
            </a:r>
            <a:r>
              <a:rPr lang="ru-RU" b="1" dirty="0" smtClean="0">
                <a:latin typeface="+mn-lt"/>
              </a:rPr>
              <a:t>вухшинная архитектура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</a:t>
            </a:r>
            <a:r>
              <a:rPr lang="ru-RU" i="1" dirty="0" smtClean="0">
                <a:latin typeface="+mn-lt"/>
              </a:rPr>
              <a:t>адрес /данные, шина управления</a:t>
            </a:r>
            <a:r>
              <a:rPr lang="en-US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ru-RU" b="1" dirty="0" smtClean="0">
                <a:latin typeface="+mn-lt"/>
              </a:rPr>
              <a:t>32/ 64 </a:t>
            </a:r>
            <a:r>
              <a:rPr lang="ru-RU" dirty="0" smtClean="0">
                <a:latin typeface="+mn-lt"/>
              </a:rPr>
              <a:t>– разрядная адресация данных;</a:t>
            </a:r>
          </a:p>
          <a:p>
            <a:pPr eaLnBrk="1" hangingPunct="1">
              <a:lnSpc>
                <a:spcPct val="80000"/>
              </a:lnSpc>
            </a:pPr>
            <a:r>
              <a:rPr lang="ru-RU" b="1" dirty="0" smtClean="0">
                <a:latin typeface="+mn-lt"/>
              </a:rPr>
              <a:t>Частота 33 МГц – </a:t>
            </a:r>
            <a:r>
              <a:rPr lang="en-US" b="1" dirty="0" smtClean="0">
                <a:latin typeface="+mn-lt"/>
              </a:rPr>
              <a:t>66</a:t>
            </a:r>
            <a:r>
              <a:rPr lang="ru-RU" b="1" dirty="0" smtClean="0">
                <a:latin typeface="+mn-lt"/>
              </a:rPr>
              <a:t> МГц</a:t>
            </a:r>
            <a:r>
              <a:rPr lang="ru-RU" dirty="0" smtClean="0">
                <a:latin typeface="+mn-lt"/>
              </a:rPr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роизводительность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133 Мбайт/сек </a:t>
            </a:r>
            <a:r>
              <a:rPr lang="ru-RU" dirty="0" smtClean="0">
                <a:latin typeface="+mn-lt"/>
              </a:rPr>
              <a:t>(32бит/33МГц) и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533 Мбайт/сек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 smtClean="0">
                <a:latin typeface="+mn-lt"/>
              </a:rPr>
              <a:t>(64бит/66МГц) 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>
                <a:latin typeface="+mn-lt"/>
              </a:rPr>
              <a:t>Блочная передача данных транзакциями </a:t>
            </a:r>
            <a:r>
              <a:rPr lang="ru-RU" sz="2000" i="1" dirty="0" smtClean="0">
                <a:latin typeface="+mn-lt"/>
              </a:rPr>
              <a:t>(</a:t>
            </a:r>
            <a:r>
              <a:rPr lang="ru-RU" sz="2000" i="1" dirty="0" smtClean="0">
                <a:solidFill>
                  <a:srgbClr val="FF0000"/>
                </a:solidFill>
                <a:latin typeface="+mn-lt"/>
              </a:rPr>
              <a:t>транзакция – один адрес и много данных,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000" i="1" dirty="0" smtClean="0">
                <a:solidFill>
                  <a:srgbClr val="FF0000"/>
                </a:solidFill>
                <a:latin typeface="+mn-lt"/>
              </a:rPr>
              <a:t>атомарная (не делимая) операция обмена данными</a:t>
            </a:r>
            <a:r>
              <a:rPr lang="ru-RU" sz="2000" i="1" dirty="0" smtClean="0">
                <a:latin typeface="+mn-lt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>
                <a:latin typeface="+mn-lt"/>
              </a:rPr>
              <a:t>А</a:t>
            </a:r>
            <a:r>
              <a:rPr lang="ru-RU" dirty="0" smtClean="0">
                <a:latin typeface="+mn-lt"/>
              </a:rPr>
              <a:t>рбитраж </a:t>
            </a:r>
            <a:r>
              <a:rPr lang="ru-RU" sz="2000" i="1" dirty="0" smtClean="0">
                <a:latin typeface="+mn-lt"/>
              </a:rPr>
              <a:t>( нет главного устройства, любое устройство может стать главным на шине с помощью арбитра);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>
                <a:solidFill>
                  <a:srgbClr val="FF0000"/>
                </a:solidFill>
                <a:latin typeface="+mn-lt"/>
              </a:rPr>
              <a:t>Три адресных </a:t>
            </a:r>
            <a:r>
              <a:rPr lang="ru-RU" dirty="0" smtClean="0">
                <a:latin typeface="+mn-lt"/>
              </a:rPr>
              <a:t>пространства: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ОЗУ, регистры ввода/вывода, регистры </a:t>
            </a:r>
            <a:r>
              <a:rPr lang="ru-RU" b="1" dirty="0" err="1" smtClean="0">
                <a:solidFill>
                  <a:srgbClr val="FF0000"/>
                </a:solidFill>
                <a:latin typeface="+mn-lt"/>
              </a:rPr>
              <a:t>автоконфигурации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ru-RU" dirty="0" smtClean="0">
                <a:latin typeface="+mn-lt"/>
              </a:rPr>
              <a:t>Поддержка технологии </a:t>
            </a:r>
            <a:r>
              <a:rPr lang="en-US" dirty="0" smtClean="0">
                <a:latin typeface="+mn-lt"/>
              </a:rPr>
              <a:t>Plug and Play</a:t>
            </a:r>
            <a:r>
              <a:rPr lang="ru-RU" dirty="0" smtClean="0">
                <a:latin typeface="+mn-lt"/>
              </a:rPr>
              <a:t> (включил и работай);</a:t>
            </a:r>
            <a:endParaRPr lang="en-US" dirty="0" smtClean="0">
              <a:latin typeface="+mn-lt"/>
            </a:endParaRPr>
          </a:p>
          <a:p>
            <a:pPr lvl="1"/>
            <a:endParaRPr lang="ru-RU" sz="2400" dirty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ru-RU" dirty="0" smtClean="0">
                <a:solidFill>
                  <a:srgbClr val="0070C0"/>
                </a:solidFill>
                <a:latin typeface="+mn-lt"/>
              </a:rPr>
              <a:t>Начала использоваться в </a:t>
            </a:r>
            <a:r>
              <a:rPr lang="en-US" dirty="0" smtClean="0">
                <a:solidFill>
                  <a:srgbClr val="0070C0"/>
                </a:solidFill>
                <a:latin typeface="+mn-lt"/>
              </a:rPr>
              <a:t>Intel 80 486</a:t>
            </a:r>
            <a:r>
              <a:rPr lang="ru-RU" dirty="0" smtClean="0">
                <a:solidFill>
                  <a:srgbClr val="0070C0"/>
                </a:solidFill>
                <a:latin typeface="+mn-lt"/>
              </a:rPr>
              <a:t> (</a:t>
            </a:r>
            <a:r>
              <a:rPr lang="ru-RU" dirty="0" err="1" smtClean="0">
                <a:solidFill>
                  <a:srgbClr val="0070C0"/>
                </a:solidFill>
                <a:latin typeface="+mn-lt"/>
              </a:rPr>
              <a:t>1992г</a:t>
            </a:r>
            <a:r>
              <a:rPr lang="ru-RU" dirty="0" smtClean="0">
                <a:solidFill>
                  <a:srgbClr val="0070C0"/>
                </a:solidFill>
                <a:latin typeface="+mn-lt"/>
              </a:rPr>
              <a:t>.)</a:t>
            </a:r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27088" y="260350"/>
            <a:ext cx="6697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0" y="43336"/>
            <a:ext cx="9140350" cy="511156"/>
          </a:xfrm>
        </p:spPr>
        <p:txBody>
          <a:bodyPr/>
          <a:lstStyle/>
          <a:p>
            <a:r>
              <a:rPr lang="ru-RU" dirty="0"/>
              <a:t>Шина</a:t>
            </a:r>
            <a:r>
              <a:rPr lang="en-US" dirty="0"/>
              <a:t>  PCI</a:t>
            </a:r>
            <a:r>
              <a:rPr lang="ru-RU" dirty="0"/>
              <a:t> </a:t>
            </a:r>
            <a:r>
              <a:rPr lang="en-US" dirty="0"/>
              <a:t>(Peripheral Component Interconnect)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22" y="0"/>
            <a:ext cx="8229600" cy="511156"/>
          </a:xfrm>
        </p:spPr>
        <p:txBody>
          <a:bodyPr/>
          <a:lstStyle/>
          <a:p>
            <a:r>
              <a:rPr lang="ru-RU" dirty="0" smtClean="0"/>
              <a:t>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316184"/>
          </a:xfrm>
        </p:spPr>
        <p:txBody>
          <a:bodyPr>
            <a:normAutofit/>
          </a:bodyPr>
          <a:lstStyle/>
          <a:p>
            <a:endParaRPr lang="ru-RU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pPr>
              <a:lnSpc>
                <a:spcPts val="1800"/>
              </a:lnSpc>
            </a:pPr>
            <a:r>
              <a:rPr lang="ru-RU" dirty="0" smtClean="0">
                <a:latin typeface="+mn-lt"/>
              </a:rPr>
              <a:t>Имеет </a:t>
            </a:r>
            <a:r>
              <a:rPr lang="ru-RU" dirty="0">
                <a:latin typeface="+mn-lt"/>
              </a:rPr>
              <a:t>топологию </a:t>
            </a:r>
            <a:r>
              <a:rPr lang="ru-RU" dirty="0" smtClean="0">
                <a:latin typeface="+mn-lt"/>
              </a:rPr>
              <a:t>- </a:t>
            </a:r>
            <a:r>
              <a:rPr lang="ru-RU" dirty="0" smtClean="0">
                <a:solidFill>
                  <a:srgbClr val="C00000"/>
                </a:solidFill>
                <a:latin typeface="+mn-lt"/>
              </a:rPr>
              <a:t>многоуровневая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dirty="0">
                <a:solidFill>
                  <a:srgbClr val="C00000"/>
                </a:solidFill>
                <a:latin typeface="+mn-lt"/>
              </a:rPr>
              <a:t>звезда.</a:t>
            </a:r>
          </a:p>
          <a:p>
            <a:pPr>
              <a:lnSpc>
                <a:spcPts val="1800"/>
              </a:lnSpc>
            </a:pPr>
            <a:r>
              <a:rPr lang="ru-RU" dirty="0">
                <a:latin typeface="+mn-lt"/>
              </a:rPr>
              <a:t>У каждой шины сеть </a:t>
            </a:r>
            <a:r>
              <a:rPr lang="ru-RU" b="1" dirty="0">
                <a:solidFill>
                  <a:srgbClr val="C00000"/>
                </a:solidFill>
                <a:latin typeface="+mn-lt"/>
              </a:rPr>
              <a:t>свой </a:t>
            </a:r>
            <a:r>
              <a:rPr lang="ru-RU" b="1" dirty="0" smtClean="0">
                <a:solidFill>
                  <a:srgbClr val="C00000"/>
                </a:solidFill>
                <a:latin typeface="+mn-lt"/>
              </a:rPr>
              <a:t>арбитр</a:t>
            </a:r>
          </a:p>
          <a:p>
            <a:pPr lvl="1">
              <a:lnSpc>
                <a:spcPts val="1800"/>
              </a:lnSpc>
            </a:pPr>
            <a:r>
              <a:rPr lang="ru-RU" b="1" dirty="0" smtClean="0">
                <a:solidFill>
                  <a:srgbClr val="C00000"/>
                </a:solidFill>
                <a:latin typeface="+mn-lt"/>
              </a:rPr>
              <a:t>Арбитр – устройство, которое управляет доступом к шине</a:t>
            </a:r>
          </a:p>
          <a:p>
            <a:pPr lvl="1">
              <a:lnSpc>
                <a:spcPts val="1800"/>
              </a:lnSpc>
            </a:pPr>
            <a:endParaRPr lang="en-US" b="1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ts val="1800"/>
              </a:lnSpc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PCI-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устройства </a:t>
            </a:r>
            <a:r>
              <a:rPr lang="ru-RU" dirty="0">
                <a:latin typeface="+mn-lt"/>
              </a:rPr>
              <a:t>на шине: 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контроллеры ввода-вывода (</a:t>
            </a:r>
            <a:r>
              <a:rPr lang="ru-RU" b="1" dirty="0" err="1">
                <a:solidFill>
                  <a:srgbClr val="FF0000"/>
                </a:solidFill>
                <a:latin typeface="+mn-lt"/>
              </a:rPr>
              <a:t>КВВ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),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мосты</a:t>
            </a:r>
          </a:p>
          <a:p>
            <a:pPr>
              <a:lnSpc>
                <a:spcPts val="1800"/>
              </a:lnSpc>
            </a:pPr>
            <a:r>
              <a:rPr lang="ru-RU" dirty="0">
                <a:latin typeface="+mn-lt"/>
              </a:rPr>
              <a:t>Максимальное количество устройств  подключаемых к одному сегменту  шины теоретически 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32</a:t>
            </a:r>
            <a:r>
              <a:rPr lang="ru-RU" dirty="0">
                <a:latin typeface="+mn-lt"/>
              </a:rPr>
              <a:t>, реально не более </a:t>
            </a:r>
            <a:r>
              <a:rPr lang="ru-RU" b="1" dirty="0">
                <a:solidFill>
                  <a:srgbClr val="C00000"/>
                </a:solidFill>
                <a:latin typeface="+mn-lt"/>
              </a:rPr>
              <a:t>6.</a:t>
            </a:r>
            <a:endParaRPr lang="en-US" dirty="0">
              <a:latin typeface="+mn-lt"/>
            </a:endParaRPr>
          </a:p>
          <a:p>
            <a:pPr>
              <a:lnSpc>
                <a:spcPts val="1800"/>
              </a:lnSpc>
            </a:pPr>
            <a:endParaRPr lang="ru-RU" b="1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2080"/>
              </a:lnSpc>
            </a:pPr>
            <a:endParaRPr lang="ru-RU" b="1" dirty="0" smtClean="0">
              <a:solidFill>
                <a:srgbClr val="FF0000"/>
              </a:solidFill>
              <a:latin typeface="+mn-lt"/>
            </a:endParaRP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0" y="404664"/>
            <a:ext cx="7081217" cy="39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1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i="1" dirty="0" smtClean="0">
              <a:latin typeface="+mn-lt"/>
            </a:endParaRPr>
          </a:p>
          <a:p>
            <a:r>
              <a:rPr lang="ru-RU" i="1" dirty="0" smtClean="0">
                <a:solidFill>
                  <a:srgbClr val="0033CC"/>
                </a:solidFill>
                <a:latin typeface="+mn-lt"/>
              </a:rPr>
              <a:t>Администратором </a:t>
            </a:r>
            <a:r>
              <a:rPr lang="ru-RU" i="1" dirty="0">
                <a:solidFill>
                  <a:srgbClr val="0033CC"/>
                </a:solidFill>
                <a:latin typeface="+mn-lt"/>
              </a:rPr>
              <a:t> </a:t>
            </a:r>
            <a:r>
              <a:rPr lang="ru-RU" i="1" dirty="0" smtClean="0">
                <a:solidFill>
                  <a:srgbClr val="0033CC"/>
                </a:solidFill>
                <a:latin typeface="+mn-lt"/>
              </a:rPr>
              <a:t>(хостом)  всей шины </a:t>
            </a:r>
            <a:r>
              <a:rPr lang="en-US" i="1" dirty="0" smtClean="0">
                <a:latin typeface="+mn-lt"/>
              </a:rPr>
              <a:t>PCI</a:t>
            </a:r>
            <a:r>
              <a:rPr lang="ru-RU" dirty="0" smtClean="0">
                <a:latin typeface="+mn-lt"/>
              </a:rPr>
              <a:t> является процессор.</a:t>
            </a:r>
          </a:p>
          <a:p>
            <a:pPr lvl="1"/>
            <a:r>
              <a:rPr lang="ru-RU" dirty="0" smtClean="0">
                <a:latin typeface="+mn-lt"/>
              </a:rPr>
              <a:t>Администратор </a:t>
            </a:r>
            <a:r>
              <a:rPr lang="ru-RU" dirty="0">
                <a:latin typeface="+mn-lt"/>
              </a:rPr>
              <a:t>занимается </a:t>
            </a:r>
            <a:r>
              <a:rPr lang="ru-RU" dirty="0" smtClean="0">
                <a:latin typeface="+mn-lt"/>
              </a:rPr>
              <a:t>распределением </a:t>
            </a:r>
            <a:r>
              <a:rPr lang="ru-RU" dirty="0">
                <a:latin typeface="+mn-lt"/>
              </a:rPr>
              <a:t>ресурсов и конфигурированием всех устройств </a:t>
            </a:r>
            <a:r>
              <a:rPr lang="en-US" dirty="0" smtClean="0">
                <a:latin typeface="+mn-lt"/>
              </a:rPr>
              <a:t>PCI</a:t>
            </a:r>
            <a:r>
              <a:rPr lang="ru-RU" dirty="0" smtClean="0">
                <a:latin typeface="+mn-lt"/>
              </a:rPr>
              <a:t> через главный мост.</a:t>
            </a:r>
          </a:p>
          <a:p>
            <a:endParaRPr lang="ru-RU" dirty="0">
              <a:latin typeface="+mn-lt"/>
            </a:endParaRPr>
          </a:p>
          <a:p>
            <a:r>
              <a:rPr lang="ru-RU" i="1" dirty="0" smtClean="0">
                <a:solidFill>
                  <a:srgbClr val="0033CC"/>
                </a:solidFill>
                <a:latin typeface="+mn-lt"/>
              </a:rPr>
              <a:t>Главный </a:t>
            </a:r>
            <a:r>
              <a:rPr lang="ru-RU" i="1" dirty="0">
                <a:solidFill>
                  <a:srgbClr val="0033CC"/>
                </a:solidFill>
                <a:latin typeface="+mn-lt"/>
              </a:rPr>
              <a:t>мост </a:t>
            </a:r>
            <a:r>
              <a:rPr lang="ru-RU" dirty="0">
                <a:latin typeface="+mn-lt"/>
              </a:rPr>
              <a:t>(</a:t>
            </a:r>
            <a:r>
              <a:rPr lang="en-US" dirty="0">
                <a:latin typeface="+mn-lt"/>
              </a:rPr>
              <a:t>Host bridge</a:t>
            </a:r>
            <a:r>
              <a:rPr lang="en-US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 </a:t>
            </a:r>
          </a:p>
          <a:p>
            <a:pPr lvl="1"/>
            <a:r>
              <a:rPr lang="ru-RU" dirty="0" smtClean="0">
                <a:latin typeface="+mn-lt"/>
              </a:rPr>
              <a:t>служит для подключения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первичной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шины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PCI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к шине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процессора, является </a:t>
            </a:r>
            <a:r>
              <a:rPr lang="ru-RU" dirty="0">
                <a:latin typeface="+mn-lt"/>
              </a:rPr>
              <a:t>устройством </a:t>
            </a:r>
            <a:r>
              <a:rPr lang="en-US" dirty="0">
                <a:latin typeface="+mn-lt"/>
              </a:rPr>
              <a:t>PCI </a:t>
            </a:r>
            <a:r>
              <a:rPr lang="ru-RU" dirty="0">
                <a:latin typeface="+mn-lt"/>
              </a:rPr>
              <a:t>и действует от имени </a:t>
            </a:r>
            <a:r>
              <a:rPr lang="ru-RU" dirty="0" smtClean="0">
                <a:latin typeface="+mn-lt"/>
              </a:rPr>
              <a:t>администратора. 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Шина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Все устройства равноправны, нет главного.</a:t>
            </a:r>
          </a:p>
          <a:p>
            <a:endParaRPr lang="ru-RU" sz="2800" dirty="0">
              <a:latin typeface="+mn-lt"/>
            </a:endParaRPr>
          </a:p>
          <a:p>
            <a:r>
              <a:rPr lang="en-US" sz="2800" i="1" dirty="0">
                <a:solidFill>
                  <a:srgbClr val="0033CC"/>
                </a:solidFill>
                <a:latin typeface="+mn-lt"/>
              </a:rPr>
              <a:t>Bus Master</a:t>
            </a:r>
            <a:r>
              <a:rPr lang="ru-RU" sz="2800" i="1" dirty="0">
                <a:solidFill>
                  <a:srgbClr val="0033CC"/>
                </a:solidFill>
                <a:latin typeface="+mn-lt"/>
              </a:rPr>
              <a:t> </a:t>
            </a:r>
            <a:r>
              <a:rPr lang="ru-RU" sz="2800" i="1" dirty="0" smtClean="0">
                <a:solidFill>
                  <a:srgbClr val="0033CC"/>
                </a:solidFill>
                <a:latin typeface="+mn-lt"/>
              </a:rPr>
              <a:t>(Хозяин </a:t>
            </a:r>
            <a:r>
              <a:rPr lang="ru-RU" sz="2800" i="1" dirty="0">
                <a:solidFill>
                  <a:srgbClr val="0033CC"/>
                </a:solidFill>
                <a:latin typeface="+mn-lt"/>
              </a:rPr>
              <a:t>шины</a:t>
            </a:r>
            <a:r>
              <a:rPr lang="ru-RU" sz="2800" i="1" dirty="0" smtClean="0">
                <a:solidFill>
                  <a:srgbClr val="0033CC"/>
                </a:solidFill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lvl="1"/>
            <a:r>
              <a:rPr lang="ru-RU" sz="2600" dirty="0" smtClean="0">
                <a:latin typeface="+mn-lt"/>
              </a:rPr>
              <a:t>Любое </a:t>
            </a:r>
            <a:r>
              <a:rPr lang="en-US" sz="2600" dirty="0" smtClean="0">
                <a:latin typeface="+mn-lt"/>
              </a:rPr>
              <a:t>PCI-</a:t>
            </a:r>
            <a:r>
              <a:rPr lang="ru-RU" sz="2600" dirty="0" smtClean="0">
                <a:latin typeface="+mn-lt"/>
              </a:rPr>
              <a:t>устройство на шине, взявшее </a:t>
            </a:r>
            <a:r>
              <a:rPr lang="ru-RU" sz="2600" dirty="0">
                <a:latin typeface="+mn-lt"/>
              </a:rPr>
              <a:t>на себя временное управление </a:t>
            </a:r>
            <a:r>
              <a:rPr lang="ru-RU" sz="2600" dirty="0" smtClean="0">
                <a:latin typeface="+mn-lt"/>
              </a:rPr>
              <a:t>шиной.</a:t>
            </a:r>
          </a:p>
          <a:p>
            <a:pPr lvl="1"/>
            <a:endParaRPr lang="ru-RU" sz="2600" dirty="0" smtClean="0">
              <a:latin typeface="+mn-lt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+mn-lt"/>
              </a:rPr>
              <a:t>Bus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Master</a:t>
            </a:r>
            <a:r>
              <a:rPr lang="ru-RU" sz="28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800" dirty="0">
                <a:solidFill>
                  <a:srgbClr val="FF0000"/>
                </a:solidFill>
                <a:latin typeface="+mn-lt"/>
              </a:rPr>
              <a:t>запрашивает </a:t>
            </a:r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арбитр  своей шины для захвата </a:t>
            </a:r>
            <a:r>
              <a:rPr lang="ru-RU" sz="2800" dirty="0">
                <a:solidFill>
                  <a:srgbClr val="FF0000"/>
                </a:solidFill>
                <a:latin typeface="+mn-lt"/>
              </a:rPr>
              <a:t>шины</a:t>
            </a:r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.</a:t>
            </a:r>
          </a:p>
          <a:p>
            <a:pPr lvl="1"/>
            <a:endParaRPr lang="ru-RU" sz="2800" dirty="0" smtClean="0">
              <a:solidFill>
                <a:srgbClr val="0033CC"/>
              </a:solidFill>
              <a:latin typeface="+mn-lt"/>
            </a:endParaRPr>
          </a:p>
          <a:p>
            <a:r>
              <a:rPr lang="ru-RU" sz="2800" dirty="0" smtClean="0">
                <a:latin typeface="+mn-lt"/>
              </a:rPr>
              <a:t>Устройство,  который отвечает на запросы </a:t>
            </a:r>
            <a:r>
              <a:rPr lang="en-US" sz="2800" i="1" dirty="0">
                <a:solidFill>
                  <a:srgbClr val="FF0000"/>
                </a:solidFill>
                <a:latin typeface="+mn-lt"/>
              </a:rPr>
              <a:t>Bus Master</a:t>
            </a:r>
            <a:r>
              <a:rPr lang="ru-RU" sz="28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800" i="1" dirty="0" smtClean="0">
                <a:latin typeface="+mn-lt"/>
              </a:rPr>
              <a:t>называется целевым или </a:t>
            </a:r>
            <a:r>
              <a:rPr lang="ru-RU" sz="2800" b="1" i="1" dirty="0" smtClean="0">
                <a:solidFill>
                  <a:srgbClr val="FF0000"/>
                </a:solidFill>
                <a:latin typeface="+mn-lt"/>
              </a:rPr>
              <a:t>Целью</a:t>
            </a:r>
            <a:r>
              <a:rPr lang="ru-RU" sz="2800" i="1" dirty="0" smtClean="0">
                <a:latin typeface="+mn-lt"/>
              </a:rPr>
              <a:t>.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обмена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144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D:\ВЛАДИМИР\!!!!!!!АОКТ\!!!!!!!!!!!!!!!!!!!!!!!!!!!АОКТ 2020\Лекция 5\Диаграмм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2" y="961661"/>
            <a:ext cx="737951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ПДП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Хозяин шины может </a:t>
            </a:r>
            <a:r>
              <a:rPr lang="ru-RU" sz="2800" dirty="0">
                <a:latin typeface="+mn-lt"/>
              </a:rPr>
              <a:t>самостоятельно </a:t>
            </a:r>
            <a:r>
              <a:rPr lang="ru-RU" sz="2800" dirty="0" smtClean="0">
                <a:latin typeface="+mn-lt"/>
              </a:rPr>
              <a:t>осуществлять прямой </a:t>
            </a:r>
            <a:r>
              <a:rPr lang="ru-RU" sz="2800" dirty="0">
                <a:latin typeface="+mn-lt"/>
              </a:rPr>
              <a:t>доступ к </a:t>
            </a:r>
            <a:r>
              <a:rPr lang="ru-RU" sz="2800" dirty="0" smtClean="0">
                <a:latin typeface="+mn-lt"/>
              </a:rPr>
              <a:t>памяти</a:t>
            </a:r>
            <a:r>
              <a:rPr lang="ru-RU" sz="2800" dirty="0">
                <a:latin typeface="+mn-lt"/>
              </a:rPr>
              <a:t>, выполняя все </a:t>
            </a:r>
            <a:r>
              <a:rPr lang="ru-RU" sz="2800" dirty="0">
                <a:solidFill>
                  <a:srgbClr val="FF0000"/>
                </a:solidFill>
                <a:latin typeface="+mn-lt"/>
              </a:rPr>
              <a:t>функции контроллера </a:t>
            </a:r>
            <a:r>
              <a:rPr lang="ru-RU" sz="2800" dirty="0" err="1" smtClean="0">
                <a:solidFill>
                  <a:srgbClr val="FF0000"/>
                </a:solidFill>
                <a:latin typeface="+mn-lt"/>
              </a:rPr>
              <a:t>ПДП</a:t>
            </a:r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 без использования системного  </a:t>
            </a:r>
            <a:r>
              <a:rPr lang="ru-RU" sz="2800" dirty="0" err="1" smtClean="0">
                <a:solidFill>
                  <a:srgbClr val="FF0000"/>
                </a:solidFill>
                <a:latin typeface="+mn-lt"/>
              </a:rPr>
              <a:t>КПДП</a:t>
            </a:r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(контроллер </a:t>
            </a:r>
            <a:r>
              <a:rPr lang="ru-RU" dirty="0" err="1" smtClean="0">
                <a:solidFill>
                  <a:srgbClr val="FF0000"/>
                </a:solidFill>
                <a:latin typeface="+mn-lt"/>
              </a:rPr>
              <a:t>ПДП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должен  </a:t>
            </a:r>
            <a:r>
              <a:rPr lang="ru-RU" dirty="0">
                <a:solidFill>
                  <a:srgbClr val="FF0000"/>
                </a:solidFill>
                <a:latin typeface="+mn-lt"/>
              </a:rPr>
              <a:t>б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ыть реализован в хозяине)</a:t>
            </a:r>
            <a:endParaRPr lang="ru-RU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ru-RU" sz="2400" dirty="0" smtClean="0">
                <a:latin typeface="+mn-lt"/>
              </a:rPr>
              <a:t>Процессор предварительно специальными  командами записывает в определенные регистры </a:t>
            </a: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Хозяина шины </a:t>
            </a:r>
            <a:r>
              <a:rPr lang="ru-RU" sz="2400" dirty="0" smtClean="0">
                <a:latin typeface="+mn-lt"/>
              </a:rPr>
              <a:t>начальный </a:t>
            </a:r>
            <a:r>
              <a:rPr lang="ru-RU" sz="2400" dirty="0">
                <a:latin typeface="+mn-lt"/>
              </a:rPr>
              <a:t>адрес, длину блока, направление </a:t>
            </a:r>
            <a:r>
              <a:rPr lang="ru-RU" sz="2400" dirty="0" smtClean="0">
                <a:latin typeface="+mn-lt"/>
              </a:rPr>
              <a:t>передачи </a:t>
            </a:r>
            <a:r>
              <a:rPr lang="ru-RU" sz="2400" dirty="0">
                <a:latin typeface="+mn-lt"/>
              </a:rPr>
              <a:t>и разрешает </a:t>
            </a:r>
            <a:r>
              <a:rPr lang="ru-RU" sz="2400" dirty="0" err="1" smtClean="0">
                <a:latin typeface="+mn-lt"/>
              </a:rPr>
              <a:t>ПДП</a:t>
            </a:r>
            <a:r>
              <a:rPr lang="ru-RU" sz="2400" dirty="0" smtClean="0">
                <a:latin typeface="+mn-lt"/>
              </a:rPr>
              <a:t>.</a:t>
            </a:r>
          </a:p>
          <a:p>
            <a:pPr lvl="1"/>
            <a:endParaRPr lang="ru-RU" sz="2600" dirty="0" smtClean="0">
              <a:latin typeface="+mn-lt"/>
            </a:endParaRPr>
          </a:p>
          <a:p>
            <a:pPr lvl="1"/>
            <a:r>
              <a:rPr lang="ru-RU" sz="2400" dirty="0" smtClean="0">
                <a:latin typeface="+mn-lt"/>
              </a:rPr>
              <a:t>Хозяин шины, при готовности,  начинает передачу между памятью и Хозяином без участия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101253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 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dirty="0" smtClean="0"/>
              <a:t>PCI</a:t>
            </a:r>
            <a:r>
              <a:rPr lang="ru-RU" altLang="ru-RU" dirty="0" smtClean="0"/>
              <a:t>-устройства </a:t>
            </a:r>
            <a:r>
              <a:rPr lang="en-US" altLang="ru-RU" dirty="0" smtClean="0"/>
              <a:t> </a:t>
            </a:r>
            <a:r>
              <a:rPr lang="ru-RU" altLang="ru-RU" dirty="0"/>
              <a:t>могут подавать сигнал </a:t>
            </a:r>
            <a:r>
              <a:rPr lang="ru-RU" altLang="ru-RU" dirty="0" smtClean="0"/>
              <a:t>запроса на прерывания контроллеру прерываний  2 </a:t>
            </a:r>
            <a:r>
              <a:rPr lang="ru-RU" altLang="ru-RU" dirty="0"/>
              <a:t>способами</a:t>
            </a:r>
            <a:r>
              <a:rPr lang="ru-RU" altLang="ru-RU" dirty="0" smtClean="0"/>
              <a:t>:</a:t>
            </a:r>
          </a:p>
          <a:p>
            <a:pPr lvl="2"/>
            <a:r>
              <a:rPr lang="ru-RU" altLang="ru-RU" b="1" dirty="0" smtClean="0">
                <a:solidFill>
                  <a:srgbClr val="C00000"/>
                </a:solidFill>
              </a:rPr>
              <a:t>1. Проводная </a:t>
            </a:r>
            <a:r>
              <a:rPr lang="ru-RU" altLang="ru-RU" b="1" dirty="0">
                <a:solidFill>
                  <a:srgbClr val="C00000"/>
                </a:solidFill>
              </a:rPr>
              <a:t>сигнализация по </a:t>
            </a:r>
            <a:r>
              <a:rPr lang="ru-RU" altLang="ru-RU" b="1" dirty="0" smtClean="0">
                <a:solidFill>
                  <a:srgbClr val="C00000"/>
                </a:solidFill>
              </a:rPr>
              <a:t> проводным линиям </a:t>
            </a:r>
            <a:r>
              <a:rPr lang="en-US" altLang="ru-RU" b="1" dirty="0" err="1" smtClean="0">
                <a:solidFill>
                  <a:srgbClr val="C00000"/>
                </a:solidFill>
              </a:rPr>
              <a:t>INT</a:t>
            </a:r>
            <a:r>
              <a:rPr lang="en-US" altLang="ru-RU" dirty="0" smtClean="0"/>
              <a:t>;</a:t>
            </a:r>
            <a:endParaRPr lang="en-US" altLang="ru-RU" dirty="0"/>
          </a:p>
          <a:p>
            <a:pPr lvl="2"/>
            <a:r>
              <a:rPr lang="ru-RU" altLang="ru-RU" dirty="0" smtClean="0">
                <a:solidFill>
                  <a:srgbClr val="C00000"/>
                </a:solidFill>
              </a:rPr>
              <a:t>2. </a:t>
            </a:r>
            <a:r>
              <a:rPr lang="ru-RU" altLang="ru-RU" b="1" dirty="0" smtClean="0">
                <a:solidFill>
                  <a:srgbClr val="C00000"/>
                </a:solidFill>
              </a:rPr>
              <a:t>Сигнализация </a:t>
            </a:r>
            <a:r>
              <a:rPr lang="ru-RU" altLang="ru-RU" b="1" dirty="0">
                <a:solidFill>
                  <a:srgbClr val="C00000"/>
                </a:solidFill>
              </a:rPr>
              <a:t>с помощью сообщений </a:t>
            </a:r>
            <a:r>
              <a:rPr lang="en-US" altLang="ru-RU" dirty="0" err="1" smtClean="0"/>
              <a:t>MSI</a:t>
            </a:r>
            <a:r>
              <a:rPr lang="en-US" altLang="ru-RU" dirty="0" smtClean="0"/>
              <a:t> ( </a:t>
            </a:r>
            <a:r>
              <a:rPr lang="en-US" dirty="0" smtClean="0"/>
              <a:t>Message Signaled Interrupts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endParaRPr lang="ru-RU" altLang="ru-RU" dirty="0" smtClean="0"/>
          </a:p>
          <a:p>
            <a:pPr lvl="1"/>
            <a:endParaRPr lang="ru-RU" altLang="ru-RU" dirty="0"/>
          </a:p>
          <a:p>
            <a:pPr lvl="1"/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73067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APIC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+mn-lt"/>
              </a:rPr>
              <a:t>На шине </a:t>
            </a:r>
            <a:r>
              <a:rPr lang="en-US" sz="2800" dirty="0" smtClean="0">
                <a:latin typeface="+mn-lt"/>
              </a:rPr>
              <a:t>PCI </a:t>
            </a:r>
            <a:r>
              <a:rPr lang="ru-RU" sz="2800" dirty="0" smtClean="0">
                <a:latin typeface="+mn-lt"/>
              </a:rPr>
              <a:t>использовались два типа контроллеров прерываний:</a:t>
            </a:r>
          </a:p>
          <a:p>
            <a:pPr lvl="1"/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PIC (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Peripheral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Interrupt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Controller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) </a:t>
            </a:r>
          </a:p>
          <a:p>
            <a:pPr lvl="2"/>
            <a:r>
              <a:rPr lang="ru-RU" dirty="0" smtClean="0">
                <a:latin typeface="+mn-lt"/>
              </a:rPr>
              <a:t> Периферийный контроллер прерываний, </a:t>
            </a:r>
            <a:r>
              <a:rPr lang="ru-RU" dirty="0" err="1" smtClean="0">
                <a:latin typeface="+mn-lt"/>
              </a:rPr>
              <a:t>программно</a:t>
            </a:r>
            <a:r>
              <a:rPr lang="ru-RU" dirty="0" smtClean="0">
                <a:latin typeface="+mn-lt"/>
              </a:rPr>
              <a:t> совместимый с «историческим» контроллером </a:t>
            </a:r>
            <a:r>
              <a:rPr lang="ru-RU" dirty="0" err="1" smtClean="0">
                <a:latin typeface="+mn-lt"/>
              </a:rPr>
              <a:t>8259A</a:t>
            </a:r>
            <a:r>
              <a:rPr lang="ru-RU" dirty="0" smtClean="0">
                <a:latin typeface="+mn-lt"/>
              </a:rPr>
              <a:t>;</a:t>
            </a:r>
          </a:p>
          <a:p>
            <a:pPr lvl="1"/>
            <a:endParaRPr lang="ru-RU" sz="2800" dirty="0" smtClean="0">
              <a:latin typeface="+mn-lt"/>
            </a:endParaRPr>
          </a:p>
          <a:p>
            <a:pPr lvl="1"/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APIC (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Advanced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Peripheral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Interrupt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800" dirty="0" err="1" smtClean="0">
                <a:solidFill>
                  <a:srgbClr val="C00000"/>
                </a:solidFill>
                <a:latin typeface="+mn-lt"/>
              </a:rPr>
              <a:t>Controller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) </a:t>
            </a:r>
          </a:p>
          <a:p>
            <a:pPr lvl="2">
              <a:spcBef>
                <a:spcPts val="0"/>
              </a:spcBef>
            </a:pPr>
            <a:r>
              <a:rPr lang="ru-RU" dirty="0" smtClean="0"/>
              <a:t>Усовершенствованный  контроллер прерываний, введенный для поддержки мультипроцессорных (многоядерных) систем..</a:t>
            </a:r>
          </a:p>
          <a:p>
            <a:pPr marL="914400" lvl="2" indent="0">
              <a:buNone/>
            </a:pPr>
            <a:endParaRPr lang="ru-RU" sz="3000" dirty="0" smtClean="0">
              <a:latin typeface="+mn-lt"/>
            </a:endParaRP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5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endParaRPr lang="ru-RU" dirty="0" smtClean="0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2286000" y="3001963"/>
            <a:ext cx="457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 b="0"/>
          </a:p>
          <a:p>
            <a:pPr>
              <a:spcBef>
                <a:spcPct val="50000"/>
              </a:spcBef>
            </a:pPr>
            <a:endParaRPr lang="ru-RU" sz="2000" b="0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2286000" y="3001963"/>
            <a:ext cx="457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 b="0"/>
          </a:p>
          <a:p>
            <a:pPr>
              <a:spcBef>
                <a:spcPct val="50000"/>
              </a:spcBef>
            </a:pPr>
            <a:endParaRPr lang="ru-RU" sz="2000" b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8920" y="0"/>
            <a:ext cx="9105079" cy="511156"/>
          </a:xfrm>
        </p:spPr>
        <p:txBody>
          <a:bodyPr/>
          <a:lstStyle/>
          <a:p>
            <a:r>
              <a:rPr lang="en-US" dirty="0" smtClean="0"/>
              <a:t>PIC</a:t>
            </a:r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9" y="980728"/>
            <a:ext cx="847441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84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>
                <a:latin typeface="+mn-lt"/>
              </a:rPr>
              <a:t>- Часть запросов на прерывание  поступает сразу на воды </a:t>
            </a:r>
            <a:r>
              <a:rPr lang="en-US" dirty="0">
                <a:latin typeface="+mn-lt"/>
              </a:rPr>
              <a:t>PIC</a:t>
            </a:r>
            <a:r>
              <a:rPr lang="ru-RU" dirty="0">
                <a:latin typeface="+mn-lt"/>
              </a:rPr>
              <a:t>;</a:t>
            </a:r>
            <a:r>
              <a:rPr lang="en-US" dirty="0">
                <a:latin typeface="+mn-lt"/>
              </a:rPr>
              <a:t> </a:t>
            </a:r>
            <a:endParaRPr lang="ru-RU" dirty="0">
              <a:latin typeface="+mn-lt"/>
            </a:endParaRPr>
          </a:p>
          <a:p>
            <a:pPr>
              <a:defRPr/>
            </a:pPr>
            <a:r>
              <a:rPr lang="ru-RU" dirty="0">
                <a:latin typeface="+mn-lt"/>
              </a:rPr>
              <a:t>- Часть запросов поступает на входы коммутатора запросов; </a:t>
            </a:r>
          </a:p>
          <a:p>
            <a:pPr>
              <a:defRPr/>
            </a:pPr>
            <a:r>
              <a:rPr lang="ru-RU" dirty="0">
                <a:latin typeface="+mn-lt"/>
              </a:rPr>
              <a:t> </a:t>
            </a:r>
            <a:r>
              <a:rPr lang="en-US" dirty="0">
                <a:latin typeface="+mn-lt"/>
              </a:rPr>
              <a:t>-</a:t>
            </a:r>
            <a:r>
              <a:rPr lang="ru-RU" dirty="0">
                <a:latin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Interrupt Line 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>
                <a:latin typeface="+mn-lt"/>
              </a:rPr>
              <a:t>номер входа контроллера прерываний</a:t>
            </a:r>
            <a:r>
              <a:rPr lang="en-US" dirty="0">
                <a:latin typeface="+mn-lt"/>
              </a:rPr>
              <a:t>;</a:t>
            </a:r>
            <a:r>
              <a:rPr lang="ru-RU" dirty="0">
                <a:latin typeface="+mn-lt"/>
              </a:rPr>
              <a:t>      </a:t>
            </a:r>
          </a:p>
          <a:p>
            <a:pPr>
              <a:defRPr/>
            </a:pPr>
            <a:r>
              <a:rPr lang="ru-RU" dirty="0">
                <a:latin typeface="+mn-lt"/>
              </a:rPr>
              <a:t>    выделенный </a:t>
            </a:r>
            <a:r>
              <a:rPr lang="en-US" dirty="0">
                <a:latin typeface="+mn-lt"/>
              </a:rPr>
              <a:t>PCI-</a:t>
            </a:r>
            <a:r>
              <a:rPr lang="ru-RU" dirty="0">
                <a:latin typeface="+mn-lt"/>
              </a:rPr>
              <a:t>устройству;</a:t>
            </a:r>
          </a:p>
          <a:p>
            <a:pPr>
              <a:defRPr/>
            </a:pPr>
            <a:r>
              <a:rPr lang="ru-RU" dirty="0">
                <a:latin typeface="+mn-lt"/>
              </a:rPr>
              <a:t> -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Interrupt Pin 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>
                <a:latin typeface="+mn-lt"/>
              </a:rPr>
              <a:t>номер входа коммутатора запросов  выделенный </a:t>
            </a:r>
            <a:r>
              <a:rPr lang="en-US" dirty="0">
                <a:latin typeface="+mn-lt"/>
              </a:rPr>
              <a:t>   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PCI-</a:t>
            </a:r>
            <a:r>
              <a:rPr lang="ru-RU" dirty="0">
                <a:latin typeface="+mn-lt"/>
              </a:rPr>
              <a:t>устройству</a:t>
            </a:r>
            <a:r>
              <a:rPr lang="en-US" dirty="0">
                <a:latin typeface="+mn-lt"/>
              </a:rPr>
              <a:t>.</a:t>
            </a:r>
            <a:r>
              <a:rPr lang="ru-RU" dirty="0">
                <a:latin typeface="+mn-lt"/>
              </a:rPr>
              <a:t>   </a:t>
            </a:r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Interrupt Line , Interru</a:t>
            </a:r>
            <a:r>
              <a:rPr lang="en-US" b="1" dirty="0">
                <a:solidFill>
                  <a:srgbClr val="FF0000"/>
                </a:solidFill>
              </a:rPr>
              <a:t>pt Pin </a:t>
            </a:r>
            <a:r>
              <a:rPr lang="ru-RU" dirty="0"/>
              <a:t>задаются в пространстве </a:t>
            </a:r>
            <a:r>
              <a:rPr lang="ru-RU" dirty="0" smtClean="0"/>
              <a:t>конфигурации</a:t>
            </a:r>
          </a:p>
          <a:p>
            <a:r>
              <a:rPr lang="ru-RU" dirty="0"/>
              <a:t>Если устройству </a:t>
            </a:r>
            <a:r>
              <a:rPr lang="ru-RU" dirty="0" smtClean="0"/>
              <a:t>требуется </a:t>
            </a:r>
            <a:r>
              <a:rPr lang="ru-RU" dirty="0"/>
              <a:t>только одна линия запроса, то оно должно занимать линию </a:t>
            </a:r>
            <a:r>
              <a:rPr lang="ru-RU" dirty="0" err="1"/>
              <a:t>INTA</a:t>
            </a:r>
            <a:r>
              <a:rPr lang="ru-RU" dirty="0"/>
              <a:t>#, если две —</a:t>
            </a:r>
            <a:br>
              <a:rPr lang="ru-RU" dirty="0"/>
            </a:br>
            <a:r>
              <a:rPr lang="ru-RU" dirty="0" err="1"/>
              <a:t>INTA</a:t>
            </a:r>
            <a:r>
              <a:rPr lang="ru-RU" dirty="0"/>
              <a:t># и </a:t>
            </a:r>
            <a:r>
              <a:rPr lang="ru-RU" dirty="0" err="1"/>
              <a:t>INTB</a:t>
            </a:r>
            <a:r>
              <a:rPr lang="ru-RU" dirty="0"/>
              <a:t>#, и т. д</a:t>
            </a:r>
            <a:r>
              <a:rPr lang="ru-RU" dirty="0" smtClean="0"/>
              <a:t>.</a:t>
            </a:r>
          </a:p>
          <a:p>
            <a:r>
              <a:rPr lang="ru-RU" dirty="0">
                <a:solidFill>
                  <a:prstClr val="black"/>
                </a:solidFill>
              </a:rPr>
              <a:t>Каждый слот </a:t>
            </a:r>
            <a:r>
              <a:rPr lang="ru-RU" dirty="0" smtClean="0">
                <a:solidFill>
                  <a:prstClr val="black"/>
                </a:solidFill>
              </a:rPr>
              <a:t>имеет </a:t>
            </a:r>
            <a:r>
              <a:rPr lang="ru-RU" dirty="0">
                <a:solidFill>
                  <a:prstClr val="black"/>
                </a:solidFill>
              </a:rPr>
              <a:t>контакты для подключения 4 линий </a:t>
            </a:r>
            <a:r>
              <a:rPr lang="ru-RU" dirty="0" smtClean="0">
                <a:solidFill>
                  <a:prstClr val="black"/>
                </a:solidFill>
              </a:rPr>
              <a:t>прерываний, которые для всех </a:t>
            </a:r>
            <a:r>
              <a:rPr lang="ru-RU" dirty="0">
                <a:solidFill>
                  <a:prstClr val="black"/>
                </a:solidFill>
              </a:rPr>
              <a:t>слотов соединены друг с другом с циклическим сдвигом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ru-RU" dirty="0" smtClean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Поскольку устройство </a:t>
            </a:r>
            <a:r>
              <a:rPr lang="en-US" dirty="0">
                <a:solidFill>
                  <a:prstClr val="black"/>
                </a:solidFill>
              </a:rPr>
              <a:t>PCI </a:t>
            </a:r>
            <a:r>
              <a:rPr lang="ru-RU" dirty="0">
                <a:solidFill>
                  <a:prstClr val="black"/>
                </a:solidFill>
              </a:rPr>
              <a:t>обычно использует только один контакт (</a:t>
            </a:r>
            <a:r>
              <a:rPr lang="en-US" dirty="0" err="1">
                <a:solidFill>
                  <a:prstClr val="black"/>
                </a:solidFill>
              </a:rPr>
              <a:t>INTA</a:t>
            </a:r>
            <a:r>
              <a:rPr lang="en-US" dirty="0">
                <a:solidFill>
                  <a:prstClr val="black"/>
                </a:solidFill>
              </a:rPr>
              <a:t>), </a:t>
            </a:r>
            <a:r>
              <a:rPr lang="ru-RU" dirty="0">
                <a:solidFill>
                  <a:prstClr val="black"/>
                </a:solidFill>
              </a:rPr>
              <a:t>повышаются шансы на получение не разделяемой (</a:t>
            </a:r>
            <a:r>
              <a:rPr lang="en-US" dirty="0">
                <a:solidFill>
                  <a:prstClr val="black"/>
                </a:solidFill>
              </a:rPr>
              <a:t>non-shared) </a:t>
            </a:r>
            <a:r>
              <a:rPr lang="ru-RU" dirty="0">
                <a:solidFill>
                  <a:prstClr val="black"/>
                </a:solidFill>
              </a:rPr>
              <a:t>линии прерывания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pPr>
              <a:defRPr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3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Первый этап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Параллельная шина  </a:t>
            </a:r>
            <a:r>
              <a:rPr lang="en-US" sz="2800" b="1" dirty="0" smtClean="0">
                <a:solidFill>
                  <a:srgbClr val="C00000"/>
                </a:solidFill>
              </a:rPr>
              <a:t>ISA</a:t>
            </a:r>
            <a:endParaRPr lang="ru-RU" sz="2800" b="1" dirty="0" smtClean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i="1" dirty="0">
                <a:solidFill>
                  <a:srgbClr val="C00000"/>
                </a:solidFill>
              </a:rPr>
              <a:t>Industry Standard Architecture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892480" cy="51115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APIC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2573" y="764705"/>
            <a:ext cx="6067448" cy="378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22944" y="4549676"/>
            <a:ext cx="9059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 smtClean="0"/>
              <a:t>Состоит </a:t>
            </a:r>
            <a:r>
              <a:rPr lang="ru-RU" sz="2400" dirty="0"/>
              <a:t>из </a:t>
            </a:r>
            <a:r>
              <a:rPr lang="en-US" sz="2400" dirty="0"/>
              <a:t> </a:t>
            </a:r>
            <a:r>
              <a:rPr lang="ru-RU" sz="2400" dirty="0"/>
              <a:t>из двух частей </a:t>
            </a:r>
            <a:r>
              <a:rPr lang="en-US" sz="2400" dirty="0">
                <a:solidFill>
                  <a:srgbClr val="FF0000"/>
                </a:solidFill>
              </a:rPr>
              <a:t>I/O </a:t>
            </a:r>
            <a:r>
              <a:rPr lang="en-US" sz="2400" dirty="0" err="1">
                <a:solidFill>
                  <a:srgbClr val="FF0000"/>
                </a:solidFill>
              </a:rPr>
              <a:t>APIC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и </a:t>
            </a:r>
            <a:r>
              <a:rPr lang="en-US" sz="2400" dirty="0" err="1" smtClean="0">
                <a:solidFill>
                  <a:srgbClr val="FF0000"/>
                </a:solidFill>
              </a:rPr>
              <a:t>LAPIC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I/O </a:t>
            </a:r>
            <a:r>
              <a:rPr lang="en-US" sz="2400" dirty="0" err="1">
                <a:solidFill>
                  <a:srgbClr val="FF0000"/>
                </a:solidFill>
              </a:rPr>
              <a:t>APIC</a:t>
            </a:r>
            <a:r>
              <a:rPr lang="ru-RU" sz="2400" dirty="0">
                <a:solidFill>
                  <a:srgbClr val="FF0000"/>
                </a:solidFill>
              </a:rPr>
              <a:t>  </a:t>
            </a:r>
            <a:r>
              <a:rPr lang="ru-RU" sz="2400" dirty="0"/>
              <a:t>- контроллер прерываний  ввода-вывода </a:t>
            </a:r>
            <a:endParaRPr lang="ru-RU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0000"/>
                </a:solidFill>
              </a:rPr>
              <a:t>LAPIC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локальный контроллер прерываний для каждого процессора (ядра</a:t>
            </a:r>
            <a:r>
              <a:rPr lang="ru-RU" sz="2400" dirty="0" smtClean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I/O </a:t>
            </a:r>
            <a:r>
              <a:rPr lang="ru-RU" sz="2400" dirty="0" smtClean="0">
                <a:solidFill>
                  <a:srgbClr val="FF0000"/>
                </a:solidFill>
              </a:rPr>
              <a:t>А</a:t>
            </a:r>
            <a:r>
              <a:rPr lang="en-US" sz="2400" dirty="0" smtClean="0">
                <a:solidFill>
                  <a:srgbClr val="FF0000"/>
                </a:solidFill>
              </a:rPr>
              <a:t>PIC </a:t>
            </a:r>
            <a:r>
              <a:rPr lang="ru-RU" sz="2400" dirty="0"/>
              <a:t>принимает запросы на прерывание </a:t>
            </a:r>
            <a:r>
              <a:rPr lang="en-US" sz="2400" dirty="0"/>
              <a:t> </a:t>
            </a:r>
            <a:r>
              <a:rPr lang="ru-RU" sz="2400" dirty="0"/>
              <a:t>и передает их </a:t>
            </a:r>
            <a:r>
              <a:rPr lang="en-US" sz="2400" dirty="0" err="1"/>
              <a:t>LAPIC</a:t>
            </a:r>
            <a:r>
              <a:rPr lang="en-US" sz="2400" dirty="0"/>
              <a:t> </a:t>
            </a:r>
            <a:r>
              <a:rPr lang="ru-RU" sz="2400" dirty="0"/>
              <a:t> по специальной шине</a:t>
            </a:r>
          </a:p>
        </p:txBody>
      </p:sp>
    </p:spTree>
    <p:extLst>
      <p:ext uri="{BB962C8B-B14F-4D97-AF65-F5344CB8AC3E}">
        <p14:creationId xmlns:p14="http://schemas.microsoft.com/office/powerpoint/2010/main" val="251356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 smtClean="0">
                <a:latin typeface="+mn-lt"/>
              </a:rPr>
              <a:t>Режимы работы:</a:t>
            </a:r>
          </a:p>
          <a:p>
            <a:pPr lvl="1"/>
            <a:r>
              <a:rPr lang="ru-RU" sz="2600" b="1" dirty="0" err="1" smtClean="0">
                <a:latin typeface="+mn-lt"/>
              </a:rPr>
              <a:t>PIC</a:t>
            </a:r>
            <a:r>
              <a:rPr lang="ru-RU" sz="2600" b="1" dirty="0" smtClean="0">
                <a:latin typeface="+mn-lt"/>
              </a:rPr>
              <a:t> </a:t>
            </a:r>
            <a:r>
              <a:rPr lang="ru-RU" sz="2600" b="1" dirty="0" err="1" smtClean="0">
                <a:latin typeface="+mn-lt"/>
              </a:rPr>
              <a:t>Mode</a:t>
            </a:r>
            <a:r>
              <a:rPr lang="ru-RU" sz="2600" b="1" dirty="0" smtClean="0">
                <a:latin typeface="+mn-lt"/>
              </a:rPr>
              <a:t> </a:t>
            </a:r>
          </a:p>
          <a:p>
            <a:pPr lvl="2"/>
            <a:r>
              <a:rPr lang="ru-RU" dirty="0" smtClean="0">
                <a:latin typeface="+mn-lt"/>
              </a:rPr>
              <a:t>Эмуляция </a:t>
            </a:r>
            <a:r>
              <a:rPr lang="ru-RU" dirty="0" err="1" smtClean="0">
                <a:latin typeface="+mn-lt"/>
              </a:rPr>
              <a:t>PIC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8259A</a:t>
            </a:r>
            <a:r>
              <a:rPr lang="ru-RU" dirty="0" smtClean="0">
                <a:latin typeface="+mn-lt"/>
              </a:rPr>
              <a:t> с передачей сигналов прерывания только одному процессору;</a:t>
            </a:r>
          </a:p>
          <a:p>
            <a:pPr lvl="1"/>
            <a:endParaRPr lang="ru-RU" sz="2400" dirty="0" smtClean="0">
              <a:latin typeface="+mn-lt"/>
            </a:endParaRPr>
          </a:p>
          <a:p>
            <a:pPr lvl="1"/>
            <a:r>
              <a:rPr lang="en-US" sz="2600" b="1" dirty="0" smtClean="0">
                <a:latin typeface="+mn-lt"/>
              </a:rPr>
              <a:t>PIC + </a:t>
            </a:r>
            <a:r>
              <a:rPr lang="en-US" sz="2600" b="1" dirty="0" err="1" smtClean="0">
                <a:latin typeface="+mn-lt"/>
              </a:rPr>
              <a:t>APIC</a:t>
            </a:r>
            <a:r>
              <a:rPr lang="ru-RU" sz="2600" b="1" dirty="0" smtClean="0">
                <a:latin typeface="+mn-lt"/>
              </a:rPr>
              <a:t>. </a:t>
            </a:r>
            <a:r>
              <a:rPr lang="ru-RU" sz="2600" dirty="0" smtClean="0">
                <a:latin typeface="+mn-lt"/>
              </a:rPr>
              <a:t>Режим «</a:t>
            </a:r>
            <a:r>
              <a:rPr lang="ru-RU" sz="2600" b="1" dirty="0" smtClean="0">
                <a:latin typeface="+mn-lt"/>
              </a:rPr>
              <a:t>виртуальных проводов</a:t>
            </a:r>
            <a:r>
              <a:rPr lang="ru-RU" sz="2600" dirty="0" smtClean="0">
                <a:latin typeface="+mn-lt"/>
              </a:rPr>
              <a:t>» (</a:t>
            </a:r>
            <a:r>
              <a:rPr lang="ru-RU" sz="2600" dirty="0" err="1" smtClean="0">
                <a:latin typeface="+mn-lt"/>
              </a:rPr>
              <a:t>Virtual</a:t>
            </a:r>
            <a:r>
              <a:rPr lang="ru-RU" sz="2600" dirty="0" smtClean="0">
                <a:latin typeface="+mn-lt"/>
              </a:rPr>
              <a:t> </a:t>
            </a:r>
            <a:r>
              <a:rPr lang="ru-RU" sz="2600" dirty="0" err="1" smtClean="0">
                <a:latin typeface="+mn-lt"/>
              </a:rPr>
              <a:t>Wire</a:t>
            </a:r>
            <a:r>
              <a:rPr lang="ru-RU" sz="2600" dirty="0" smtClean="0">
                <a:latin typeface="+mn-lt"/>
              </a:rPr>
              <a:t> </a:t>
            </a:r>
            <a:r>
              <a:rPr lang="ru-RU" sz="2600" dirty="0" err="1" smtClean="0">
                <a:latin typeface="+mn-lt"/>
              </a:rPr>
              <a:t>Mode</a:t>
            </a:r>
            <a:r>
              <a:rPr lang="ru-RU" sz="2600" dirty="0" smtClean="0">
                <a:latin typeface="+mn-lt"/>
              </a:rPr>
              <a:t>).</a:t>
            </a:r>
          </a:p>
          <a:p>
            <a:pPr lvl="2"/>
            <a:r>
              <a:rPr lang="ru-RU" sz="2200" dirty="0" smtClean="0">
                <a:latin typeface="+mn-lt"/>
              </a:rPr>
              <a:t>Прерывания </a:t>
            </a:r>
            <a:r>
              <a:rPr lang="ru-RU" sz="2200" b="1" dirty="0" smtClean="0">
                <a:latin typeface="+mn-lt"/>
              </a:rPr>
              <a:t>только  одному </a:t>
            </a:r>
            <a:r>
              <a:rPr lang="ru-RU" sz="2200" dirty="0" smtClean="0">
                <a:latin typeface="+mn-lt"/>
              </a:rPr>
              <a:t>процессору.  I/O </a:t>
            </a:r>
            <a:r>
              <a:rPr lang="ru-RU" sz="2200" dirty="0" err="1" smtClean="0">
                <a:latin typeface="+mn-lt"/>
              </a:rPr>
              <a:t>APIC</a:t>
            </a:r>
            <a:r>
              <a:rPr lang="ru-RU" sz="2200" dirty="0" smtClean="0">
                <a:latin typeface="+mn-lt"/>
              </a:rPr>
              <a:t> работает параллельно с эмулированным </a:t>
            </a:r>
            <a:r>
              <a:rPr lang="ru-RU" sz="2200" dirty="0" err="1" smtClean="0">
                <a:latin typeface="+mn-lt"/>
              </a:rPr>
              <a:t>PIC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 err="1" smtClean="0">
                <a:latin typeface="+mn-lt"/>
              </a:rPr>
              <a:t>8259A</a:t>
            </a:r>
            <a:r>
              <a:rPr lang="ru-RU" sz="2200" dirty="0" smtClean="0">
                <a:latin typeface="+mn-lt"/>
              </a:rPr>
              <a:t> ,  принимает запросы на прерывания и  передает их </a:t>
            </a:r>
            <a:r>
              <a:rPr lang="en-US" sz="2200" dirty="0" smtClean="0"/>
              <a:t>L</a:t>
            </a:r>
            <a:r>
              <a:rPr lang="ru-RU" sz="2200" dirty="0" err="1" smtClean="0">
                <a:latin typeface="+mn-lt"/>
              </a:rPr>
              <a:t>APIC</a:t>
            </a:r>
            <a:r>
              <a:rPr lang="en-US" sz="2200" dirty="0" smtClean="0">
                <a:latin typeface="+mn-lt"/>
              </a:rPr>
              <a:t> </a:t>
            </a:r>
            <a:r>
              <a:rPr lang="ru-RU" sz="2200" dirty="0" smtClean="0">
                <a:latin typeface="+mn-lt"/>
              </a:rPr>
              <a:t> только одного процессора, обеспечивая </a:t>
            </a:r>
            <a:r>
              <a:rPr lang="ru-RU" sz="2200" b="1" dirty="0" smtClean="0">
                <a:latin typeface="+mn-lt"/>
              </a:rPr>
              <a:t>дополнительные линии запроса прерываний</a:t>
            </a:r>
            <a:r>
              <a:rPr lang="ru-RU" sz="2200" dirty="0" smtClean="0">
                <a:latin typeface="+mn-lt"/>
              </a:rPr>
              <a:t>;</a:t>
            </a:r>
          </a:p>
          <a:p>
            <a:pPr lvl="1"/>
            <a:endParaRPr lang="ru-RU" sz="2400" dirty="0" smtClean="0">
              <a:latin typeface="+mn-lt"/>
            </a:endParaRPr>
          </a:p>
          <a:p>
            <a:pPr lvl="1"/>
            <a:r>
              <a:rPr lang="ru-RU" sz="2600" b="1" dirty="0">
                <a:latin typeface="+mn-lt"/>
              </a:rPr>
              <a:t>С</a:t>
            </a:r>
            <a:r>
              <a:rPr lang="ru-RU" sz="2600" b="1" dirty="0" smtClean="0">
                <a:latin typeface="+mn-lt"/>
              </a:rPr>
              <a:t>имметричный режим </a:t>
            </a:r>
            <a:r>
              <a:rPr lang="ru-RU" sz="2600" dirty="0" smtClean="0">
                <a:latin typeface="+mn-lt"/>
              </a:rPr>
              <a:t>(</a:t>
            </a:r>
            <a:r>
              <a:rPr lang="ru-RU" sz="2600" dirty="0" err="1" smtClean="0">
                <a:latin typeface="+mn-lt"/>
              </a:rPr>
              <a:t>Symmetric</a:t>
            </a:r>
            <a:r>
              <a:rPr lang="ru-RU" sz="2600" dirty="0" smtClean="0">
                <a:latin typeface="+mn-lt"/>
              </a:rPr>
              <a:t> I/O </a:t>
            </a:r>
            <a:r>
              <a:rPr lang="ru-RU" sz="2600" dirty="0" err="1" smtClean="0">
                <a:latin typeface="+mn-lt"/>
              </a:rPr>
              <a:t>Mode</a:t>
            </a:r>
            <a:r>
              <a:rPr lang="ru-RU" sz="2600" dirty="0" smtClean="0">
                <a:latin typeface="+mn-lt"/>
              </a:rPr>
              <a:t>)</a:t>
            </a:r>
          </a:p>
          <a:p>
            <a:pPr lvl="2"/>
            <a:r>
              <a:rPr lang="en-US" dirty="0"/>
              <a:t>I/O</a:t>
            </a:r>
            <a:r>
              <a:rPr lang="ru-RU" dirty="0"/>
              <a:t> </a:t>
            </a:r>
            <a:r>
              <a:rPr lang="ru-RU" dirty="0" err="1"/>
              <a:t>APIC</a:t>
            </a:r>
            <a:r>
              <a:rPr lang="ru-RU" dirty="0"/>
              <a:t> </a:t>
            </a:r>
            <a:r>
              <a:rPr lang="ru-RU" dirty="0" smtClean="0"/>
              <a:t> принимает запросы на прерывание и передает их </a:t>
            </a:r>
            <a:r>
              <a:rPr lang="en-US" dirty="0" err="1" smtClean="0"/>
              <a:t>LAPIC</a:t>
            </a:r>
            <a:r>
              <a:rPr lang="en-US" dirty="0" smtClean="0"/>
              <a:t> </a:t>
            </a:r>
            <a:r>
              <a:rPr lang="ru-RU" dirty="0" smtClean="0"/>
              <a:t>любого процессора. </a:t>
            </a:r>
            <a:r>
              <a:rPr lang="ru-RU" dirty="0" smtClean="0">
                <a:latin typeface="+mn-lt"/>
              </a:rPr>
              <a:t/>
            </a:r>
            <a:br>
              <a:rPr lang="ru-RU" dirty="0" smtClean="0">
                <a:latin typeface="+mn-lt"/>
              </a:rPr>
            </a:br>
            <a:r>
              <a:rPr lang="ru-RU" sz="2600" dirty="0" smtClean="0"/>
              <a:t/>
            </a:r>
            <a:br>
              <a:rPr lang="ru-RU" sz="2600" dirty="0" smtClean="0"/>
            </a:br>
            <a:endParaRPr lang="ru-RU" sz="2600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98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Симметричный режим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552" y="5013176"/>
            <a:ext cx="882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процессоры разделяют общие контроллеры прерываний.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8" y="1052736"/>
            <a:ext cx="77628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5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Регистры </a:t>
            </a:r>
            <a:r>
              <a:rPr lang="en-US" dirty="0" err="1" smtClean="0"/>
              <a:t>APIC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Адреса регистров</a:t>
            </a:r>
            <a:r>
              <a:rPr lang="en-US" dirty="0" smtClean="0">
                <a:latin typeface="+mn-lt"/>
              </a:rPr>
              <a:t>  </a:t>
            </a:r>
            <a:r>
              <a:rPr lang="en-US" dirty="0" err="1" smtClean="0">
                <a:latin typeface="+mn-lt"/>
              </a:rPr>
              <a:t>APIC</a:t>
            </a:r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отражены на память</a:t>
            </a:r>
          </a:p>
          <a:p>
            <a:r>
              <a:rPr lang="ru-RU" dirty="0" smtClean="0">
                <a:latin typeface="+mn-lt"/>
              </a:rPr>
              <a:t>Регистр с адресом </a:t>
            </a:r>
            <a:r>
              <a:rPr lang="en-US" b="1" dirty="0" err="1" smtClean="0">
                <a:latin typeface="+mn-lt"/>
              </a:rPr>
              <a:t>FEC</a:t>
            </a:r>
            <a:r>
              <a:rPr lang="ru-RU" b="1" dirty="0">
                <a:latin typeface="+mn-lt"/>
              </a:rPr>
              <a:t>0</a:t>
            </a:r>
            <a:r>
              <a:rPr lang="en-US" b="1" dirty="0" smtClean="0">
                <a:latin typeface="+mn-lt"/>
              </a:rPr>
              <a:t>_</a:t>
            </a:r>
            <a:r>
              <a:rPr lang="en-US" b="1" dirty="0" err="1" smtClean="0">
                <a:latin typeface="+mn-lt"/>
              </a:rPr>
              <a:t>0020h</a:t>
            </a:r>
            <a:r>
              <a:rPr lang="ru-RU" b="1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служит для приема запросов прерываний в виде сообщений</a:t>
            </a:r>
            <a:endParaRPr lang="ru-RU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4" y="980728"/>
            <a:ext cx="7991359" cy="42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Прерывания сообщением (</a:t>
            </a:r>
            <a:r>
              <a:rPr lang="en-US" dirty="0" smtClean="0"/>
              <a:t>MSI)</a:t>
            </a:r>
            <a:endParaRPr lang="ru-RU" dirty="0"/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MSI – </a:t>
            </a:r>
            <a:r>
              <a:rPr lang="ru-RU" dirty="0" smtClean="0">
                <a:latin typeface="+mn-lt"/>
              </a:rPr>
              <a:t>(</a:t>
            </a:r>
            <a:r>
              <a:rPr lang="en-US" i="1" dirty="0" smtClean="0">
                <a:latin typeface="+mn-lt"/>
              </a:rPr>
              <a:t>Message Signaled Interrupts</a:t>
            </a:r>
            <a:r>
              <a:rPr lang="ru-RU" dirty="0" smtClean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,</a:t>
            </a:r>
          </a:p>
          <a:p>
            <a:r>
              <a:rPr lang="ru-RU" dirty="0" smtClean="0">
                <a:latin typeface="+mn-lt"/>
              </a:rPr>
              <a:t>Устройство, захватившее шину </a:t>
            </a:r>
            <a:r>
              <a:rPr lang="ru-RU" b="1" dirty="0" smtClean="0">
                <a:solidFill>
                  <a:srgbClr val="C00000"/>
                </a:solidFill>
                <a:latin typeface="+mn-lt"/>
              </a:rPr>
              <a:t>посылает сообщение</a:t>
            </a:r>
            <a:r>
              <a:rPr lang="ru-RU" dirty="0" smtClean="0">
                <a:solidFill>
                  <a:srgbClr val="C00000"/>
                </a:solidFill>
                <a:latin typeface="+mn-lt"/>
              </a:rPr>
              <a:t>,</a:t>
            </a:r>
            <a:r>
              <a:rPr lang="ru-RU" dirty="0" smtClean="0">
                <a:latin typeface="+mn-lt"/>
              </a:rPr>
              <a:t> которое записывается в специальные регистр контроллера прерываний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APIC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I/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OAPIC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) по адресу 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FEC00020h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  <a:p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+mn-lt"/>
              </a:rPr>
              <a:t>Формат сообщения </a:t>
            </a:r>
            <a:r>
              <a:rPr lang="ru-RU" dirty="0" smtClean="0">
                <a:latin typeface="+mn-lt"/>
              </a:rPr>
              <a:t>задается регистрами пространства конфигурации при инициализации в режиме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 POST</a:t>
            </a:r>
            <a:endParaRPr lang="ru-RU" dirty="0" smtClean="0">
              <a:solidFill>
                <a:srgbClr val="FF0000"/>
              </a:solidFill>
              <a:latin typeface="+mn-lt"/>
            </a:endParaRPr>
          </a:p>
          <a:p>
            <a:endParaRPr lang="ru-RU" dirty="0">
              <a:latin typeface="+mn-lt"/>
            </a:endParaRPr>
          </a:p>
          <a:p>
            <a:r>
              <a:rPr lang="ru-RU" altLang="ru-RU" dirty="0">
                <a:latin typeface="+mn-lt"/>
              </a:rPr>
              <a:t>Если </a:t>
            </a:r>
            <a:r>
              <a:rPr lang="en-US" altLang="ru-RU" dirty="0" err="1">
                <a:latin typeface="+mn-lt"/>
              </a:rPr>
              <a:t>MSI</a:t>
            </a:r>
            <a:r>
              <a:rPr lang="en-US" altLang="ru-RU" dirty="0">
                <a:latin typeface="+mn-lt"/>
              </a:rPr>
              <a:t> </a:t>
            </a:r>
            <a:r>
              <a:rPr lang="ru-RU" altLang="ru-RU" dirty="0">
                <a:latin typeface="+mn-lt"/>
              </a:rPr>
              <a:t>разрешается, то устройство лишается возможности подачи сигналов по проводным  </a:t>
            </a:r>
            <a:r>
              <a:rPr lang="en-US" altLang="ru-RU" dirty="0" err="1">
                <a:latin typeface="+mn-lt"/>
              </a:rPr>
              <a:t>INTx</a:t>
            </a:r>
            <a:r>
              <a:rPr lang="en-US" altLang="ru-RU" dirty="0" smtClean="0">
                <a:latin typeface="+mn-lt"/>
              </a:rPr>
              <a:t>#.</a:t>
            </a:r>
            <a:endParaRPr lang="ru-RU" altLang="ru-RU" dirty="0" smtClean="0">
              <a:latin typeface="+mn-lt"/>
            </a:endParaRPr>
          </a:p>
          <a:p>
            <a:endParaRPr lang="ru-RU" altLang="ru-RU" dirty="0" smtClean="0">
              <a:latin typeface="+mn-lt"/>
            </a:endParaRPr>
          </a:p>
          <a:p>
            <a:r>
              <a:rPr lang="ru-RU" altLang="ru-RU" dirty="0" smtClean="0">
                <a:latin typeface="+mn-lt"/>
              </a:rPr>
              <a:t>+ нет необходимости в отдельных линиях прерываний</a:t>
            </a:r>
          </a:p>
          <a:p>
            <a:r>
              <a:rPr lang="ru-RU" altLang="ru-RU" dirty="0" smtClean="0">
                <a:latin typeface="+mn-lt"/>
              </a:rPr>
              <a:t>+ устройство может выбрать процессор (ядро)</a:t>
            </a:r>
            <a:endParaRPr lang="en-US" alt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98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Механизмы доступа к </a:t>
            </a:r>
            <a:r>
              <a:rPr lang="ru-RU" dirty="0" err="1" smtClean="0"/>
              <a:t>КВВ</a:t>
            </a:r>
            <a:r>
              <a:rPr lang="ru-RU" dirty="0" smtClean="0"/>
              <a:t> 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81000" indent="-381000" eaLnBrk="1" fontAlgn="auto" hangingPunct="1">
              <a:spcAft>
                <a:spcPts val="0"/>
              </a:spcAft>
              <a:defRPr/>
            </a:pPr>
            <a:r>
              <a:rPr lang="ru-RU" sz="2500" dirty="0" smtClean="0">
                <a:latin typeface="+mn-lt"/>
              </a:rPr>
              <a:t>В </a:t>
            </a:r>
            <a:r>
              <a:rPr lang="en-US" sz="2500" dirty="0" smtClean="0">
                <a:latin typeface="+mn-lt"/>
              </a:rPr>
              <a:t>PCI c</a:t>
            </a:r>
            <a:r>
              <a:rPr lang="ru-RU" sz="2500" dirty="0" err="1" smtClean="0">
                <a:latin typeface="+mn-lt"/>
              </a:rPr>
              <a:t>уществует</a:t>
            </a:r>
            <a:r>
              <a:rPr lang="ru-RU" sz="2500" dirty="0" smtClean="0">
                <a:latin typeface="+mn-lt"/>
              </a:rPr>
              <a:t> </a:t>
            </a:r>
            <a:r>
              <a:rPr lang="ru-RU" sz="2500" b="1" dirty="0" smtClean="0">
                <a:latin typeface="+mn-lt"/>
              </a:rPr>
              <a:t>4 механизма </a:t>
            </a:r>
            <a:r>
              <a:rPr lang="ru-RU" sz="2500" dirty="0" smtClean="0">
                <a:latin typeface="+mn-lt"/>
              </a:rPr>
              <a:t>доступа к </a:t>
            </a:r>
            <a:r>
              <a:rPr lang="en-US" sz="2500" dirty="0" smtClean="0">
                <a:latin typeface="+mn-lt"/>
              </a:rPr>
              <a:t>PCI-</a:t>
            </a:r>
            <a:r>
              <a:rPr lang="ru-RU" sz="2500" dirty="0" smtClean="0">
                <a:latin typeface="+mn-lt"/>
              </a:rPr>
              <a:t>устройствам </a:t>
            </a:r>
            <a:r>
              <a:rPr lang="en-US" sz="2500" dirty="0" smtClean="0">
                <a:latin typeface="+mn-lt"/>
              </a:rPr>
              <a:t> </a:t>
            </a:r>
            <a:r>
              <a:rPr lang="ru-RU" sz="2500" dirty="0" smtClean="0">
                <a:latin typeface="+mn-lt"/>
              </a:rPr>
              <a:t>со стороны хоста или других </a:t>
            </a:r>
            <a:r>
              <a:rPr lang="en-US" sz="2500" dirty="0" smtClean="0">
                <a:latin typeface="+mn-lt"/>
              </a:rPr>
              <a:t>PCI-</a:t>
            </a:r>
            <a:r>
              <a:rPr lang="ru-RU" sz="2500" dirty="0" smtClean="0">
                <a:latin typeface="+mn-lt"/>
              </a:rPr>
              <a:t>устройств:</a:t>
            </a:r>
          </a:p>
          <a:p>
            <a:pPr marL="381000" indent="-381000" eaLnBrk="1" fontAlgn="auto" hangingPunct="1">
              <a:spcAft>
                <a:spcPts val="0"/>
              </a:spcAft>
              <a:defRPr/>
            </a:pPr>
            <a:endParaRPr lang="ru-RU" dirty="0" smtClean="0">
              <a:latin typeface="+mn-lt"/>
            </a:endParaRPr>
          </a:p>
          <a:p>
            <a:pPr marL="800100" lvl="1" indent="-3429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u-RU" sz="2400" dirty="0" smtClean="0">
                <a:latin typeface="+mn-lt"/>
              </a:rPr>
              <a:t>Обращение к области памяти или портов, выделенных </a:t>
            </a:r>
            <a:r>
              <a:rPr lang="en-US" sz="2400" dirty="0" smtClean="0">
                <a:latin typeface="+mn-lt"/>
              </a:rPr>
              <a:t>PCI-</a:t>
            </a:r>
            <a:r>
              <a:rPr lang="ru-RU" sz="2400" dirty="0" smtClean="0">
                <a:latin typeface="+mn-lt"/>
              </a:rPr>
              <a:t>устройствам.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ru-RU" sz="2400" dirty="0" smtClean="0">
                <a:latin typeface="+mn-lt"/>
              </a:rPr>
              <a:t>Обращение к памяти конфигурации </a:t>
            </a:r>
            <a:r>
              <a:rPr lang="en-US" sz="2400" dirty="0">
                <a:latin typeface="+mn-lt"/>
              </a:rPr>
              <a:t>PCI-</a:t>
            </a:r>
            <a:r>
              <a:rPr lang="ru-RU" sz="2400" dirty="0" smtClean="0">
                <a:latin typeface="+mn-lt"/>
              </a:rPr>
              <a:t>устройств.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ru-RU" sz="2400" dirty="0" smtClean="0">
                <a:latin typeface="+mn-lt"/>
              </a:rPr>
              <a:t>Широковещательные передачи ко всем </a:t>
            </a:r>
            <a:r>
              <a:rPr lang="en-US" sz="2400" dirty="0">
                <a:latin typeface="+mn-lt"/>
              </a:rPr>
              <a:t>PCI-</a:t>
            </a:r>
            <a:r>
              <a:rPr lang="ru-RU" sz="2400" dirty="0" smtClean="0">
                <a:latin typeface="+mn-lt"/>
              </a:rPr>
              <a:t>устройствам.</a:t>
            </a:r>
          </a:p>
          <a:p>
            <a:pPr marL="800100" lvl="1" indent="-3429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ru-RU" sz="2400" dirty="0" smtClean="0">
                <a:latin typeface="+mn-lt"/>
              </a:rPr>
              <a:t>Механизм обмена сообщениями между устройствами.</a:t>
            </a:r>
          </a:p>
          <a:p>
            <a:pPr marL="400050" eaLnBrk="1" fontAlgn="auto" hangingPunct="1"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marL="400050" eaLnBrk="1" fontAlgn="auto" hangingPunct="1"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74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конфигурации устройства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676224"/>
          </a:xfrm>
        </p:spPr>
        <p:txBody>
          <a:bodyPr>
            <a:normAutofit/>
          </a:bodyPr>
          <a:lstStyle/>
          <a:p>
            <a:r>
              <a:rPr lang="ru-RU" dirty="0"/>
              <a:t>У каждого </a:t>
            </a:r>
            <a:r>
              <a:rPr lang="ru-RU" dirty="0" smtClean="0"/>
              <a:t>контроллера устройства </a:t>
            </a:r>
            <a:r>
              <a:rPr lang="ru-RU" dirty="0"/>
              <a:t>имеется поле из 256 байт.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dirty="0" smtClean="0">
                <a:latin typeface="+mn-lt"/>
              </a:rPr>
              <a:t>Информация хранится 32 х – битными словами в формате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dirty="0" smtClean="0">
                <a:solidFill>
                  <a:srgbClr val="FF0000"/>
                </a:solidFill>
                <a:latin typeface="+mn-lt"/>
              </a:rPr>
              <a:t>   </a:t>
            </a:r>
            <a:r>
              <a:rPr lang="ru-RU" dirty="0" err="1" smtClean="0">
                <a:solidFill>
                  <a:srgbClr val="FF0000"/>
                </a:solidFill>
                <a:latin typeface="+mn-lt"/>
              </a:rPr>
              <a:t>little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latin typeface="+mn-lt"/>
              </a:rPr>
              <a:t>endian</a:t>
            </a:r>
            <a:endParaRPr lang="ru-RU" dirty="0" smtClean="0">
              <a:solidFill>
                <a:srgbClr val="FF0000"/>
              </a:solidFill>
              <a:latin typeface="+mn-lt"/>
            </a:endParaRPr>
          </a:p>
          <a:p>
            <a:pPr lvl="1">
              <a:spcAft>
                <a:spcPts val="600"/>
              </a:spcAft>
            </a:pPr>
            <a:r>
              <a:rPr lang="ru-RU" dirty="0">
                <a:latin typeface="+mn-lt"/>
              </a:rPr>
              <a:t>-порт управления </a:t>
            </a:r>
            <a:r>
              <a:rPr lang="ru-RU" dirty="0" err="1">
                <a:latin typeface="+mn-lt"/>
              </a:rPr>
              <a:t>Р</a:t>
            </a:r>
            <a:r>
              <a:rPr lang="ru-RU" u="sng" dirty="0" err="1">
                <a:latin typeface="+mn-lt"/>
              </a:rPr>
              <a:t>С1</a:t>
            </a:r>
            <a:r>
              <a:rPr lang="ru-RU" u="sng" dirty="0">
                <a:latin typeface="+mn-lt"/>
              </a:rPr>
              <a:t> (</a:t>
            </a:r>
            <a:r>
              <a:rPr lang="en-US" u="sng" dirty="0">
                <a:latin typeface="+mn-lt"/>
              </a:rPr>
              <a:t>CF</a:t>
            </a:r>
            <a:r>
              <a:rPr lang="ru-RU" u="sng" dirty="0">
                <a:latin typeface="+mn-lt"/>
              </a:rPr>
              <a:t>8</a:t>
            </a:r>
            <a:r>
              <a:rPr lang="en-US" u="sng" dirty="0">
                <a:latin typeface="+mn-lt"/>
              </a:rPr>
              <a:t>h</a:t>
            </a:r>
            <a:r>
              <a:rPr lang="ru-RU" u="sng" dirty="0">
                <a:latin typeface="+mn-lt"/>
              </a:rPr>
              <a:t>)</a:t>
            </a:r>
            <a:endParaRPr lang="ru-RU" dirty="0">
              <a:latin typeface="+mn-lt"/>
            </a:endParaRPr>
          </a:p>
          <a:p>
            <a:pPr lvl="1">
              <a:spcAft>
                <a:spcPts val="600"/>
              </a:spcAft>
            </a:pPr>
            <a:r>
              <a:rPr lang="ru-RU" dirty="0">
                <a:latin typeface="+mn-lt"/>
              </a:rPr>
              <a:t>-порт данных Р</a:t>
            </a:r>
            <a:r>
              <a:rPr lang="en-US" u="sng" dirty="0">
                <a:latin typeface="+mn-lt"/>
              </a:rPr>
              <a:t>CI</a:t>
            </a:r>
            <a:r>
              <a:rPr lang="ru-RU" u="sng" dirty="0">
                <a:latin typeface="+mn-lt"/>
              </a:rPr>
              <a:t> (</a:t>
            </a:r>
            <a:r>
              <a:rPr lang="en-US" u="sng" dirty="0" err="1">
                <a:latin typeface="+mn-lt"/>
              </a:rPr>
              <a:t>CFCh</a:t>
            </a:r>
            <a:r>
              <a:rPr lang="ru-RU" u="sng" dirty="0">
                <a:latin typeface="+mn-lt"/>
              </a:rPr>
              <a:t>).</a:t>
            </a:r>
            <a:endParaRPr lang="ru-RU" dirty="0">
              <a:latin typeface="+mn-lt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51959"/>
            <a:ext cx="6495499" cy="385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67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5175"/>
            <a:ext cx="8856984" cy="573563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Описывает либо диапазон адресов памяти выделенной контроллеру в общем поле ОП,  либо диапазон адресов  портов,  закрепленных за устройством</a:t>
            </a:r>
          </a:p>
          <a:p>
            <a:pPr eaLnBrk="1" hangingPunct="1"/>
            <a:r>
              <a:rPr lang="ru-RU" altLang="ru-RU" dirty="0" smtClean="0"/>
              <a:t>Формат </a:t>
            </a:r>
            <a:r>
              <a:rPr lang="en-US" altLang="ru-RU" dirty="0" smtClean="0"/>
              <a:t>,</a:t>
            </a:r>
            <a:r>
              <a:rPr lang="ru-RU" altLang="ru-RU" dirty="0" smtClean="0"/>
              <a:t> базового адреса памяти:</a:t>
            </a:r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r>
              <a:rPr lang="ru-RU" altLang="ru-RU" dirty="0" smtClean="0"/>
              <a:t>Формат формат базового адреса портов в/в:</a:t>
            </a:r>
          </a:p>
          <a:p>
            <a:pPr eaLnBrk="1" hangingPunct="1"/>
            <a:endParaRPr lang="ru-RU" altLang="ru-RU" dirty="0" smtClean="0"/>
          </a:p>
          <a:p>
            <a:pPr eaLnBrk="1" hangingPunct="1"/>
            <a:endParaRPr lang="ru-RU" altLang="ru-RU" dirty="0" smtClean="0"/>
          </a:p>
          <a:p>
            <a:pPr eaLnBrk="1" hangingPunct="1"/>
            <a:r>
              <a:rPr lang="ru-RU" altLang="ru-RU" dirty="0" smtClean="0"/>
              <a:t>Формат базового адреса </a:t>
            </a:r>
            <a:r>
              <a:rPr lang="en-US" altLang="ru-RU" dirty="0" smtClean="0"/>
              <a:t>ROM:</a:t>
            </a:r>
            <a:endParaRPr lang="ru-RU" altLang="ru-RU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600" dirty="0" smtClean="0"/>
              <a:t>Формат регистра базового адреса </a:t>
            </a:r>
            <a:r>
              <a:rPr lang="en-US" sz="2600" dirty="0" smtClean="0"/>
              <a:t>BAR</a:t>
            </a:r>
            <a:endParaRPr lang="ru-RU" sz="2600" dirty="0" smtClean="0"/>
          </a:p>
        </p:txBody>
      </p:sp>
      <p:sp>
        <p:nvSpPr>
          <p:cNvPr id="41989" name="Rectangle 19"/>
          <p:cNvSpPr>
            <a:spLocks noChangeArrowheads="1"/>
          </p:cNvSpPr>
          <p:nvPr/>
        </p:nvSpPr>
        <p:spPr bwMode="auto">
          <a:xfrm>
            <a:off x="757657" y="4438004"/>
            <a:ext cx="4537075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Базовый адрес</a:t>
            </a:r>
          </a:p>
        </p:txBody>
      </p:sp>
      <p:sp>
        <p:nvSpPr>
          <p:cNvPr id="41990" name="Rectangle 22"/>
          <p:cNvSpPr>
            <a:spLocks noChangeArrowheads="1"/>
          </p:cNvSpPr>
          <p:nvPr/>
        </p:nvSpPr>
        <p:spPr bwMode="auto">
          <a:xfrm>
            <a:off x="5326856" y="4438003"/>
            <a:ext cx="360363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0</a:t>
            </a:r>
          </a:p>
        </p:txBody>
      </p:sp>
      <p:sp>
        <p:nvSpPr>
          <p:cNvPr id="41991" name="Rectangle 23"/>
          <p:cNvSpPr>
            <a:spLocks noChangeArrowheads="1"/>
          </p:cNvSpPr>
          <p:nvPr/>
        </p:nvSpPr>
        <p:spPr bwMode="auto">
          <a:xfrm>
            <a:off x="5680076" y="4438002"/>
            <a:ext cx="360362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</a:t>
            </a:r>
          </a:p>
        </p:txBody>
      </p:sp>
      <p:sp>
        <p:nvSpPr>
          <p:cNvPr id="41992" name="Rectangle 32"/>
          <p:cNvSpPr>
            <a:spLocks noChangeArrowheads="1"/>
          </p:cNvSpPr>
          <p:nvPr/>
        </p:nvSpPr>
        <p:spPr bwMode="auto">
          <a:xfrm>
            <a:off x="971550" y="5696404"/>
            <a:ext cx="316865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Базовый адрес</a:t>
            </a:r>
          </a:p>
        </p:txBody>
      </p:sp>
      <p:sp>
        <p:nvSpPr>
          <p:cNvPr id="41993" name="Rectangle 33"/>
          <p:cNvSpPr>
            <a:spLocks noChangeArrowheads="1"/>
          </p:cNvSpPr>
          <p:nvPr/>
        </p:nvSpPr>
        <p:spPr bwMode="auto">
          <a:xfrm>
            <a:off x="4140200" y="5690055"/>
            <a:ext cx="17272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резерв</a:t>
            </a:r>
          </a:p>
        </p:txBody>
      </p:sp>
      <p:sp>
        <p:nvSpPr>
          <p:cNvPr id="41994" name="Rectangle 34"/>
          <p:cNvSpPr>
            <a:spLocks noChangeArrowheads="1"/>
          </p:cNvSpPr>
          <p:nvPr/>
        </p:nvSpPr>
        <p:spPr bwMode="auto">
          <a:xfrm>
            <a:off x="5896770" y="5690054"/>
            <a:ext cx="360363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0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348880"/>
            <a:ext cx="81819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19" y="4411695"/>
            <a:ext cx="438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" y="4430747"/>
            <a:ext cx="4562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32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213" y="260648"/>
            <a:ext cx="8229600" cy="511156"/>
          </a:xfrm>
        </p:spPr>
        <p:txBody>
          <a:bodyPr/>
          <a:lstStyle/>
          <a:p>
            <a:r>
              <a:rPr lang="ru-RU" dirty="0" smtClean="0"/>
              <a:t>Конфигурационное пространство моста</a:t>
            </a:r>
            <a:br>
              <a:rPr lang="ru-RU" dirty="0" smtClean="0"/>
            </a:br>
            <a:r>
              <a:rPr lang="ru-RU" sz="1800" dirty="0" smtClean="0">
                <a:latin typeface="+mn-lt"/>
              </a:rPr>
              <a:t>Мост тоже устройство на шине </a:t>
            </a:r>
            <a:r>
              <a:rPr lang="en-US" sz="1800" dirty="0" smtClean="0">
                <a:latin typeface="+mn-lt"/>
              </a:rPr>
              <a:t>PCI</a:t>
            </a:r>
            <a:r>
              <a:rPr lang="ru-RU" sz="1800" dirty="0" smtClean="0">
                <a:latin typeface="+mn-lt"/>
              </a:rPr>
              <a:t> </a:t>
            </a:r>
            <a:endParaRPr lang="ru-RU" sz="1800" dirty="0">
              <a:latin typeface="+mn-lt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4"/>
            <a:ext cx="728667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74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Конфигурационный адрес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8174142" cy="14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04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Одна общая системная шина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ISA</a:t>
            </a:r>
            <a:r>
              <a:rPr lang="en-US" dirty="0"/>
              <a:t> - </a:t>
            </a:r>
            <a:r>
              <a:rPr lang="en-US" i="1" dirty="0"/>
              <a:t>Industry Standard Architecture,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1984 год </a:t>
            </a:r>
            <a:r>
              <a:rPr lang="en-US" dirty="0" smtClean="0"/>
              <a:t>IBM PC/XT/AT</a:t>
            </a:r>
            <a:endParaRPr lang="ru-RU" dirty="0" smtClean="0"/>
          </a:p>
          <a:p>
            <a:r>
              <a:rPr lang="ru-RU" dirty="0" smtClean="0"/>
              <a:t>Все устройства на </a:t>
            </a:r>
            <a:r>
              <a:rPr lang="ru-RU" dirty="0" smtClean="0">
                <a:solidFill>
                  <a:srgbClr val="FF0000"/>
                </a:solidFill>
              </a:rPr>
              <a:t>одной обшей шине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Два Хозяина шины – процессор и </a:t>
            </a:r>
            <a:r>
              <a:rPr lang="ru-RU" dirty="0" err="1" smtClean="0">
                <a:solidFill>
                  <a:srgbClr val="FF0000"/>
                </a:solidFill>
              </a:rPr>
              <a:t>КПДП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79802"/>
            <a:ext cx="7590411" cy="4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80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b="1" dirty="0" smtClean="0">
                <a:latin typeface="+mn-lt"/>
              </a:rPr>
              <a:t>Достоинства параллельных шин </a:t>
            </a:r>
            <a:r>
              <a:rPr lang="ru-RU" dirty="0" smtClean="0">
                <a:latin typeface="+mn-lt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+mn-lt"/>
              </a:rPr>
              <a:t>с параллельными шинами передачи данных микропроцессорам проще работать;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+mn-lt"/>
              </a:rPr>
              <a:t> они обеспечивают лучшую производительность при меньшей частоте.</a:t>
            </a:r>
          </a:p>
          <a:p>
            <a:pPr marL="263525" lvl="1" indent="0">
              <a:lnSpc>
                <a:spcPct val="80000"/>
              </a:lnSpc>
              <a:buNone/>
            </a:pPr>
            <a:endParaRPr lang="ru-RU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</a:pPr>
            <a:r>
              <a:rPr lang="ru-RU" b="1" dirty="0" smtClean="0">
                <a:latin typeface="+mn-lt"/>
              </a:rPr>
              <a:t>Недостатки :</a:t>
            </a: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+mn-lt"/>
              </a:rPr>
              <a:t>их сложнее использовать на высоких частотах из-за различия времени распространения сигнала в отдельных проводниках шины;</a:t>
            </a:r>
          </a:p>
          <a:p>
            <a:pPr lvl="1">
              <a:lnSpc>
                <a:spcPct val="80000"/>
              </a:lnSpc>
            </a:pPr>
            <a:endParaRPr lang="ru-RU" dirty="0" smtClean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ru-RU" dirty="0" smtClean="0">
                <a:latin typeface="+mn-lt"/>
              </a:rPr>
              <a:t>занимают значительную площадь на плате.</a:t>
            </a:r>
          </a:p>
          <a:p>
            <a:pPr eaLnBrk="1" hangingPunct="1">
              <a:lnSpc>
                <a:spcPct val="80000"/>
              </a:lnSpc>
            </a:pPr>
            <a:endParaRPr lang="ru-RU" dirty="0" smtClean="0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шины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параллельных шин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0" y="1340769"/>
            <a:ext cx="7284955" cy="36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6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 smtClean="0"/>
              <a:t>Последовательные шины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93750" lvl="1" indent="-609600">
              <a:lnSpc>
                <a:spcPct val="80000"/>
              </a:lnSpc>
            </a:pPr>
            <a:r>
              <a:rPr lang="ru-RU" sz="2800" dirty="0" smtClean="0">
                <a:latin typeface="+mn-lt"/>
              </a:rPr>
              <a:t>Достоинства последовательных шин :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/>
          </a:p>
          <a:p>
            <a:pPr marL="1489075" lvl="2" indent="-609600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Использование  различных носителей например, оптических;</a:t>
            </a:r>
          </a:p>
          <a:p>
            <a:pPr marL="184150" lvl="1" indent="0">
              <a:lnSpc>
                <a:spcPct val="80000"/>
              </a:lnSpc>
              <a:buNone/>
            </a:pPr>
            <a:r>
              <a:rPr lang="ru-RU" sz="2200" dirty="0" smtClean="0">
                <a:latin typeface="+mn-lt"/>
              </a:rPr>
              <a:t> </a:t>
            </a:r>
          </a:p>
          <a:p>
            <a:pPr marL="1489075" lvl="2" indent="-609600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Экономия пространства и снижение сложности монтажа; 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>
              <a:latin typeface="+mn-lt"/>
            </a:endParaRPr>
          </a:p>
          <a:p>
            <a:pPr marL="1489075" lvl="2" indent="-609600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Проще реализовывать горячие подключения и динамическую конфигурацию устройств; 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>
              <a:latin typeface="+mn-lt"/>
            </a:endParaRPr>
          </a:p>
          <a:p>
            <a:pPr marL="1489075" lvl="2" indent="-609600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Переход от общих разделяемых шин с арбитражем к соединениям точка-точка; </a:t>
            </a:r>
          </a:p>
          <a:p>
            <a:pPr marL="793750" lvl="1" indent="-609600">
              <a:lnSpc>
                <a:spcPct val="80000"/>
              </a:lnSpc>
            </a:pPr>
            <a:endParaRPr lang="ru-RU" sz="2200" dirty="0" smtClean="0">
              <a:latin typeface="+mn-lt"/>
            </a:endParaRPr>
          </a:p>
          <a:p>
            <a:pPr marL="1489075" lvl="2" indent="-609600">
              <a:lnSpc>
                <a:spcPct val="80000"/>
              </a:lnSpc>
            </a:pPr>
            <a:r>
              <a:rPr lang="ru-RU" sz="2400" dirty="0" smtClean="0">
                <a:latin typeface="+mn-lt"/>
              </a:rPr>
              <a:t>Лучшая масштабируемость;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шин</a:t>
            </a:r>
            <a:endParaRPr lang="ru-RU" dirty="0"/>
          </a:p>
        </p:txBody>
      </p:sp>
      <p:pic>
        <p:nvPicPr>
          <p:cNvPr id="4" name="Picture 13" descr="Gif 450x331, 85327 бай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1" y="1643050"/>
            <a:ext cx="8836131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Третий этап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Последовательно-параллельная шина </a:t>
            </a:r>
            <a:endParaRPr lang="en-US" dirty="0" smtClean="0"/>
          </a:p>
          <a:p>
            <a:r>
              <a:rPr lang="en-US" dirty="0" smtClean="0"/>
              <a:t>PCI-Express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250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PCI Express</a:t>
            </a:r>
            <a:endParaRPr lang="ru-RU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 smtClean="0">
                <a:solidFill>
                  <a:srgbClr val="C00000"/>
                </a:solidFill>
                <a:latin typeface="+mn-lt"/>
              </a:rPr>
              <a:t>Последовательно - параллельная  </a:t>
            </a:r>
            <a:r>
              <a:rPr lang="ru-RU" dirty="0" smtClean="0">
                <a:latin typeface="+mn-lt"/>
              </a:rPr>
              <a:t>шина- представляет совокупность независимых последовательных каналов работающих параллельно.</a:t>
            </a:r>
            <a:endParaRPr lang="en-US" dirty="0" smtClean="0">
              <a:latin typeface="+mn-lt"/>
            </a:endParaRPr>
          </a:p>
          <a:p>
            <a:pPr eaLnBrk="1" hangingPunct="1"/>
            <a:r>
              <a:rPr lang="ru-RU" dirty="0" smtClean="0">
                <a:latin typeface="+mn-lt"/>
              </a:rPr>
              <a:t>Данные и вся управляющая информация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передается пакетами</a:t>
            </a:r>
          </a:p>
          <a:p>
            <a:pPr eaLnBrk="1" hangingPunct="1"/>
            <a:r>
              <a:rPr lang="ru-RU" dirty="0" smtClean="0">
                <a:latin typeface="+mn-lt"/>
              </a:rPr>
              <a:t> Стандартизированы 1, 2, 4, 8, 12,16 и 32 канальные варианты.</a:t>
            </a:r>
          </a:p>
          <a:p>
            <a:pPr eaLnBrk="1" hangingPunct="1"/>
            <a:r>
              <a:rPr lang="ru-RU" dirty="0" smtClean="0">
                <a:latin typeface="+mn-lt"/>
              </a:rPr>
              <a:t> Каждый канал является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дуплексным</a:t>
            </a:r>
            <a:r>
              <a:rPr lang="ru-RU" dirty="0" smtClean="0">
                <a:latin typeface="+mn-lt"/>
              </a:rPr>
              <a:t> и состоит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из двух </a:t>
            </a:r>
            <a:r>
              <a:rPr lang="ru-RU" dirty="0" smtClean="0">
                <a:latin typeface="+mn-lt"/>
              </a:rPr>
              <a:t>дифференциальных пар проводников (необходимо только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4 контакта</a:t>
            </a:r>
            <a:r>
              <a:rPr lang="ru-RU" dirty="0" smtClean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работающих в режиме дуплекса. </a:t>
            </a:r>
          </a:p>
          <a:p>
            <a:pPr eaLnBrk="1" hangingPunct="1"/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Поддерживает топологию «</a:t>
            </a:r>
            <a:r>
              <a:rPr lang="ru-RU" b="1" dirty="0" smtClean="0">
                <a:latin typeface="+mn-lt"/>
              </a:rPr>
              <a:t>точка—точка</a:t>
            </a:r>
            <a:r>
              <a:rPr lang="ru-RU" dirty="0" smtClean="0">
                <a:latin typeface="+mn-lt"/>
              </a:rPr>
              <a:t>», а не  топологию «</a:t>
            </a:r>
            <a:r>
              <a:rPr lang="ru-RU" b="1" dirty="0" smtClean="0">
                <a:latin typeface="+mn-lt"/>
              </a:rPr>
              <a:t>общая шина</a:t>
            </a:r>
            <a:r>
              <a:rPr lang="ru-RU" dirty="0" smtClean="0">
                <a:latin typeface="+mn-lt"/>
              </a:rPr>
              <a:t>», отсутствует общая разделяемая среда передачи.</a:t>
            </a: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Отсутствует необходимость </a:t>
            </a:r>
            <a:r>
              <a:rPr lang="ru-RU" dirty="0" smtClean="0">
                <a:solidFill>
                  <a:srgbClr val="FF0000"/>
                </a:solidFill>
                <a:latin typeface="+mn-lt"/>
              </a:rPr>
              <a:t>в арбитраже </a:t>
            </a:r>
            <a:r>
              <a:rPr lang="ru-RU" dirty="0" smtClean="0">
                <a:latin typeface="+mn-lt"/>
              </a:rPr>
              <a:t>(повышается быстродействие).</a:t>
            </a:r>
          </a:p>
          <a:p>
            <a:pPr eaLnBrk="1" hangingPunct="1"/>
            <a:endParaRPr lang="ru-RU" sz="2400" dirty="0" smtClean="0">
              <a:latin typeface="Times New Roman" pitchFamily="18" charset="0"/>
            </a:endParaRPr>
          </a:p>
          <a:p>
            <a:pPr eaLnBrk="1" hangingPunct="1"/>
            <a:endParaRPr lang="ru-RU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шины (общий вариант)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20" y="908720"/>
            <a:ext cx="7391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8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шины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28" y="836712"/>
            <a:ext cx="6988472" cy="518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249" y="6209089"/>
            <a:ext cx="878497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Увеличилась физическая длина шины, за счет чего стало удобнее менять положение компонентов системы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182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Корневой комплекс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>
                <a:latin typeface="+mn-lt"/>
              </a:rPr>
              <a:t>(</a:t>
            </a:r>
            <a:r>
              <a:rPr lang="en-US" sz="2600" dirty="0">
                <a:solidFill>
                  <a:srgbClr val="C00000"/>
                </a:solidFill>
                <a:latin typeface="+mn-lt"/>
              </a:rPr>
              <a:t>Host </a:t>
            </a:r>
            <a:r>
              <a:rPr lang="en-US" sz="2600" dirty="0" smtClean="0">
                <a:solidFill>
                  <a:srgbClr val="C00000"/>
                </a:solidFill>
                <a:latin typeface="+mn-lt"/>
              </a:rPr>
              <a:t>Bridge</a:t>
            </a:r>
            <a:r>
              <a:rPr lang="ru-RU" sz="2600" dirty="0" smtClean="0">
                <a:solidFill>
                  <a:srgbClr val="C00000"/>
                </a:solidFill>
                <a:latin typeface="+mn-lt"/>
              </a:rPr>
              <a:t> или корневой комплекс</a:t>
            </a:r>
            <a:r>
              <a:rPr lang="en-US" sz="2600" dirty="0" smtClean="0">
                <a:latin typeface="+mn-lt"/>
              </a:rPr>
              <a:t>) </a:t>
            </a:r>
            <a:r>
              <a:rPr lang="ru-RU" sz="2600" dirty="0" smtClean="0">
                <a:latin typeface="+mn-lt"/>
              </a:rPr>
              <a:t>отвечает </a:t>
            </a:r>
            <a:r>
              <a:rPr lang="ru-RU" sz="2600" dirty="0">
                <a:latin typeface="+mn-lt"/>
              </a:rPr>
              <a:t>за связь с процессором и системной памятью, а также за </a:t>
            </a:r>
            <a:r>
              <a:rPr lang="ru-RU" sz="2600" dirty="0" smtClean="0">
                <a:latin typeface="+mn-lt"/>
              </a:rPr>
              <a:t>управление и конфигурирование </a:t>
            </a:r>
            <a:r>
              <a:rPr lang="ru-RU" sz="2600" dirty="0">
                <a:latin typeface="+mn-lt"/>
              </a:rPr>
              <a:t>всей </a:t>
            </a:r>
            <a:r>
              <a:rPr lang="ru-RU" sz="2600" dirty="0" smtClean="0">
                <a:latin typeface="+mn-lt"/>
              </a:rPr>
              <a:t>шины</a:t>
            </a:r>
            <a:r>
              <a:rPr lang="en-US" sz="2600" dirty="0">
                <a:latin typeface="+mn-lt"/>
              </a:rPr>
              <a:t> PCI Express</a:t>
            </a:r>
            <a:r>
              <a:rPr lang="ru-RU" sz="2600" dirty="0" smtClean="0">
                <a:latin typeface="+mn-lt"/>
              </a:rPr>
              <a:t> .</a:t>
            </a:r>
          </a:p>
          <a:p>
            <a:pPr>
              <a:buNone/>
            </a:pPr>
            <a:endParaRPr lang="ru-RU" sz="2600" dirty="0">
              <a:latin typeface="+mn-lt"/>
            </a:endParaRPr>
          </a:p>
          <a:p>
            <a:pPr>
              <a:buNone/>
            </a:pPr>
            <a:r>
              <a:rPr lang="en-US" sz="2600" dirty="0">
                <a:latin typeface="+mn-lt"/>
              </a:rPr>
              <a:t>Host Bridge</a:t>
            </a:r>
            <a:r>
              <a:rPr lang="en-US" sz="2600" dirty="0" smtClean="0">
                <a:latin typeface="+mn-lt"/>
              </a:rPr>
              <a:t> </a:t>
            </a:r>
            <a:r>
              <a:rPr lang="ru-RU" sz="2600" dirty="0">
                <a:latin typeface="+mn-lt"/>
              </a:rPr>
              <a:t>содержит несколько портов </a:t>
            </a:r>
            <a:r>
              <a:rPr lang="en-US" sz="2600" dirty="0" smtClean="0">
                <a:latin typeface="+mn-lt"/>
              </a:rPr>
              <a:t>PCI</a:t>
            </a:r>
            <a:r>
              <a:rPr lang="ru-RU" sz="2600" dirty="0" smtClean="0">
                <a:latin typeface="+mn-lt"/>
              </a:rPr>
              <a:t> </a:t>
            </a:r>
            <a:r>
              <a:rPr lang="en-US" sz="2600" dirty="0">
                <a:latin typeface="+mn-lt"/>
              </a:rPr>
              <a:t>Express </a:t>
            </a:r>
            <a:endParaRPr lang="ru-RU" sz="2600" dirty="0" smtClean="0">
              <a:latin typeface="+mn-lt"/>
            </a:endParaRPr>
          </a:p>
          <a:p>
            <a:pPr>
              <a:buNone/>
            </a:pPr>
            <a:endParaRPr lang="ru-RU" sz="2600" dirty="0" smtClean="0">
              <a:latin typeface="+mn-lt"/>
            </a:endParaRPr>
          </a:p>
          <a:p>
            <a:pPr>
              <a:buNone/>
            </a:pPr>
            <a:r>
              <a:rPr lang="ru-RU" sz="2600" dirty="0" smtClean="0">
                <a:latin typeface="+mn-lt"/>
              </a:rPr>
              <a:t>К </a:t>
            </a:r>
            <a:r>
              <a:rPr lang="ru-RU" sz="2600" dirty="0">
                <a:latin typeface="+mn-lt"/>
              </a:rPr>
              <a:t>каждому из </a:t>
            </a:r>
            <a:r>
              <a:rPr lang="ru-RU" sz="2600" dirty="0" smtClean="0">
                <a:latin typeface="+mn-lt"/>
              </a:rPr>
              <a:t>порту  может </a:t>
            </a:r>
            <a:r>
              <a:rPr lang="ru-RU" sz="2600" dirty="0">
                <a:latin typeface="+mn-lt"/>
              </a:rPr>
              <a:t>подключаться коммутатор </a:t>
            </a:r>
            <a:r>
              <a:rPr lang="en-US" sz="2600" dirty="0">
                <a:latin typeface="+mn-lt"/>
              </a:rPr>
              <a:t>(switch), </a:t>
            </a:r>
            <a:r>
              <a:rPr lang="ru-RU" sz="2600" dirty="0">
                <a:latin typeface="+mn-lt"/>
              </a:rPr>
              <a:t>мост для другой шины </a:t>
            </a:r>
            <a:r>
              <a:rPr lang="ru-RU" sz="2600" dirty="0" smtClean="0">
                <a:latin typeface="+mn-lt"/>
              </a:rPr>
              <a:t>или </a:t>
            </a:r>
            <a:r>
              <a:rPr lang="ru-RU" sz="2600" dirty="0">
                <a:latin typeface="+mn-lt"/>
              </a:rPr>
              <a:t>конечное </a:t>
            </a:r>
            <a:r>
              <a:rPr lang="en-US" sz="2600" dirty="0" err="1" smtClean="0">
                <a:latin typeface="+mn-lt"/>
              </a:rPr>
              <a:t>PCIExpress</a:t>
            </a:r>
            <a:r>
              <a:rPr lang="en-US" sz="2600" dirty="0" smtClean="0">
                <a:latin typeface="+mn-lt"/>
              </a:rPr>
              <a:t> - </a:t>
            </a:r>
            <a:r>
              <a:rPr lang="ru-RU" sz="2600" dirty="0" smtClean="0">
                <a:latin typeface="+mn-lt"/>
              </a:rPr>
              <a:t>устройство </a:t>
            </a:r>
            <a:r>
              <a:rPr lang="en-US" sz="2600" dirty="0">
                <a:latin typeface="+mn-lt"/>
              </a:rPr>
              <a:t>(Endpoint)</a:t>
            </a:r>
            <a:r>
              <a:rPr lang="ru-RU" sz="2600" dirty="0" smtClean="0">
                <a:latin typeface="+mn-lt"/>
              </a:rPr>
              <a:t>.</a:t>
            </a:r>
          </a:p>
          <a:p>
            <a:pPr>
              <a:buNone/>
            </a:pPr>
            <a:endParaRPr lang="en-US" sz="2600" dirty="0">
              <a:latin typeface="+mn-lt"/>
            </a:endParaRPr>
          </a:p>
          <a:p>
            <a:pPr>
              <a:buNone/>
            </a:pPr>
            <a:r>
              <a:rPr lang="en-US" sz="2600" dirty="0">
                <a:latin typeface="+mn-lt"/>
              </a:rPr>
              <a:t>Host Bridge</a:t>
            </a:r>
            <a:r>
              <a:rPr lang="en-US" sz="2600" dirty="0" smtClean="0">
                <a:latin typeface="+mn-lt"/>
              </a:rPr>
              <a:t> </a:t>
            </a:r>
            <a:r>
              <a:rPr lang="ru-RU" sz="2600" dirty="0">
                <a:latin typeface="+mn-lt"/>
              </a:rPr>
              <a:t>отвечает за </a:t>
            </a:r>
            <a:r>
              <a:rPr lang="ru-RU" sz="2600" dirty="0" smtClean="0">
                <a:latin typeface="+mn-lt"/>
              </a:rPr>
              <a:t>доступ у пространству конфигурации, портам </a:t>
            </a:r>
            <a:r>
              <a:rPr lang="ru-RU" sz="2600" dirty="0">
                <a:latin typeface="+mn-lt"/>
              </a:rPr>
              <a:t>и пространству </a:t>
            </a:r>
            <a:r>
              <a:rPr lang="ru-RU" sz="2600" dirty="0" smtClean="0">
                <a:latin typeface="+mn-lt"/>
              </a:rPr>
              <a:t>памяти.</a:t>
            </a:r>
          </a:p>
          <a:p>
            <a:pPr>
              <a:buNone/>
            </a:pPr>
            <a:endParaRPr lang="ru-RU" sz="2600" dirty="0">
              <a:latin typeface="+mn-lt"/>
            </a:endParaRPr>
          </a:p>
          <a:p>
            <a:pPr>
              <a:buNone/>
            </a:pPr>
            <a:r>
              <a:rPr lang="ru-RU" sz="2600" dirty="0" smtClean="0">
                <a:latin typeface="+mn-lt"/>
              </a:rPr>
              <a:t>В настоящее время входит в состав северного моста</a:t>
            </a:r>
            <a:endParaRPr lang="ru-RU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5556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Коммутатор </a:t>
            </a:r>
            <a:r>
              <a:rPr lang="en-US" dirty="0" err="1" smtClean="0"/>
              <a:t>PCIExpress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>
                <a:latin typeface="+mn-lt"/>
              </a:rPr>
              <a:t>Коммутатор служит для расширения количества подключаемых устройств, это аналог моста дополнительных шин </a:t>
            </a:r>
            <a:r>
              <a:rPr lang="en-US" dirty="0">
                <a:latin typeface="+mn-lt"/>
              </a:rPr>
              <a:t>PCI</a:t>
            </a:r>
            <a:r>
              <a:rPr lang="ru-RU" dirty="0" smtClean="0">
                <a:latin typeface="+mn-lt"/>
              </a:rPr>
              <a:t>.</a:t>
            </a:r>
          </a:p>
          <a:p>
            <a:r>
              <a:rPr lang="ru-RU" dirty="0" smtClean="0">
                <a:latin typeface="+mn-lt"/>
              </a:rPr>
              <a:t> </a:t>
            </a:r>
            <a:r>
              <a:rPr lang="ru-RU" b="1" dirty="0">
                <a:latin typeface="+mn-lt"/>
              </a:rPr>
              <a:t>Программно коммутатор представляет собой </a:t>
            </a:r>
            <a:r>
              <a:rPr lang="ru-RU" b="1" dirty="0">
                <a:solidFill>
                  <a:srgbClr val="FF0000"/>
                </a:solidFill>
                <a:latin typeface="+mn-lt"/>
              </a:rPr>
              <a:t>набор мостов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PCI-PCI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, т.е. каждая шина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PCI-Express </a:t>
            </a:r>
            <a:r>
              <a:rPr lang="ru-RU" b="1" dirty="0" smtClean="0">
                <a:solidFill>
                  <a:srgbClr val="FF0000"/>
                </a:solidFill>
                <a:latin typeface="+mn-lt"/>
              </a:rPr>
              <a:t>представляется как виртуальный мост 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PCI-PCI.</a:t>
            </a:r>
            <a:endParaRPr lang="ru-RU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ru-RU" dirty="0" smtClean="0">
                <a:latin typeface="+mn-lt"/>
              </a:rPr>
              <a:t>Один </a:t>
            </a:r>
            <a:r>
              <a:rPr lang="ru-RU" dirty="0">
                <a:latin typeface="+mn-lt"/>
              </a:rPr>
              <a:t>из портов коммутатора ведет к порту </a:t>
            </a:r>
            <a:r>
              <a:rPr lang="en-US" dirty="0">
                <a:latin typeface="+mn-lt"/>
              </a:rPr>
              <a:t>Host Bridge</a:t>
            </a:r>
            <a:r>
              <a:rPr lang="en-US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или другого коммутатора</a:t>
            </a:r>
            <a:r>
              <a:rPr lang="ru-RU" dirty="0" smtClean="0">
                <a:latin typeface="+mn-lt"/>
              </a:rPr>
              <a:t>.</a:t>
            </a:r>
          </a:p>
          <a:p>
            <a:r>
              <a:rPr lang="ru-RU" dirty="0" smtClean="0">
                <a:solidFill>
                  <a:srgbClr val="FF0000"/>
                </a:solidFill>
                <a:latin typeface="+mn-lt"/>
              </a:rPr>
              <a:t>В настоящее время входит в состав южного моста</a:t>
            </a:r>
            <a:endParaRPr lang="ru-RU" dirty="0">
              <a:solidFill>
                <a:srgbClr val="FF0000"/>
              </a:solidFill>
              <a:latin typeface="+mn-lt"/>
            </a:endParaRP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28" y="908721"/>
            <a:ext cx="608647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6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</a:rPr>
              <a:t>Архитектура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шины</a:t>
            </a:r>
            <a:r>
              <a:rPr lang="en-US" dirty="0" smtClean="0">
                <a:latin typeface="Times New Roman" pitchFamily="18" charset="0"/>
              </a:rPr>
              <a:t> ISA</a:t>
            </a:r>
            <a:r>
              <a:rPr lang="en-US" dirty="0">
                <a:latin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600" dirty="0" err="1" smtClean="0">
                <a:latin typeface="+mn-lt"/>
              </a:rPr>
              <a:t>Трехшинная</a:t>
            </a:r>
            <a:r>
              <a:rPr lang="en-US" sz="2600" dirty="0" smtClean="0">
                <a:latin typeface="+mn-lt"/>
              </a:rPr>
              <a:t> </a:t>
            </a:r>
            <a:r>
              <a:rPr lang="ru-RU" sz="2600" dirty="0">
                <a:latin typeface="+mn-lt"/>
              </a:rPr>
              <a:t>архитектура</a:t>
            </a:r>
            <a:endParaRPr lang="en-US" sz="26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+mn-lt"/>
              </a:rPr>
              <a:t>8</a:t>
            </a:r>
            <a:r>
              <a:rPr lang="ru-RU" sz="2600" dirty="0">
                <a:latin typeface="+mn-lt"/>
              </a:rPr>
              <a:t>(</a:t>
            </a:r>
            <a:r>
              <a:rPr lang="ru-RU" sz="2600" b="1" dirty="0">
                <a:latin typeface="+mn-lt"/>
              </a:rPr>
              <a:t>16</a:t>
            </a:r>
            <a:r>
              <a:rPr lang="ru-RU" sz="2600" dirty="0">
                <a:latin typeface="+mn-lt"/>
              </a:rPr>
              <a:t>) разрядов данных,20(</a:t>
            </a:r>
            <a:r>
              <a:rPr lang="ru-RU" sz="2600" b="1" dirty="0">
                <a:latin typeface="+mn-lt"/>
              </a:rPr>
              <a:t>24</a:t>
            </a:r>
            <a:r>
              <a:rPr lang="ru-RU" sz="2600" dirty="0">
                <a:latin typeface="+mn-lt"/>
              </a:rPr>
              <a:t>) разряда шины адреса адресуют 1(</a:t>
            </a:r>
            <a:r>
              <a:rPr lang="ru-RU" sz="2600" b="1" dirty="0">
                <a:latin typeface="+mn-lt"/>
              </a:rPr>
              <a:t>16</a:t>
            </a:r>
            <a:r>
              <a:rPr lang="ru-RU" sz="2600" dirty="0">
                <a:latin typeface="+mn-lt"/>
              </a:rPr>
              <a:t>) Мбайт памяти</a:t>
            </a:r>
          </a:p>
          <a:p>
            <a:pPr>
              <a:lnSpc>
                <a:spcPct val="90000"/>
              </a:lnSpc>
            </a:pPr>
            <a:r>
              <a:rPr lang="ru-RU" sz="2600" dirty="0" smtClean="0">
                <a:latin typeface="+mn-lt"/>
              </a:rPr>
              <a:t>Производительность</a:t>
            </a:r>
            <a:r>
              <a:rPr lang="en-US" sz="2600" dirty="0" smtClean="0">
                <a:latin typeface="+mn-lt"/>
              </a:rPr>
              <a:t> 4(</a:t>
            </a:r>
            <a:r>
              <a:rPr lang="ru-RU" sz="2600" dirty="0" smtClean="0">
                <a:latin typeface="+mn-lt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+mn-lt"/>
              </a:rPr>
              <a:t>8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smtClean="0">
                <a:latin typeface="+mn-lt"/>
              </a:rPr>
              <a:t>)</a:t>
            </a:r>
            <a:r>
              <a:rPr lang="ru-RU" sz="2600" dirty="0" smtClean="0">
                <a:latin typeface="+mn-lt"/>
              </a:rPr>
              <a:t>Мбайт/сек</a:t>
            </a:r>
            <a:endParaRPr lang="ru-RU" sz="26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2600" dirty="0" smtClean="0">
                <a:latin typeface="+mn-lt"/>
              </a:rPr>
              <a:t>15 линий прерывания</a:t>
            </a:r>
            <a:r>
              <a:rPr lang="ru-RU" sz="2600" dirty="0">
                <a:latin typeface="+mn-lt"/>
              </a:rPr>
              <a:t> </a:t>
            </a:r>
            <a:r>
              <a:rPr lang="ru-RU" sz="2600" dirty="0" smtClean="0">
                <a:latin typeface="+mn-lt"/>
              </a:rPr>
              <a:t>(используются два котроллера </a:t>
            </a:r>
            <a:r>
              <a:rPr lang="en-US" sz="2600" dirty="0" err="1" smtClean="0">
                <a:latin typeface="+mn-lt"/>
              </a:rPr>
              <a:t>i82</a:t>
            </a:r>
            <a:r>
              <a:rPr lang="ru-RU" sz="2600" dirty="0" smtClean="0">
                <a:latin typeface="+mn-lt"/>
              </a:rPr>
              <a:t>59)</a:t>
            </a:r>
          </a:p>
          <a:p>
            <a:pPr>
              <a:lnSpc>
                <a:spcPct val="90000"/>
              </a:lnSpc>
            </a:pPr>
            <a:r>
              <a:rPr lang="ru-RU" sz="2600" dirty="0" smtClean="0">
                <a:latin typeface="+mn-lt"/>
              </a:rPr>
              <a:t>7 </a:t>
            </a:r>
            <a:r>
              <a:rPr lang="ru-RU" sz="2600" dirty="0">
                <a:latin typeface="+mn-lt"/>
              </a:rPr>
              <a:t>линий </a:t>
            </a:r>
            <a:r>
              <a:rPr lang="ru-RU" sz="2600" dirty="0" smtClean="0">
                <a:latin typeface="+mn-lt"/>
              </a:rPr>
              <a:t>ПДП</a:t>
            </a:r>
            <a:r>
              <a:rPr lang="en-US" sz="2600" dirty="0" smtClean="0">
                <a:latin typeface="+mn-lt"/>
              </a:rPr>
              <a:t> (</a:t>
            </a:r>
            <a:r>
              <a:rPr lang="ru-RU" sz="2600" dirty="0" smtClean="0">
                <a:latin typeface="+mn-lt"/>
              </a:rPr>
              <a:t>используются общий системный контроллер ПДП, состоящий из двух котроллеров </a:t>
            </a:r>
            <a:r>
              <a:rPr lang="en-US" sz="2600" dirty="0" smtClean="0">
                <a:latin typeface="+mn-lt"/>
              </a:rPr>
              <a:t>i82</a:t>
            </a:r>
            <a:r>
              <a:rPr lang="ru-RU" sz="2600" dirty="0" smtClean="0">
                <a:latin typeface="+mn-lt"/>
              </a:rPr>
              <a:t>37</a:t>
            </a:r>
            <a:r>
              <a:rPr lang="en-US" sz="2600" dirty="0" smtClean="0">
                <a:latin typeface="+mn-lt"/>
              </a:rPr>
              <a:t>)</a:t>
            </a:r>
            <a:endParaRPr lang="ru-RU" sz="26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2600" dirty="0" smtClean="0">
                <a:latin typeface="+mn-lt"/>
              </a:rPr>
              <a:t>Два </a:t>
            </a:r>
            <a:r>
              <a:rPr lang="ru-RU" sz="2600" dirty="0">
                <a:latin typeface="+mn-lt"/>
              </a:rPr>
              <a:t>адресных пространства: </a:t>
            </a:r>
            <a:r>
              <a:rPr lang="ru-RU" sz="2600" b="1" dirty="0">
                <a:solidFill>
                  <a:srgbClr val="FF0000"/>
                </a:solidFill>
                <a:latin typeface="+mn-lt"/>
              </a:rPr>
              <a:t>ОЗУ, регистры </a:t>
            </a:r>
            <a:r>
              <a:rPr lang="ru-RU" sz="2600" b="1" dirty="0" err="1">
                <a:solidFill>
                  <a:srgbClr val="FF0000"/>
                </a:solidFill>
                <a:latin typeface="+mn-lt"/>
              </a:rPr>
              <a:t>Вв</a:t>
            </a:r>
            <a:r>
              <a:rPr lang="ru-RU" sz="2600" b="1" dirty="0">
                <a:solidFill>
                  <a:srgbClr val="FF0000"/>
                </a:solidFill>
                <a:latin typeface="+mn-lt"/>
              </a:rPr>
              <a:t>/Выв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070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Конечное устройство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Конечное устройство  подключается к порту либо </a:t>
            </a:r>
            <a:r>
              <a:rPr lang="en-US" dirty="0">
                <a:latin typeface="+mn-lt"/>
              </a:rPr>
              <a:t>Host Bridge </a:t>
            </a:r>
            <a:r>
              <a:rPr lang="en-US" dirty="0" smtClean="0">
                <a:latin typeface="+mn-lt"/>
              </a:rPr>
              <a:t>, </a:t>
            </a:r>
            <a:r>
              <a:rPr lang="ru-RU" dirty="0" smtClean="0">
                <a:latin typeface="+mn-lt"/>
              </a:rPr>
              <a:t>либо коммутатора.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 smtClean="0">
                <a:latin typeface="+mn-lt"/>
              </a:rPr>
              <a:t>Устройства </a:t>
            </a:r>
            <a:r>
              <a:rPr lang="ru-RU" dirty="0">
                <a:latin typeface="+mn-lt"/>
              </a:rPr>
              <a:t>могут быть </a:t>
            </a:r>
            <a:r>
              <a:rPr lang="ru-RU" dirty="0">
                <a:solidFill>
                  <a:srgbClr val="C00000"/>
                </a:solidFill>
                <a:latin typeface="+mn-lt"/>
              </a:rPr>
              <a:t>полноценными </a:t>
            </a:r>
            <a:r>
              <a:rPr lang="ru-RU" dirty="0" smtClean="0">
                <a:solidFill>
                  <a:srgbClr val="C00000"/>
                </a:solidFill>
                <a:latin typeface="+mn-lt"/>
              </a:rPr>
              <a:t>или </a:t>
            </a:r>
            <a:r>
              <a:rPr lang="ru-RU" dirty="0">
                <a:solidFill>
                  <a:srgbClr val="C00000"/>
                </a:solidFill>
                <a:latin typeface="+mn-lt"/>
              </a:rPr>
              <a:t>устаревшего типа </a:t>
            </a:r>
            <a:r>
              <a:rPr lang="en-US" dirty="0">
                <a:latin typeface="+mn-lt"/>
              </a:rPr>
              <a:t>(Legacy)</a:t>
            </a:r>
            <a:r>
              <a:rPr lang="ru-RU" dirty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Полноценное </a:t>
            </a:r>
            <a:r>
              <a:rPr lang="en-US" dirty="0" err="1" smtClean="0">
                <a:latin typeface="+mn-lt"/>
              </a:rPr>
              <a:t>PCIExpress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устройство</a:t>
            </a:r>
            <a:r>
              <a:rPr lang="ru-RU" dirty="0">
                <a:latin typeface="+mn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ru-RU" sz="2400" dirty="0">
                <a:latin typeface="+mn-lt"/>
              </a:rPr>
              <a:t>Не работает через порты – только через </a:t>
            </a: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адреса отраженные на память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1800" dirty="0" smtClean="0">
                <a:latin typeface="+mn-lt"/>
              </a:rPr>
              <a:t>(отсутствуют  отдельные адреса  ввода-вывода)</a:t>
            </a:r>
            <a:endParaRPr lang="ru-RU" sz="1800" dirty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latin typeface="+mn-lt"/>
              </a:rPr>
              <a:t>Поддерживает </a:t>
            </a:r>
            <a:r>
              <a:rPr lang="ru-RU" sz="2400" dirty="0">
                <a:latin typeface="+mn-lt"/>
              </a:rPr>
              <a:t>64-битное адресное пространство </a:t>
            </a:r>
            <a:endParaRPr lang="ru-RU" sz="2400" dirty="0" smtClean="0"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latin typeface="+mn-lt"/>
              </a:rPr>
              <a:t>Поддерживает  </a:t>
            </a:r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только механизм </a:t>
            </a:r>
            <a:r>
              <a:rPr lang="ru-RU" sz="2400" dirty="0">
                <a:solidFill>
                  <a:srgbClr val="FF0000"/>
                </a:solidFill>
                <a:latin typeface="+mn-lt"/>
              </a:rPr>
              <a:t>прерываний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MSI </a:t>
            </a:r>
            <a:endParaRPr lang="ru-RU" sz="2400" dirty="0" smtClean="0">
              <a:solidFill>
                <a:srgbClr val="FF000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ru-RU" sz="2400" dirty="0" smtClean="0">
                <a:latin typeface="+mn-lt"/>
              </a:rPr>
              <a:t>Имеет расширенную  память  </a:t>
            </a:r>
            <a:r>
              <a:rPr lang="ru-RU" sz="2400" dirty="0" err="1" smtClean="0">
                <a:latin typeface="+mn-lt"/>
              </a:rPr>
              <a:t>конфигурирации</a:t>
            </a:r>
            <a:r>
              <a:rPr lang="ru-RU" sz="2400" dirty="0" smtClean="0">
                <a:latin typeface="+mn-lt"/>
              </a:rPr>
              <a:t> (</a:t>
            </a:r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4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ru-RU" sz="1800" dirty="0" smtClean="0">
                <a:solidFill>
                  <a:srgbClr val="FF0000"/>
                </a:solidFill>
                <a:latin typeface="+mn-lt"/>
              </a:rPr>
              <a:t>байт</a:t>
            </a:r>
            <a:r>
              <a:rPr lang="ru-RU" sz="1800" dirty="0" smtClean="0">
                <a:latin typeface="+mn-lt"/>
              </a:rPr>
              <a:t>.</a:t>
            </a:r>
            <a:r>
              <a:rPr lang="ru-RU" sz="2400" dirty="0" smtClean="0">
                <a:latin typeface="+mn-lt"/>
              </a:rPr>
              <a:t>)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70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Express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4875"/>
            <a:ext cx="8748464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126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Функционирование шины </a:t>
            </a:r>
            <a:r>
              <a:rPr lang="en-US" dirty="0" smtClean="0"/>
              <a:t>PCI Express</a:t>
            </a:r>
            <a:endParaRPr lang="ru-RU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+mn-lt"/>
              </a:rPr>
              <a:t>Вся  информация передается по одним и тем  же линиям</a:t>
            </a:r>
            <a:r>
              <a:rPr lang="en-US" dirty="0" smtClean="0">
                <a:latin typeface="+mn-lt"/>
              </a:rPr>
              <a:t>;</a:t>
            </a:r>
            <a:r>
              <a:rPr lang="ru-RU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eaLnBrk="1" hangingPunct="1"/>
            <a:r>
              <a:rPr lang="ru-RU" dirty="0" smtClean="0">
                <a:latin typeface="+mn-lt"/>
              </a:rPr>
              <a:t>Стандарт предусматривает и альтернативные носители сигнала, такие как оптические волноводы; </a:t>
            </a:r>
          </a:p>
          <a:p>
            <a:pPr eaLnBrk="1" hangingPunct="1"/>
            <a:r>
              <a:rPr lang="ru-RU" dirty="0" smtClean="0">
                <a:latin typeface="+mn-lt"/>
              </a:rPr>
              <a:t>Прерывания организуются с помощью передачи  специальных сообщений</a:t>
            </a:r>
            <a:r>
              <a:rPr lang="en-US" dirty="0" smtClean="0">
                <a:latin typeface="+mn-lt"/>
              </a:rPr>
              <a:t>(</a:t>
            </a:r>
            <a:r>
              <a:rPr lang="ru-RU" dirty="0" smtClean="0">
                <a:latin typeface="+mn-lt"/>
              </a:rPr>
              <a:t>пакетов</a:t>
            </a:r>
            <a:r>
              <a:rPr lang="en-US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, получателем которых, является контроллер прерываний. </a:t>
            </a:r>
            <a:endParaRPr lang="en-US" dirty="0" smtClean="0">
              <a:latin typeface="+mn-lt"/>
            </a:endParaRPr>
          </a:p>
          <a:p>
            <a:pPr eaLnBrk="1" hangingPunct="1"/>
            <a:r>
              <a:rPr lang="ru-RU" dirty="0" smtClean="0">
                <a:solidFill>
                  <a:srgbClr val="C00000"/>
                </a:solidFill>
                <a:latin typeface="+mn-lt"/>
              </a:rPr>
              <a:t>Четыре</a:t>
            </a:r>
            <a:r>
              <a:rPr lang="ru-RU" dirty="0" smtClean="0">
                <a:latin typeface="+mn-lt"/>
              </a:rPr>
              <a:t> адресных пространства: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</a:rPr>
              <a:t>Память;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</a:rPr>
              <a:t>Порты устройств </a:t>
            </a:r>
            <a:r>
              <a:rPr lang="ru-RU" sz="2000" dirty="0" smtClean="0"/>
              <a:t>ввода вывода (для старых устройств);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</a:rPr>
              <a:t>Память конфигурации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</a:rPr>
              <a:t>Пространство сообщений </a:t>
            </a:r>
            <a:r>
              <a:rPr lang="ru-RU" sz="2000" dirty="0" smtClean="0"/>
              <a:t>(например, адреса для отправки пакетов  прерываний)</a:t>
            </a:r>
          </a:p>
          <a:p>
            <a:pPr eaLnBrk="1" hangingPunct="1"/>
            <a:endParaRPr lang="ru-RU" sz="2800" dirty="0" smtClean="0">
              <a:latin typeface="Times New Roman" pitchFamily="18" charset="0"/>
            </a:endParaRPr>
          </a:p>
          <a:p>
            <a:pPr eaLnBrk="1" hangingPunct="1"/>
            <a:endParaRPr lang="ru-RU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</a:rPr>
              <a:t>Шина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PCI Express</a:t>
            </a:r>
            <a:endParaRPr lang="ru-RU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 smtClean="0"/>
              <a:t> </a:t>
            </a:r>
            <a:r>
              <a:rPr lang="ru-RU" dirty="0" smtClean="0"/>
              <a:t>Шина PCI </a:t>
            </a:r>
            <a:r>
              <a:rPr lang="ru-RU" dirty="0" err="1" smtClean="0"/>
              <a:t>Express</a:t>
            </a:r>
            <a:r>
              <a:rPr lang="ru-RU" dirty="0" smtClean="0"/>
              <a:t> - </a:t>
            </a:r>
            <a:r>
              <a:rPr lang="ru-RU" b="1" dirty="0" smtClean="0">
                <a:solidFill>
                  <a:srgbClr val="27AB27"/>
                </a:solidFill>
              </a:rPr>
              <a:t>локальная сеть в пределах </a:t>
            </a:r>
            <a:r>
              <a:rPr lang="ru-RU" b="1" dirty="0" err="1" smtClean="0">
                <a:solidFill>
                  <a:srgbClr val="27AB27"/>
                </a:solidFill>
              </a:rPr>
              <a:t>компьютера,</a:t>
            </a:r>
            <a:r>
              <a:rPr lang="ru-RU" dirty="0" err="1" smtClean="0"/>
              <a:t>напоминающая</a:t>
            </a:r>
            <a:r>
              <a:rPr lang="ru-RU" dirty="0" smtClean="0"/>
              <a:t> </a:t>
            </a:r>
            <a:r>
              <a:rPr lang="ru-RU" dirty="0" err="1" smtClean="0"/>
              <a:t>Gigabit</a:t>
            </a:r>
            <a:r>
              <a:rPr lang="ru-RU" dirty="0" smtClean="0"/>
              <a:t> </a:t>
            </a:r>
            <a:r>
              <a:rPr lang="ru-RU" dirty="0" err="1" smtClean="0"/>
              <a:t>Ethernet</a:t>
            </a:r>
            <a:r>
              <a:rPr lang="ru-RU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ru-RU" dirty="0" smtClean="0"/>
          </a:p>
          <a:p>
            <a:pPr eaLnBrk="1" hangingPunct="1">
              <a:lnSpc>
                <a:spcPct val="90000"/>
              </a:lnSpc>
            </a:pPr>
            <a:r>
              <a:rPr lang="ru-RU" dirty="0" smtClean="0"/>
              <a:t>PCI </a:t>
            </a:r>
            <a:r>
              <a:rPr lang="ru-RU" dirty="0" err="1" smtClean="0"/>
              <a:t>Express</a:t>
            </a:r>
            <a:r>
              <a:rPr lang="ru-RU" dirty="0" smtClean="0"/>
              <a:t> использует традиционную многоуровневую модель, аналогичную сетевой модели </a:t>
            </a:r>
            <a:r>
              <a:rPr lang="en-US" dirty="0" smtClean="0"/>
              <a:t> OSI.</a:t>
            </a:r>
            <a:endParaRPr lang="ru-RU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ChangeArrowheads="1"/>
          </p:cNvSpPr>
          <p:nvPr/>
        </p:nvSpPr>
        <p:spPr bwMode="auto">
          <a:xfrm>
            <a:off x="571500" y="214313"/>
            <a:ext cx="8229600" cy="3460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chemeClr val="tx2"/>
                </a:solidFill>
                <a:latin typeface="Times New Roman" pitchFamily="18" charset="0"/>
              </a:rPr>
              <a:t>Многоуровневая модель шины 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PCI Express</a:t>
            </a:r>
            <a:endParaRPr lang="ru-RU" sz="2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9144000" cy="53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dirty="0" smtClean="0"/>
              <a:t>Формат пакетов шины PCI </a:t>
            </a:r>
            <a:r>
              <a:rPr lang="ru-RU" dirty="0" err="1" smtClean="0"/>
              <a:t>Express</a:t>
            </a:r>
            <a:r>
              <a:rPr lang="ru-RU" dirty="0" smtClean="0"/>
              <a:t>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sz="2600" b="1" dirty="0" smtClean="0">
                <a:latin typeface="+mn-lt"/>
              </a:rPr>
              <a:t>Кадр</a:t>
            </a:r>
            <a:r>
              <a:rPr lang="ru-RU" sz="2600" dirty="0" smtClean="0">
                <a:latin typeface="+mn-lt"/>
              </a:rPr>
              <a:t> — начальная и конечная последовательность бит необходимых для распознавания  начала и конца каждого пакета. </a:t>
            </a:r>
            <a:endParaRPr lang="en-US" sz="26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ru-RU" sz="2600" b="1" dirty="0" smtClean="0">
                <a:latin typeface="+mn-lt"/>
              </a:rPr>
              <a:t>Порядковый номер  </a:t>
            </a:r>
            <a:r>
              <a:rPr lang="ru-RU" sz="2600" dirty="0" smtClean="0">
                <a:latin typeface="+mn-lt"/>
              </a:rPr>
              <a:t>— номер пакета, добавляется на канальном уровне чтобы пакеты направленные  одному получателю можно было собрать в нужной последовательности; </a:t>
            </a:r>
          </a:p>
          <a:p>
            <a:pPr>
              <a:lnSpc>
                <a:spcPct val="100000"/>
              </a:lnSpc>
            </a:pPr>
            <a:r>
              <a:rPr lang="ru-RU" sz="2600" b="1" dirty="0" smtClean="0">
                <a:latin typeface="+mn-lt"/>
              </a:rPr>
              <a:t>Заголовок</a:t>
            </a:r>
            <a:r>
              <a:rPr lang="ru-RU" sz="2600" dirty="0" smtClean="0">
                <a:latin typeface="+mn-lt"/>
              </a:rPr>
              <a:t>  — заголовок пакета, описывает тип пакета, адрес получателя, приоритет и другие свойства</a:t>
            </a:r>
            <a:endParaRPr lang="en-US" sz="26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ru-RU" sz="2600" b="1" dirty="0" smtClean="0">
                <a:latin typeface="+mn-lt"/>
              </a:rPr>
              <a:t>Данные</a:t>
            </a:r>
            <a:r>
              <a:rPr lang="ru-RU" sz="2600" dirty="0" smtClean="0">
                <a:latin typeface="+mn-lt"/>
              </a:rPr>
              <a:t> —данные пакеты; </a:t>
            </a:r>
          </a:p>
          <a:p>
            <a:pPr>
              <a:lnSpc>
                <a:spcPct val="100000"/>
              </a:lnSpc>
            </a:pPr>
            <a:r>
              <a:rPr lang="ru-RU" sz="2600" b="1" dirty="0" smtClean="0">
                <a:latin typeface="+mn-lt"/>
              </a:rPr>
              <a:t>CRC</a:t>
            </a:r>
            <a:r>
              <a:rPr lang="ru-RU" sz="2600" dirty="0" smtClean="0">
                <a:latin typeface="+mn-lt"/>
              </a:rPr>
              <a:t> — контрольная сумма пакета.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645" y="928670"/>
            <a:ext cx="833723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116632"/>
            <a:ext cx="8229600" cy="346075"/>
          </a:xfrm>
        </p:spPr>
        <p:txBody>
          <a:bodyPr>
            <a:noAutofit/>
          </a:bodyPr>
          <a:lstStyle/>
          <a:p>
            <a:pPr eaLnBrk="1" hangingPunct="1"/>
            <a:r>
              <a:rPr lang="ru-RU" b="1" dirty="0" smtClean="0"/>
              <a:t>Заголовок пакета</a:t>
            </a:r>
          </a:p>
        </p:txBody>
      </p:sp>
      <p:pic>
        <p:nvPicPr>
          <p:cNvPr id="67587" name="Picture 4" descr="Gif 450x73, 12674 байт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857232"/>
            <a:ext cx="9144000" cy="2427306"/>
          </a:xfrm>
          <a:noFill/>
        </p:spPr>
      </p:pic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179388" y="3094851"/>
            <a:ext cx="8964612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200" dirty="0" smtClean="0">
                <a:cs typeface="Arial" pitchFamily="34" charset="0"/>
              </a:rPr>
              <a:t>Основные поля заголовка:</a:t>
            </a:r>
          </a:p>
          <a:p>
            <a:r>
              <a:rPr lang="ru-RU" sz="2200" dirty="0" smtClean="0">
                <a:cs typeface="Arial" pitchFamily="34" charset="0"/>
              </a:rPr>
              <a:t>   </a:t>
            </a:r>
            <a:r>
              <a:rPr lang="en-US" sz="2200" b="1" dirty="0" smtClean="0">
                <a:cs typeface="Arial" pitchFamily="34" charset="0"/>
              </a:rPr>
              <a:t>FMT</a:t>
            </a:r>
            <a:r>
              <a:rPr lang="en-US" sz="2200" dirty="0" smtClean="0">
                <a:cs typeface="Arial" pitchFamily="34" charset="0"/>
              </a:rPr>
              <a:t> – </a:t>
            </a:r>
            <a:r>
              <a:rPr lang="ru-RU" sz="2200" dirty="0" smtClean="0">
                <a:cs typeface="Arial" pitchFamily="34" charset="0"/>
              </a:rPr>
              <a:t>задает вид пакета (</a:t>
            </a:r>
            <a:r>
              <a:rPr lang="ru-RU" dirty="0" smtClean="0">
                <a:cs typeface="Arial" pitchFamily="34" charset="0"/>
              </a:rPr>
              <a:t>длину заголовка, присутствие или отсутствие в пакете поля данных</a:t>
            </a:r>
            <a:r>
              <a:rPr lang="ru-RU" sz="2200" dirty="0" smtClean="0">
                <a:cs typeface="Arial" pitchFamily="34" charset="0"/>
              </a:rPr>
              <a:t>)</a:t>
            </a:r>
          </a:p>
          <a:p>
            <a:r>
              <a:rPr lang="ru-RU" sz="2200" dirty="0" smtClean="0">
                <a:cs typeface="Arial" pitchFamily="34" charset="0"/>
              </a:rPr>
              <a:t>   </a:t>
            </a:r>
            <a:r>
              <a:rPr lang="ru-RU" sz="2200" b="1" dirty="0" err="1" smtClean="0">
                <a:cs typeface="Arial" pitchFamily="34" charset="0"/>
              </a:rPr>
              <a:t>Type</a:t>
            </a:r>
            <a:r>
              <a:rPr lang="ru-RU" sz="2200" dirty="0" smtClean="0">
                <a:cs typeface="Arial" pitchFamily="34" charset="0"/>
              </a:rPr>
              <a:t> — тип пакета (задает тип маршрутизации пакета, по идентификатору </a:t>
            </a:r>
            <a:r>
              <a:rPr lang="ru-RU" sz="2000" dirty="0" err="1">
                <a:cs typeface="Arial" pitchFamily="34" charset="0"/>
              </a:rPr>
              <a:t>Requestor</a:t>
            </a:r>
            <a:r>
              <a:rPr lang="ru-RU" sz="2000" dirty="0">
                <a:cs typeface="Arial" pitchFamily="34" charset="0"/>
              </a:rPr>
              <a:t> </a:t>
            </a:r>
            <a:r>
              <a:rPr lang="ru-RU" sz="2000" dirty="0" err="1">
                <a:cs typeface="Arial" pitchFamily="34" charset="0"/>
              </a:rPr>
              <a:t>ID</a:t>
            </a:r>
            <a:r>
              <a:rPr lang="ru-RU" sz="2000" dirty="0">
                <a:cs typeface="Arial" pitchFamily="34" charset="0"/>
              </a:rPr>
              <a:t> </a:t>
            </a:r>
            <a:r>
              <a:rPr lang="ru-RU" sz="2000" dirty="0" smtClean="0">
                <a:cs typeface="Arial" pitchFamily="34" charset="0"/>
              </a:rPr>
              <a:t>, либо по  адресу, </a:t>
            </a:r>
            <a:r>
              <a:rPr lang="ru-RU" sz="2000" dirty="0" err="1" smtClean="0">
                <a:cs typeface="Arial" pitchFamily="34" charset="0"/>
              </a:rPr>
              <a:t>Address</a:t>
            </a:r>
            <a:r>
              <a:rPr lang="ru-RU" sz="2000" dirty="0" smtClean="0">
                <a:cs typeface="Arial" pitchFamily="34" charset="0"/>
              </a:rPr>
              <a:t>/</a:t>
            </a:r>
            <a:r>
              <a:rPr lang="ru-RU" sz="2000" dirty="0" err="1" smtClean="0">
                <a:cs typeface="Arial" pitchFamily="34" charset="0"/>
              </a:rPr>
              <a:t>Routing</a:t>
            </a:r>
            <a:r>
              <a:rPr lang="ru-RU" sz="2000" dirty="0" smtClean="0">
                <a:cs typeface="Arial" pitchFamily="34" charset="0"/>
              </a:rPr>
              <a:t>  и  </a:t>
            </a:r>
            <a:r>
              <a:rPr lang="ru-RU" sz="2000" dirty="0" err="1" smtClean="0">
                <a:cs typeface="Arial" pitchFamily="34" charset="0"/>
              </a:rPr>
              <a:t>оин</a:t>
            </a:r>
            <a:r>
              <a:rPr lang="ru-RU" sz="2000" dirty="0" smtClean="0">
                <a:cs typeface="Arial" pitchFamily="34" charset="0"/>
              </a:rPr>
              <a:t> из четырех основных типов - </a:t>
            </a:r>
            <a:r>
              <a:rPr lang="ru-RU" sz="2000" dirty="0" err="1" smtClean="0">
                <a:cs typeface="Arial" pitchFamily="34" charset="0"/>
              </a:rPr>
              <a:t>Memory</a:t>
            </a:r>
            <a:r>
              <a:rPr lang="ru-RU" sz="2000" dirty="0" smtClean="0">
                <a:cs typeface="Arial" pitchFamily="34" charset="0"/>
              </a:rPr>
              <a:t>, I/O, </a:t>
            </a:r>
            <a:r>
              <a:rPr lang="ru-RU" sz="2000" dirty="0" err="1" smtClean="0">
                <a:cs typeface="Arial" pitchFamily="34" charset="0"/>
              </a:rPr>
              <a:t>Config</a:t>
            </a:r>
            <a:r>
              <a:rPr lang="ru-RU" sz="2000" dirty="0" smtClean="0">
                <a:cs typeface="Arial" pitchFamily="34" charset="0"/>
              </a:rPr>
              <a:t>, </a:t>
            </a:r>
            <a:r>
              <a:rPr lang="ru-RU" sz="2000" dirty="0" err="1" smtClean="0">
                <a:cs typeface="Arial" pitchFamily="34" charset="0"/>
              </a:rPr>
              <a:t>Message</a:t>
            </a:r>
            <a:r>
              <a:rPr lang="ru-RU" sz="2200" dirty="0" smtClean="0">
                <a:cs typeface="Arial" pitchFamily="34" charset="0"/>
              </a:rPr>
              <a:t>); </a:t>
            </a:r>
          </a:p>
          <a:p>
            <a:r>
              <a:rPr lang="ru-RU" sz="2200" dirty="0" smtClean="0">
                <a:cs typeface="Arial" pitchFamily="34" charset="0"/>
              </a:rPr>
              <a:t>   </a:t>
            </a:r>
            <a:r>
              <a:rPr lang="ru-RU" sz="2200" b="1" dirty="0" err="1" smtClean="0">
                <a:cs typeface="Arial" pitchFamily="34" charset="0"/>
              </a:rPr>
              <a:t>Requestor</a:t>
            </a:r>
            <a:r>
              <a:rPr lang="ru-RU" sz="2200" b="1" dirty="0" smtClean="0">
                <a:cs typeface="Arial" pitchFamily="34" charset="0"/>
              </a:rPr>
              <a:t> ID </a:t>
            </a:r>
            <a:r>
              <a:rPr lang="ru-RU" sz="2200" dirty="0" smtClean="0">
                <a:cs typeface="Arial" pitchFamily="34" charset="0"/>
              </a:rPr>
              <a:t>— </a:t>
            </a:r>
            <a:r>
              <a:rPr lang="ru-RU" sz="2200" smtClean="0">
                <a:cs typeface="Arial" pitchFamily="34" charset="0"/>
              </a:rPr>
              <a:t>Номер получателя (</a:t>
            </a:r>
            <a:r>
              <a:rPr lang="ru-RU" sz="2000" b="1" smtClean="0">
                <a:cs typeface="Arial" pitchFamily="34" charset="0"/>
              </a:rPr>
              <a:t>шина</a:t>
            </a:r>
            <a:r>
              <a:rPr lang="ru-RU" sz="2000" b="1" dirty="0" smtClean="0">
                <a:cs typeface="Arial" pitchFamily="34" charset="0"/>
              </a:rPr>
              <a:t>, </a:t>
            </a:r>
            <a:r>
              <a:rPr lang="en-US" sz="2000" b="1" dirty="0" smtClean="0">
                <a:cs typeface="Arial" pitchFamily="34" charset="0"/>
              </a:rPr>
              <a:t>PCI Express</a:t>
            </a:r>
            <a:r>
              <a:rPr lang="ru-RU" sz="2000" b="1" dirty="0" smtClean="0">
                <a:cs typeface="Arial" pitchFamily="34" charset="0"/>
              </a:rPr>
              <a:t> устройство, функция  устройства</a:t>
            </a:r>
            <a:r>
              <a:rPr lang="ru-RU" sz="2200" dirty="0" smtClean="0">
                <a:cs typeface="Arial" pitchFamily="34" charset="0"/>
              </a:rPr>
              <a:t>); </a:t>
            </a:r>
          </a:p>
          <a:p>
            <a:r>
              <a:rPr lang="ru-RU" sz="2200" dirty="0" smtClean="0">
                <a:cs typeface="Arial" pitchFamily="34" charset="0"/>
              </a:rPr>
              <a:t>   </a:t>
            </a:r>
            <a:r>
              <a:rPr lang="ru-RU" sz="2200" b="1" dirty="0" err="1" smtClean="0">
                <a:cs typeface="Arial" pitchFamily="34" charset="0"/>
              </a:rPr>
              <a:t>Address</a:t>
            </a:r>
            <a:r>
              <a:rPr lang="ru-RU" sz="2200" b="1" dirty="0" smtClean="0">
                <a:cs typeface="Arial" pitchFamily="34" charset="0"/>
              </a:rPr>
              <a:t>/</a:t>
            </a:r>
            <a:r>
              <a:rPr lang="ru-RU" sz="2200" b="1" dirty="0" err="1" smtClean="0">
                <a:cs typeface="Arial" pitchFamily="34" charset="0"/>
              </a:rPr>
              <a:t>Routing</a:t>
            </a:r>
            <a:r>
              <a:rPr lang="ru-RU" sz="2200" dirty="0" smtClean="0">
                <a:cs typeface="Arial" pitchFamily="34" charset="0"/>
              </a:rPr>
              <a:t> — адрес в памяти или </a:t>
            </a:r>
            <a:r>
              <a:rPr lang="en-US" sz="2200" dirty="0" smtClean="0">
                <a:cs typeface="Arial" pitchFamily="34" charset="0"/>
              </a:rPr>
              <a:t>I/O</a:t>
            </a:r>
            <a:r>
              <a:rPr lang="ru-RU" sz="2200" dirty="0" smtClean="0">
                <a:cs typeface="Arial" pitchFamily="34" charset="0"/>
              </a:rPr>
              <a:t>, куда предназначается пакет (32- или 64-разрядный) или иная информация о маршрутизации пакета; </a:t>
            </a:r>
          </a:p>
          <a:p>
            <a:r>
              <a:rPr lang="ru-RU" sz="2400" dirty="0" smtClean="0">
                <a:cs typeface="Arial" pitchFamily="34" charset="0"/>
              </a:rPr>
              <a:t>   </a:t>
            </a:r>
            <a:r>
              <a:rPr lang="ru-RU" sz="2400" b="1" dirty="0" err="1" smtClean="0">
                <a:cs typeface="Arial" pitchFamily="34" charset="0"/>
              </a:rPr>
              <a:t>Length</a:t>
            </a:r>
            <a:r>
              <a:rPr lang="ru-RU" sz="2400" dirty="0" smtClean="0">
                <a:cs typeface="Arial" pitchFamily="34" charset="0"/>
              </a:rPr>
              <a:t> — объем передаваемых в пакете данных; </a:t>
            </a:r>
            <a:endParaRPr lang="ru-RU" sz="24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11156"/>
          </a:xfrm>
        </p:spPr>
        <p:txBody>
          <a:bodyPr/>
          <a:lstStyle/>
          <a:p>
            <a:r>
              <a:rPr lang="ru-RU" sz="2400" dirty="0" smtClean="0"/>
              <a:t>Заголовок маршрутизации пакета  по идентификатору и адресу</a:t>
            </a:r>
            <a:endParaRPr lang="ru-RU" sz="2400" dirty="0"/>
          </a:p>
        </p:txBody>
      </p:sp>
      <p:pic>
        <p:nvPicPr>
          <p:cNvPr id="4" name="Объект 3" descr="http://onreader.mdl.ru/PCIexpressTechnology3-0/content/figures/Fig041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144000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://onreader.mdl.ru/PCIexpressTechnology3-0/content/figures/Fig041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934"/>
            <a:ext cx="8820471" cy="2487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00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адреса конечной точкой</a:t>
            </a:r>
            <a:endParaRPr lang="ru-RU" dirty="0"/>
          </a:p>
        </p:txBody>
      </p:sp>
      <p:pic>
        <p:nvPicPr>
          <p:cNvPr id="4" name="Рисунок 3" descr="http://onreader.mdl.ru/PCIexpressTechnology3-0/content/figures/Fig042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416824" cy="5348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331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Прерывания с помощью </a:t>
            </a:r>
            <a:r>
              <a:rPr lang="en-US" dirty="0" err="1" smtClean="0"/>
              <a:t>MSI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57989"/>
            <a:ext cx="7056784" cy="540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45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 аппаратных прерываний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1800" dirty="0" smtClean="0"/>
              <a:t>Два контроллера прерываний</a:t>
            </a:r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0</a:t>
            </a:r>
            <a:r>
              <a:rPr lang="ru-RU" dirty="0"/>
              <a:t>. Системный таймер</a:t>
            </a:r>
          </a:p>
          <a:p>
            <a:r>
              <a:rPr lang="en-US" dirty="0"/>
              <a:t>1</a:t>
            </a:r>
            <a:r>
              <a:rPr lang="ru-RU" dirty="0"/>
              <a:t>. Клавиатура</a:t>
            </a:r>
          </a:p>
          <a:p>
            <a:r>
              <a:rPr lang="en-US" dirty="0"/>
              <a:t>2</a:t>
            </a:r>
            <a:r>
              <a:rPr lang="ru-RU" dirty="0"/>
              <a:t>. Дополнительный контроллер прерываний</a:t>
            </a:r>
          </a:p>
          <a:p>
            <a:r>
              <a:rPr lang="en-US" dirty="0"/>
              <a:t>3</a:t>
            </a:r>
            <a:r>
              <a:rPr lang="ru-RU" dirty="0"/>
              <a:t>. Порты </a:t>
            </a:r>
            <a:r>
              <a:rPr lang="ru-RU" dirty="0" err="1"/>
              <a:t>Com</a:t>
            </a:r>
            <a:r>
              <a:rPr lang="ru-RU" dirty="0"/>
              <a:t> 1 и 3</a:t>
            </a:r>
          </a:p>
          <a:p>
            <a:r>
              <a:rPr lang="en-US" dirty="0"/>
              <a:t>4</a:t>
            </a:r>
            <a:r>
              <a:rPr lang="ru-RU" dirty="0"/>
              <a:t>. Порты </a:t>
            </a:r>
            <a:r>
              <a:rPr lang="ru-RU" dirty="0" err="1"/>
              <a:t>Com</a:t>
            </a:r>
            <a:r>
              <a:rPr lang="ru-RU" dirty="0"/>
              <a:t> 2 и 4</a:t>
            </a:r>
          </a:p>
          <a:p>
            <a:r>
              <a:rPr lang="en-US" dirty="0"/>
              <a:t>5</a:t>
            </a:r>
            <a:r>
              <a:rPr lang="ru-RU" dirty="0"/>
              <a:t>. Свободно (в 8-битной шине — контроллер жесткого диска)</a:t>
            </a:r>
          </a:p>
          <a:p>
            <a:r>
              <a:rPr lang="en-US" dirty="0"/>
              <a:t>6</a:t>
            </a:r>
            <a:r>
              <a:rPr lang="ru-RU" dirty="0"/>
              <a:t>. Контроллер гибких дисков (FDD)</a:t>
            </a:r>
          </a:p>
          <a:p>
            <a:r>
              <a:rPr lang="en-US" dirty="0"/>
              <a:t>7</a:t>
            </a:r>
            <a:r>
              <a:rPr lang="ru-RU" dirty="0"/>
              <a:t>. Параллельный порт LPT</a:t>
            </a:r>
          </a:p>
          <a:p>
            <a:r>
              <a:rPr lang="en-US" dirty="0"/>
              <a:t>8. </a:t>
            </a:r>
            <a:r>
              <a:rPr lang="ru-RU" dirty="0" smtClean="0"/>
              <a:t>Часы реального времени CMOS</a:t>
            </a:r>
          </a:p>
          <a:p>
            <a:r>
              <a:rPr lang="en-US" dirty="0" smtClean="0"/>
              <a:t>9. </a:t>
            </a:r>
            <a:r>
              <a:rPr lang="ru-RU" dirty="0" smtClean="0"/>
              <a:t>Совмещено с IRQ 2</a:t>
            </a:r>
          </a:p>
          <a:p>
            <a:r>
              <a:rPr lang="en-US" dirty="0" smtClean="0"/>
              <a:t>10.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11. </a:t>
            </a:r>
            <a:r>
              <a:rPr lang="ru-RU" dirty="0" smtClean="0"/>
              <a:t>Свободно</a:t>
            </a:r>
          </a:p>
          <a:p>
            <a:r>
              <a:rPr lang="en-US" dirty="0" smtClean="0"/>
              <a:t>12. </a:t>
            </a:r>
            <a:r>
              <a:rPr lang="ru-RU" dirty="0" smtClean="0"/>
              <a:t>Порт мыши PS/2</a:t>
            </a:r>
          </a:p>
          <a:p>
            <a:r>
              <a:rPr lang="en-US" dirty="0" smtClean="0"/>
              <a:t>13.</a:t>
            </a:r>
            <a:r>
              <a:rPr lang="ru-RU" dirty="0" smtClean="0"/>
              <a:t> Сопроцессор</a:t>
            </a:r>
          </a:p>
          <a:p>
            <a:r>
              <a:rPr lang="en-US" dirty="0" smtClean="0"/>
              <a:t>1</a:t>
            </a:r>
            <a:r>
              <a:rPr lang="ru-RU" dirty="0" smtClean="0"/>
              <a:t>4  Контроллер </a:t>
            </a:r>
            <a:r>
              <a:rPr lang="ru-RU" dirty="0" err="1" smtClean="0"/>
              <a:t>IDE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19"/>
            <a:ext cx="70485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74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Преобразование информации на физическом уровне</a:t>
            </a:r>
          </a:p>
        </p:txBody>
      </p:sp>
      <p:pic>
        <p:nvPicPr>
          <p:cNvPr id="68611" name="Picture 5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3816350" cy="444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6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071546"/>
            <a:ext cx="3995737" cy="451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1000100" y="642918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Передача</a:t>
            </a:r>
          </a:p>
        </p:txBody>
      </p:sp>
      <p:sp>
        <p:nvSpPr>
          <p:cNvPr id="68614" name="Text Box 8"/>
          <p:cNvSpPr txBox="1">
            <a:spLocks noChangeArrowheads="1"/>
          </p:cNvSpPr>
          <p:nvPr/>
        </p:nvSpPr>
        <p:spPr bwMode="auto">
          <a:xfrm>
            <a:off x="6929454" y="642918"/>
            <a:ext cx="100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/>
              <a:t>Прием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5429264"/>
            <a:ext cx="85725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cs typeface="Arial" pitchFamily="34" charset="0"/>
              </a:rPr>
              <a:t>Используется избыточное защищенное от помех кодирование  8b/10b - каждый байт при передаче представляется десятью битами. Для стандарта PCI </a:t>
            </a:r>
            <a:r>
              <a:rPr lang="ru-RU" sz="2400" dirty="0" err="1" smtClean="0">
                <a:cs typeface="Arial" pitchFamily="34" charset="0"/>
              </a:rPr>
              <a:t>Express</a:t>
            </a:r>
            <a:r>
              <a:rPr lang="ru-RU" sz="2400" dirty="0" smtClean="0">
                <a:cs typeface="Arial" pitchFamily="34" charset="0"/>
              </a:rPr>
              <a:t> 3.0 и выше  используется кодирование 128b/130b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260351"/>
            <a:ext cx="8459788" cy="5026037"/>
          </a:xfrm>
          <a:noFill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-5462588" y="-1793875"/>
            <a:ext cx="33067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800" b="0"/>
              <a:t>В одну/обе стороны, ГБайт/с </a:t>
            </a:r>
          </a:p>
        </p:txBody>
      </p:sp>
      <p:sp>
        <p:nvSpPr>
          <p:cNvPr id="69636" name="Rectangle 105"/>
          <p:cNvSpPr>
            <a:spLocks noChangeArrowheads="1"/>
          </p:cNvSpPr>
          <p:nvPr/>
        </p:nvSpPr>
        <p:spPr bwMode="auto">
          <a:xfrm>
            <a:off x="179388" y="0"/>
            <a:ext cx="8229600" cy="260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>
                <a:solidFill>
                  <a:schemeClr val="tx2"/>
                </a:solidFill>
              </a:rPr>
              <a:t> Масштабируемость шины </a:t>
            </a:r>
            <a:r>
              <a:rPr lang="en-US" sz="2800">
                <a:solidFill>
                  <a:schemeClr val="tx2"/>
                </a:solidFill>
              </a:rPr>
              <a:t>PCI Express</a:t>
            </a:r>
            <a:endParaRPr lang="ru-RU" sz="28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429264"/>
            <a:ext cx="7540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Последовательный поток  байт  может  передаваться </a:t>
            </a:r>
          </a:p>
          <a:p>
            <a:r>
              <a:rPr lang="ru-RU" sz="2400" b="1" dirty="0" smtClean="0"/>
              <a:t> параллельно по  нескольким каналам (до 32 каналов)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642918"/>
            <a:ext cx="3600450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Разъем </a:t>
            </a:r>
            <a:r>
              <a:rPr lang="en-US" dirty="0" smtClean="0"/>
              <a:t>PCI</a:t>
            </a:r>
            <a:r>
              <a:rPr lang="ru-RU" dirty="0" smtClean="0"/>
              <a:t> -</a:t>
            </a:r>
            <a:r>
              <a:rPr lang="en-US" dirty="0" smtClean="0"/>
              <a:t> Express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 descr="PCIExpr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595313"/>
            <a:ext cx="83534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3975100" y="37623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3348038" y="404813"/>
            <a:ext cx="30241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Times New Roman" pitchFamily="18" charset="0"/>
              </a:rPr>
              <a:t>Шины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PCI – Express, PCI</a:t>
            </a:r>
            <a:endParaRPr lang="ru-RU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389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14356"/>
            <a:ext cx="78486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19675" y="-13979"/>
            <a:ext cx="5759910" cy="52322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latin typeface="Times New Roman" pitchFamily="18" charset="0"/>
              </a:rPr>
              <a:t>Третье поколение – переходной этап</a:t>
            </a:r>
            <a:endParaRPr lang="ru-RU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22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dirty="0" err="1" smtClean="0">
                <a:solidFill>
                  <a:srgbClr val="FF0000"/>
                </a:solidFill>
              </a:rPr>
              <a:t>Чипсет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Чипсет</a:t>
            </a:r>
            <a:r>
              <a:rPr lang="ru-RU" sz="2800" dirty="0" smtClean="0">
                <a:latin typeface="+mn-lt"/>
              </a:rPr>
              <a:t> - набор микросхем которые обеспечивают взаимодействие между процессором, памятью, и устройства вода-вывода.</a:t>
            </a:r>
            <a:endParaRPr lang="en-US" sz="2800" dirty="0" smtClean="0">
              <a:latin typeface="+mn-lt"/>
            </a:endParaRP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 Состав - два чипа:</a:t>
            </a:r>
          </a:p>
          <a:p>
            <a:pPr lvl="1"/>
            <a:r>
              <a:rPr lang="ru-RU" sz="2600" i="1" dirty="0" smtClean="0">
                <a:solidFill>
                  <a:srgbClr val="C00000"/>
                </a:solidFill>
                <a:latin typeface="+mn-lt"/>
              </a:rPr>
              <a:t>северным мост</a:t>
            </a:r>
            <a:r>
              <a:rPr lang="ru-RU" sz="2600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600" dirty="0" smtClean="0">
                <a:latin typeface="+mn-lt"/>
              </a:rPr>
              <a:t>Northbridge</a:t>
            </a:r>
            <a:r>
              <a:rPr lang="ru-RU" sz="2600" dirty="0" smtClean="0">
                <a:latin typeface="+mn-lt"/>
              </a:rPr>
              <a:t>) или </a:t>
            </a:r>
            <a:r>
              <a:rPr lang="ru-RU" sz="2600" dirty="0" err="1"/>
              <a:t>МСН</a:t>
            </a:r>
            <a:r>
              <a:rPr lang="ru-RU" sz="2600" dirty="0"/>
              <a:t> (</a:t>
            </a:r>
            <a:r>
              <a:rPr lang="en-US" sz="2600" dirty="0"/>
              <a:t>Memory</a:t>
            </a:r>
            <a:r>
              <a:rPr lang="ru-RU" sz="2600" dirty="0"/>
              <a:t> </a:t>
            </a:r>
            <a:r>
              <a:rPr lang="en-US" sz="2600" dirty="0"/>
              <a:t>Controller Hub</a:t>
            </a:r>
            <a:r>
              <a:rPr lang="ru-RU" sz="2600" dirty="0" smtClean="0"/>
              <a:t>)</a:t>
            </a:r>
          </a:p>
          <a:p>
            <a:pPr lvl="1"/>
            <a:r>
              <a:rPr lang="ru-RU" sz="2600" dirty="0" smtClean="0">
                <a:latin typeface="+mn-lt"/>
              </a:rPr>
              <a:t> </a:t>
            </a:r>
            <a:r>
              <a:rPr lang="ru-RU" sz="2600" i="1" dirty="0" smtClean="0">
                <a:solidFill>
                  <a:srgbClr val="C00000"/>
                </a:solidFill>
                <a:latin typeface="+mn-lt"/>
              </a:rPr>
              <a:t>южный мост </a:t>
            </a:r>
            <a:r>
              <a:rPr lang="ru-RU" sz="2600" dirty="0" smtClean="0">
                <a:latin typeface="+mn-lt"/>
              </a:rPr>
              <a:t>(</a:t>
            </a:r>
            <a:r>
              <a:rPr lang="en-US" sz="2600" dirty="0" smtClean="0">
                <a:latin typeface="+mn-lt"/>
              </a:rPr>
              <a:t>Southbridge</a:t>
            </a:r>
            <a:r>
              <a:rPr lang="ru-RU" sz="2600" dirty="0" smtClean="0">
                <a:latin typeface="+mn-lt"/>
              </a:rPr>
              <a:t>) </a:t>
            </a:r>
            <a:r>
              <a:rPr lang="ru-RU" sz="2600" i="1" dirty="0" smtClean="0">
                <a:latin typeface="+mn-lt"/>
              </a:rPr>
              <a:t>или </a:t>
            </a:r>
            <a:r>
              <a:rPr lang="en-US" sz="2600" dirty="0" err="1" smtClean="0"/>
              <a:t>ICH</a:t>
            </a:r>
            <a:r>
              <a:rPr lang="ru-RU" sz="2600" dirty="0" smtClean="0"/>
              <a:t> </a:t>
            </a:r>
            <a:r>
              <a:rPr lang="ru-RU" sz="2600" dirty="0"/>
              <a:t>(</a:t>
            </a:r>
            <a:r>
              <a:rPr lang="en-US" sz="2600" i="1" dirty="0"/>
              <a:t>I/O Controller Hub, </a:t>
            </a:r>
            <a:r>
              <a:rPr lang="ru-RU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9105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dirty="0" smtClean="0"/>
              <a:t>Южный мост</a:t>
            </a:r>
            <a:endParaRPr lang="ru-RU" dirty="0"/>
          </a:p>
        </p:txBody>
      </p:sp>
      <p:sp>
        <p:nvSpPr>
          <p:cNvPr id="20889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512" y="1175847"/>
            <a:ext cx="8858280" cy="450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+mn-lt"/>
              </a:rPr>
              <a:t>Содержит:</a:t>
            </a:r>
          </a:p>
          <a:p>
            <a:r>
              <a:rPr lang="ru-RU" dirty="0" smtClean="0">
                <a:latin typeface="+mn-lt"/>
              </a:rPr>
              <a:t>контроллеры </a:t>
            </a:r>
            <a:r>
              <a:rPr lang="ru-RU" dirty="0">
                <a:latin typeface="+mn-lt"/>
              </a:rPr>
              <a:t>шин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PCI, PCI Express</a:t>
            </a:r>
            <a:r>
              <a:rPr lang="en-US" dirty="0" smtClean="0">
                <a:solidFill>
                  <a:srgbClr val="0033CC"/>
                </a:solidFill>
                <a:latin typeface="+mn-lt"/>
              </a:rPr>
              <a:t>, LPC,</a:t>
            </a:r>
            <a:r>
              <a:rPr lang="ru-RU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0033CC"/>
                </a:solidFill>
                <a:latin typeface="+mn-lt"/>
              </a:rPr>
              <a:t>SPI</a:t>
            </a:r>
            <a:r>
              <a:rPr lang="ru-RU" dirty="0" smtClean="0">
                <a:solidFill>
                  <a:srgbClr val="0033CC"/>
                </a:solidFill>
                <a:latin typeface="+mn-lt"/>
              </a:rPr>
              <a:t>, </a:t>
            </a:r>
            <a:r>
              <a:rPr lang="en-US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Super I/O</a:t>
            </a:r>
          </a:p>
          <a:p>
            <a:r>
              <a:rPr lang="en-US" dirty="0" err="1" smtClean="0">
                <a:solidFill>
                  <a:srgbClr val="0033CC"/>
                </a:solidFill>
                <a:latin typeface="+mn-lt"/>
              </a:rPr>
              <a:t>SATA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 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SAS</a:t>
            </a:r>
            <a:r>
              <a:rPr lang="en-US" dirty="0" smtClean="0">
                <a:latin typeface="+mn-lt"/>
              </a:rPr>
              <a:t>  </a:t>
            </a:r>
            <a:r>
              <a:rPr lang="ru-RU" dirty="0" smtClean="0">
                <a:latin typeface="+mn-lt"/>
              </a:rPr>
              <a:t>контроллеры</a:t>
            </a:r>
            <a:r>
              <a:rPr lang="en-US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жеских</a:t>
            </a:r>
            <a:r>
              <a:rPr lang="ru-RU" dirty="0" smtClean="0">
                <a:latin typeface="+mn-lt"/>
              </a:rPr>
              <a:t> дисков;</a:t>
            </a:r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часы реального времени (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Real Time Clock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ru-RU" dirty="0">
                <a:latin typeface="+mn-lt"/>
              </a:rPr>
              <a:t>управление питанием (</a:t>
            </a:r>
            <a:r>
              <a:rPr lang="en-US" dirty="0">
                <a:latin typeface="+mn-lt"/>
              </a:rPr>
              <a:t>Power management, APM </a:t>
            </a:r>
            <a:r>
              <a:rPr lang="ru-RU" dirty="0">
                <a:latin typeface="+mn-lt"/>
              </a:rPr>
              <a:t>и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ACPI</a:t>
            </a:r>
            <a:r>
              <a:rPr lang="en-US" dirty="0">
                <a:latin typeface="+mn-lt"/>
              </a:rPr>
              <a:t>);</a:t>
            </a:r>
          </a:p>
          <a:p>
            <a:r>
              <a:rPr lang="ru-RU" dirty="0">
                <a:latin typeface="+mn-lt"/>
              </a:rPr>
              <a:t>энергонезависимую память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BIOS (CMOS);</a:t>
            </a:r>
          </a:p>
          <a:p>
            <a:r>
              <a:rPr lang="ru-RU" dirty="0">
                <a:latin typeface="+mn-lt"/>
              </a:rPr>
              <a:t>звуковой контроллер (обычно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AC'97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или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Intel HDA</a:t>
            </a:r>
            <a:r>
              <a:rPr lang="en-US" dirty="0">
                <a:latin typeface="+mn-lt"/>
              </a:rPr>
              <a:t>).</a:t>
            </a:r>
          </a:p>
          <a:p>
            <a:r>
              <a:rPr lang="ru-RU" dirty="0">
                <a:latin typeface="+mn-lt"/>
              </a:rPr>
              <a:t>о</a:t>
            </a:r>
            <a:r>
              <a:rPr lang="ru-RU" dirty="0" smtClean="0">
                <a:latin typeface="+mn-lt"/>
              </a:rPr>
              <a:t>пционально может </a:t>
            </a:r>
            <a:r>
              <a:rPr lang="ru-RU" dirty="0">
                <a:latin typeface="+mn-lt"/>
              </a:rPr>
              <a:t>включать в себя </a:t>
            </a:r>
            <a:r>
              <a:rPr lang="ru-RU" dirty="0">
                <a:solidFill>
                  <a:srgbClr val="0033CC"/>
                </a:solidFill>
                <a:latin typeface="+mn-lt"/>
              </a:rPr>
              <a:t>контроллер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Ethernet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RAID</a:t>
            </a:r>
            <a:r>
              <a:rPr lang="en-US" dirty="0">
                <a:latin typeface="+mn-lt"/>
              </a:rPr>
              <a:t>-</a:t>
            </a:r>
            <a:r>
              <a:rPr lang="ru-RU" dirty="0">
                <a:latin typeface="+mn-lt"/>
              </a:rPr>
              <a:t>контроллеры, </a:t>
            </a:r>
            <a:r>
              <a:rPr lang="ru-RU" dirty="0">
                <a:solidFill>
                  <a:srgbClr val="0033CC"/>
                </a:solidFill>
                <a:latin typeface="+mn-lt"/>
              </a:rPr>
              <a:t>контроллеры </a:t>
            </a:r>
            <a:r>
              <a:rPr lang="en-US" dirty="0" smtClean="0">
                <a:solidFill>
                  <a:srgbClr val="0033CC"/>
                </a:solidFill>
                <a:latin typeface="+mn-lt"/>
              </a:rPr>
              <a:t>USB</a:t>
            </a:r>
            <a:r>
              <a:rPr lang="ru-RU" dirty="0" smtClean="0">
                <a:latin typeface="+mn-lt"/>
              </a:rPr>
              <a:t>. </a:t>
            </a:r>
          </a:p>
          <a:p>
            <a:r>
              <a:rPr lang="ru-RU" dirty="0" smtClean="0">
                <a:latin typeface="+mn-lt"/>
              </a:rPr>
              <a:t>И. др.</a:t>
            </a:r>
            <a:endParaRPr lang="ru-RU" dirty="0"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186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1164134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cs typeface="Arial" pitchFamily="34" charset="0"/>
              </a:rPr>
              <a:t>Северный мост</a:t>
            </a:r>
            <a:endParaRPr lang="en-US" sz="2400" b="1" dirty="0" smtClean="0">
              <a:solidFill>
                <a:srgbClr val="C00000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cs typeface="Arial" pitchFamily="34" charset="0"/>
              </a:rPr>
              <a:t>О</a:t>
            </a:r>
            <a:r>
              <a:rPr lang="ru-RU" sz="2400" dirty="0" smtClean="0">
                <a:cs typeface="Arial" pitchFamily="34" charset="0"/>
              </a:rPr>
              <a:t>беспечивает связь процессора с оперативной памятью, видеосистемой и южным мостом. </a:t>
            </a:r>
            <a:endParaRPr lang="en-US" sz="2400" dirty="0" smtClean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cs typeface="Arial" pitchFamily="34" charset="0"/>
              </a:rPr>
              <a:t>Содержит корневой коммутатор шины </a:t>
            </a:r>
            <a:r>
              <a:rPr lang="en-US" sz="2400" dirty="0" smtClean="0">
                <a:cs typeface="Arial" pitchFamily="34" charset="0"/>
              </a:rPr>
              <a:t>PCI Express</a:t>
            </a:r>
            <a:endParaRPr lang="ru-RU" sz="2400" dirty="0" smtClean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cs typeface="Arial" pitchFamily="34" charset="0"/>
              </a:rPr>
              <a:t>Содержит </a:t>
            </a:r>
            <a:r>
              <a:rPr lang="en-US" sz="2400" dirty="0" smtClean="0">
                <a:cs typeface="Arial" pitchFamily="34" charset="0"/>
              </a:rPr>
              <a:t>I/O </a:t>
            </a:r>
            <a:r>
              <a:rPr lang="en-US" sz="2400" dirty="0" err="1" smtClean="0">
                <a:cs typeface="Arial" pitchFamily="34" charset="0"/>
              </a:rPr>
              <a:t>APIC</a:t>
            </a:r>
            <a:endParaRPr lang="ru-RU" sz="2400" dirty="0" smtClean="0">
              <a:cs typeface="Arial" pitchFamily="34" charset="0"/>
            </a:endParaRPr>
          </a:p>
          <a:p>
            <a:endParaRPr lang="en-US" sz="2400" dirty="0" smtClean="0">
              <a:cs typeface="Arial" pitchFamily="34" charset="0"/>
            </a:endParaRPr>
          </a:p>
          <a:p>
            <a:r>
              <a:rPr lang="ru-RU" sz="2400" dirty="0" smtClean="0">
                <a:cs typeface="Arial" pitchFamily="34" charset="0"/>
              </a:rPr>
              <a:t>Данные между процессором и северным мостом передаются с помощью </a:t>
            </a:r>
            <a:r>
              <a:rPr lang="ru-RU" sz="2400" dirty="0" smtClean="0">
                <a:solidFill>
                  <a:srgbClr val="C00000"/>
                </a:solidFill>
                <a:cs typeface="Arial" pitchFamily="34" charset="0"/>
              </a:rPr>
              <a:t>системной шины</a:t>
            </a:r>
            <a:r>
              <a:rPr lang="ru-RU" sz="2400" dirty="0" smtClean="0">
                <a:cs typeface="Arial" pitchFamily="34" charset="0"/>
              </a:rPr>
              <a:t>, которая может иметь следующие названия: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FSB </a:t>
            </a:r>
            <a:r>
              <a:rPr lang="ru-RU" sz="2800" dirty="0" smtClean="0">
                <a:solidFill>
                  <a:srgbClr val="FF0000"/>
                </a:solidFill>
                <a:cs typeface="Arial" pitchFamily="34" charset="0"/>
              </a:rPr>
              <a:t>- </a:t>
            </a:r>
            <a:r>
              <a:rPr lang="ru-RU" sz="2800" dirty="0" smtClean="0">
                <a:cs typeface="Arial" pitchFamily="34" charset="0"/>
              </a:rPr>
              <a:t>в системах на базе процессоров </a:t>
            </a:r>
            <a:r>
              <a:rPr lang="en-US" sz="2800" dirty="0" smtClean="0">
                <a:cs typeface="Arial" pitchFamily="34" charset="0"/>
              </a:rPr>
              <a:t>Intel, </a:t>
            </a:r>
            <a:r>
              <a:rPr lang="ru-RU" sz="2800" dirty="0" smtClean="0">
                <a:cs typeface="Arial" pitchFamily="34" charset="0"/>
              </a:rPr>
              <a:t>кроме </a:t>
            </a:r>
            <a:r>
              <a:rPr lang="en-US" sz="2800" b="1" dirty="0" smtClean="0"/>
              <a:t>Intel </a:t>
            </a:r>
            <a:r>
              <a:rPr lang="en-US" sz="2800" dirty="0" smtClean="0"/>
              <a:t>Core I </a:t>
            </a:r>
            <a:r>
              <a:rPr lang="ru-RU" sz="2800" dirty="0" smtClean="0"/>
              <a:t>3/5/7, а также в старых системах </a:t>
            </a:r>
            <a:r>
              <a:rPr lang="en-US" sz="2800" dirty="0" smtClean="0"/>
              <a:t>AMD</a:t>
            </a:r>
            <a:r>
              <a:rPr lang="ru-RU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QPI</a:t>
            </a:r>
            <a:r>
              <a:rPr lang="ru-RU" sz="2800" dirty="0" smtClean="0">
                <a:solidFill>
                  <a:srgbClr val="FF0000"/>
                </a:solidFill>
              </a:rPr>
              <a:t> и </a:t>
            </a:r>
            <a:r>
              <a:rPr lang="en-US" sz="2800" dirty="0" smtClean="0">
                <a:solidFill>
                  <a:srgbClr val="FF0000"/>
                </a:solidFill>
              </a:rPr>
              <a:t>DMI </a:t>
            </a:r>
            <a:r>
              <a:rPr lang="ru-RU" sz="2800" dirty="0" smtClean="0">
                <a:solidFill>
                  <a:srgbClr val="FF0000"/>
                </a:solidFill>
              </a:rPr>
              <a:t>- </a:t>
            </a:r>
            <a:r>
              <a:rPr lang="ru-RU" sz="2800" dirty="0" smtClean="0"/>
              <a:t>в системах на базе </a:t>
            </a:r>
            <a:r>
              <a:rPr lang="en-US" sz="2800" dirty="0" smtClean="0"/>
              <a:t>Intel Core I</a:t>
            </a:r>
            <a:r>
              <a:rPr lang="ru-RU" sz="2800" dirty="0" smtClean="0"/>
              <a:t>3/5/7;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Hyper Transport </a:t>
            </a:r>
            <a:r>
              <a:rPr lang="ru-RU" sz="2800" dirty="0" smtClean="0"/>
              <a:t>для процессоров </a:t>
            </a:r>
            <a:r>
              <a:rPr lang="en-US" sz="2800" dirty="0" smtClean="0"/>
              <a:t>AMD;</a:t>
            </a:r>
            <a:endParaRPr lang="ru-RU" sz="2800" dirty="0" smtClean="0"/>
          </a:p>
          <a:p>
            <a:endParaRPr lang="ru-RU" sz="2800" dirty="0" smtClean="0"/>
          </a:p>
          <a:p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>
            <a:normAutofit fontScale="90000"/>
          </a:bodyPr>
          <a:lstStyle/>
          <a:p>
            <a:r>
              <a:rPr lang="ru-RU" sz="2800" b="1" dirty="0" err="1" smtClean="0">
                <a:solidFill>
                  <a:srgbClr val="FF0000"/>
                </a:solidFill>
              </a:rPr>
              <a:t>Чипсет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91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&amp;Pcy;&amp;ucy;&amp;tcy;&amp;iecy;&amp;vcy;&amp;ocy;&amp;dcy;&amp;icy;&amp;tcy;&amp;iecy;&amp;lcy;&amp;softcy; &amp;pcy;&amp;ocy; &amp;pcy;&amp;rcy;&amp;ocy;&amp;tscy;&amp;iecy;&amp;scy;&amp;scy;&amp;ocy;&amp;rcy;&amp;acy;&amp;mcy; Intel Core i3, i5, i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071546"/>
            <a:ext cx="6979647" cy="54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1640" y="332656"/>
            <a:ext cx="5989717" cy="40011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0" dirty="0">
                <a:solidFill>
                  <a:schemeClr val="tx2"/>
                </a:solidFill>
                <a:latin typeface="Times New Roman" pitchFamily="18" charset="0"/>
              </a:rPr>
              <a:t>АРХИТЕКТУРА НА ОСНОВЕ ШИНЫ </a:t>
            </a:r>
            <a:r>
              <a:rPr lang="en-US" sz="2000" b="0" dirty="0">
                <a:solidFill>
                  <a:schemeClr val="tx2"/>
                </a:solidFill>
                <a:latin typeface="Times New Roman" pitchFamily="18" charset="0"/>
              </a:rPr>
              <a:t>PCI Express</a:t>
            </a:r>
            <a:endParaRPr lang="ru-RU" sz="20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45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857232"/>
            <a:ext cx="378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Вставить картинку из книги про </a:t>
            </a:r>
            <a:r>
              <a:rPr lang="en-US" dirty="0" smtClean="0"/>
              <a:t>BIOS</a:t>
            </a:r>
          </a:p>
          <a:p>
            <a:endParaRPr lang="ru-RU" dirty="0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262" y="811395"/>
            <a:ext cx="6381746" cy="51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181" y="214290"/>
            <a:ext cx="889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Схема набора системной логики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Intel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P55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Express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для процессоров 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Core i3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i5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181" y="5973633"/>
            <a:ext cx="8892819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В некоторых конфигурациях северный мост находятся в процессоре, поэтому чипсет состоит из одного южного  моста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Второй этап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Появление нескольких параллельных шин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41365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50"/>
            <a:ext cx="9144000" cy="736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1600" b="1" dirty="0" smtClean="0"/>
              <a:t> 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endParaRPr lang="ru-RU" sz="1800" dirty="0" smtClean="0"/>
          </a:p>
        </p:txBody>
      </p:sp>
      <p:pic>
        <p:nvPicPr>
          <p:cNvPr id="528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629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00364" y="0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Системная шина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142984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 smtClean="0">
                <a:cs typeface="Arial" pitchFamily="34" charset="0"/>
              </a:rPr>
              <a:t>QPI (</a:t>
            </a:r>
            <a:r>
              <a:rPr lang="ru-RU" sz="2600" b="1" dirty="0" err="1" smtClean="0">
                <a:cs typeface="Arial" pitchFamily="34" charset="0"/>
              </a:rPr>
              <a:t>Quick</a:t>
            </a:r>
            <a:r>
              <a:rPr lang="ru-RU" sz="2600" b="1" dirty="0" smtClean="0">
                <a:cs typeface="Arial" pitchFamily="34" charset="0"/>
              </a:rPr>
              <a:t> </a:t>
            </a:r>
            <a:r>
              <a:rPr lang="ru-RU" sz="2600" b="1" dirty="0" err="1" smtClean="0">
                <a:cs typeface="Arial" pitchFamily="34" charset="0"/>
              </a:rPr>
              <a:t>Path</a:t>
            </a:r>
            <a:r>
              <a:rPr lang="ru-RU" sz="2600" b="1" dirty="0" smtClean="0">
                <a:cs typeface="Arial" pitchFamily="34" charset="0"/>
              </a:rPr>
              <a:t> </a:t>
            </a:r>
            <a:r>
              <a:rPr lang="ru-RU" sz="2600" b="1" dirty="0" err="1" smtClean="0">
                <a:cs typeface="Arial" pitchFamily="34" charset="0"/>
              </a:rPr>
              <a:t>Interconnect</a:t>
            </a:r>
            <a:r>
              <a:rPr lang="ru-RU" sz="2600" b="1" dirty="0" smtClean="0">
                <a:cs typeface="Arial" pitchFamily="34" charset="0"/>
              </a:rPr>
              <a:t>) – </a:t>
            </a:r>
            <a:r>
              <a:rPr lang="ru-RU" sz="2600" dirty="0" smtClean="0">
                <a:solidFill>
                  <a:srgbClr val="C00000"/>
                </a:solidFill>
                <a:cs typeface="Arial" pitchFamily="34" charset="0"/>
              </a:rPr>
              <a:t>последовательно-параллельная </a:t>
            </a:r>
            <a:r>
              <a:rPr lang="ru-RU" sz="2600" dirty="0" smtClean="0">
                <a:cs typeface="Arial" pitchFamily="34" charset="0"/>
              </a:rPr>
              <a:t> шина типа точка-точка, используемая для связи процессоров между собой и с чипсетом. Представлена компанией </a:t>
            </a:r>
            <a:r>
              <a:rPr lang="ru-RU" sz="2600" dirty="0" err="1" smtClean="0">
                <a:cs typeface="Arial" pitchFamily="34" charset="0"/>
              </a:rPr>
              <a:t>Intel</a:t>
            </a:r>
            <a:r>
              <a:rPr lang="ru-RU" sz="2600" dirty="0" smtClean="0">
                <a:cs typeface="Arial" pitchFamily="34" charset="0"/>
              </a:rPr>
              <a:t> в 2008. </a:t>
            </a:r>
          </a:p>
          <a:p>
            <a:endParaRPr lang="ru-RU" sz="2600" dirty="0" smtClean="0">
              <a:cs typeface="Arial" pitchFamily="34" charset="0"/>
            </a:endParaRPr>
          </a:p>
          <a:p>
            <a:r>
              <a:rPr lang="ru-RU" sz="2600" dirty="0" smtClean="0">
                <a:cs typeface="Arial" pitchFamily="34" charset="0"/>
              </a:rPr>
              <a:t>Каждое соединение шины </a:t>
            </a:r>
            <a:r>
              <a:rPr lang="ru-RU" sz="2600" dirty="0" err="1" smtClean="0">
                <a:cs typeface="Arial" pitchFamily="34" charset="0"/>
              </a:rPr>
              <a:t>QuickPath</a:t>
            </a:r>
            <a:r>
              <a:rPr lang="ru-RU" sz="2600" dirty="0" smtClean="0">
                <a:cs typeface="Arial" pitchFamily="34" charset="0"/>
              </a:rPr>
              <a:t> состоит из </a:t>
            </a:r>
            <a:r>
              <a:rPr lang="ru-RU" sz="2600" dirty="0" smtClean="0">
                <a:solidFill>
                  <a:srgbClr val="C00000"/>
                </a:solidFill>
                <a:cs typeface="Arial" pitchFamily="34" charset="0"/>
              </a:rPr>
              <a:t>двух  каналов </a:t>
            </a:r>
            <a:r>
              <a:rPr lang="ru-RU" sz="2600" dirty="0" smtClean="0">
                <a:cs typeface="Arial" pitchFamily="34" charset="0"/>
              </a:rPr>
              <a:t>(один на передачу, второй на прием).</a:t>
            </a:r>
          </a:p>
          <a:p>
            <a:r>
              <a:rPr lang="ru-RU" sz="2600" dirty="0" smtClean="0">
                <a:cs typeface="Arial" pitchFamily="34" charset="0"/>
              </a:rPr>
              <a:t> </a:t>
            </a:r>
          </a:p>
          <a:p>
            <a:r>
              <a:rPr lang="ru-RU" sz="2600" dirty="0" smtClean="0">
                <a:cs typeface="Arial" pitchFamily="34" charset="0"/>
              </a:rPr>
              <a:t>Каждый канал состоит </a:t>
            </a:r>
            <a:r>
              <a:rPr lang="ru-RU" sz="2600" dirty="0" smtClean="0">
                <a:solidFill>
                  <a:srgbClr val="C00000"/>
                </a:solidFill>
                <a:cs typeface="Arial" pitchFamily="34" charset="0"/>
              </a:rPr>
              <a:t>из 20 дифференциальных пар </a:t>
            </a:r>
            <a:r>
              <a:rPr lang="ru-RU" sz="2600" dirty="0" smtClean="0">
                <a:cs typeface="Arial" pitchFamily="34" charset="0"/>
              </a:rPr>
              <a:t>проводников. По каждой паре </a:t>
            </a:r>
            <a:r>
              <a:rPr lang="ru-RU" sz="2600" dirty="0" smtClean="0">
                <a:solidFill>
                  <a:srgbClr val="C00000"/>
                </a:solidFill>
                <a:cs typeface="Arial" pitchFamily="34" charset="0"/>
              </a:rPr>
              <a:t>информация передается последовательно</a:t>
            </a:r>
            <a:r>
              <a:rPr lang="ru-RU" sz="2600" dirty="0" smtClean="0">
                <a:cs typeface="Arial" pitchFamily="34" charset="0"/>
              </a:rPr>
              <a:t> (пакетами)</a:t>
            </a:r>
          </a:p>
          <a:p>
            <a:endParaRPr lang="ru-RU" sz="2600" dirty="0" smtClean="0">
              <a:cs typeface="Arial" pitchFamily="34" charset="0"/>
            </a:endParaRPr>
          </a:p>
          <a:p>
            <a:r>
              <a:rPr lang="ru-RU" sz="2600" dirty="0" smtClean="0">
                <a:cs typeface="Arial" pitchFamily="34" charset="0"/>
              </a:rPr>
              <a:t> Пропускная способность одного соединения (в двух направлениях) — от 19,2 до 25,6 Гигабайт в секунду при этом один процессор может иметь несколько соединений.</a:t>
            </a:r>
            <a:r>
              <a:rPr lang="ru-RU" sz="2600" b="1" dirty="0" smtClean="0">
                <a:cs typeface="Arial" pitchFamily="34" charset="0"/>
              </a:rPr>
              <a:t> </a:t>
            </a:r>
          </a:p>
          <a:p>
            <a:endParaRPr lang="ru-RU" sz="2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!!!!Системные шины</a:t>
            </a:r>
          </a:p>
        </p:txBody>
      </p:sp>
    </p:spTree>
    <p:extLst>
      <p:ext uri="{BB962C8B-B14F-4D97-AF65-F5344CB8AC3E}">
        <p14:creationId xmlns:p14="http://schemas.microsoft.com/office/powerpoint/2010/main" val="347112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Архитектура шины </a:t>
            </a:r>
            <a:r>
              <a:rPr lang="en-US" dirty="0" err="1" smtClean="0"/>
              <a:t>QPI</a:t>
            </a:r>
            <a:endParaRPr lang="ru-RU" dirty="0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3891186"/>
          </a:xfrm>
        </p:spPr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44842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7909" y="5373216"/>
            <a:ext cx="7176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Последовательно-параллельная шина</a:t>
            </a:r>
          </a:p>
          <a:p>
            <a:r>
              <a:rPr lang="ru-RU" dirty="0" smtClean="0"/>
              <a:t>Состоит из 2-х каналов (один на прием, второй на передачу).</a:t>
            </a:r>
          </a:p>
          <a:p>
            <a:r>
              <a:rPr lang="ru-RU" dirty="0" smtClean="0"/>
              <a:t> Каждый канал  из двадцати </a:t>
            </a:r>
            <a:r>
              <a:rPr lang="ru-RU" dirty="0">
                <a:cs typeface="Arial" pitchFamily="34" charset="0"/>
              </a:rPr>
              <a:t>дифференциальных</a:t>
            </a:r>
            <a:r>
              <a:rPr lang="ru-RU" dirty="0" smtClean="0"/>
              <a:t> пар проводников</a:t>
            </a:r>
          </a:p>
          <a:p>
            <a:r>
              <a:rPr lang="ru-RU" dirty="0" smtClean="0"/>
              <a:t>По каждой паре информация передается последовательно - пакетами </a:t>
            </a:r>
          </a:p>
          <a:p>
            <a:r>
              <a:rPr lang="ru-RU" dirty="0" smtClean="0"/>
              <a:t>Пропускная способность 27 Гбайт/сек.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831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шины </a:t>
            </a:r>
            <a:r>
              <a:rPr lang="en-US" dirty="0" err="1" smtClean="0"/>
              <a:t>QPI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476375"/>
            <a:ext cx="51149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945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Autofit/>
          </a:bodyPr>
          <a:lstStyle/>
          <a:p>
            <a:r>
              <a:rPr lang="ru-RU" b="1" dirty="0" smtClean="0"/>
              <a:t>Системные шины</a:t>
            </a:r>
          </a:p>
        </p:txBody>
      </p:sp>
      <p:sp>
        <p:nvSpPr>
          <p:cNvPr id="44035" name="Прямоугольник 3"/>
          <p:cNvSpPr>
            <a:spLocks noChangeArrowheads="1"/>
          </p:cNvSpPr>
          <p:nvPr/>
        </p:nvSpPr>
        <p:spPr bwMode="auto">
          <a:xfrm>
            <a:off x="0" y="1142984"/>
            <a:ext cx="83581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Шина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HyperTransport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(HT) — это двунаправленная последовательно/параллельная компьютерная шина с высокой пропускной способностью и малыми задержками(используется в компьютерах компании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AMD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6" name="Прямоугольник 4"/>
          <p:cNvSpPr>
            <a:spLocks noChangeArrowheads="1"/>
          </p:cNvSpPr>
          <p:nvPr/>
        </p:nvSpPr>
        <p:spPr bwMode="auto">
          <a:xfrm>
            <a:off x="5643570" y="714356"/>
            <a:ext cx="7858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	</a:t>
            </a: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714752"/>
            <a:ext cx="8353425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91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Второй этап </a:t>
            </a:r>
            <a:r>
              <a:rPr lang="ru-RU" dirty="0" smtClean="0"/>
              <a:t>- появление нескольких шин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487602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Одна общая шина разделяется на несколько отдельных:</a:t>
            </a:r>
          </a:p>
          <a:p>
            <a:pPr lvl="1"/>
            <a:r>
              <a:rPr lang="ru-RU" sz="2400" b="1" dirty="0" smtClean="0">
                <a:solidFill>
                  <a:srgbClr val="0033CC"/>
                </a:solidFill>
                <a:latin typeface="+mn-lt"/>
              </a:rPr>
              <a:t>Системную шину </a:t>
            </a:r>
          </a:p>
          <a:p>
            <a:pPr lvl="2">
              <a:lnSpc>
                <a:spcPct val="80000"/>
              </a:lnSpc>
              <a:spcBef>
                <a:spcPts val="0"/>
              </a:spcBef>
            </a:pPr>
            <a:r>
              <a:rPr lang="ru-RU" sz="2200" dirty="0" smtClean="0">
                <a:solidFill>
                  <a:srgbClr val="0033CC"/>
                </a:solidFill>
              </a:rPr>
              <a:t>Шина переднего плана </a:t>
            </a:r>
            <a:r>
              <a:rPr lang="en-US" sz="2200" b="1" dirty="0" smtClean="0">
                <a:solidFill>
                  <a:srgbClr val="FF0000"/>
                </a:solidFill>
              </a:rPr>
              <a:t>F</a:t>
            </a:r>
            <a:r>
              <a:rPr lang="en-US" sz="2200" dirty="0" smtClean="0">
                <a:solidFill>
                  <a:srgbClr val="0033CC"/>
                </a:solidFill>
              </a:rPr>
              <a:t>ront  </a:t>
            </a:r>
            <a:r>
              <a:rPr lang="en-US" sz="2200" b="1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>
                <a:solidFill>
                  <a:srgbClr val="0033CC"/>
                </a:solidFill>
              </a:rPr>
              <a:t>ide </a:t>
            </a:r>
            <a:r>
              <a:rPr lang="en-US" sz="2200" b="1" dirty="0" smtClean="0">
                <a:solidFill>
                  <a:srgbClr val="FF0000"/>
                </a:solidFill>
              </a:rPr>
              <a:t>B</a:t>
            </a:r>
            <a:r>
              <a:rPr lang="en-US" sz="2200" dirty="0" smtClean="0">
                <a:solidFill>
                  <a:srgbClr val="0033CC"/>
                </a:solidFill>
              </a:rPr>
              <a:t>us </a:t>
            </a:r>
            <a:r>
              <a:rPr lang="ru-RU" sz="2200" dirty="0" smtClean="0">
                <a:solidFill>
                  <a:srgbClr val="0033CC"/>
                </a:solidFill>
              </a:rPr>
              <a:t>связывала процессор с главным мостом </a:t>
            </a:r>
          </a:p>
          <a:p>
            <a:pPr lvl="2">
              <a:lnSpc>
                <a:spcPct val="80000"/>
              </a:lnSpc>
              <a:spcBef>
                <a:spcPts val="0"/>
              </a:spcBef>
            </a:pPr>
            <a:r>
              <a:rPr lang="ru-RU" sz="2200" dirty="0" smtClean="0">
                <a:solidFill>
                  <a:srgbClr val="0033CC"/>
                </a:solidFill>
              </a:rPr>
              <a:t>Шина заднего плана </a:t>
            </a:r>
            <a:r>
              <a:rPr lang="en-US" sz="2200" b="1" dirty="0" smtClean="0">
                <a:solidFill>
                  <a:srgbClr val="FF0000"/>
                </a:solidFill>
              </a:rPr>
              <a:t>B</a:t>
            </a:r>
            <a:r>
              <a:rPr lang="en-US" sz="2200" dirty="0" smtClean="0">
                <a:solidFill>
                  <a:srgbClr val="0033CC"/>
                </a:solidFill>
              </a:rPr>
              <a:t>ack </a:t>
            </a:r>
            <a:r>
              <a:rPr lang="en-US" sz="2200" b="1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>
                <a:solidFill>
                  <a:srgbClr val="0033CC"/>
                </a:solidFill>
              </a:rPr>
              <a:t>ide </a:t>
            </a:r>
            <a:r>
              <a:rPr lang="en-US" sz="2200" b="1" dirty="0" smtClean="0">
                <a:solidFill>
                  <a:srgbClr val="FF0000"/>
                </a:solidFill>
              </a:rPr>
              <a:t>B</a:t>
            </a:r>
            <a:r>
              <a:rPr lang="en-US" sz="2200" dirty="0" smtClean="0">
                <a:solidFill>
                  <a:srgbClr val="0033CC"/>
                </a:solidFill>
              </a:rPr>
              <a:t>us </a:t>
            </a:r>
            <a:r>
              <a:rPr lang="ru-RU" sz="2200" dirty="0" smtClean="0">
                <a:solidFill>
                  <a:srgbClr val="0033CC"/>
                </a:solidFill>
              </a:rPr>
              <a:t> связывала процессор с кэш-памятью </a:t>
            </a:r>
            <a:r>
              <a:rPr lang="ru-RU" sz="2800" dirty="0">
                <a:solidFill>
                  <a:srgbClr val="0033CC"/>
                </a:solidFill>
              </a:rPr>
              <a:t>( </a:t>
            </a:r>
            <a:r>
              <a:rPr lang="ru-RU" sz="2000" dirty="0"/>
              <a:t>тогда кэш был не в составе процессора</a:t>
            </a:r>
            <a:r>
              <a:rPr lang="ru-RU" sz="2800" dirty="0">
                <a:solidFill>
                  <a:srgbClr val="0033CC"/>
                </a:solidFill>
              </a:rPr>
              <a:t>)</a:t>
            </a:r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2200" dirty="0" smtClean="0">
              <a:solidFill>
                <a:srgbClr val="0033CC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</a:pPr>
            <a:endParaRPr lang="ru-RU" sz="2200" dirty="0" smtClean="0">
              <a:solidFill>
                <a:srgbClr val="0033CC"/>
              </a:solidFill>
            </a:endParaRPr>
          </a:p>
          <a:p>
            <a:pPr lvl="1"/>
            <a:r>
              <a:rPr lang="ru-RU" sz="2400" b="1" dirty="0">
                <a:solidFill>
                  <a:srgbClr val="0033CC"/>
                </a:solidFill>
                <a:latin typeface="+mn-lt"/>
              </a:rPr>
              <a:t>Шину </a:t>
            </a:r>
            <a:r>
              <a:rPr lang="ru-RU" sz="2400" b="1" dirty="0" smtClean="0">
                <a:solidFill>
                  <a:srgbClr val="0033CC"/>
                </a:solidFill>
                <a:latin typeface="+mn-lt"/>
              </a:rPr>
              <a:t>ввода-вывода </a:t>
            </a:r>
            <a:r>
              <a:rPr lang="ru-RU" sz="2400" dirty="0" smtClean="0">
                <a:solidFill>
                  <a:srgbClr val="0033CC"/>
                </a:solidFill>
                <a:latin typeface="+mn-lt"/>
              </a:rPr>
              <a:t>( шина </a:t>
            </a:r>
            <a:r>
              <a:rPr lang="en-US" sz="2400" dirty="0" smtClean="0">
                <a:solidFill>
                  <a:srgbClr val="0033CC"/>
                </a:solidFill>
                <a:latin typeface="+mn-lt"/>
              </a:rPr>
              <a:t>PCI</a:t>
            </a:r>
            <a:r>
              <a:rPr lang="ru-RU" sz="2400" dirty="0" smtClean="0">
                <a:solidFill>
                  <a:srgbClr val="0033CC"/>
                </a:solidFill>
                <a:latin typeface="+mn-lt"/>
              </a:rPr>
              <a:t> -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Peripheral Component Interconnect</a:t>
            </a:r>
            <a:r>
              <a:rPr lang="ru-RU" sz="2000" dirty="0" smtClean="0">
                <a:solidFill>
                  <a:srgbClr val="FF0000"/>
                </a:solidFill>
                <a:latin typeface="+mn-lt"/>
              </a:rPr>
              <a:t>)</a:t>
            </a:r>
            <a:endParaRPr lang="ru-RU" sz="20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ru-RU" sz="2400" b="1" dirty="0" smtClean="0">
                <a:solidFill>
                  <a:srgbClr val="0033CC"/>
                </a:solidFill>
                <a:latin typeface="+mn-lt"/>
              </a:rPr>
              <a:t>Шину памяти </a:t>
            </a:r>
          </a:p>
          <a:p>
            <a:pPr lvl="1"/>
            <a:r>
              <a:rPr lang="ru-RU" sz="2400" b="1" dirty="0" smtClean="0">
                <a:solidFill>
                  <a:srgbClr val="0033CC"/>
                </a:solidFill>
                <a:latin typeface="+mn-lt"/>
              </a:rPr>
              <a:t>Шина графического</a:t>
            </a:r>
            <a:r>
              <a:rPr lang="en-US" sz="2400" b="1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ru-RU" sz="2400" b="1" dirty="0" smtClean="0">
                <a:solidFill>
                  <a:srgbClr val="0033CC"/>
                </a:solidFill>
                <a:latin typeface="+mn-lt"/>
              </a:rPr>
              <a:t>  адаптера</a:t>
            </a:r>
            <a:r>
              <a:rPr lang="en-US" sz="2400" b="1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0033CC"/>
                </a:solidFill>
                <a:latin typeface="+mn-lt"/>
              </a:rPr>
              <a:t>(</a:t>
            </a:r>
            <a:r>
              <a:rPr lang="en-US" sz="2400" dirty="0" err="1" smtClean="0">
                <a:solidFill>
                  <a:srgbClr val="0033CC"/>
                </a:solidFill>
                <a:latin typeface="+mn-lt"/>
              </a:rPr>
              <a:t>AGP</a:t>
            </a:r>
            <a:r>
              <a:rPr lang="en-US" sz="2400" dirty="0" smtClean="0">
                <a:solidFill>
                  <a:srgbClr val="0033CC"/>
                </a:solidFill>
                <a:latin typeface="+mn-lt"/>
              </a:rPr>
              <a:t>)</a:t>
            </a:r>
            <a:endParaRPr lang="ru-RU" sz="2400" dirty="0" smtClean="0">
              <a:solidFill>
                <a:srgbClr val="0033CC"/>
              </a:solidFill>
              <a:latin typeface="+mn-lt"/>
            </a:endParaRPr>
          </a:p>
          <a:p>
            <a:pPr marL="263525" lvl="1" indent="0">
              <a:buNone/>
            </a:pPr>
            <a:endParaRPr lang="ru-RU" sz="2400" dirty="0" smtClean="0">
              <a:solidFill>
                <a:srgbClr val="0033CC"/>
              </a:solidFill>
              <a:latin typeface="+mn-lt"/>
            </a:endParaRPr>
          </a:p>
          <a:p>
            <a:pPr marL="263525" lvl="1" indent="0">
              <a:buNone/>
            </a:pPr>
            <a:r>
              <a:rPr lang="ru-RU" sz="2400" dirty="0" smtClean="0">
                <a:solidFill>
                  <a:srgbClr val="0033CC"/>
                </a:solidFill>
                <a:latin typeface="+mn-lt"/>
              </a:rPr>
              <a:t>Все шины между собой объединены в одной микросхеме</a:t>
            </a:r>
          </a:p>
          <a:p>
            <a:pPr marL="263525" lvl="1" indent="0">
              <a:buNone/>
            </a:pPr>
            <a:r>
              <a:rPr lang="ru-RU" sz="2400" b="1" i="1" dirty="0" smtClean="0">
                <a:solidFill>
                  <a:srgbClr val="FF0000"/>
                </a:solidFill>
                <a:latin typeface="+mn-lt"/>
              </a:rPr>
              <a:t>«Главный мост»</a:t>
            </a:r>
            <a:r>
              <a:rPr lang="ru-RU" b="1" i="1" dirty="0" smtClean="0">
                <a:solidFill>
                  <a:srgbClr val="FF0000"/>
                </a:solidFill>
              </a:rPr>
              <a:t>  </a:t>
            </a:r>
          </a:p>
          <a:p>
            <a:pPr marL="263525" lvl="1" indent="0">
              <a:buNone/>
            </a:pPr>
            <a:endParaRPr lang="ru-RU" b="1" i="1" dirty="0">
              <a:solidFill>
                <a:srgbClr val="FF0000"/>
              </a:solidFill>
            </a:endParaRPr>
          </a:p>
          <a:p>
            <a:pPr marL="263525" lvl="1" indent="0">
              <a:buNone/>
            </a:pPr>
            <a:endParaRPr lang="ru-RU" b="1" i="1" dirty="0" smtClean="0">
              <a:solidFill>
                <a:srgbClr val="FF0000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205954"/>
            <a:ext cx="745088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ru-RU" sz="2400" b="1" dirty="0" smtClean="0"/>
              <a:t>Мост -  </a:t>
            </a:r>
            <a:r>
              <a:rPr lang="ru-RU" sz="2400" b="1" dirty="0"/>
              <a:t>устройство объединяющее шины между </a:t>
            </a:r>
            <a:r>
              <a:rPr lang="ru-RU" sz="2400" b="1" dirty="0" smtClean="0"/>
              <a:t>собой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15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09"/>
            <a:ext cx="9144000" cy="511156"/>
          </a:xfrm>
        </p:spPr>
        <p:txBody>
          <a:bodyPr/>
          <a:lstStyle/>
          <a:p>
            <a:r>
              <a:rPr lang="ru-RU" sz="3200" dirty="0" smtClean="0">
                <a:solidFill>
                  <a:srgbClr val="0033CC"/>
                </a:solidFill>
              </a:rPr>
              <a:t>Шина </a:t>
            </a:r>
            <a:r>
              <a:rPr lang="en-US" sz="3200" dirty="0">
                <a:solidFill>
                  <a:srgbClr val="0033CC"/>
                </a:solidFill>
              </a:rPr>
              <a:t>PCI</a:t>
            </a:r>
            <a:r>
              <a:rPr lang="ru-RU" sz="3200" dirty="0">
                <a:solidFill>
                  <a:srgbClr val="0033CC"/>
                </a:solidFill>
              </a:rPr>
              <a:t> - </a:t>
            </a:r>
            <a:r>
              <a:rPr lang="en-US" dirty="0">
                <a:solidFill>
                  <a:srgbClr val="FF0000"/>
                </a:solidFill>
              </a:rPr>
              <a:t>Peripheral Component Interconnect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" y="548680"/>
            <a:ext cx="80486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2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Шина </a:t>
            </a:r>
            <a:r>
              <a:rPr lang="en-US" dirty="0" smtClean="0"/>
              <a:t>PCI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4485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0344950"/>
      </p:ext>
    </p:extLst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7659</Words>
  <Application>Microsoft Office PowerPoint</Application>
  <PresentationFormat>Экран (4:3)</PresentationFormat>
  <Paragraphs>978</Paragraphs>
  <Slides>64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64</vt:i4>
      </vt:variant>
    </vt:vector>
  </HeadingPairs>
  <TitlesOfParts>
    <vt:vector size="67" baseType="lpstr">
      <vt:lpstr>2_Специальное оформление</vt:lpstr>
      <vt:lpstr>1_Специальное оформление</vt:lpstr>
      <vt:lpstr>Специальное оформление</vt:lpstr>
      <vt:lpstr>Эволюция архитектуры персонального компьютера</vt:lpstr>
      <vt:lpstr>Первый этап</vt:lpstr>
      <vt:lpstr>Одна общая системная шина</vt:lpstr>
      <vt:lpstr>Архитектура шины ISA </vt:lpstr>
      <vt:lpstr>Распределение  аппаратных прерываний Два контроллера прерываний</vt:lpstr>
      <vt:lpstr>Второй этап</vt:lpstr>
      <vt:lpstr>Второй этап - появление нескольких шин</vt:lpstr>
      <vt:lpstr>Шина PCI - Peripheral Component Interconnect</vt:lpstr>
      <vt:lpstr> Шина PCI</vt:lpstr>
      <vt:lpstr>Шина  PCI (Peripheral Component Interconnect)</vt:lpstr>
      <vt:lpstr>Топология</vt:lpstr>
      <vt:lpstr>Организация шины PCI</vt:lpstr>
      <vt:lpstr>Шина PCI</vt:lpstr>
      <vt:lpstr>Диаграмма обмена</vt:lpstr>
      <vt:lpstr>Организация ПДП</vt:lpstr>
      <vt:lpstr>Прерывания шины PCI</vt:lpstr>
      <vt:lpstr>PIC и APIC</vt:lpstr>
      <vt:lpstr>PIC</vt:lpstr>
      <vt:lpstr>Прерывания</vt:lpstr>
      <vt:lpstr> APIC </vt:lpstr>
      <vt:lpstr>APIC</vt:lpstr>
      <vt:lpstr>Симметричный режим</vt:lpstr>
      <vt:lpstr>Регистры APIC</vt:lpstr>
      <vt:lpstr>Прерывания сообщением (MSI)</vt:lpstr>
      <vt:lpstr>Механизмы доступа к КВВ шины PCI</vt:lpstr>
      <vt:lpstr>Память конфигурации устройства PCI</vt:lpstr>
      <vt:lpstr>Формат регистра базового адреса BAR</vt:lpstr>
      <vt:lpstr>Конфигурационное пространство моста Мост тоже устройство на шине PCI </vt:lpstr>
      <vt:lpstr>Конфигурационный адрес</vt:lpstr>
      <vt:lpstr>Параллельные шины</vt:lpstr>
      <vt:lpstr>Ограничения параллельных шин</vt:lpstr>
      <vt:lpstr>Последовательные шины</vt:lpstr>
      <vt:lpstr>Сравнительный анализ шин</vt:lpstr>
      <vt:lpstr>Третий этап</vt:lpstr>
      <vt:lpstr>PCI Express</vt:lpstr>
      <vt:lpstr>Архитектура шины (общий вариант)</vt:lpstr>
      <vt:lpstr>Архитектура шины</vt:lpstr>
      <vt:lpstr>Корневой комплекс</vt:lpstr>
      <vt:lpstr>Коммутатор PCIExpress</vt:lpstr>
      <vt:lpstr>Конечное устройство </vt:lpstr>
      <vt:lpstr>PCI Express</vt:lpstr>
      <vt:lpstr>Функционирование шины PCI Express</vt:lpstr>
      <vt:lpstr>Шина PCI Express</vt:lpstr>
      <vt:lpstr>Презентация PowerPoint</vt:lpstr>
      <vt:lpstr>Формат пакетов шины PCI Express </vt:lpstr>
      <vt:lpstr>Заголовок пакета</vt:lpstr>
      <vt:lpstr>Заголовок маршрутизации пакета  по идентификатору и адресу</vt:lpstr>
      <vt:lpstr>Проверка адреса конечной точкой</vt:lpstr>
      <vt:lpstr>Прерывания с помощью MSI</vt:lpstr>
      <vt:lpstr>Преобразование информации на физическом уровне</vt:lpstr>
      <vt:lpstr>Презентация PowerPoint</vt:lpstr>
      <vt:lpstr>Разъем PCI - Express</vt:lpstr>
      <vt:lpstr>Презентация PowerPoint</vt:lpstr>
      <vt:lpstr>Презентация PowerPoint</vt:lpstr>
      <vt:lpstr>Чипсет</vt:lpstr>
      <vt:lpstr>Южный мост</vt:lpstr>
      <vt:lpstr>Чипсет</vt:lpstr>
      <vt:lpstr>АРХИТЕКТУРА НА ОСНОВЕ ШИНЫ PCI Express</vt:lpstr>
      <vt:lpstr>Презентация PowerPoint</vt:lpstr>
      <vt:lpstr>   </vt:lpstr>
      <vt:lpstr>!!!!Системные шины</vt:lpstr>
      <vt:lpstr>Архитектура шины QPI</vt:lpstr>
      <vt:lpstr>Использование шины QPI</vt:lpstr>
      <vt:lpstr>Системные шины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232</cp:revision>
  <dcterms:created xsi:type="dcterms:W3CDTF">2016-08-20T08:39:45Z</dcterms:created>
  <dcterms:modified xsi:type="dcterms:W3CDTF">2021-11-01T03:39:47Z</dcterms:modified>
</cp:coreProperties>
</file>