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6" r:id="rId7"/>
    <p:sldId id="265" r:id="rId8"/>
    <p:sldId id="263" r:id="rId9"/>
    <p:sldId id="262" r:id="rId10"/>
    <p:sldId id="267" r:id="rId11"/>
    <p:sldId id="268" r:id="rId12"/>
    <p:sldId id="264" r:id="rId13"/>
  </p:sldIdLst>
  <p:sldSz cx="9144000" cy="5143500" type="screen16x9"/>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110" d="100"/>
          <a:sy n="110" d="100"/>
        </p:scale>
        <p:origin x="-642"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842EE9-52AF-4C9E-BE1F-AA985AEEE092}" type="datetimeFigureOut">
              <a:rPr lang="el-GR" smtClean="0"/>
              <a:t>29/6/2021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CB50E4C-0616-4408-9F01-1627287A5391}"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42EE9-52AF-4C9E-BE1F-AA985AEEE092}" type="datetimeFigureOut">
              <a:rPr lang="el-GR" smtClean="0"/>
              <a:t>29/6/2021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CB50E4C-0616-4408-9F01-1627287A5391}"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42EE9-52AF-4C9E-BE1F-AA985AEEE092}" type="datetimeFigureOut">
              <a:rPr lang="el-GR" smtClean="0"/>
              <a:t>29/6/2021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CB50E4C-0616-4408-9F01-1627287A5391}"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42EE9-52AF-4C9E-BE1F-AA985AEEE092}" type="datetimeFigureOut">
              <a:rPr lang="el-GR" smtClean="0"/>
              <a:t>29/6/2021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CB50E4C-0616-4408-9F01-1627287A5391}"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842EE9-52AF-4C9E-BE1F-AA985AEEE092}" type="datetimeFigureOut">
              <a:rPr lang="el-GR" smtClean="0"/>
              <a:t>29/6/2021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CB50E4C-0616-4408-9F01-1627287A5391}"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842EE9-52AF-4C9E-BE1F-AA985AEEE092}" type="datetimeFigureOut">
              <a:rPr lang="el-GR" smtClean="0"/>
              <a:t>29/6/2021</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4CB50E4C-0616-4408-9F01-1627287A5391}"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842EE9-52AF-4C9E-BE1F-AA985AEEE092}" type="datetimeFigureOut">
              <a:rPr lang="el-GR" smtClean="0"/>
              <a:t>29/6/2021</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4CB50E4C-0616-4408-9F01-1627287A5391}"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842EE9-52AF-4C9E-BE1F-AA985AEEE092}" type="datetimeFigureOut">
              <a:rPr lang="el-GR" smtClean="0"/>
              <a:t>29/6/2021</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4CB50E4C-0616-4408-9F01-1627287A5391}"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42EE9-52AF-4C9E-BE1F-AA985AEEE092}" type="datetimeFigureOut">
              <a:rPr lang="el-GR" smtClean="0"/>
              <a:t>29/6/2021</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4CB50E4C-0616-4408-9F01-1627287A5391}"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42EE9-52AF-4C9E-BE1F-AA985AEEE092}" type="datetimeFigureOut">
              <a:rPr lang="el-GR" smtClean="0"/>
              <a:t>29/6/2021</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4CB50E4C-0616-4408-9F01-1627287A5391}" type="slidenum">
              <a:rPr lang="el-GR" smtClean="0"/>
              <a:t>‹#›</a:t>
            </a:fld>
            <a:endParaRPr lang="el-GR"/>
          </a:p>
        </p:txBody>
      </p:sp>
      <p:sp>
        <p:nvSpPr>
          <p:cNvPr id="9" name="Content Placeholder 8"/>
          <p:cNvSpPr>
            <a:spLocks noGrp="1"/>
          </p:cNvSpPr>
          <p:nvPr>
            <p:ph sz="quarter" idx="13"/>
          </p:nvPr>
        </p:nvSpPr>
        <p:spPr>
          <a:xfrm>
            <a:off x="304800" y="285750"/>
            <a:ext cx="7772400" cy="37071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D842EE9-52AF-4C9E-BE1F-AA985AEEE092}" type="datetimeFigureOut">
              <a:rPr lang="el-GR" smtClean="0"/>
              <a:t>29/6/2021</a:t>
            </a:fld>
            <a:endParaRPr lang="el-GR"/>
          </a:p>
        </p:txBody>
      </p:sp>
      <p:sp>
        <p:nvSpPr>
          <p:cNvPr id="9" name="Slide Number Placeholder 8"/>
          <p:cNvSpPr>
            <a:spLocks noGrp="1"/>
          </p:cNvSpPr>
          <p:nvPr>
            <p:ph type="sldNum" sz="quarter" idx="11"/>
          </p:nvPr>
        </p:nvSpPr>
        <p:spPr/>
        <p:txBody>
          <a:bodyPr/>
          <a:lstStyle/>
          <a:p>
            <a:fld id="{4CB50E4C-0616-4408-9F01-1627287A5391}" type="slidenum">
              <a:rPr lang="el-GR" smtClean="0"/>
              <a:t>‹#›</a:t>
            </a:fld>
            <a:endParaRPr lang="el-GR"/>
          </a:p>
        </p:txBody>
      </p:sp>
      <p:sp>
        <p:nvSpPr>
          <p:cNvPr id="10" name="Footer Placeholder 9"/>
          <p:cNvSpPr>
            <a:spLocks noGrp="1"/>
          </p:cNvSpPr>
          <p:nvPr>
            <p:ph type="ftr" sz="quarter" idx="12"/>
          </p:nvPr>
        </p:nvSpPr>
        <p:spPr/>
        <p:txBody>
          <a:bodyPr/>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CB50E4C-0616-4408-9F01-1627287A5391}" type="slidenum">
              <a:rPr lang="el-GR" smtClean="0"/>
              <a:t>‹#›</a:t>
            </a:fld>
            <a:endParaRPr lang="el-GR"/>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l-GR"/>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6D842EE9-52AF-4C9E-BE1F-AA985AEEE092}" type="datetimeFigureOut">
              <a:rPr lang="el-GR" smtClean="0"/>
              <a:t>29/6/2021</a:t>
            </a:fld>
            <a:endParaRPr lang="el-G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740" y="514350"/>
            <a:ext cx="1048435" cy="10484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96579" y="244554"/>
            <a:ext cx="3818041" cy="954107"/>
          </a:xfrm>
          <a:prstGeom prst="rect">
            <a:avLst/>
          </a:prstGeom>
        </p:spPr>
        <p:txBody>
          <a:bodyPr wrap="square">
            <a:spAutoFit/>
          </a:bodyPr>
          <a:lstStyle/>
          <a:p>
            <a:r>
              <a:rPr lang="en-US" sz="2000" b="1" dirty="0"/>
              <a:t>Applied Data Science Capstone</a:t>
            </a:r>
          </a:p>
          <a:p>
            <a:r>
              <a:rPr lang="en-US" dirty="0" smtClean="0"/>
              <a:t>	</a:t>
            </a:r>
          </a:p>
          <a:p>
            <a:r>
              <a:rPr lang="en-US" dirty="0" smtClean="0"/>
              <a:t>by</a:t>
            </a:r>
            <a:endParaRPr lang="en-US" dirty="0"/>
          </a:p>
        </p:txBody>
      </p:sp>
      <p:sp>
        <p:nvSpPr>
          <p:cNvPr id="2" name="Rectangle 1"/>
          <p:cNvSpPr/>
          <p:nvPr/>
        </p:nvSpPr>
        <p:spPr>
          <a:xfrm>
            <a:off x="4343400" y="1809750"/>
            <a:ext cx="4114800" cy="707886"/>
          </a:xfrm>
          <a:prstGeom prst="rect">
            <a:avLst/>
          </a:prstGeom>
        </p:spPr>
        <p:txBody>
          <a:bodyPr wrap="square">
            <a:spAutoFit/>
          </a:bodyPr>
          <a:lstStyle/>
          <a:p>
            <a:pPr algn="ctr"/>
            <a:r>
              <a:rPr lang="en-US" sz="2000" b="1" dirty="0"/>
              <a:t>Finding the best place to open a restaurant in </a:t>
            </a:r>
            <a:r>
              <a:rPr lang="en-US" sz="2000" b="1" dirty="0" err="1" smtClean="0"/>
              <a:t>Attika</a:t>
            </a:r>
            <a:r>
              <a:rPr lang="en-US" sz="2000" b="1" dirty="0" smtClean="0"/>
              <a:t>, Greece</a:t>
            </a:r>
            <a:endParaRPr lang="el-GR" sz="2000" dirty="0"/>
          </a:p>
        </p:txBody>
      </p:sp>
      <p:sp>
        <p:nvSpPr>
          <p:cNvPr id="3" name="AutoShape 2" descr="MICHELIN London map - ViaMichel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sp>
        <p:nvSpPr>
          <p:cNvPr id="5" name="AutoShape 4" descr="MICHELIN London map - ViaMicheli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sp>
        <p:nvSpPr>
          <p:cNvPr id="6" name="Rectangle 5"/>
          <p:cNvSpPr/>
          <p:nvPr/>
        </p:nvSpPr>
        <p:spPr>
          <a:xfrm>
            <a:off x="5105400" y="2920484"/>
            <a:ext cx="2759282" cy="369332"/>
          </a:xfrm>
          <a:prstGeom prst="rect">
            <a:avLst/>
          </a:prstGeom>
        </p:spPr>
        <p:txBody>
          <a:bodyPr wrap="none">
            <a:spAutoFit/>
          </a:bodyPr>
          <a:lstStyle/>
          <a:p>
            <a:r>
              <a:rPr lang="en-US" dirty="0"/>
              <a:t>Konstantinos </a:t>
            </a:r>
            <a:r>
              <a:rPr lang="en-US" dirty="0" err="1"/>
              <a:t>Anathreptakis</a:t>
            </a:r>
            <a:endParaRPr lang="el-GR" b="1" dirty="0"/>
          </a:p>
        </p:txBody>
      </p:sp>
      <p:sp>
        <p:nvSpPr>
          <p:cNvPr id="7" name="Rectangle 6"/>
          <p:cNvSpPr/>
          <p:nvPr/>
        </p:nvSpPr>
        <p:spPr>
          <a:xfrm>
            <a:off x="5592315" y="3684629"/>
            <a:ext cx="1196161" cy="369332"/>
          </a:xfrm>
          <a:prstGeom prst="rect">
            <a:avLst/>
          </a:prstGeom>
        </p:spPr>
        <p:txBody>
          <a:bodyPr wrap="none">
            <a:spAutoFit/>
          </a:bodyPr>
          <a:lstStyle/>
          <a:p>
            <a:r>
              <a:rPr lang="en-US" dirty="0"/>
              <a:t>June, 2021</a:t>
            </a:r>
            <a:endParaRPr lang="el-GR" b="1" dirty="0"/>
          </a:p>
        </p:txBody>
      </p:sp>
      <p:pic>
        <p:nvPicPr>
          <p:cNvPr id="8" name="Picture 2" descr="Map of the administrative region of Attica, Greece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89339"/>
            <a:ext cx="4314941" cy="3045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04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800" y="6667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8150" y="205085"/>
            <a:ext cx="4438650" cy="461665"/>
          </a:xfrm>
          <a:prstGeom prst="rect">
            <a:avLst/>
          </a:prstGeom>
          <a:noFill/>
        </p:spPr>
        <p:txBody>
          <a:bodyPr wrap="square" rtlCol="0">
            <a:spAutoFit/>
          </a:bodyPr>
          <a:lstStyle/>
          <a:p>
            <a:r>
              <a:rPr lang="en-US" sz="2400" b="1" dirty="0" smtClean="0"/>
              <a:t>Map Visualization Cluster 1 </a:t>
            </a:r>
            <a:endParaRPr lang="el-GR" sz="24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19150"/>
            <a:ext cx="6461431" cy="4200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501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800" y="6667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8150" y="205085"/>
            <a:ext cx="4438650" cy="461665"/>
          </a:xfrm>
          <a:prstGeom prst="rect">
            <a:avLst/>
          </a:prstGeom>
          <a:noFill/>
        </p:spPr>
        <p:txBody>
          <a:bodyPr wrap="square" rtlCol="0">
            <a:spAutoFit/>
          </a:bodyPr>
          <a:lstStyle/>
          <a:p>
            <a:r>
              <a:rPr lang="en-US" sz="2400" b="1" dirty="0" smtClean="0"/>
              <a:t>Map Visualization Cluster 2 </a:t>
            </a:r>
            <a:endParaRPr lang="el-GR" sz="2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742950"/>
            <a:ext cx="6800987" cy="4346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218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800" y="6667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8150" y="205085"/>
            <a:ext cx="4438650" cy="461665"/>
          </a:xfrm>
          <a:prstGeom prst="rect">
            <a:avLst/>
          </a:prstGeom>
          <a:noFill/>
        </p:spPr>
        <p:txBody>
          <a:bodyPr wrap="square" rtlCol="0">
            <a:spAutoFit/>
          </a:bodyPr>
          <a:lstStyle/>
          <a:p>
            <a:r>
              <a:rPr lang="en-US" sz="2400" b="1" dirty="0" smtClean="0"/>
              <a:t>Conclusion and future directions </a:t>
            </a:r>
            <a:endParaRPr lang="el-GR" sz="2400" b="1" dirty="0"/>
          </a:p>
        </p:txBody>
      </p:sp>
      <p:sp>
        <p:nvSpPr>
          <p:cNvPr id="4" name="TextBox 3"/>
          <p:cNvSpPr txBox="1"/>
          <p:nvPr/>
        </p:nvSpPr>
        <p:spPr>
          <a:xfrm>
            <a:off x="723900" y="1185029"/>
            <a:ext cx="6858000" cy="3416320"/>
          </a:xfrm>
          <a:prstGeom prst="rect">
            <a:avLst/>
          </a:prstGeom>
          <a:solidFill>
            <a:schemeClr val="bg1">
              <a:lumMod val="85000"/>
            </a:schemeClr>
          </a:solidFill>
        </p:spPr>
        <p:txBody>
          <a:bodyPr wrap="square" rtlCol="0">
            <a:spAutoFit/>
          </a:bodyPr>
          <a:lstStyle/>
          <a:p>
            <a:pPr marL="285750" indent="-285750">
              <a:buFont typeface="Arial" pitchFamily="34" charset="0"/>
              <a:buChar char="•"/>
            </a:pPr>
            <a:r>
              <a:rPr lang="en-US" b="1" dirty="0" smtClean="0"/>
              <a:t>Identify locations  which restaurants is the most frequently venue in order </a:t>
            </a:r>
            <a:r>
              <a:rPr lang="en-US" b="1" dirty="0"/>
              <a:t>to aid stakeholders </a:t>
            </a:r>
            <a:r>
              <a:rPr lang="en-US" b="1" dirty="0" smtClean="0"/>
              <a:t>find the best place to open a new restaurant. </a:t>
            </a:r>
          </a:p>
          <a:p>
            <a:pPr marL="285750" indent="-285750">
              <a:buFont typeface="Arial" pitchFamily="34" charset="0"/>
              <a:buChar char="•"/>
            </a:pPr>
            <a:endParaRPr lang="en-US" dirty="0" smtClean="0"/>
          </a:p>
          <a:p>
            <a:pPr marL="285750" indent="-285750">
              <a:buFont typeface="Arial" pitchFamily="34" charset="0"/>
              <a:buChar char="•"/>
            </a:pPr>
            <a:r>
              <a:rPr lang="en-US" b="1" dirty="0" smtClean="0"/>
              <a:t>Clustering </a:t>
            </a:r>
            <a:r>
              <a:rPr lang="en-US" b="1" u="none" strike="noStrike" dirty="0" smtClean="0">
                <a:solidFill>
                  <a:schemeClr val="tx1"/>
                </a:solidFill>
                <a:effectLst/>
              </a:rPr>
              <a:t>locations into 5 categories </a:t>
            </a:r>
            <a:r>
              <a:rPr lang="en-US" b="1" dirty="0" smtClean="0"/>
              <a:t>in </a:t>
            </a:r>
            <a:r>
              <a:rPr lang="en-US" b="1" dirty="0"/>
              <a:t>order </a:t>
            </a:r>
            <a:r>
              <a:rPr lang="en-US" b="1" dirty="0" smtClean="0"/>
              <a:t>to know in which </a:t>
            </a:r>
            <a:r>
              <a:rPr lang="en-US" b="1" dirty="0"/>
              <a:t>area a franchise will open restaurants in order to satisfy all kind of Neighborhood clusters</a:t>
            </a:r>
            <a:r>
              <a:rPr lang="en-US" b="1" u="none" strike="noStrike" dirty="0" smtClean="0">
                <a:solidFill>
                  <a:schemeClr val="tx1"/>
                </a:solidFill>
                <a:effectLst/>
              </a:rPr>
              <a:t>. </a:t>
            </a:r>
            <a:endParaRPr lang="en-US" b="1" dirty="0" smtClean="0"/>
          </a:p>
          <a:p>
            <a:pPr marL="285750" indent="-285750">
              <a:buFont typeface="Arial" pitchFamily="34" charset="0"/>
              <a:buChar char="•"/>
            </a:pPr>
            <a:endParaRPr lang="en-US" b="1" dirty="0"/>
          </a:p>
          <a:p>
            <a:pPr marL="285750" indent="-285750">
              <a:buFont typeface="Arial" pitchFamily="34" charset="0"/>
              <a:buChar char="•"/>
            </a:pPr>
            <a:r>
              <a:rPr lang="en-US" b="1" dirty="0" smtClean="0"/>
              <a:t>There is place for future development of this project, as we can add more variables such as economic development, demographic data and financial data about the potential customer in each Neighborhood</a:t>
            </a:r>
            <a:r>
              <a:rPr lang="en-US" b="1" u="none" strike="noStrike" dirty="0" smtClean="0">
                <a:solidFill>
                  <a:schemeClr val="tx1"/>
                </a:solidFill>
                <a:effectLst/>
              </a:rPr>
              <a:t>.</a:t>
            </a:r>
            <a:endParaRPr lang="en-US" b="1" dirty="0" smtClean="0"/>
          </a:p>
        </p:txBody>
      </p:sp>
    </p:spTree>
    <p:extLst>
      <p:ext uri="{BB962C8B-B14F-4D97-AF65-F5344CB8AC3E}">
        <p14:creationId xmlns:p14="http://schemas.microsoft.com/office/powerpoint/2010/main" val="3070482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800" y="6667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8150" y="205085"/>
            <a:ext cx="3048000" cy="461665"/>
          </a:xfrm>
          <a:prstGeom prst="rect">
            <a:avLst/>
          </a:prstGeom>
          <a:noFill/>
        </p:spPr>
        <p:txBody>
          <a:bodyPr wrap="square" rtlCol="0">
            <a:spAutoFit/>
          </a:bodyPr>
          <a:lstStyle/>
          <a:p>
            <a:r>
              <a:rPr lang="en-US" sz="2400" b="1" dirty="0"/>
              <a:t>Introduction</a:t>
            </a:r>
            <a:endParaRPr lang="el-GR" sz="2400" b="1" dirty="0"/>
          </a:p>
        </p:txBody>
      </p:sp>
      <p:sp>
        <p:nvSpPr>
          <p:cNvPr id="7" name="TextBox 6"/>
          <p:cNvSpPr txBox="1"/>
          <p:nvPr/>
        </p:nvSpPr>
        <p:spPr>
          <a:xfrm>
            <a:off x="723900" y="971550"/>
            <a:ext cx="6858000" cy="3693319"/>
          </a:xfrm>
          <a:prstGeom prst="rect">
            <a:avLst/>
          </a:prstGeom>
          <a:solidFill>
            <a:schemeClr val="bg1">
              <a:lumMod val="85000"/>
            </a:schemeClr>
          </a:solidFill>
        </p:spPr>
        <p:txBody>
          <a:bodyPr wrap="square" rtlCol="0">
            <a:spAutoFit/>
          </a:bodyPr>
          <a:lstStyle/>
          <a:p>
            <a:endParaRPr lang="en-US" dirty="0" smtClean="0"/>
          </a:p>
          <a:p>
            <a:pPr marL="285750" indent="-285750">
              <a:buFont typeface="Arial" pitchFamily="34" charset="0"/>
              <a:buChar char="•"/>
            </a:pPr>
            <a:r>
              <a:rPr lang="en-US" b="1" dirty="0" smtClean="0"/>
              <a:t>Background: </a:t>
            </a:r>
            <a:r>
              <a:rPr lang="en-US" dirty="0" smtClean="0"/>
              <a:t>Explore </a:t>
            </a:r>
            <a:r>
              <a:rPr lang="en-US" dirty="0" smtClean="0"/>
              <a:t>Attica </a:t>
            </a:r>
            <a:r>
              <a:rPr lang="en-US" dirty="0"/>
              <a:t>n</a:t>
            </a:r>
            <a:r>
              <a:rPr lang="en-US" dirty="0" smtClean="0"/>
              <a:t>eighborhoods Latitude </a:t>
            </a:r>
            <a:r>
              <a:rPr lang="en-US" dirty="0"/>
              <a:t>and Longitude data in order to find the best place to open a </a:t>
            </a:r>
            <a:r>
              <a:rPr lang="en-US" dirty="0" smtClean="0"/>
              <a:t>restaurant.</a:t>
            </a:r>
            <a:endParaRPr lang="en-US" b="1" dirty="0" smtClean="0"/>
          </a:p>
          <a:p>
            <a:pPr marL="285750" indent="-285750">
              <a:buFont typeface="Arial" pitchFamily="34" charset="0"/>
              <a:buChar char="•"/>
            </a:pPr>
            <a:endParaRPr lang="en-US" b="1" dirty="0"/>
          </a:p>
          <a:p>
            <a:pPr marL="285750" indent="-285750">
              <a:buFont typeface="Arial" pitchFamily="34" charset="0"/>
              <a:buChar char="•"/>
            </a:pPr>
            <a:r>
              <a:rPr lang="en-US" b="1" dirty="0" smtClean="0"/>
              <a:t>Problems: </a:t>
            </a:r>
            <a:r>
              <a:rPr lang="en-US" dirty="0" smtClean="0"/>
              <a:t> Which </a:t>
            </a:r>
            <a:r>
              <a:rPr lang="en-US" dirty="0"/>
              <a:t>locations </a:t>
            </a:r>
            <a:r>
              <a:rPr lang="en-US" dirty="0" smtClean="0"/>
              <a:t>restaurants </a:t>
            </a:r>
            <a:r>
              <a:rPr lang="en-US" dirty="0"/>
              <a:t>are the most frequently </a:t>
            </a:r>
            <a:r>
              <a:rPr lang="en-US" dirty="0" smtClean="0"/>
              <a:t>venues. </a:t>
            </a:r>
            <a:r>
              <a:rPr lang="en-US" dirty="0"/>
              <a:t>Which Neighborhoods exhibit the same characteristics based on </a:t>
            </a:r>
            <a:r>
              <a:rPr lang="en-US" dirty="0" smtClean="0"/>
              <a:t>venues.</a:t>
            </a:r>
          </a:p>
          <a:p>
            <a:pPr marL="285750" indent="-285750">
              <a:buFont typeface="Arial" pitchFamily="34" charset="0"/>
              <a:buChar char="•"/>
            </a:pPr>
            <a:endParaRPr lang="en-US" b="1" dirty="0"/>
          </a:p>
          <a:p>
            <a:pPr marL="285750" indent="-285750">
              <a:buFont typeface="Arial" pitchFamily="34" charset="0"/>
              <a:buChar char="•"/>
            </a:pPr>
            <a:r>
              <a:rPr lang="en-US" b="1" dirty="0" smtClean="0"/>
              <a:t>Interest: </a:t>
            </a:r>
            <a:r>
              <a:rPr lang="en-US" dirty="0" smtClean="0"/>
              <a:t>Businesses </a:t>
            </a:r>
            <a:r>
              <a:rPr lang="en-US" dirty="0"/>
              <a:t>in the food industry as well advertising </a:t>
            </a:r>
            <a:r>
              <a:rPr lang="en-US" dirty="0" smtClean="0"/>
              <a:t>companies. Knowledge </a:t>
            </a:r>
            <a:r>
              <a:rPr lang="en-US" dirty="0"/>
              <a:t>of the location with the most frequently restaurants </a:t>
            </a:r>
            <a:r>
              <a:rPr lang="en-US" dirty="0" smtClean="0"/>
              <a:t>venues. </a:t>
            </a:r>
            <a:endParaRPr lang="en-US" b="1" dirty="0"/>
          </a:p>
          <a:p>
            <a:endParaRPr lang="en-US" dirty="0" smtClean="0"/>
          </a:p>
          <a:p>
            <a:endParaRPr lang="el-GR" dirty="0"/>
          </a:p>
        </p:txBody>
      </p:sp>
    </p:spTree>
    <p:extLst>
      <p:ext uri="{BB962C8B-B14F-4D97-AF65-F5344CB8AC3E}">
        <p14:creationId xmlns:p14="http://schemas.microsoft.com/office/powerpoint/2010/main" val="4181046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800" y="6667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8150" y="205085"/>
            <a:ext cx="4133850" cy="461665"/>
          </a:xfrm>
          <a:prstGeom prst="rect">
            <a:avLst/>
          </a:prstGeom>
          <a:noFill/>
        </p:spPr>
        <p:txBody>
          <a:bodyPr wrap="square" rtlCol="0">
            <a:spAutoFit/>
          </a:bodyPr>
          <a:lstStyle/>
          <a:p>
            <a:r>
              <a:rPr lang="en-US" sz="2400" b="1" dirty="0" smtClean="0"/>
              <a:t>Data acquisition and cleaning</a:t>
            </a:r>
            <a:endParaRPr lang="el-GR" sz="2400" b="1" dirty="0"/>
          </a:p>
        </p:txBody>
      </p:sp>
      <p:sp>
        <p:nvSpPr>
          <p:cNvPr id="4" name="TextBox 3"/>
          <p:cNvSpPr txBox="1"/>
          <p:nvPr/>
        </p:nvSpPr>
        <p:spPr>
          <a:xfrm>
            <a:off x="723900" y="1123950"/>
            <a:ext cx="6858000" cy="3416320"/>
          </a:xfrm>
          <a:prstGeom prst="rect">
            <a:avLst/>
          </a:prstGeom>
          <a:solidFill>
            <a:schemeClr val="bg1">
              <a:lumMod val="85000"/>
            </a:schemeClr>
          </a:solidFill>
        </p:spPr>
        <p:txBody>
          <a:bodyPr wrap="square" rtlCol="0">
            <a:spAutoFit/>
          </a:bodyPr>
          <a:lstStyle/>
          <a:p>
            <a:endParaRPr lang="en-US" dirty="0" smtClean="0"/>
          </a:p>
          <a:p>
            <a:pPr marL="285750" indent="-285750">
              <a:buFont typeface="Arial" pitchFamily="34" charset="0"/>
              <a:buChar char="•"/>
            </a:pPr>
            <a:r>
              <a:rPr lang="en-US" b="1" dirty="0"/>
              <a:t>Data </a:t>
            </a:r>
            <a:r>
              <a:rPr lang="en-US" b="1" dirty="0" smtClean="0"/>
              <a:t>sources : D</a:t>
            </a:r>
            <a:r>
              <a:rPr lang="en-US" dirty="0" smtClean="0"/>
              <a:t>ata was </a:t>
            </a:r>
            <a:r>
              <a:rPr lang="en-US" dirty="0"/>
              <a:t>obtained from </a:t>
            </a:r>
            <a:r>
              <a:rPr lang="en-US" dirty="0" smtClean="0"/>
              <a:t>the web and Foursquare. </a:t>
            </a:r>
            <a:r>
              <a:rPr lang="en-US" dirty="0"/>
              <a:t>The initial dataset </a:t>
            </a:r>
            <a:r>
              <a:rPr lang="en-US" dirty="0" smtClean="0"/>
              <a:t>was downloaded </a:t>
            </a:r>
            <a:r>
              <a:rPr lang="en-US" dirty="0"/>
              <a:t>from </a:t>
            </a:r>
            <a:r>
              <a:rPr lang="en-US" dirty="0" smtClean="0"/>
              <a:t>(</a:t>
            </a:r>
            <a:r>
              <a:rPr lang="en-US" u="sng" dirty="0"/>
              <a:t>https://simplemaps.com/data/gr-cities</a:t>
            </a:r>
            <a:r>
              <a:rPr lang="en-US" dirty="0" smtClean="0"/>
              <a:t>). </a:t>
            </a:r>
          </a:p>
          <a:p>
            <a:pPr marL="285750" indent="-285750">
              <a:buFont typeface="Arial" pitchFamily="34" charset="0"/>
              <a:buChar char="•"/>
            </a:pPr>
            <a:endParaRPr lang="en-US" b="1" dirty="0"/>
          </a:p>
          <a:p>
            <a:pPr marL="285750" indent="-285750">
              <a:buFont typeface="Arial" pitchFamily="34" charset="0"/>
              <a:buChar char="•"/>
            </a:pPr>
            <a:r>
              <a:rPr lang="en-US" b="1" dirty="0"/>
              <a:t>Data cleaning</a:t>
            </a:r>
            <a:r>
              <a:rPr lang="en-US" b="1" dirty="0" smtClean="0"/>
              <a:t>: </a:t>
            </a:r>
            <a:r>
              <a:rPr lang="en-US" dirty="0" smtClean="0"/>
              <a:t> </a:t>
            </a:r>
            <a:r>
              <a:rPr lang="en-US" dirty="0"/>
              <a:t>Data downloaded </a:t>
            </a:r>
            <a:r>
              <a:rPr lang="en-US" dirty="0" smtClean="0"/>
              <a:t>in </a:t>
            </a:r>
            <a:r>
              <a:rPr lang="en-US" dirty="0" err="1" smtClean="0"/>
              <a:t>csv</a:t>
            </a:r>
            <a:r>
              <a:rPr lang="en-US" dirty="0" smtClean="0"/>
              <a:t> file from </a:t>
            </a:r>
            <a:r>
              <a:rPr lang="en-US" dirty="0"/>
              <a:t>the web and cleaned and then combined into </a:t>
            </a:r>
            <a:r>
              <a:rPr lang="en-US" dirty="0" err="1" smtClean="0"/>
              <a:t>dataframe</a:t>
            </a:r>
            <a:r>
              <a:rPr lang="en-US" dirty="0" smtClean="0"/>
              <a:t>. </a:t>
            </a:r>
          </a:p>
          <a:p>
            <a:pPr marL="285750" indent="-285750">
              <a:buFont typeface="Arial" pitchFamily="34" charset="0"/>
              <a:buChar char="•"/>
            </a:pPr>
            <a:endParaRPr lang="en-US" b="1" dirty="0"/>
          </a:p>
          <a:p>
            <a:pPr marL="285750" indent="-285750">
              <a:buFont typeface="Arial" pitchFamily="34" charset="0"/>
              <a:buChar char="•"/>
            </a:pPr>
            <a:r>
              <a:rPr lang="en-US" b="1" dirty="0" smtClean="0"/>
              <a:t>Features: </a:t>
            </a:r>
            <a:r>
              <a:rPr lang="en-US" dirty="0" smtClean="0"/>
              <a:t>The number </a:t>
            </a:r>
            <a:r>
              <a:rPr lang="en-US" dirty="0"/>
              <a:t>neighborhoods </a:t>
            </a:r>
            <a:r>
              <a:rPr lang="en-US" dirty="0" smtClean="0"/>
              <a:t>in </a:t>
            </a:r>
            <a:r>
              <a:rPr lang="en-US" dirty="0" err="1" smtClean="0"/>
              <a:t>Attika</a:t>
            </a:r>
            <a:r>
              <a:rPr lang="en-US" dirty="0" smtClean="0"/>
              <a:t> are 82. Number o features will be 198, as the number of venues. Data will be downloaded form Foursquare API.  </a:t>
            </a:r>
          </a:p>
          <a:p>
            <a:endParaRPr lang="el-GR" dirty="0"/>
          </a:p>
        </p:txBody>
      </p:sp>
    </p:spTree>
    <p:extLst>
      <p:ext uri="{BB962C8B-B14F-4D97-AF65-F5344CB8AC3E}">
        <p14:creationId xmlns:p14="http://schemas.microsoft.com/office/powerpoint/2010/main" val="1728946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800" y="6667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5750" y="205085"/>
            <a:ext cx="8020050" cy="461665"/>
          </a:xfrm>
          <a:prstGeom prst="rect">
            <a:avLst/>
          </a:prstGeom>
          <a:noFill/>
        </p:spPr>
        <p:txBody>
          <a:bodyPr wrap="square" rtlCol="0">
            <a:spAutoFit/>
          </a:bodyPr>
          <a:lstStyle/>
          <a:p>
            <a:r>
              <a:rPr lang="en-US" sz="2400" b="1" dirty="0"/>
              <a:t>Exploratory Data </a:t>
            </a:r>
            <a:r>
              <a:rPr lang="en-US" sz="2400" b="1" dirty="0" smtClean="0"/>
              <a:t>Analysis – Visualization Map with locations   </a:t>
            </a:r>
            <a:endParaRPr lang="el-GR"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97" y="687578"/>
            <a:ext cx="7188805" cy="437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946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800" y="6667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8600" y="205085"/>
            <a:ext cx="8001000" cy="461665"/>
          </a:xfrm>
          <a:prstGeom prst="rect">
            <a:avLst/>
          </a:prstGeom>
          <a:noFill/>
        </p:spPr>
        <p:txBody>
          <a:bodyPr wrap="square" rtlCol="0">
            <a:spAutoFit/>
          </a:bodyPr>
          <a:lstStyle/>
          <a:p>
            <a:r>
              <a:rPr lang="en-US" sz="2400" b="1" dirty="0"/>
              <a:t>Exploratory Data </a:t>
            </a:r>
            <a:r>
              <a:rPr lang="en-US" sz="2400" b="1" dirty="0" smtClean="0"/>
              <a:t>Analysis </a:t>
            </a:r>
            <a:r>
              <a:rPr lang="en-US" sz="2400" b="1" dirty="0"/>
              <a:t>–Neighborhood </a:t>
            </a:r>
            <a:r>
              <a:rPr lang="en-US" sz="2400" b="1" dirty="0" smtClean="0"/>
              <a:t>with top 10 venues   </a:t>
            </a:r>
            <a:endParaRPr lang="el-GR" sz="2400" b="1" dirty="0"/>
          </a:p>
        </p:txBody>
      </p:sp>
      <p:graphicFrame>
        <p:nvGraphicFramePr>
          <p:cNvPr id="3" name="Table 2"/>
          <p:cNvGraphicFramePr>
            <a:graphicFrameLocks noGrp="1"/>
          </p:cNvGraphicFramePr>
          <p:nvPr>
            <p:extLst>
              <p:ext uri="{D42A27DB-BD31-4B8C-83A1-F6EECF244321}">
                <p14:modId xmlns:p14="http://schemas.microsoft.com/office/powerpoint/2010/main" val="4024842821"/>
              </p:ext>
            </p:extLst>
          </p:nvPr>
        </p:nvGraphicFramePr>
        <p:xfrm>
          <a:off x="228598" y="1047750"/>
          <a:ext cx="8077201" cy="3581398"/>
        </p:xfrm>
        <a:graphic>
          <a:graphicData uri="http://schemas.openxmlformats.org/drawingml/2006/table">
            <a:tbl>
              <a:tblPr>
                <a:tableStyleId>{5C22544A-7EE6-4342-B048-85BDC9FD1C3A}</a:tableStyleId>
              </a:tblPr>
              <a:tblGrid>
                <a:gridCol w="734291"/>
                <a:gridCol w="734291"/>
                <a:gridCol w="734291"/>
                <a:gridCol w="734291"/>
                <a:gridCol w="734291"/>
                <a:gridCol w="734291"/>
                <a:gridCol w="734291"/>
                <a:gridCol w="734291"/>
                <a:gridCol w="734291"/>
                <a:gridCol w="734291"/>
                <a:gridCol w="734291"/>
              </a:tblGrid>
              <a:tr h="635090">
                <a:tc>
                  <a:txBody>
                    <a:bodyPr/>
                    <a:lstStyle/>
                    <a:p>
                      <a:pPr algn="ctr" fontAlgn="ctr"/>
                      <a:r>
                        <a:rPr lang="en-US" sz="900" b="1" i="0" u="none" strike="noStrike" dirty="0">
                          <a:solidFill>
                            <a:srgbClr val="000000"/>
                          </a:solidFill>
                          <a:effectLst/>
                          <a:latin typeface="Segoe UI"/>
                        </a:rPr>
                        <a:t>Neighborhood</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900" b="1" i="0" u="none" strike="noStrike">
                          <a:solidFill>
                            <a:srgbClr val="000000"/>
                          </a:solidFill>
                          <a:effectLst/>
                          <a:latin typeface="Segoe UI"/>
                        </a:rPr>
                        <a:t>1st Most Common Venue</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900" b="1" i="0" u="none" strike="noStrike">
                          <a:solidFill>
                            <a:srgbClr val="000000"/>
                          </a:solidFill>
                          <a:effectLst/>
                          <a:latin typeface="Segoe UI"/>
                        </a:rPr>
                        <a:t>2nd Most Common Venue</a:t>
                      </a:r>
                    </a:p>
                  </a:txBody>
                  <a:tcPr marL="9525" marR="9525" marT="9525"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900" b="1" i="0" u="none" strike="noStrike">
                          <a:solidFill>
                            <a:srgbClr val="000000"/>
                          </a:solidFill>
                          <a:effectLst/>
                          <a:latin typeface="Segoe UI"/>
                        </a:rPr>
                        <a:t>3rd Most Common Venue</a:t>
                      </a:r>
                    </a:p>
                  </a:txBody>
                  <a:tcPr marL="9525" marR="9525" marT="9525"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900" b="1" i="0" u="none" strike="noStrike">
                          <a:solidFill>
                            <a:srgbClr val="000000"/>
                          </a:solidFill>
                          <a:effectLst/>
                          <a:latin typeface="Segoe UI"/>
                        </a:rPr>
                        <a:t>4th Most Common Venue</a:t>
                      </a:r>
                    </a:p>
                  </a:txBody>
                  <a:tcPr marL="9525" marR="9525" marT="9525"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900" b="1" i="0" u="none" strike="noStrike">
                          <a:solidFill>
                            <a:srgbClr val="000000"/>
                          </a:solidFill>
                          <a:effectLst/>
                          <a:latin typeface="Segoe UI"/>
                        </a:rPr>
                        <a:t>5th Most Common Venue</a:t>
                      </a:r>
                    </a:p>
                  </a:txBody>
                  <a:tcPr marL="9525" marR="9525" marT="9525"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900" b="1" i="0" u="none" strike="noStrike">
                          <a:solidFill>
                            <a:srgbClr val="000000"/>
                          </a:solidFill>
                          <a:effectLst/>
                          <a:latin typeface="Segoe UI"/>
                        </a:rPr>
                        <a:t>6th Most Common Venue</a:t>
                      </a:r>
                    </a:p>
                  </a:txBody>
                  <a:tcPr marL="9525" marR="9525" marT="9525"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900" b="1" i="0" u="none" strike="noStrike">
                          <a:solidFill>
                            <a:srgbClr val="000000"/>
                          </a:solidFill>
                          <a:effectLst/>
                          <a:latin typeface="Segoe UI"/>
                        </a:rPr>
                        <a:t>7th Most Common Venue</a:t>
                      </a:r>
                    </a:p>
                  </a:txBody>
                  <a:tcPr marL="9525" marR="9525" marT="9525"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900" b="1" i="0" u="none" strike="noStrike">
                          <a:solidFill>
                            <a:srgbClr val="000000"/>
                          </a:solidFill>
                          <a:effectLst/>
                          <a:latin typeface="Segoe UI"/>
                        </a:rPr>
                        <a:t>8th Most Common Venue</a:t>
                      </a:r>
                    </a:p>
                  </a:txBody>
                  <a:tcPr marL="9525" marR="9525" marT="9525"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900" b="1" i="0" u="none" strike="noStrike">
                          <a:solidFill>
                            <a:srgbClr val="000000"/>
                          </a:solidFill>
                          <a:effectLst/>
                          <a:latin typeface="Segoe UI"/>
                        </a:rPr>
                        <a:t>9th Most Common Venue</a:t>
                      </a:r>
                    </a:p>
                  </a:txBody>
                  <a:tcPr marL="9525" marR="9525" marT="9525"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900" b="1" i="0" u="none" strike="noStrike">
                          <a:solidFill>
                            <a:srgbClr val="000000"/>
                          </a:solidFill>
                          <a:effectLst/>
                          <a:latin typeface="Segoe UI"/>
                        </a:rPr>
                        <a:t>10th Most Common Venue</a:t>
                      </a:r>
                    </a:p>
                  </a:txBody>
                  <a:tcPr marL="9525" marR="9525" marT="9525" marB="0" anchor="ctr">
                    <a:lnB w="12700" cap="flat" cmpd="sng" algn="ctr">
                      <a:solidFill>
                        <a:schemeClr val="tx1"/>
                      </a:solidFill>
                      <a:prstDash val="solid"/>
                      <a:round/>
                      <a:headEnd type="none" w="med" len="med"/>
                      <a:tailEnd type="none" w="med" len="med"/>
                    </a:lnB>
                    <a:solidFill>
                      <a:schemeClr val="accent2"/>
                    </a:solidFill>
                  </a:tcPr>
                </a:tc>
              </a:tr>
              <a:tr h="405948">
                <a:tc>
                  <a:txBody>
                    <a:bodyPr/>
                    <a:lstStyle/>
                    <a:p>
                      <a:pPr algn="ctr" fontAlgn="ctr"/>
                      <a:r>
                        <a:rPr lang="en-US" sz="900" b="0" i="0" u="none" strike="noStrike" dirty="0" err="1">
                          <a:solidFill>
                            <a:srgbClr val="000000"/>
                          </a:solidFill>
                          <a:effectLst/>
                          <a:latin typeface="Segoe UI"/>
                        </a:rPr>
                        <a:t>Acharnes</a:t>
                      </a:r>
                      <a:endParaRPr lang="en-US" sz="900" b="0" i="0" u="none" strike="noStrike" dirty="0">
                        <a:solidFill>
                          <a:srgbClr val="000000"/>
                        </a:solidFill>
                        <a:effectLst/>
                        <a:latin typeface="Segoe UI"/>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900" b="0" i="0" u="none" strike="noStrike">
                          <a:solidFill>
                            <a:srgbClr val="000000"/>
                          </a:solidFill>
                          <a:effectLst/>
                          <a:latin typeface="Segoe UI"/>
                        </a:rPr>
                        <a:t>Café</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900" b="0" i="0" u="none" strike="noStrike">
                          <a:solidFill>
                            <a:srgbClr val="000000"/>
                          </a:solidFill>
                          <a:effectLst/>
                          <a:latin typeface="Segoe UI"/>
                        </a:rPr>
                        <a:t>Mobile Phone Shop</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900" b="0" i="0" u="none" strike="noStrike">
                          <a:solidFill>
                            <a:srgbClr val="000000"/>
                          </a:solidFill>
                          <a:effectLst/>
                          <a:latin typeface="Segoe UI"/>
                        </a:rPr>
                        <a:t>Supermarket</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900" b="0" i="0" u="none" strike="noStrike">
                          <a:solidFill>
                            <a:srgbClr val="000000"/>
                          </a:solidFill>
                          <a:effectLst/>
                          <a:latin typeface="Segoe UI"/>
                        </a:rPr>
                        <a:t>Creperie</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900" b="0" i="0" u="none" strike="noStrike">
                          <a:solidFill>
                            <a:srgbClr val="000000"/>
                          </a:solidFill>
                          <a:effectLst/>
                          <a:latin typeface="Segoe UI"/>
                        </a:rPr>
                        <a:t>Souvlaki Shop</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900" b="0" i="0" u="none" strike="noStrike">
                          <a:solidFill>
                            <a:srgbClr val="000000"/>
                          </a:solidFill>
                          <a:effectLst/>
                          <a:latin typeface="Segoe UI"/>
                        </a:rPr>
                        <a:t>Taverna</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900" b="0" i="0" u="none" strike="noStrike">
                          <a:solidFill>
                            <a:srgbClr val="000000"/>
                          </a:solidFill>
                          <a:effectLst/>
                          <a:latin typeface="Segoe UI"/>
                        </a:rPr>
                        <a:t>Seafood Restaurant</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900" b="0" i="0" u="none" strike="noStrike">
                          <a:solidFill>
                            <a:srgbClr val="000000"/>
                          </a:solidFill>
                          <a:effectLst/>
                          <a:latin typeface="Segoe UI"/>
                        </a:rPr>
                        <a:t>Plaza</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900" b="0" i="0" u="none" strike="noStrike">
                          <a:solidFill>
                            <a:srgbClr val="000000"/>
                          </a:solidFill>
                          <a:effectLst/>
                          <a:latin typeface="Segoe UI"/>
                        </a:rPr>
                        <a:t>Cosmetics Shop</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900" b="0" i="0" u="none" strike="noStrike">
                          <a:solidFill>
                            <a:srgbClr val="000000"/>
                          </a:solidFill>
                          <a:effectLst/>
                          <a:latin typeface="Segoe UI"/>
                        </a:rPr>
                        <a:t>Dance Studio</a:t>
                      </a:r>
                    </a:p>
                  </a:txBody>
                  <a:tcPr marL="9525" marR="9525" marT="9525" marB="0" anchor="ctr">
                    <a:lnT w="12700" cap="flat" cmpd="sng" algn="ctr">
                      <a:solidFill>
                        <a:schemeClr val="tx1"/>
                      </a:solidFill>
                      <a:prstDash val="solid"/>
                      <a:round/>
                      <a:headEnd type="none" w="med" len="med"/>
                      <a:tailEnd type="none" w="med" len="med"/>
                    </a:lnT>
                  </a:tcPr>
                </a:tc>
              </a:tr>
              <a:tr h="635090">
                <a:tc>
                  <a:txBody>
                    <a:bodyPr/>
                    <a:lstStyle/>
                    <a:p>
                      <a:pPr algn="ctr" fontAlgn="ctr"/>
                      <a:r>
                        <a:rPr lang="en-US" sz="900" b="0" i="0" u="none" strike="noStrike">
                          <a:solidFill>
                            <a:srgbClr val="000000"/>
                          </a:solidFill>
                          <a:effectLst/>
                          <a:latin typeface="Segoe UI"/>
                        </a:rPr>
                        <a:t>Agia Paraskevi</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900" b="0" i="0" u="none" strike="noStrike">
                          <a:solidFill>
                            <a:srgbClr val="000000"/>
                          </a:solidFill>
                          <a:effectLst/>
                          <a:latin typeface="Segoe UI"/>
                        </a:rPr>
                        <a:t>Bakery</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900" b="0" i="0" u="none" strike="noStrike">
                          <a:solidFill>
                            <a:srgbClr val="000000"/>
                          </a:solidFill>
                          <a:effectLst/>
                          <a:latin typeface="Segoe UI"/>
                        </a:rPr>
                        <a:t>Pharmacy</a:t>
                      </a:r>
                    </a:p>
                  </a:txBody>
                  <a:tcPr marL="9525" marR="9525" marT="9525" marB="0" anchor="ctr"/>
                </a:tc>
                <a:tc>
                  <a:txBody>
                    <a:bodyPr/>
                    <a:lstStyle/>
                    <a:p>
                      <a:pPr algn="ctr" fontAlgn="ctr"/>
                      <a:r>
                        <a:rPr lang="en-US" sz="900" b="0" i="0" u="none" strike="noStrike">
                          <a:solidFill>
                            <a:srgbClr val="000000"/>
                          </a:solidFill>
                          <a:effectLst/>
                          <a:latin typeface="Segoe UI"/>
                        </a:rPr>
                        <a:t>Pizza Place</a:t>
                      </a:r>
                    </a:p>
                  </a:txBody>
                  <a:tcPr marL="9525" marR="9525" marT="9525" marB="0" anchor="ctr"/>
                </a:tc>
                <a:tc>
                  <a:txBody>
                    <a:bodyPr/>
                    <a:lstStyle/>
                    <a:p>
                      <a:pPr algn="ctr" fontAlgn="ctr"/>
                      <a:r>
                        <a:rPr lang="en-US" sz="900" b="0" i="0" u="none" strike="noStrike">
                          <a:solidFill>
                            <a:srgbClr val="000000"/>
                          </a:solidFill>
                          <a:effectLst/>
                          <a:latin typeface="Segoe UI"/>
                        </a:rPr>
                        <a:t>Clothing Store</a:t>
                      </a:r>
                    </a:p>
                  </a:txBody>
                  <a:tcPr marL="9525" marR="9525" marT="9525" marB="0" anchor="ctr"/>
                </a:tc>
                <a:tc>
                  <a:txBody>
                    <a:bodyPr/>
                    <a:lstStyle/>
                    <a:p>
                      <a:pPr algn="ctr" fontAlgn="ctr"/>
                      <a:r>
                        <a:rPr lang="en-US" sz="900" b="0" i="0" u="none" strike="noStrike">
                          <a:solidFill>
                            <a:srgbClr val="000000"/>
                          </a:solidFill>
                          <a:effectLst/>
                          <a:latin typeface="Segoe UI"/>
                        </a:rPr>
                        <a:t>Café</a:t>
                      </a:r>
                    </a:p>
                  </a:txBody>
                  <a:tcPr marL="9525" marR="9525" marT="9525" marB="0" anchor="ctr"/>
                </a:tc>
                <a:tc>
                  <a:txBody>
                    <a:bodyPr/>
                    <a:lstStyle/>
                    <a:p>
                      <a:pPr algn="ctr" fontAlgn="ctr"/>
                      <a:r>
                        <a:rPr lang="en-US" sz="900" b="0" i="0" u="none" strike="noStrike">
                          <a:solidFill>
                            <a:srgbClr val="000000"/>
                          </a:solidFill>
                          <a:effectLst/>
                          <a:latin typeface="Segoe UI"/>
                        </a:rPr>
                        <a:t>Plaza</a:t>
                      </a:r>
                    </a:p>
                  </a:txBody>
                  <a:tcPr marL="9525" marR="9525" marT="9525" marB="0" anchor="ctr"/>
                </a:tc>
                <a:tc>
                  <a:txBody>
                    <a:bodyPr/>
                    <a:lstStyle/>
                    <a:p>
                      <a:pPr algn="ctr" fontAlgn="ctr"/>
                      <a:r>
                        <a:rPr lang="en-US" sz="900" b="0" i="0" u="none" strike="noStrike">
                          <a:solidFill>
                            <a:srgbClr val="000000"/>
                          </a:solidFill>
                          <a:effectLst/>
                          <a:latin typeface="Segoe UI"/>
                        </a:rPr>
                        <a:t>Baby Store</a:t>
                      </a:r>
                    </a:p>
                  </a:txBody>
                  <a:tcPr marL="9525" marR="9525" marT="9525" marB="0" anchor="ctr"/>
                </a:tc>
                <a:tc>
                  <a:txBody>
                    <a:bodyPr/>
                    <a:lstStyle/>
                    <a:p>
                      <a:pPr algn="ctr" fontAlgn="ctr"/>
                      <a:r>
                        <a:rPr lang="en-US" sz="900" b="0" i="0" u="none" strike="noStrike">
                          <a:solidFill>
                            <a:srgbClr val="000000"/>
                          </a:solidFill>
                          <a:effectLst/>
                          <a:latin typeface="Segoe UI"/>
                        </a:rPr>
                        <a:t>Cosmetics Shop</a:t>
                      </a:r>
                    </a:p>
                  </a:txBody>
                  <a:tcPr marL="9525" marR="9525" marT="9525" marB="0" anchor="ctr"/>
                </a:tc>
                <a:tc>
                  <a:txBody>
                    <a:bodyPr/>
                    <a:lstStyle/>
                    <a:p>
                      <a:pPr algn="ctr" fontAlgn="ctr"/>
                      <a:r>
                        <a:rPr lang="en-US" sz="900" b="0" i="0" u="none" strike="noStrike">
                          <a:solidFill>
                            <a:srgbClr val="000000"/>
                          </a:solidFill>
                          <a:effectLst/>
                          <a:latin typeface="Segoe UI"/>
                        </a:rPr>
                        <a:t>Coffee Shop</a:t>
                      </a:r>
                    </a:p>
                  </a:txBody>
                  <a:tcPr marL="9525" marR="9525" marT="9525" marB="0" anchor="ctr"/>
                </a:tc>
                <a:tc>
                  <a:txBody>
                    <a:bodyPr/>
                    <a:lstStyle/>
                    <a:p>
                      <a:pPr algn="ctr" fontAlgn="ctr"/>
                      <a:r>
                        <a:rPr lang="en-US" sz="900" b="0" i="0" u="none" strike="noStrike">
                          <a:solidFill>
                            <a:srgbClr val="000000"/>
                          </a:solidFill>
                          <a:effectLst/>
                          <a:latin typeface="Segoe UI"/>
                        </a:rPr>
                        <a:t>Furniture / Home Store</a:t>
                      </a:r>
                    </a:p>
                  </a:txBody>
                  <a:tcPr marL="9525" marR="9525" marT="9525" marB="0" anchor="ctr"/>
                </a:tc>
              </a:tr>
              <a:tr h="635090">
                <a:tc>
                  <a:txBody>
                    <a:bodyPr/>
                    <a:lstStyle/>
                    <a:p>
                      <a:pPr algn="ctr" fontAlgn="ctr"/>
                      <a:r>
                        <a:rPr lang="en-US" sz="900" b="0" i="0" u="none" strike="noStrike">
                          <a:solidFill>
                            <a:srgbClr val="000000"/>
                          </a:solidFill>
                          <a:effectLst/>
                          <a:latin typeface="Segoe UI"/>
                        </a:rPr>
                        <a:t>Agia Varvara</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900" b="0" i="0" u="none" strike="noStrike">
                          <a:solidFill>
                            <a:srgbClr val="000000"/>
                          </a:solidFill>
                          <a:effectLst/>
                          <a:latin typeface="Segoe UI"/>
                        </a:rPr>
                        <a:t>Grocery Store</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900" b="0" i="0" u="none" strike="noStrike" dirty="0">
                          <a:solidFill>
                            <a:srgbClr val="000000"/>
                          </a:solidFill>
                          <a:effectLst/>
                          <a:latin typeface="Segoe UI"/>
                        </a:rPr>
                        <a:t>Fish </a:t>
                      </a:r>
                      <a:r>
                        <a:rPr lang="en-US" sz="900" b="0" i="0" u="none" strike="noStrike" dirty="0" err="1">
                          <a:solidFill>
                            <a:srgbClr val="000000"/>
                          </a:solidFill>
                          <a:effectLst/>
                          <a:latin typeface="Segoe UI"/>
                        </a:rPr>
                        <a:t>Taverna</a:t>
                      </a:r>
                      <a:endParaRPr lang="en-US" sz="900" b="0" i="0" u="none" strike="noStrike" dirty="0">
                        <a:solidFill>
                          <a:srgbClr val="000000"/>
                        </a:solidFill>
                        <a:effectLst/>
                        <a:latin typeface="Segoe UI"/>
                      </a:endParaRPr>
                    </a:p>
                  </a:txBody>
                  <a:tcPr marL="9525" marR="9525" marT="9525" marB="0" anchor="ctr"/>
                </a:tc>
                <a:tc>
                  <a:txBody>
                    <a:bodyPr/>
                    <a:lstStyle/>
                    <a:p>
                      <a:pPr algn="ctr" fontAlgn="ctr"/>
                      <a:r>
                        <a:rPr lang="en-US" sz="900" b="0" i="0" u="none" strike="noStrike">
                          <a:solidFill>
                            <a:srgbClr val="000000"/>
                          </a:solidFill>
                          <a:effectLst/>
                          <a:latin typeface="Segoe UI"/>
                        </a:rPr>
                        <a:t>Café</a:t>
                      </a:r>
                    </a:p>
                  </a:txBody>
                  <a:tcPr marL="9525" marR="9525" marT="9525" marB="0" anchor="ctr"/>
                </a:tc>
                <a:tc>
                  <a:txBody>
                    <a:bodyPr/>
                    <a:lstStyle/>
                    <a:p>
                      <a:pPr algn="ctr" fontAlgn="ctr"/>
                      <a:r>
                        <a:rPr lang="en-US" sz="900" b="0" i="0" u="none" strike="noStrike">
                          <a:solidFill>
                            <a:srgbClr val="000000"/>
                          </a:solidFill>
                          <a:effectLst/>
                          <a:latin typeface="Segoe UI"/>
                        </a:rPr>
                        <a:t>Optical Shop</a:t>
                      </a:r>
                    </a:p>
                  </a:txBody>
                  <a:tcPr marL="9525" marR="9525" marT="9525" marB="0" anchor="ctr"/>
                </a:tc>
                <a:tc>
                  <a:txBody>
                    <a:bodyPr/>
                    <a:lstStyle/>
                    <a:p>
                      <a:pPr algn="ctr" fontAlgn="ctr"/>
                      <a:r>
                        <a:rPr lang="en-US" sz="900" b="0" i="0" u="none" strike="noStrike">
                          <a:solidFill>
                            <a:srgbClr val="000000"/>
                          </a:solidFill>
                          <a:effectLst/>
                          <a:latin typeface="Segoe UI"/>
                        </a:rPr>
                        <a:t>Greek Restaurant</a:t>
                      </a:r>
                    </a:p>
                  </a:txBody>
                  <a:tcPr marL="9525" marR="9525" marT="9525" marB="0" anchor="ctr"/>
                </a:tc>
                <a:tc>
                  <a:txBody>
                    <a:bodyPr/>
                    <a:lstStyle/>
                    <a:p>
                      <a:pPr algn="ctr" fontAlgn="ctr"/>
                      <a:r>
                        <a:rPr lang="en-US" sz="900" b="0" i="0" u="none" strike="noStrike">
                          <a:solidFill>
                            <a:srgbClr val="000000"/>
                          </a:solidFill>
                          <a:effectLst/>
                          <a:latin typeface="Segoe UI"/>
                        </a:rPr>
                        <a:t>Restaurant</a:t>
                      </a:r>
                    </a:p>
                  </a:txBody>
                  <a:tcPr marL="9525" marR="9525" marT="9525" marB="0" anchor="ctr"/>
                </a:tc>
                <a:tc>
                  <a:txBody>
                    <a:bodyPr/>
                    <a:lstStyle/>
                    <a:p>
                      <a:pPr algn="ctr" fontAlgn="ctr"/>
                      <a:r>
                        <a:rPr lang="en-US" sz="900" b="0" i="0" u="none" strike="noStrike">
                          <a:solidFill>
                            <a:srgbClr val="000000"/>
                          </a:solidFill>
                          <a:effectLst/>
                          <a:latin typeface="Segoe UI"/>
                        </a:rPr>
                        <a:t>Bakery</a:t>
                      </a:r>
                    </a:p>
                  </a:txBody>
                  <a:tcPr marL="9525" marR="9525" marT="9525" marB="0" anchor="ctr"/>
                </a:tc>
                <a:tc>
                  <a:txBody>
                    <a:bodyPr/>
                    <a:lstStyle/>
                    <a:p>
                      <a:pPr algn="ctr" fontAlgn="ctr"/>
                      <a:r>
                        <a:rPr lang="en-US" sz="900" b="0" i="0" u="none" strike="noStrike">
                          <a:solidFill>
                            <a:srgbClr val="000000"/>
                          </a:solidFill>
                          <a:effectLst/>
                          <a:latin typeface="Segoe UI"/>
                        </a:rPr>
                        <a:t>Bus Stop</a:t>
                      </a:r>
                    </a:p>
                  </a:txBody>
                  <a:tcPr marL="9525" marR="9525" marT="9525" marB="0" anchor="ctr"/>
                </a:tc>
                <a:tc>
                  <a:txBody>
                    <a:bodyPr/>
                    <a:lstStyle/>
                    <a:p>
                      <a:pPr algn="ctr" fontAlgn="ctr"/>
                      <a:r>
                        <a:rPr lang="en-US" sz="900" b="0" i="0" u="none" strike="noStrike">
                          <a:solidFill>
                            <a:srgbClr val="000000"/>
                          </a:solidFill>
                          <a:effectLst/>
                          <a:latin typeface="Segoe UI"/>
                        </a:rPr>
                        <a:t>Fast Food Restaurant</a:t>
                      </a:r>
                    </a:p>
                  </a:txBody>
                  <a:tcPr marL="9525" marR="9525" marT="9525" marB="0" anchor="ctr"/>
                </a:tc>
                <a:tc>
                  <a:txBody>
                    <a:bodyPr/>
                    <a:lstStyle/>
                    <a:p>
                      <a:pPr algn="ctr" fontAlgn="ctr"/>
                      <a:r>
                        <a:rPr lang="en-US" sz="900" b="0" i="0" u="none" strike="noStrike">
                          <a:solidFill>
                            <a:srgbClr val="000000"/>
                          </a:solidFill>
                          <a:effectLst/>
                          <a:latin typeface="Segoe UI"/>
                        </a:rPr>
                        <a:t>Betting Shop</a:t>
                      </a:r>
                    </a:p>
                  </a:txBody>
                  <a:tcPr marL="9525" marR="9525" marT="9525" marB="0" anchor="ctr"/>
                </a:tc>
              </a:tr>
              <a:tr h="635090">
                <a:tc>
                  <a:txBody>
                    <a:bodyPr/>
                    <a:lstStyle/>
                    <a:p>
                      <a:pPr algn="ctr" fontAlgn="ctr"/>
                      <a:r>
                        <a:rPr lang="en-US" sz="900" b="0" i="0" u="none" strike="noStrike">
                          <a:solidFill>
                            <a:srgbClr val="000000"/>
                          </a:solidFill>
                          <a:effectLst/>
                          <a:latin typeface="Segoe UI"/>
                        </a:rPr>
                        <a:t>Agkistri</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900" b="0" i="0" u="none" strike="noStrike">
                          <a:solidFill>
                            <a:srgbClr val="000000"/>
                          </a:solidFill>
                          <a:effectLst/>
                          <a:latin typeface="Segoe UI"/>
                        </a:rPr>
                        <a:t>Hotel</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900" b="0" i="0" u="none" strike="noStrike">
                          <a:solidFill>
                            <a:srgbClr val="000000"/>
                          </a:solidFill>
                          <a:effectLst/>
                          <a:latin typeface="Segoe UI"/>
                        </a:rPr>
                        <a:t>Nightclub</a:t>
                      </a:r>
                    </a:p>
                  </a:txBody>
                  <a:tcPr marL="9525" marR="9525" marT="9525" marB="0" anchor="ctr"/>
                </a:tc>
                <a:tc>
                  <a:txBody>
                    <a:bodyPr/>
                    <a:lstStyle/>
                    <a:p>
                      <a:pPr algn="ctr" fontAlgn="ctr"/>
                      <a:r>
                        <a:rPr lang="en-US" sz="900" b="0" i="0" u="none" strike="noStrike">
                          <a:solidFill>
                            <a:srgbClr val="000000"/>
                          </a:solidFill>
                          <a:effectLst/>
                          <a:latin typeface="Segoe UI"/>
                        </a:rPr>
                        <a:t>Hotel Bar</a:t>
                      </a:r>
                    </a:p>
                  </a:txBody>
                  <a:tcPr marL="9525" marR="9525" marT="9525" marB="0" anchor="ctr"/>
                </a:tc>
                <a:tc>
                  <a:txBody>
                    <a:bodyPr/>
                    <a:lstStyle/>
                    <a:p>
                      <a:pPr algn="ctr" fontAlgn="ctr"/>
                      <a:r>
                        <a:rPr lang="en-US" sz="900" b="0" i="0" u="none" strike="noStrike">
                          <a:solidFill>
                            <a:srgbClr val="000000"/>
                          </a:solidFill>
                          <a:effectLst/>
                          <a:latin typeface="Segoe UI"/>
                        </a:rPr>
                        <a:t>Cocktail Bar</a:t>
                      </a:r>
                    </a:p>
                  </a:txBody>
                  <a:tcPr marL="9525" marR="9525" marT="9525" marB="0" anchor="ctr"/>
                </a:tc>
                <a:tc>
                  <a:txBody>
                    <a:bodyPr/>
                    <a:lstStyle/>
                    <a:p>
                      <a:pPr algn="ctr" fontAlgn="ctr"/>
                      <a:r>
                        <a:rPr lang="en-US" sz="900" b="0" i="0" u="none" strike="noStrike">
                          <a:solidFill>
                            <a:srgbClr val="000000"/>
                          </a:solidFill>
                          <a:effectLst/>
                          <a:latin typeface="Segoe UI"/>
                        </a:rPr>
                        <a:t>Harbor / Marina</a:t>
                      </a:r>
                    </a:p>
                  </a:txBody>
                  <a:tcPr marL="9525" marR="9525" marT="9525" marB="0" anchor="ctr"/>
                </a:tc>
                <a:tc>
                  <a:txBody>
                    <a:bodyPr/>
                    <a:lstStyle/>
                    <a:p>
                      <a:pPr algn="ctr" fontAlgn="ctr"/>
                      <a:r>
                        <a:rPr lang="en-US" sz="900" b="0" i="0" u="none" strike="noStrike">
                          <a:solidFill>
                            <a:srgbClr val="000000"/>
                          </a:solidFill>
                          <a:effectLst/>
                          <a:latin typeface="Segoe UI"/>
                        </a:rPr>
                        <a:t>Café</a:t>
                      </a:r>
                    </a:p>
                  </a:txBody>
                  <a:tcPr marL="9525" marR="9525" marT="9525" marB="0" anchor="ctr"/>
                </a:tc>
                <a:tc>
                  <a:txBody>
                    <a:bodyPr/>
                    <a:lstStyle/>
                    <a:p>
                      <a:pPr algn="ctr" fontAlgn="ctr"/>
                      <a:r>
                        <a:rPr lang="en-US" sz="900" b="0" i="0" u="none" strike="noStrike">
                          <a:solidFill>
                            <a:srgbClr val="000000"/>
                          </a:solidFill>
                          <a:effectLst/>
                          <a:latin typeface="Segoe UI"/>
                        </a:rPr>
                        <a:t>Greek Restaurant</a:t>
                      </a:r>
                    </a:p>
                  </a:txBody>
                  <a:tcPr marL="9525" marR="9525" marT="9525" marB="0" anchor="ctr"/>
                </a:tc>
                <a:tc>
                  <a:txBody>
                    <a:bodyPr/>
                    <a:lstStyle/>
                    <a:p>
                      <a:pPr algn="ctr" fontAlgn="ctr"/>
                      <a:r>
                        <a:rPr lang="en-US" sz="900" b="0" i="0" u="none" strike="noStrike">
                          <a:solidFill>
                            <a:srgbClr val="000000"/>
                          </a:solidFill>
                          <a:effectLst/>
                          <a:latin typeface="Segoe UI"/>
                        </a:rPr>
                        <a:t>Women's Store</a:t>
                      </a:r>
                    </a:p>
                  </a:txBody>
                  <a:tcPr marL="9525" marR="9525" marT="9525" marB="0" anchor="ctr"/>
                </a:tc>
                <a:tc>
                  <a:txBody>
                    <a:bodyPr/>
                    <a:lstStyle/>
                    <a:p>
                      <a:pPr algn="ctr" fontAlgn="ctr"/>
                      <a:r>
                        <a:rPr lang="en-US" sz="900" b="0" i="0" u="none" strike="noStrike">
                          <a:solidFill>
                            <a:srgbClr val="000000"/>
                          </a:solidFill>
                          <a:effectLst/>
                          <a:latin typeface="Segoe UI"/>
                        </a:rPr>
                        <a:t>Farmers Market</a:t>
                      </a:r>
                    </a:p>
                  </a:txBody>
                  <a:tcPr marL="9525" marR="9525" marT="9525" marB="0" anchor="ctr"/>
                </a:tc>
                <a:tc>
                  <a:txBody>
                    <a:bodyPr/>
                    <a:lstStyle/>
                    <a:p>
                      <a:pPr algn="ctr" fontAlgn="ctr"/>
                      <a:r>
                        <a:rPr lang="en-US" sz="900" b="0" i="0" u="none" strike="noStrike">
                          <a:solidFill>
                            <a:srgbClr val="000000"/>
                          </a:solidFill>
                          <a:effectLst/>
                          <a:latin typeface="Segoe UI"/>
                        </a:rPr>
                        <a:t>Food &amp; Drink Shop</a:t>
                      </a:r>
                    </a:p>
                  </a:txBody>
                  <a:tcPr marL="9525" marR="9525" marT="9525" marB="0" anchor="ctr"/>
                </a:tc>
              </a:tr>
              <a:tr h="635090">
                <a:tc>
                  <a:txBody>
                    <a:bodyPr/>
                    <a:lstStyle/>
                    <a:p>
                      <a:pPr algn="ctr" fontAlgn="ctr"/>
                      <a:r>
                        <a:rPr lang="en-US" sz="900" b="0" i="0" u="none" strike="noStrike">
                          <a:solidFill>
                            <a:srgbClr val="000000"/>
                          </a:solidFill>
                          <a:effectLst/>
                          <a:latin typeface="Segoe UI"/>
                        </a:rPr>
                        <a:t>Aigaleo</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900" b="0" i="0" u="none" strike="noStrike">
                          <a:solidFill>
                            <a:srgbClr val="000000"/>
                          </a:solidFill>
                          <a:effectLst/>
                          <a:latin typeface="Segoe UI"/>
                        </a:rPr>
                        <a:t>Café</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900" b="0" i="0" u="none" strike="noStrike">
                          <a:solidFill>
                            <a:srgbClr val="000000"/>
                          </a:solidFill>
                          <a:effectLst/>
                          <a:latin typeface="Segoe UI"/>
                        </a:rPr>
                        <a:t>Bar</a:t>
                      </a:r>
                    </a:p>
                  </a:txBody>
                  <a:tcPr marL="9525" marR="9525" marT="9525" marB="0" anchor="ctr"/>
                </a:tc>
                <a:tc>
                  <a:txBody>
                    <a:bodyPr/>
                    <a:lstStyle/>
                    <a:p>
                      <a:pPr algn="ctr" fontAlgn="ctr"/>
                      <a:r>
                        <a:rPr lang="en-US" sz="900" b="0" i="0" u="none" strike="noStrike">
                          <a:solidFill>
                            <a:srgbClr val="000000"/>
                          </a:solidFill>
                          <a:effectLst/>
                          <a:latin typeface="Segoe UI"/>
                        </a:rPr>
                        <a:t>Meze Restaurant</a:t>
                      </a:r>
                    </a:p>
                  </a:txBody>
                  <a:tcPr marL="9525" marR="9525" marT="9525" marB="0" anchor="ctr"/>
                </a:tc>
                <a:tc>
                  <a:txBody>
                    <a:bodyPr/>
                    <a:lstStyle/>
                    <a:p>
                      <a:pPr algn="ctr" fontAlgn="ctr"/>
                      <a:r>
                        <a:rPr lang="en-US" sz="900" b="0" i="0" u="none" strike="noStrike">
                          <a:solidFill>
                            <a:srgbClr val="000000"/>
                          </a:solidFill>
                          <a:effectLst/>
                          <a:latin typeface="Segoe UI"/>
                        </a:rPr>
                        <a:t>Coffee Shop</a:t>
                      </a:r>
                    </a:p>
                  </a:txBody>
                  <a:tcPr marL="9525" marR="9525" marT="9525" marB="0" anchor="ctr"/>
                </a:tc>
                <a:tc>
                  <a:txBody>
                    <a:bodyPr/>
                    <a:lstStyle/>
                    <a:p>
                      <a:pPr algn="ctr" fontAlgn="ctr"/>
                      <a:r>
                        <a:rPr lang="en-US" sz="900" b="0" i="0" u="none" strike="noStrike">
                          <a:solidFill>
                            <a:srgbClr val="000000"/>
                          </a:solidFill>
                          <a:effectLst/>
                          <a:latin typeface="Segoe UI"/>
                        </a:rPr>
                        <a:t>Burger Joint</a:t>
                      </a:r>
                    </a:p>
                  </a:txBody>
                  <a:tcPr marL="9525" marR="9525" marT="9525" marB="0" anchor="ctr"/>
                </a:tc>
                <a:tc>
                  <a:txBody>
                    <a:bodyPr/>
                    <a:lstStyle/>
                    <a:p>
                      <a:pPr algn="ctr" fontAlgn="ctr"/>
                      <a:r>
                        <a:rPr lang="en-US" sz="900" b="0" i="0" u="none" strike="noStrike">
                          <a:solidFill>
                            <a:srgbClr val="000000"/>
                          </a:solidFill>
                          <a:effectLst/>
                          <a:latin typeface="Segoe UI"/>
                        </a:rPr>
                        <a:t>Souvlaki Shop</a:t>
                      </a:r>
                    </a:p>
                  </a:txBody>
                  <a:tcPr marL="9525" marR="9525" marT="9525" marB="0" anchor="ctr"/>
                </a:tc>
                <a:tc>
                  <a:txBody>
                    <a:bodyPr/>
                    <a:lstStyle/>
                    <a:p>
                      <a:pPr algn="ctr" fontAlgn="ctr"/>
                      <a:r>
                        <a:rPr lang="en-US" sz="900" b="0" i="0" u="none" strike="noStrike">
                          <a:solidFill>
                            <a:srgbClr val="000000"/>
                          </a:solidFill>
                          <a:effectLst/>
                          <a:latin typeface="Segoe UI"/>
                        </a:rPr>
                        <a:t>Mobile Phone Shop</a:t>
                      </a:r>
                    </a:p>
                  </a:txBody>
                  <a:tcPr marL="9525" marR="9525" marT="9525" marB="0" anchor="ctr"/>
                </a:tc>
                <a:tc>
                  <a:txBody>
                    <a:bodyPr/>
                    <a:lstStyle/>
                    <a:p>
                      <a:pPr algn="ctr" fontAlgn="ctr"/>
                      <a:r>
                        <a:rPr lang="en-US" sz="900" b="0" i="0" u="none" strike="noStrike">
                          <a:solidFill>
                            <a:srgbClr val="000000"/>
                          </a:solidFill>
                          <a:effectLst/>
                          <a:latin typeface="Segoe UI"/>
                        </a:rPr>
                        <a:t>Donut Shop</a:t>
                      </a:r>
                    </a:p>
                  </a:txBody>
                  <a:tcPr marL="9525" marR="9525" marT="9525" marB="0" anchor="ctr"/>
                </a:tc>
                <a:tc>
                  <a:txBody>
                    <a:bodyPr/>
                    <a:lstStyle/>
                    <a:p>
                      <a:pPr algn="ctr" fontAlgn="ctr"/>
                      <a:r>
                        <a:rPr lang="en-US" sz="900" b="0" i="0" u="none" strike="noStrike">
                          <a:solidFill>
                            <a:srgbClr val="000000"/>
                          </a:solidFill>
                          <a:effectLst/>
                          <a:latin typeface="Segoe UI"/>
                        </a:rPr>
                        <a:t>Bakery</a:t>
                      </a:r>
                    </a:p>
                  </a:txBody>
                  <a:tcPr marL="9525" marR="9525" marT="9525" marB="0" anchor="ctr"/>
                </a:tc>
                <a:tc>
                  <a:txBody>
                    <a:bodyPr/>
                    <a:lstStyle/>
                    <a:p>
                      <a:pPr algn="ctr" fontAlgn="ctr"/>
                      <a:r>
                        <a:rPr lang="en-US" sz="900" b="0" i="0" u="none" strike="noStrike" dirty="0">
                          <a:solidFill>
                            <a:srgbClr val="000000"/>
                          </a:solidFill>
                          <a:effectLst/>
                          <a:latin typeface="Segoe UI"/>
                        </a:rPr>
                        <a:t>Snack Place</a:t>
                      </a:r>
                    </a:p>
                  </a:txBody>
                  <a:tcPr marL="9525" marR="9525" marT="9525" marB="0" anchor="ctr"/>
                </a:tc>
              </a:tr>
            </a:tbl>
          </a:graphicData>
        </a:graphic>
      </p:graphicFrame>
    </p:spTree>
    <p:extLst>
      <p:ext uri="{BB962C8B-B14F-4D97-AF65-F5344CB8AC3E}">
        <p14:creationId xmlns:p14="http://schemas.microsoft.com/office/powerpoint/2010/main" val="1660045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28600" y="9715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8600" y="133350"/>
            <a:ext cx="6781800" cy="830997"/>
          </a:xfrm>
          <a:prstGeom prst="rect">
            <a:avLst/>
          </a:prstGeom>
          <a:noFill/>
        </p:spPr>
        <p:txBody>
          <a:bodyPr wrap="square" rtlCol="0">
            <a:spAutoFit/>
          </a:bodyPr>
          <a:lstStyle/>
          <a:p>
            <a:r>
              <a:rPr lang="en-US" sz="2400" b="1" dirty="0"/>
              <a:t>Exploratory Data </a:t>
            </a:r>
            <a:r>
              <a:rPr lang="en-US" sz="2400" b="1" dirty="0" smtClean="0"/>
              <a:t>Analysis – Number </a:t>
            </a:r>
            <a:r>
              <a:rPr lang="en-US" sz="2400" b="1" dirty="0"/>
              <a:t>of restaurants in every </a:t>
            </a:r>
            <a:r>
              <a:rPr lang="en-US" sz="2400" b="1" dirty="0" smtClean="0"/>
              <a:t>Neighborhood (top 10)</a:t>
            </a:r>
            <a:endParaRPr lang="el-GR" sz="2400" b="1" dirty="0"/>
          </a:p>
        </p:txBody>
      </p:sp>
      <p:graphicFrame>
        <p:nvGraphicFramePr>
          <p:cNvPr id="2" name="Table 1"/>
          <p:cNvGraphicFramePr>
            <a:graphicFrameLocks noGrp="1"/>
          </p:cNvGraphicFramePr>
          <p:nvPr>
            <p:extLst>
              <p:ext uri="{D42A27DB-BD31-4B8C-83A1-F6EECF244321}">
                <p14:modId xmlns:p14="http://schemas.microsoft.com/office/powerpoint/2010/main" val="4222087077"/>
              </p:ext>
            </p:extLst>
          </p:nvPr>
        </p:nvGraphicFramePr>
        <p:xfrm>
          <a:off x="533400" y="1200150"/>
          <a:ext cx="6934200" cy="3400732"/>
        </p:xfrm>
        <a:graphic>
          <a:graphicData uri="http://schemas.openxmlformats.org/drawingml/2006/table">
            <a:tbl>
              <a:tblPr>
                <a:tableStyleId>{5C22544A-7EE6-4342-B048-85BDC9FD1C3A}</a:tableStyleId>
              </a:tblPr>
              <a:tblGrid>
                <a:gridCol w="3810000"/>
                <a:gridCol w="3124200"/>
              </a:tblGrid>
              <a:tr h="304800">
                <a:tc>
                  <a:txBody>
                    <a:bodyPr/>
                    <a:lstStyle/>
                    <a:p>
                      <a:pPr algn="ctr" fontAlgn="ctr"/>
                      <a:r>
                        <a:rPr lang="en-US" sz="1400" b="1" dirty="0" smtClean="0">
                          <a:effectLst/>
                        </a:rPr>
                        <a:t>Neighborhood</a:t>
                      </a:r>
                      <a:endParaRPr lang="en-US" sz="1400" b="1" dirty="0">
                        <a:effectLst/>
                      </a:endParaRPr>
                    </a:p>
                  </a:txBody>
                  <a:tcPr anchor="ctr">
                    <a:solidFill>
                      <a:schemeClr val="accent2"/>
                    </a:solidFill>
                  </a:tcPr>
                </a:tc>
                <a:tc>
                  <a:txBody>
                    <a:bodyPr/>
                    <a:lstStyle/>
                    <a:p>
                      <a:pPr algn="ctr"/>
                      <a:r>
                        <a:rPr lang="en-US" sz="1400" b="1" dirty="0" err="1" smtClean="0">
                          <a:effectLst/>
                        </a:rPr>
                        <a:t>Number_of_Restraurants</a:t>
                      </a:r>
                      <a:endParaRPr lang="el-GR" sz="1400" dirty="0"/>
                    </a:p>
                  </a:txBody>
                  <a:tcPr anchor="ctr">
                    <a:solidFill>
                      <a:schemeClr val="accent2"/>
                    </a:solidFill>
                  </a:tcPr>
                </a:tc>
              </a:tr>
              <a:tr h="251952">
                <a:tc>
                  <a:txBody>
                    <a:bodyPr/>
                    <a:lstStyle/>
                    <a:p>
                      <a:pPr algn="ctr" fontAlgn="ctr"/>
                      <a:r>
                        <a:rPr lang="en-US" sz="1400" b="1" dirty="0" err="1">
                          <a:effectLst/>
                        </a:rPr>
                        <a:t>ydra</a:t>
                      </a:r>
                      <a:endParaRPr lang="en-US" sz="1400" b="1" dirty="0">
                        <a:effectLst/>
                      </a:endParaRPr>
                    </a:p>
                  </a:txBody>
                  <a:tcPr anchor="ctr"/>
                </a:tc>
                <a:tc>
                  <a:txBody>
                    <a:bodyPr/>
                    <a:lstStyle/>
                    <a:p>
                      <a:pPr algn="ctr" fontAlgn="ctr"/>
                      <a:r>
                        <a:rPr lang="el-GR" sz="1400">
                          <a:effectLst/>
                        </a:rPr>
                        <a:t>21</a:t>
                      </a:r>
                    </a:p>
                  </a:txBody>
                  <a:tcPr anchor="ctr"/>
                </a:tc>
              </a:tr>
              <a:tr h="251952">
                <a:tc>
                  <a:txBody>
                    <a:bodyPr/>
                    <a:lstStyle/>
                    <a:p>
                      <a:pPr algn="ctr" fontAlgn="ctr"/>
                      <a:r>
                        <a:rPr lang="en-US" sz="1400" b="1" dirty="0" err="1">
                          <a:effectLst/>
                        </a:rPr>
                        <a:t>Nea</a:t>
                      </a:r>
                      <a:r>
                        <a:rPr lang="en-US" sz="1400" b="1" dirty="0">
                          <a:effectLst/>
                        </a:rPr>
                        <a:t> </a:t>
                      </a:r>
                      <a:r>
                        <a:rPr lang="en-US" sz="1400" b="1" dirty="0" err="1">
                          <a:effectLst/>
                        </a:rPr>
                        <a:t>Filadelfeia</a:t>
                      </a:r>
                      <a:endParaRPr lang="en-US" sz="1400" b="1" dirty="0">
                        <a:effectLst/>
                      </a:endParaRPr>
                    </a:p>
                  </a:txBody>
                  <a:tcPr anchor="ctr"/>
                </a:tc>
                <a:tc>
                  <a:txBody>
                    <a:bodyPr/>
                    <a:lstStyle/>
                    <a:p>
                      <a:pPr algn="ctr" fontAlgn="ctr"/>
                      <a:r>
                        <a:rPr lang="el-GR" sz="1400">
                          <a:effectLst/>
                        </a:rPr>
                        <a:t>19</a:t>
                      </a:r>
                    </a:p>
                  </a:txBody>
                  <a:tcPr anchor="ctr"/>
                </a:tc>
              </a:tr>
              <a:tr h="251952">
                <a:tc>
                  <a:txBody>
                    <a:bodyPr/>
                    <a:lstStyle/>
                    <a:p>
                      <a:pPr algn="ctr" fontAlgn="ctr"/>
                      <a:r>
                        <a:rPr lang="en-US" sz="1400" b="1" dirty="0" err="1">
                          <a:effectLst/>
                        </a:rPr>
                        <a:t>Argyroupoli</a:t>
                      </a:r>
                      <a:endParaRPr lang="en-US" sz="1400" b="1" dirty="0">
                        <a:effectLst/>
                      </a:endParaRPr>
                    </a:p>
                  </a:txBody>
                  <a:tcPr anchor="ctr"/>
                </a:tc>
                <a:tc>
                  <a:txBody>
                    <a:bodyPr/>
                    <a:lstStyle/>
                    <a:p>
                      <a:pPr algn="ctr" fontAlgn="ctr"/>
                      <a:r>
                        <a:rPr lang="el-GR" sz="1400">
                          <a:effectLst/>
                        </a:rPr>
                        <a:t>17</a:t>
                      </a:r>
                    </a:p>
                  </a:txBody>
                  <a:tcPr anchor="ctr"/>
                </a:tc>
              </a:tr>
              <a:tr h="352732">
                <a:tc>
                  <a:txBody>
                    <a:bodyPr/>
                    <a:lstStyle/>
                    <a:p>
                      <a:pPr algn="ctr" fontAlgn="ctr"/>
                      <a:r>
                        <a:rPr lang="en-US" sz="1400" b="1" dirty="0" err="1">
                          <a:effectLst/>
                        </a:rPr>
                        <a:t>Kaisariani</a:t>
                      </a:r>
                      <a:endParaRPr lang="en-US" sz="1400" b="1" dirty="0">
                        <a:effectLst/>
                      </a:endParaRPr>
                    </a:p>
                  </a:txBody>
                  <a:tcPr anchor="ctr"/>
                </a:tc>
                <a:tc>
                  <a:txBody>
                    <a:bodyPr/>
                    <a:lstStyle/>
                    <a:p>
                      <a:pPr algn="ctr" fontAlgn="ctr"/>
                      <a:r>
                        <a:rPr lang="el-GR" sz="1400" dirty="0">
                          <a:effectLst/>
                        </a:rPr>
                        <a:t>15</a:t>
                      </a:r>
                    </a:p>
                  </a:txBody>
                  <a:tcPr anchor="ctr"/>
                </a:tc>
              </a:tr>
              <a:tr h="251952">
                <a:tc>
                  <a:txBody>
                    <a:bodyPr/>
                    <a:lstStyle/>
                    <a:p>
                      <a:pPr algn="ctr" fontAlgn="ctr"/>
                      <a:r>
                        <a:rPr lang="en-US" sz="1400" b="1" dirty="0" err="1">
                          <a:effectLst/>
                        </a:rPr>
                        <a:t>Chalandri</a:t>
                      </a:r>
                      <a:endParaRPr lang="en-US" sz="1400" b="1" dirty="0">
                        <a:effectLst/>
                      </a:endParaRPr>
                    </a:p>
                  </a:txBody>
                  <a:tcPr anchor="ctr"/>
                </a:tc>
                <a:tc>
                  <a:txBody>
                    <a:bodyPr/>
                    <a:lstStyle/>
                    <a:p>
                      <a:pPr algn="ctr" fontAlgn="ctr"/>
                      <a:r>
                        <a:rPr lang="el-GR" sz="1400" dirty="0">
                          <a:effectLst/>
                        </a:rPr>
                        <a:t>15</a:t>
                      </a:r>
                    </a:p>
                  </a:txBody>
                  <a:tcPr anchor="ctr"/>
                </a:tc>
              </a:tr>
              <a:tr h="251952">
                <a:tc>
                  <a:txBody>
                    <a:bodyPr/>
                    <a:lstStyle/>
                    <a:p>
                      <a:pPr algn="ctr" fontAlgn="ctr"/>
                      <a:r>
                        <a:rPr lang="en-US" sz="1400" b="1" dirty="0" err="1">
                          <a:effectLst/>
                        </a:rPr>
                        <a:t>Palaia</a:t>
                      </a:r>
                      <a:r>
                        <a:rPr lang="en-US" sz="1400" b="1" dirty="0">
                          <a:effectLst/>
                        </a:rPr>
                        <a:t> </a:t>
                      </a:r>
                      <a:r>
                        <a:rPr lang="en-US" sz="1400" b="1" dirty="0" err="1">
                          <a:effectLst/>
                        </a:rPr>
                        <a:t>Fokaia</a:t>
                      </a:r>
                      <a:endParaRPr lang="en-US" sz="1400" b="1" dirty="0">
                        <a:effectLst/>
                      </a:endParaRPr>
                    </a:p>
                  </a:txBody>
                  <a:tcPr anchor="ctr"/>
                </a:tc>
                <a:tc>
                  <a:txBody>
                    <a:bodyPr/>
                    <a:lstStyle/>
                    <a:p>
                      <a:pPr algn="ctr" fontAlgn="ctr"/>
                      <a:r>
                        <a:rPr lang="el-GR" sz="1400" dirty="0">
                          <a:effectLst/>
                        </a:rPr>
                        <a:t>14</a:t>
                      </a:r>
                    </a:p>
                  </a:txBody>
                  <a:tcPr anchor="ctr"/>
                </a:tc>
              </a:tr>
              <a:tr h="251952">
                <a:tc>
                  <a:txBody>
                    <a:bodyPr/>
                    <a:lstStyle/>
                    <a:p>
                      <a:pPr algn="ctr" fontAlgn="ctr"/>
                      <a:r>
                        <a:rPr lang="en-US" sz="1400" b="1" dirty="0" err="1">
                          <a:effectLst/>
                        </a:rPr>
                        <a:t>Ilioupoli</a:t>
                      </a:r>
                      <a:endParaRPr lang="en-US" sz="1400" b="1" dirty="0">
                        <a:effectLst/>
                      </a:endParaRPr>
                    </a:p>
                  </a:txBody>
                  <a:tcPr anchor="ctr"/>
                </a:tc>
                <a:tc>
                  <a:txBody>
                    <a:bodyPr/>
                    <a:lstStyle/>
                    <a:p>
                      <a:pPr algn="ctr" fontAlgn="ctr"/>
                      <a:r>
                        <a:rPr lang="el-GR" sz="1400" dirty="0">
                          <a:effectLst/>
                        </a:rPr>
                        <a:t>14</a:t>
                      </a:r>
                    </a:p>
                  </a:txBody>
                  <a:tcPr anchor="ctr"/>
                </a:tc>
              </a:tr>
              <a:tr h="251952">
                <a:tc>
                  <a:txBody>
                    <a:bodyPr/>
                    <a:lstStyle/>
                    <a:p>
                      <a:pPr algn="ctr" fontAlgn="ctr"/>
                      <a:r>
                        <a:rPr lang="en-US" sz="1400" b="1">
                          <a:effectLst/>
                        </a:rPr>
                        <a:t>Melissia</a:t>
                      </a:r>
                    </a:p>
                  </a:txBody>
                  <a:tcPr anchor="ctr"/>
                </a:tc>
                <a:tc>
                  <a:txBody>
                    <a:bodyPr/>
                    <a:lstStyle/>
                    <a:p>
                      <a:pPr algn="ctr" fontAlgn="ctr"/>
                      <a:r>
                        <a:rPr lang="el-GR" sz="1400" dirty="0">
                          <a:effectLst/>
                        </a:rPr>
                        <a:t>12</a:t>
                      </a:r>
                    </a:p>
                  </a:txBody>
                  <a:tcPr anchor="ctr"/>
                </a:tc>
              </a:tr>
              <a:tr h="251952">
                <a:tc>
                  <a:txBody>
                    <a:bodyPr/>
                    <a:lstStyle/>
                    <a:p>
                      <a:pPr algn="ctr" fontAlgn="ctr"/>
                      <a:r>
                        <a:rPr lang="en-US" sz="1400" b="1">
                          <a:effectLst/>
                        </a:rPr>
                        <a:t>Aigina</a:t>
                      </a:r>
                    </a:p>
                  </a:txBody>
                  <a:tcPr anchor="ctr"/>
                </a:tc>
                <a:tc>
                  <a:txBody>
                    <a:bodyPr/>
                    <a:lstStyle/>
                    <a:p>
                      <a:pPr algn="ctr" fontAlgn="ctr"/>
                      <a:r>
                        <a:rPr lang="el-GR" sz="1400" dirty="0">
                          <a:effectLst/>
                        </a:rPr>
                        <a:t>12</a:t>
                      </a:r>
                    </a:p>
                  </a:txBody>
                  <a:tcPr anchor="ctr"/>
                </a:tc>
              </a:tr>
              <a:tr h="251952">
                <a:tc>
                  <a:txBody>
                    <a:bodyPr/>
                    <a:lstStyle/>
                    <a:p>
                      <a:pPr algn="ctr" fontAlgn="ctr"/>
                      <a:r>
                        <a:rPr lang="en-US" sz="1400" b="1">
                          <a:effectLst/>
                        </a:rPr>
                        <a:t>alimos</a:t>
                      </a:r>
                    </a:p>
                  </a:txBody>
                  <a:tcPr anchor="ctr"/>
                </a:tc>
                <a:tc>
                  <a:txBody>
                    <a:bodyPr/>
                    <a:lstStyle/>
                    <a:p>
                      <a:pPr algn="ctr" fontAlgn="ctr"/>
                      <a:r>
                        <a:rPr lang="el-GR" sz="1400" dirty="0">
                          <a:effectLst/>
                        </a:rPr>
                        <a:t>12</a:t>
                      </a:r>
                    </a:p>
                  </a:txBody>
                  <a:tcPr anchor="ctr"/>
                </a:tc>
              </a:tr>
            </a:tbl>
          </a:graphicData>
        </a:graphic>
      </p:graphicFrame>
      <p:sp>
        <p:nvSpPr>
          <p:cNvPr id="3" name="Rectangle 2"/>
          <p:cNvSpPr/>
          <p:nvPr/>
        </p:nvSpPr>
        <p:spPr>
          <a:xfrm>
            <a:off x="914400" y="4685491"/>
            <a:ext cx="5949577" cy="276999"/>
          </a:xfrm>
          <a:prstGeom prst="rect">
            <a:avLst/>
          </a:prstGeom>
        </p:spPr>
        <p:txBody>
          <a:bodyPr wrap="none">
            <a:spAutoFit/>
          </a:bodyPr>
          <a:lstStyle/>
          <a:p>
            <a:r>
              <a:rPr lang="en-US" sz="1200" b="1" i="1" dirty="0" err="1" smtClean="0"/>
              <a:t>Number_of_Restraurants</a:t>
            </a:r>
            <a:r>
              <a:rPr lang="en-US" sz="1200" b="1" i="1" dirty="0" smtClean="0"/>
              <a:t>: </a:t>
            </a:r>
            <a:r>
              <a:rPr lang="en-US" sz="1200" b="1" i="1" dirty="0"/>
              <a:t>Venues containing  the words Restaurant, </a:t>
            </a:r>
            <a:r>
              <a:rPr lang="en-US" sz="1200" b="1" i="1" dirty="0" err="1" smtClean="0"/>
              <a:t>Taverna</a:t>
            </a:r>
            <a:r>
              <a:rPr lang="en-US" sz="1200" b="1" i="1" dirty="0"/>
              <a:t> and </a:t>
            </a:r>
            <a:r>
              <a:rPr lang="en-US" sz="1200" b="1" i="1" dirty="0" err="1"/>
              <a:t>Souvlaki</a:t>
            </a:r>
            <a:r>
              <a:rPr lang="en-US" sz="1200" b="1" i="1" dirty="0"/>
              <a:t> </a:t>
            </a:r>
            <a:endParaRPr lang="el-GR" sz="1200" i="1" dirty="0"/>
          </a:p>
        </p:txBody>
      </p:sp>
    </p:spTree>
    <p:extLst>
      <p:ext uri="{BB962C8B-B14F-4D97-AF65-F5344CB8AC3E}">
        <p14:creationId xmlns:p14="http://schemas.microsoft.com/office/powerpoint/2010/main" val="1756194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800" y="10477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4800" y="133350"/>
            <a:ext cx="7848600" cy="830997"/>
          </a:xfrm>
          <a:prstGeom prst="rect">
            <a:avLst/>
          </a:prstGeom>
          <a:noFill/>
        </p:spPr>
        <p:txBody>
          <a:bodyPr wrap="square" rtlCol="0">
            <a:spAutoFit/>
          </a:bodyPr>
          <a:lstStyle/>
          <a:p>
            <a:r>
              <a:rPr lang="en-US" sz="2400" b="1" dirty="0"/>
              <a:t>Exploratory Data </a:t>
            </a:r>
            <a:r>
              <a:rPr lang="en-US" sz="2400" b="1" dirty="0" smtClean="0"/>
              <a:t>Analysis – Which Boroughs contain restaurant in top 3 venues</a:t>
            </a:r>
            <a:endParaRPr lang="el-GR" sz="2400" b="1" dirty="0"/>
          </a:p>
        </p:txBody>
      </p:sp>
      <p:graphicFrame>
        <p:nvGraphicFramePr>
          <p:cNvPr id="3" name="Table 2"/>
          <p:cNvGraphicFramePr>
            <a:graphicFrameLocks noGrp="1"/>
          </p:cNvGraphicFramePr>
          <p:nvPr>
            <p:extLst>
              <p:ext uri="{D42A27DB-BD31-4B8C-83A1-F6EECF244321}">
                <p14:modId xmlns:p14="http://schemas.microsoft.com/office/powerpoint/2010/main" val="719518235"/>
              </p:ext>
            </p:extLst>
          </p:nvPr>
        </p:nvGraphicFramePr>
        <p:xfrm>
          <a:off x="152400" y="1123950"/>
          <a:ext cx="2667000" cy="3608004"/>
        </p:xfrm>
        <a:graphic>
          <a:graphicData uri="http://schemas.openxmlformats.org/drawingml/2006/table">
            <a:tbl>
              <a:tblPr>
                <a:tableStyleId>{5C22544A-7EE6-4342-B048-85BDC9FD1C3A}</a:tableStyleId>
              </a:tblPr>
              <a:tblGrid>
                <a:gridCol w="1273567"/>
                <a:gridCol w="1393433"/>
              </a:tblGrid>
              <a:tr h="447744">
                <a:tc>
                  <a:txBody>
                    <a:bodyPr/>
                    <a:lstStyle/>
                    <a:p>
                      <a:pPr marL="0" algn="ctr" defTabSz="914400" rtl="0" eaLnBrk="1" fontAlgn="ctr" latinLnBrk="0" hangingPunct="1"/>
                      <a:r>
                        <a:rPr lang="en-US" sz="900" b="1" i="0" u="none" strike="noStrike" kern="1200" dirty="0">
                          <a:solidFill>
                            <a:srgbClr val="000000"/>
                          </a:solidFill>
                          <a:effectLst/>
                          <a:latin typeface="Segoe UI"/>
                          <a:ea typeface="+mn-ea"/>
                          <a:cs typeface="+mn-cs"/>
                        </a:rPr>
                        <a:t>Neighborhood</a:t>
                      </a:r>
                    </a:p>
                  </a:txBody>
                  <a:tcPr marL="9525" marR="9525" marT="9525" marB="0" anchor="ctr">
                    <a:solidFill>
                      <a:schemeClr val="accent2"/>
                    </a:solidFill>
                  </a:tcPr>
                </a:tc>
                <a:tc>
                  <a:txBody>
                    <a:bodyPr/>
                    <a:lstStyle/>
                    <a:p>
                      <a:pPr marL="0" algn="ctr" defTabSz="914400" rtl="0" eaLnBrk="1" fontAlgn="ctr" latinLnBrk="0" hangingPunct="1"/>
                      <a:r>
                        <a:rPr lang="en-US" sz="900" b="1" i="0" u="none" strike="noStrike" kern="1200" dirty="0">
                          <a:solidFill>
                            <a:srgbClr val="000000"/>
                          </a:solidFill>
                          <a:effectLst/>
                          <a:latin typeface="Segoe UI"/>
                          <a:ea typeface="+mn-ea"/>
                          <a:cs typeface="+mn-cs"/>
                        </a:rPr>
                        <a:t>1st Most Common Venue</a:t>
                      </a:r>
                    </a:p>
                  </a:txBody>
                  <a:tcPr marL="9525" marR="9525" marT="9525" marB="0" anchor="ctr">
                    <a:solidFill>
                      <a:schemeClr val="accent2"/>
                    </a:solidFill>
                  </a:tcPr>
                </a:tc>
              </a:tr>
              <a:tr h="334258">
                <a:tc>
                  <a:txBody>
                    <a:bodyPr/>
                    <a:lstStyle/>
                    <a:p>
                      <a:pPr algn="ctr" rtl="0" fontAlgn="ctr"/>
                      <a:r>
                        <a:rPr lang="en-US" sz="900" u="none" strike="noStrike" dirty="0" err="1">
                          <a:effectLst/>
                        </a:rPr>
                        <a:t>Dafni</a:t>
                      </a:r>
                      <a:endParaRPr lang="en-US" sz="900" b="0" i="0" u="none" strike="noStrike" dirty="0">
                        <a:solidFill>
                          <a:srgbClr val="000000"/>
                        </a:solidFill>
                        <a:effectLst/>
                        <a:latin typeface="Segoe UI"/>
                      </a:endParaRPr>
                    </a:p>
                  </a:txBody>
                  <a:tcPr marL="9525" marR="9525" marT="9525" marB="0" anchor="ctr"/>
                </a:tc>
                <a:tc>
                  <a:txBody>
                    <a:bodyPr/>
                    <a:lstStyle/>
                    <a:p>
                      <a:pPr algn="ctr" rtl="0" fontAlgn="ctr"/>
                      <a:r>
                        <a:rPr lang="en-US" sz="900" u="none" strike="noStrike">
                          <a:effectLst/>
                        </a:rPr>
                        <a:t>Greek Restaurant</a:t>
                      </a:r>
                      <a:endParaRPr lang="en-US" sz="900" b="0" i="0" u="none" strike="noStrike">
                        <a:solidFill>
                          <a:srgbClr val="000000"/>
                        </a:solidFill>
                        <a:effectLst/>
                        <a:latin typeface="Segoe UI"/>
                      </a:endParaRPr>
                    </a:p>
                  </a:txBody>
                  <a:tcPr marL="9525" marR="9525" marT="9525" marB="0" anchor="ctr"/>
                </a:tc>
              </a:tr>
              <a:tr h="334258">
                <a:tc>
                  <a:txBody>
                    <a:bodyPr/>
                    <a:lstStyle/>
                    <a:p>
                      <a:pPr algn="ctr" rtl="0" fontAlgn="ctr"/>
                      <a:r>
                        <a:rPr lang="en-US" sz="900" u="none" strike="noStrike" dirty="0" err="1">
                          <a:effectLst/>
                        </a:rPr>
                        <a:t>Elefsina</a:t>
                      </a:r>
                      <a:endParaRPr lang="en-US" sz="900" b="0" i="0" u="none" strike="noStrike" dirty="0">
                        <a:solidFill>
                          <a:srgbClr val="000000"/>
                        </a:solidFill>
                        <a:effectLst/>
                        <a:latin typeface="Segoe UI"/>
                      </a:endParaRPr>
                    </a:p>
                  </a:txBody>
                  <a:tcPr marL="9525" marR="9525" marT="9525" marB="0" anchor="ctr"/>
                </a:tc>
                <a:tc>
                  <a:txBody>
                    <a:bodyPr/>
                    <a:lstStyle/>
                    <a:p>
                      <a:pPr algn="ctr" rtl="0" fontAlgn="ctr"/>
                      <a:r>
                        <a:rPr lang="en-US" sz="900" u="none" strike="noStrike">
                          <a:effectLst/>
                        </a:rPr>
                        <a:t>Cretan Restaurant</a:t>
                      </a:r>
                      <a:endParaRPr lang="en-US" sz="900" b="0" i="0" u="none" strike="noStrike">
                        <a:solidFill>
                          <a:srgbClr val="000000"/>
                        </a:solidFill>
                        <a:effectLst/>
                        <a:latin typeface="Segoe UI"/>
                      </a:endParaRPr>
                    </a:p>
                  </a:txBody>
                  <a:tcPr marL="9525" marR="9525" marT="9525" marB="0" anchor="ctr"/>
                </a:tc>
              </a:tr>
              <a:tr h="334258">
                <a:tc>
                  <a:txBody>
                    <a:bodyPr/>
                    <a:lstStyle/>
                    <a:p>
                      <a:pPr algn="ctr" rtl="0" fontAlgn="ctr"/>
                      <a:r>
                        <a:rPr lang="en-US" sz="900" u="none" strike="noStrike">
                          <a:effectLst/>
                        </a:rPr>
                        <a:t>Kalyvia Thorikou</a:t>
                      </a:r>
                      <a:endParaRPr lang="en-US" sz="900" b="0" i="0" u="none" strike="noStrike">
                        <a:solidFill>
                          <a:srgbClr val="000000"/>
                        </a:solidFill>
                        <a:effectLst/>
                        <a:latin typeface="Segoe UI"/>
                      </a:endParaRPr>
                    </a:p>
                  </a:txBody>
                  <a:tcPr marL="9525" marR="9525" marT="9525" marB="0" anchor="ctr"/>
                </a:tc>
                <a:tc>
                  <a:txBody>
                    <a:bodyPr/>
                    <a:lstStyle/>
                    <a:p>
                      <a:pPr algn="ctr" rtl="0" fontAlgn="ctr"/>
                      <a:r>
                        <a:rPr lang="en-US" sz="900" u="none" strike="noStrike">
                          <a:effectLst/>
                        </a:rPr>
                        <a:t>Taverna</a:t>
                      </a:r>
                      <a:endParaRPr lang="en-US" sz="900" b="0" i="0" u="none" strike="noStrike">
                        <a:solidFill>
                          <a:srgbClr val="000000"/>
                        </a:solidFill>
                        <a:effectLst/>
                        <a:latin typeface="Segoe UI"/>
                      </a:endParaRPr>
                    </a:p>
                  </a:txBody>
                  <a:tcPr marL="9525" marR="9525" marT="9525" marB="0" anchor="ctr"/>
                </a:tc>
              </a:tr>
              <a:tr h="334258">
                <a:tc>
                  <a:txBody>
                    <a:bodyPr/>
                    <a:lstStyle/>
                    <a:p>
                      <a:pPr algn="ctr" rtl="0" fontAlgn="ctr"/>
                      <a:r>
                        <a:rPr lang="en-US" sz="900" u="none" strike="noStrike">
                          <a:effectLst/>
                        </a:rPr>
                        <a:t>Koropi</a:t>
                      </a:r>
                      <a:endParaRPr lang="en-US" sz="900" b="0" i="0" u="none" strike="noStrike">
                        <a:solidFill>
                          <a:srgbClr val="000000"/>
                        </a:solidFill>
                        <a:effectLst/>
                        <a:latin typeface="Segoe UI"/>
                      </a:endParaRPr>
                    </a:p>
                  </a:txBody>
                  <a:tcPr marL="9525" marR="9525" marT="9525" marB="0" anchor="ctr"/>
                </a:tc>
                <a:tc>
                  <a:txBody>
                    <a:bodyPr/>
                    <a:lstStyle/>
                    <a:p>
                      <a:pPr algn="ctr" rtl="0" fontAlgn="ctr"/>
                      <a:r>
                        <a:rPr lang="en-US" sz="900" u="none" strike="noStrike">
                          <a:effectLst/>
                        </a:rPr>
                        <a:t>Meze Restaurant</a:t>
                      </a:r>
                      <a:endParaRPr lang="en-US" sz="900" b="0" i="0" u="none" strike="noStrike">
                        <a:solidFill>
                          <a:srgbClr val="000000"/>
                        </a:solidFill>
                        <a:effectLst/>
                        <a:latin typeface="Segoe UI"/>
                      </a:endParaRPr>
                    </a:p>
                  </a:txBody>
                  <a:tcPr marL="9525" marR="9525" marT="9525" marB="0" anchor="ctr"/>
                </a:tc>
              </a:tr>
              <a:tr h="212710">
                <a:tc>
                  <a:txBody>
                    <a:bodyPr/>
                    <a:lstStyle/>
                    <a:p>
                      <a:pPr algn="ctr" rtl="0" fontAlgn="ctr"/>
                      <a:r>
                        <a:rPr lang="en-US" sz="900" u="none" strike="noStrike">
                          <a:effectLst/>
                        </a:rPr>
                        <a:t>Mandra</a:t>
                      </a:r>
                      <a:endParaRPr lang="en-US" sz="900" b="0" i="0" u="none" strike="noStrike">
                        <a:solidFill>
                          <a:srgbClr val="000000"/>
                        </a:solidFill>
                        <a:effectLst/>
                        <a:latin typeface="Segoe UI"/>
                      </a:endParaRPr>
                    </a:p>
                  </a:txBody>
                  <a:tcPr marL="9525" marR="9525" marT="9525" marB="0" anchor="ctr"/>
                </a:tc>
                <a:tc>
                  <a:txBody>
                    <a:bodyPr/>
                    <a:lstStyle/>
                    <a:p>
                      <a:pPr algn="ctr" rtl="0" fontAlgn="ctr"/>
                      <a:r>
                        <a:rPr lang="en-US" sz="900" u="none" strike="noStrike">
                          <a:effectLst/>
                        </a:rPr>
                        <a:t>Taverna</a:t>
                      </a:r>
                      <a:endParaRPr lang="en-US" sz="900" b="0" i="0" u="none" strike="noStrike">
                        <a:solidFill>
                          <a:srgbClr val="000000"/>
                        </a:solidFill>
                        <a:effectLst/>
                        <a:latin typeface="Segoe UI"/>
                      </a:endParaRPr>
                    </a:p>
                  </a:txBody>
                  <a:tcPr marL="9525" marR="9525" marT="9525" marB="0" anchor="ctr"/>
                </a:tc>
              </a:tr>
              <a:tr h="334258">
                <a:tc>
                  <a:txBody>
                    <a:bodyPr/>
                    <a:lstStyle/>
                    <a:p>
                      <a:pPr algn="ctr" rtl="0" fontAlgn="ctr"/>
                      <a:r>
                        <a:rPr lang="en-US" sz="900" u="none" strike="noStrike">
                          <a:effectLst/>
                        </a:rPr>
                        <a:t>Melissia</a:t>
                      </a:r>
                      <a:endParaRPr lang="en-US" sz="900" b="0" i="0" u="none" strike="noStrike">
                        <a:solidFill>
                          <a:srgbClr val="000000"/>
                        </a:solidFill>
                        <a:effectLst/>
                        <a:latin typeface="Segoe UI"/>
                      </a:endParaRPr>
                    </a:p>
                  </a:txBody>
                  <a:tcPr marL="9525" marR="9525" marT="9525" marB="0" anchor="ctr"/>
                </a:tc>
                <a:tc>
                  <a:txBody>
                    <a:bodyPr/>
                    <a:lstStyle/>
                    <a:p>
                      <a:pPr algn="ctr" rtl="0" fontAlgn="ctr"/>
                      <a:r>
                        <a:rPr lang="en-US" sz="900" u="none" strike="noStrike">
                          <a:effectLst/>
                        </a:rPr>
                        <a:t>Greek Restaurant</a:t>
                      </a:r>
                      <a:endParaRPr lang="en-US" sz="900" b="0" i="0" u="none" strike="noStrike">
                        <a:solidFill>
                          <a:srgbClr val="000000"/>
                        </a:solidFill>
                        <a:effectLst/>
                        <a:latin typeface="Segoe UI"/>
                      </a:endParaRPr>
                    </a:p>
                  </a:txBody>
                  <a:tcPr marL="9525" marR="9525" marT="9525" marB="0" anchor="ctr"/>
                </a:tc>
              </a:tr>
              <a:tr h="212710">
                <a:tc>
                  <a:txBody>
                    <a:bodyPr/>
                    <a:lstStyle/>
                    <a:p>
                      <a:pPr algn="ctr" rtl="0" fontAlgn="ctr"/>
                      <a:r>
                        <a:rPr lang="en-US" sz="900" u="none" strike="noStrike">
                          <a:effectLst/>
                        </a:rPr>
                        <a:t>Oropos</a:t>
                      </a:r>
                      <a:endParaRPr lang="en-US" sz="900" b="0" i="0" u="none" strike="noStrike">
                        <a:solidFill>
                          <a:srgbClr val="000000"/>
                        </a:solidFill>
                        <a:effectLst/>
                        <a:latin typeface="Segoe UI"/>
                      </a:endParaRPr>
                    </a:p>
                  </a:txBody>
                  <a:tcPr marL="9525" marR="9525" marT="9525" marB="0" anchor="ctr"/>
                </a:tc>
                <a:tc>
                  <a:txBody>
                    <a:bodyPr/>
                    <a:lstStyle/>
                    <a:p>
                      <a:pPr algn="ctr" rtl="0" fontAlgn="ctr"/>
                      <a:r>
                        <a:rPr lang="en-US" sz="900" u="none" strike="noStrike">
                          <a:effectLst/>
                        </a:rPr>
                        <a:t>Greek Restaurant</a:t>
                      </a:r>
                      <a:endParaRPr lang="en-US" sz="900" b="0" i="0" u="none" strike="noStrike">
                        <a:solidFill>
                          <a:srgbClr val="000000"/>
                        </a:solidFill>
                        <a:effectLst/>
                        <a:latin typeface="Segoe UI"/>
                      </a:endParaRPr>
                    </a:p>
                  </a:txBody>
                  <a:tcPr marL="9525" marR="9525" marT="9525" marB="0" anchor="ctr"/>
                </a:tc>
              </a:tr>
              <a:tr h="212710">
                <a:tc>
                  <a:txBody>
                    <a:bodyPr/>
                    <a:lstStyle/>
                    <a:p>
                      <a:pPr algn="ctr" rtl="0" fontAlgn="ctr"/>
                      <a:r>
                        <a:rPr lang="en-US" sz="900" u="none" strike="noStrike">
                          <a:effectLst/>
                        </a:rPr>
                        <a:t>Palaia Fokaia</a:t>
                      </a:r>
                      <a:endParaRPr lang="en-US" sz="900" b="0" i="0" u="none" strike="noStrike">
                        <a:solidFill>
                          <a:srgbClr val="000000"/>
                        </a:solidFill>
                        <a:effectLst/>
                        <a:latin typeface="Segoe UI"/>
                      </a:endParaRPr>
                    </a:p>
                  </a:txBody>
                  <a:tcPr marL="9525" marR="9525" marT="9525" marB="0" anchor="ctr"/>
                </a:tc>
                <a:tc>
                  <a:txBody>
                    <a:bodyPr/>
                    <a:lstStyle/>
                    <a:p>
                      <a:pPr algn="ctr" rtl="0" fontAlgn="ctr"/>
                      <a:r>
                        <a:rPr lang="en-US" sz="900" u="none" strike="noStrike">
                          <a:effectLst/>
                        </a:rPr>
                        <a:t>Seafood Restaurant</a:t>
                      </a:r>
                      <a:endParaRPr lang="en-US" sz="900" b="0" i="0" u="none" strike="noStrike">
                        <a:solidFill>
                          <a:srgbClr val="000000"/>
                        </a:solidFill>
                        <a:effectLst/>
                        <a:latin typeface="Segoe UI"/>
                      </a:endParaRPr>
                    </a:p>
                  </a:txBody>
                  <a:tcPr marL="9525" marR="9525" marT="9525" marB="0" anchor="ctr"/>
                </a:tc>
              </a:tr>
              <a:tr h="212710">
                <a:tc>
                  <a:txBody>
                    <a:bodyPr/>
                    <a:lstStyle/>
                    <a:p>
                      <a:pPr algn="ctr" rtl="0" fontAlgn="ctr"/>
                      <a:r>
                        <a:rPr lang="en-US" sz="900" u="none" strike="noStrike">
                          <a:effectLst/>
                        </a:rPr>
                        <a:t>Porto Rafti</a:t>
                      </a:r>
                      <a:endParaRPr lang="en-US" sz="900" b="0" i="0" u="none" strike="noStrike">
                        <a:solidFill>
                          <a:srgbClr val="000000"/>
                        </a:solidFill>
                        <a:effectLst/>
                        <a:latin typeface="Segoe UI"/>
                      </a:endParaRPr>
                    </a:p>
                  </a:txBody>
                  <a:tcPr marL="9525" marR="9525" marT="9525" marB="0" anchor="ctr"/>
                </a:tc>
                <a:tc>
                  <a:txBody>
                    <a:bodyPr/>
                    <a:lstStyle/>
                    <a:p>
                      <a:pPr algn="ctr" rtl="0" fontAlgn="ctr"/>
                      <a:r>
                        <a:rPr lang="en-US" sz="900" u="none" strike="noStrike">
                          <a:effectLst/>
                        </a:rPr>
                        <a:t>Fish Taverna</a:t>
                      </a:r>
                      <a:endParaRPr lang="en-US" sz="900" b="0" i="0" u="none" strike="noStrike">
                        <a:solidFill>
                          <a:srgbClr val="000000"/>
                        </a:solidFill>
                        <a:effectLst/>
                        <a:latin typeface="Segoe UI"/>
                      </a:endParaRPr>
                    </a:p>
                  </a:txBody>
                  <a:tcPr marL="9525" marR="9525" marT="9525" marB="0" anchor="ctr"/>
                </a:tc>
              </a:tr>
              <a:tr h="212710">
                <a:tc>
                  <a:txBody>
                    <a:bodyPr/>
                    <a:lstStyle/>
                    <a:p>
                      <a:pPr algn="ctr" rtl="0" fontAlgn="ctr"/>
                      <a:r>
                        <a:rPr lang="en-US" sz="900" u="none" strike="noStrike">
                          <a:effectLst/>
                        </a:rPr>
                        <a:t>Zografos</a:t>
                      </a:r>
                      <a:endParaRPr lang="en-US" sz="900" b="0" i="0" u="none" strike="noStrike">
                        <a:solidFill>
                          <a:srgbClr val="000000"/>
                        </a:solidFill>
                        <a:effectLst/>
                        <a:latin typeface="Segoe UI"/>
                      </a:endParaRPr>
                    </a:p>
                  </a:txBody>
                  <a:tcPr marL="9525" marR="9525" marT="9525" marB="0" anchor="ctr"/>
                </a:tc>
                <a:tc>
                  <a:txBody>
                    <a:bodyPr/>
                    <a:lstStyle/>
                    <a:p>
                      <a:pPr algn="ctr" rtl="0" fontAlgn="ctr"/>
                      <a:r>
                        <a:rPr lang="en-US" sz="900" u="none" strike="noStrike">
                          <a:effectLst/>
                        </a:rPr>
                        <a:t>Greek Restaurant</a:t>
                      </a:r>
                      <a:endParaRPr lang="en-US" sz="900" b="0" i="0" u="none" strike="noStrike">
                        <a:solidFill>
                          <a:srgbClr val="000000"/>
                        </a:solidFill>
                        <a:effectLst/>
                        <a:latin typeface="Segoe UI"/>
                      </a:endParaRPr>
                    </a:p>
                  </a:txBody>
                  <a:tcPr marL="9525" marR="9525" marT="9525" marB="0" anchor="ctr"/>
                </a:tc>
              </a:tr>
              <a:tr h="212710">
                <a:tc>
                  <a:txBody>
                    <a:bodyPr/>
                    <a:lstStyle/>
                    <a:p>
                      <a:pPr algn="ctr" rtl="0" fontAlgn="ctr"/>
                      <a:r>
                        <a:rPr lang="en-US" sz="900" u="none" strike="noStrike">
                          <a:effectLst/>
                        </a:rPr>
                        <a:t>agios Dimitrios</a:t>
                      </a:r>
                      <a:endParaRPr lang="en-US" sz="900" b="0" i="0" u="none" strike="noStrike">
                        <a:solidFill>
                          <a:srgbClr val="000000"/>
                        </a:solidFill>
                        <a:effectLst/>
                        <a:latin typeface="Segoe UI"/>
                      </a:endParaRPr>
                    </a:p>
                  </a:txBody>
                  <a:tcPr marL="9525" marR="9525" marT="9525" marB="0" anchor="ctr"/>
                </a:tc>
                <a:tc>
                  <a:txBody>
                    <a:bodyPr/>
                    <a:lstStyle/>
                    <a:p>
                      <a:pPr algn="ctr" rtl="0" fontAlgn="ctr"/>
                      <a:r>
                        <a:rPr lang="en-US" sz="900" u="none" strike="noStrike">
                          <a:effectLst/>
                        </a:rPr>
                        <a:t>Souvlaki Shop</a:t>
                      </a:r>
                      <a:endParaRPr lang="en-US" sz="900" b="0" i="0" u="none" strike="noStrike">
                        <a:solidFill>
                          <a:srgbClr val="000000"/>
                        </a:solidFill>
                        <a:effectLst/>
                        <a:latin typeface="Segoe UI"/>
                      </a:endParaRPr>
                    </a:p>
                  </a:txBody>
                  <a:tcPr marL="9525" marR="9525" marT="9525" marB="0" anchor="ctr"/>
                </a:tc>
              </a:tr>
              <a:tr h="212710">
                <a:tc>
                  <a:txBody>
                    <a:bodyPr/>
                    <a:lstStyle/>
                    <a:p>
                      <a:pPr algn="ctr" rtl="0" fontAlgn="ctr"/>
                      <a:r>
                        <a:rPr lang="en-US" sz="900" u="none" strike="noStrike">
                          <a:effectLst/>
                        </a:rPr>
                        <a:t>ydra</a:t>
                      </a:r>
                      <a:endParaRPr lang="en-US" sz="900" b="0" i="0" u="none" strike="noStrike">
                        <a:solidFill>
                          <a:srgbClr val="000000"/>
                        </a:solidFill>
                        <a:effectLst/>
                        <a:latin typeface="Segoe UI"/>
                      </a:endParaRPr>
                    </a:p>
                  </a:txBody>
                  <a:tcPr marL="9525" marR="9525" marT="9525" marB="0" anchor="ctr"/>
                </a:tc>
                <a:tc>
                  <a:txBody>
                    <a:bodyPr/>
                    <a:lstStyle/>
                    <a:p>
                      <a:pPr algn="ctr" rtl="0" fontAlgn="ctr"/>
                      <a:r>
                        <a:rPr lang="en-US" sz="900" u="none" strike="noStrike" dirty="0">
                          <a:effectLst/>
                        </a:rPr>
                        <a:t>Greek Restaurant</a:t>
                      </a:r>
                      <a:endParaRPr lang="en-US" sz="900" b="0" i="0" u="none" strike="noStrike" dirty="0">
                        <a:solidFill>
                          <a:srgbClr val="000000"/>
                        </a:solidFill>
                        <a:effectLst/>
                        <a:latin typeface="Segoe UI"/>
                      </a:endParaRPr>
                    </a:p>
                  </a:txBody>
                  <a:tcPr marL="9525" marR="9525" marT="9525"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8015131"/>
              </p:ext>
            </p:extLst>
          </p:nvPr>
        </p:nvGraphicFramePr>
        <p:xfrm>
          <a:off x="5562600" y="1123950"/>
          <a:ext cx="2514600" cy="3809994"/>
        </p:xfrm>
        <a:graphic>
          <a:graphicData uri="http://schemas.openxmlformats.org/drawingml/2006/table">
            <a:tbl>
              <a:tblPr>
                <a:tableStyleId>{5C22544A-7EE6-4342-B048-85BDC9FD1C3A}</a:tableStyleId>
              </a:tblPr>
              <a:tblGrid>
                <a:gridCol w="1474076"/>
                <a:gridCol w="1040524"/>
              </a:tblGrid>
              <a:tr h="343179">
                <a:tc>
                  <a:txBody>
                    <a:bodyPr/>
                    <a:lstStyle/>
                    <a:p>
                      <a:pPr marL="0" algn="ctr" defTabSz="914400" rtl="0" eaLnBrk="1" fontAlgn="ctr" latinLnBrk="0" hangingPunct="1"/>
                      <a:r>
                        <a:rPr lang="en-US" sz="900" b="1" i="0" u="none" strike="noStrike" kern="1200" dirty="0">
                          <a:solidFill>
                            <a:srgbClr val="000000"/>
                          </a:solidFill>
                          <a:effectLst/>
                          <a:latin typeface="Segoe UI"/>
                          <a:ea typeface="+mn-ea"/>
                          <a:cs typeface="+mn-cs"/>
                        </a:rPr>
                        <a:t>Neighborhood</a:t>
                      </a:r>
                    </a:p>
                  </a:txBody>
                  <a:tcPr marL="6618" marR="6618" marT="6618" marB="0" anchor="ctr">
                    <a:solidFill>
                      <a:schemeClr val="accent2"/>
                    </a:solidFill>
                  </a:tcPr>
                </a:tc>
                <a:tc>
                  <a:txBody>
                    <a:bodyPr/>
                    <a:lstStyle/>
                    <a:p>
                      <a:pPr marL="0" algn="ctr" defTabSz="914400" rtl="0" eaLnBrk="1" fontAlgn="ctr" latinLnBrk="0" hangingPunct="1"/>
                      <a:r>
                        <a:rPr lang="en-US" sz="900" b="1" i="0" u="none" strike="noStrike" kern="1200" dirty="0">
                          <a:solidFill>
                            <a:srgbClr val="000000"/>
                          </a:solidFill>
                          <a:effectLst/>
                          <a:latin typeface="Segoe UI"/>
                          <a:ea typeface="+mn-ea"/>
                          <a:cs typeface="+mn-cs"/>
                        </a:rPr>
                        <a:t>3rd Most Common Venue</a:t>
                      </a:r>
                    </a:p>
                  </a:txBody>
                  <a:tcPr marL="6618" marR="6618" marT="6618" marB="0" anchor="ctr">
                    <a:solidFill>
                      <a:schemeClr val="accent2"/>
                    </a:solidFill>
                  </a:tcPr>
                </a:tc>
              </a:tr>
              <a:tr h="231121">
                <a:tc>
                  <a:txBody>
                    <a:bodyPr/>
                    <a:lstStyle/>
                    <a:p>
                      <a:pPr algn="ctr" rtl="0" fontAlgn="ctr"/>
                      <a:r>
                        <a:rPr lang="en-US" sz="600" u="none" strike="noStrike" dirty="0" err="1">
                          <a:effectLst/>
                        </a:rPr>
                        <a:t>Aigaleo</a:t>
                      </a:r>
                      <a:endParaRPr lang="en-US" sz="600" b="0" i="0" u="none" strike="noStrike" dirty="0">
                        <a:solidFill>
                          <a:srgbClr val="000000"/>
                        </a:solidFill>
                        <a:effectLst/>
                        <a:latin typeface="Segoe UI"/>
                      </a:endParaRPr>
                    </a:p>
                  </a:txBody>
                  <a:tcPr marL="6618" marR="6618" marT="6618" marB="0" anchor="ctr"/>
                </a:tc>
                <a:tc>
                  <a:txBody>
                    <a:bodyPr/>
                    <a:lstStyle/>
                    <a:p>
                      <a:pPr algn="ctr" rtl="0" fontAlgn="ctr"/>
                      <a:r>
                        <a:rPr lang="en-US" sz="600" u="none" strike="noStrike">
                          <a:effectLst/>
                        </a:rPr>
                        <a:t>Meze Restaurant</a:t>
                      </a:r>
                      <a:endParaRPr lang="en-US" sz="600" b="0" i="0" u="none" strike="noStrike">
                        <a:solidFill>
                          <a:srgbClr val="000000"/>
                        </a:solidFill>
                        <a:effectLst/>
                        <a:latin typeface="Segoe UI"/>
                      </a:endParaRPr>
                    </a:p>
                  </a:txBody>
                  <a:tcPr marL="6618" marR="6618" marT="6618" marB="0" anchor="ctr"/>
                </a:tc>
              </a:tr>
              <a:tr h="231121">
                <a:tc>
                  <a:txBody>
                    <a:bodyPr/>
                    <a:lstStyle/>
                    <a:p>
                      <a:pPr algn="ctr" rtl="0" fontAlgn="ctr"/>
                      <a:r>
                        <a:rPr lang="en-US" sz="600" u="none" strike="noStrike" dirty="0" err="1">
                          <a:effectLst/>
                        </a:rPr>
                        <a:t>Anavyssos</a:t>
                      </a:r>
                      <a:endParaRPr lang="en-US" sz="600" b="0" i="0" u="none" strike="noStrike" dirty="0">
                        <a:solidFill>
                          <a:srgbClr val="000000"/>
                        </a:solidFill>
                        <a:effectLst/>
                        <a:latin typeface="Segoe UI"/>
                      </a:endParaRPr>
                    </a:p>
                  </a:txBody>
                  <a:tcPr marL="6618" marR="6618" marT="6618" marB="0" anchor="ctr"/>
                </a:tc>
                <a:tc>
                  <a:txBody>
                    <a:bodyPr/>
                    <a:lstStyle/>
                    <a:p>
                      <a:pPr algn="ctr" rtl="0" fontAlgn="ctr"/>
                      <a:r>
                        <a:rPr lang="en-US" sz="600" u="none" strike="noStrike" dirty="0">
                          <a:effectLst/>
                        </a:rPr>
                        <a:t>Greek Restaurant</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dirty="0" err="1">
                          <a:effectLst/>
                        </a:rPr>
                        <a:t>Argyroupoli</a:t>
                      </a:r>
                      <a:endParaRPr lang="en-US" sz="600" b="0" i="0" u="none" strike="noStrike" dirty="0">
                        <a:solidFill>
                          <a:srgbClr val="000000"/>
                        </a:solidFill>
                        <a:effectLst/>
                        <a:latin typeface="Segoe UI"/>
                      </a:endParaRPr>
                    </a:p>
                  </a:txBody>
                  <a:tcPr marL="6618" marR="6618" marT="6618" marB="0" anchor="ctr"/>
                </a:tc>
                <a:tc>
                  <a:txBody>
                    <a:bodyPr/>
                    <a:lstStyle/>
                    <a:p>
                      <a:pPr algn="ctr" rtl="0" fontAlgn="ctr"/>
                      <a:r>
                        <a:rPr lang="en-US" sz="600" u="none" strike="noStrike">
                          <a:effectLst/>
                        </a:rPr>
                        <a:t>Souvlaki Shop</a:t>
                      </a:r>
                      <a:endParaRPr lang="en-US" sz="600" b="0" i="0" u="none" strike="noStrike">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Ilioupoli</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a:effectLst/>
                        </a:rPr>
                        <a:t>Kebab Restaurant</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Kalyvia Thorikou</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err="1">
                          <a:effectLst/>
                        </a:rPr>
                        <a:t>Souvlaki</a:t>
                      </a:r>
                      <a:r>
                        <a:rPr lang="en-US" sz="600" u="none" strike="noStrike" dirty="0">
                          <a:effectLst/>
                        </a:rPr>
                        <a:t> Shop</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Kapandriti</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a:effectLst/>
                        </a:rPr>
                        <a:t>Seafood Restaurant</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Kitsi</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a:effectLst/>
                        </a:rPr>
                        <a:t>Greek Restaurant</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Mandra</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err="1">
                          <a:effectLst/>
                        </a:rPr>
                        <a:t>Souvlaki</a:t>
                      </a:r>
                      <a:r>
                        <a:rPr lang="en-US" sz="600" u="none" strike="noStrike" dirty="0">
                          <a:effectLst/>
                        </a:rPr>
                        <a:t> Shop</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Metamorfosi</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a:effectLst/>
                        </a:rPr>
                        <a:t>Greek Restaurant</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Nea Filadelfeia</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a:effectLst/>
                        </a:rPr>
                        <a:t>Meze Restaurant</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Perama</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a:effectLst/>
                        </a:rPr>
                        <a:t>Meze Restaurant</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Saronida</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a:effectLst/>
                        </a:rPr>
                        <a:t>Seafood Restaurant</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Vyronas</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err="1">
                          <a:effectLst/>
                        </a:rPr>
                        <a:t>Souvlaki</a:t>
                      </a:r>
                      <a:r>
                        <a:rPr lang="en-US" sz="600" u="none" strike="noStrike" dirty="0">
                          <a:effectLst/>
                        </a:rPr>
                        <a:t> Shop</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Zefyri</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err="1">
                          <a:effectLst/>
                        </a:rPr>
                        <a:t>Souvlaki</a:t>
                      </a:r>
                      <a:r>
                        <a:rPr lang="en-US" sz="600" u="none" strike="noStrike" dirty="0">
                          <a:effectLst/>
                        </a:rPr>
                        <a:t> Shop</a:t>
                      </a:r>
                      <a:endParaRPr lang="en-US" sz="600" b="0" i="0" u="none" strike="noStrike" dirty="0">
                        <a:solidFill>
                          <a:srgbClr val="000000"/>
                        </a:solidFill>
                        <a:effectLst/>
                        <a:latin typeface="Segoe UI"/>
                      </a:endParaRPr>
                    </a:p>
                  </a:txBody>
                  <a:tcPr marL="6618" marR="6618" marT="6618" marB="0" anchor="ctr"/>
                </a:tc>
              </a:tr>
              <a:tr h="231121">
                <a:tc>
                  <a:txBody>
                    <a:bodyPr/>
                    <a:lstStyle/>
                    <a:p>
                      <a:pPr algn="ctr" rtl="0" fontAlgn="ctr"/>
                      <a:r>
                        <a:rPr lang="en-US" sz="600" u="none" strike="noStrike">
                          <a:effectLst/>
                        </a:rPr>
                        <a:t>agios Stefanos</a:t>
                      </a:r>
                      <a:endParaRPr lang="en-US" sz="600" b="0" i="0" u="none" strike="noStrike">
                        <a:solidFill>
                          <a:srgbClr val="000000"/>
                        </a:solidFill>
                        <a:effectLst/>
                        <a:latin typeface="Segoe UI"/>
                      </a:endParaRPr>
                    </a:p>
                  </a:txBody>
                  <a:tcPr marL="6618" marR="6618" marT="6618" marB="0" anchor="ctr"/>
                </a:tc>
                <a:tc>
                  <a:txBody>
                    <a:bodyPr/>
                    <a:lstStyle/>
                    <a:p>
                      <a:pPr algn="ctr" rtl="0" fontAlgn="ctr"/>
                      <a:r>
                        <a:rPr lang="en-US" sz="600" u="none" strike="noStrike" dirty="0" err="1">
                          <a:effectLst/>
                        </a:rPr>
                        <a:t>Souvlaki</a:t>
                      </a:r>
                      <a:r>
                        <a:rPr lang="en-US" sz="600" u="none" strike="noStrike" dirty="0">
                          <a:effectLst/>
                        </a:rPr>
                        <a:t> Shop</a:t>
                      </a:r>
                      <a:endParaRPr lang="en-US" sz="600" b="0" i="0" u="none" strike="noStrike" dirty="0">
                        <a:solidFill>
                          <a:srgbClr val="000000"/>
                        </a:solidFill>
                        <a:effectLst/>
                        <a:latin typeface="Segoe UI"/>
                      </a:endParaRPr>
                    </a:p>
                  </a:txBody>
                  <a:tcPr marL="6618" marR="6618" marT="6618"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93676065"/>
              </p:ext>
            </p:extLst>
          </p:nvPr>
        </p:nvGraphicFramePr>
        <p:xfrm>
          <a:off x="2944775" y="1123950"/>
          <a:ext cx="2416249" cy="3822509"/>
        </p:xfrm>
        <a:graphic>
          <a:graphicData uri="http://schemas.openxmlformats.org/drawingml/2006/table">
            <a:tbl>
              <a:tblPr>
                <a:tableStyleId>{5C22544A-7EE6-4342-B048-85BDC9FD1C3A}</a:tableStyleId>
              </a:tblPr>
              <a:tblGrid>
                <a:gridCol w="1026257"/>
                <a:gridCol w="1389992"/>
              </a:tblGrid>
              <a:tr h="380996">
                <a:tc>
                  <a:txBody>
                    <a:bodyPr/>
                    <a:lstStyle/>
                    <a:p>
                      <a:pPr marL="0" algn="ctr" defTabSz="914400" rtl="0" eaLnBrk="1" fontAlgn="ctr" latinLnBrk="0" hangingPunct="1"/>
                      <a:r>
                        <a:rPr lang="en-US" sz="900" b="1" i="0" u="none" strike="noStrike" kern="1200" dirty="0">
                          <a:solidFill>
                            <a:srgbClr val="000000"/>
                          </a:solidFill>
                          <a:effectLst/>
                          <a:latin typeface="Segoe UI"/>
                          <a:ea typeface="+mn-ea"/>
                          <a:cs typeface="+mn-cs"/>
                        </a:rPr>
                        <a:t>Neighborhood</a:t>
                      </a:r>
                    </a:p>
                  </a:txBody>
                  <a:tcPr marL="6978" marR="6978" marT="6978" marB="0" anchor="ctr">
                    <a:solidFill>
                      <a:schemeClr val="accent2"/>
                    </a:solidFill>
                  </a:tcPr>
                </a:tc>
                <a:tc>
                  <a:txBody>
                    <a:bodyPr/>
                    <a:lstStyle/>
                    <a:p>
                      <a:pPr marL="0" algn="ctr" defTabSz="914400" rtl="0" eaLnBrk="1" fontAlgn="ctr" latinLnBrk="0" hangingPunct="1"/>
                      <a:r>
                        <a:rPr lang="en-US" sz="900" b="1" i="0" u="none" strike="noStrike" kern="1200" dirty="0">
                          <a:solidFill>
                            <a:srgbClr val="000000"/>
                          </a:solidFill>
                          <a:effectLst/>
                          <a:latin typeface="Segoe UI"/>
                          <a:ea typeface="+mn-ea"/>
                          <a:cs typeface="+mn-cs"/>
                        </a:rPr>
                        <a:t>2nd Most Common Venue</a:t>
                      </a:r>
                    </a:p>
                  </a:txBody>
                  <a:tcPr marL="6978" marR="6978" marT="6978" marB="0" anchor="ctr">
                    <a:solidFill>
                      <a:schemeClr val="accent2"/>
                    </a:solidFill>
                  </a:tcPr>
                </a:tc>
              </a:tr>
              <a:tr h="149631">
                <a:tc>
                  <a:txBody>
                    <a:bodyPr/>
                    <a:lstStyle/>
                    <a:p>
                      <a:pPr algn="ctr" rtl="0" fontAlgn="ctr"/>
                      <a:r>
                        <a:rPr lang="en-US" sz="700" u="none" strike="noStrike" dirty="0" err="1">
                          <a:effectLst/>
                        </a:rPr>
                        <a:t>Agia</a:t>
                      </a:r>
                      <a:r>
                        <a:rPr lang="en-US" sz="700" u="none" strike="noStrike" dirty="0">
                          <a:effectLst/>
                        </a:rPr>
                        <a:t> </a:t>
                      </a:r>
                      <a:r>
                        <a:rPr lang="en-US" sz="700" u="none" strike="noStrike" dirty="0" err="1">
                          <a:effectLst/>
                        </a:rPr>
                        <a:t>Varvara</a:t>
                      </a:r>
                      <a:endParaRPr lang="en-US" sz="700" b="0" i="0" u="none" strike="noStrike" dirty="0">
                        <a:solidFill>
                          <a:srgbClr val="000000"/>
                        </a:solidFill>
                        <a:effectLst/>
                        <a:latin typeface="Segoe UI"/>
                      </a:endParaRPr>
                    </a:p>
                  </a:txBody>
                  <a:tcPr marL="6978" marR="6978" marT="6978" marB="0" anchor="ctr"/>
                </a:tc>
                <a:tc>
                  <a:txBody>
                    <a:bodyPr/>
                    <a:lstStyle/>
                    <a:p>
                      <a:pPr algn="ctr" rtl="0" fontAlgn="ctr"/>
                      <a:r>
                        <a:rPr lang="en-US" sz="700" u="none" strike="noStrike">
                          <a:effectLst/>
                        </a:rPr>
                        <a:t>Fish Taverna</a:t>
                      </a:r>
                      <a:endParaRPr lang="en-US" sz="700" b="0" i="0" u="none" strike="noStrike">
                        <a:solidFill>
                          <a:srgbClr val="000000"/>
                        </a:solidFill>
                        <a:effectLst/>
                        <a:latin typeface="Segoe UI"/>
                      </a:endParaRPr>
                    </a:p>
                  </a:txBody>
                  <a:tcPr marL="6978" marR="6978" marT="6978" marB="0" anchor="ctr"/>
                </a:tc>
              </a:tr>
              <a:tr h="149631">
                <a:tc>
                  <a:txBody>
                    <a:bodyPr/>
                    <a:lstStyle/>
                    <a:p>
                      <a:pPr algn="ctr" rtl="0" fontAlgn="ctr"/>
                      <a:r>
                        <a:rPr lang="en-US" sz="700" u="none" strike="noStrike" dirty="0" err="1">
                          <a:effectLst/>
                        </a:rPr>
                        <a:t>Aigina</a:t>
                      </a:r>
                      <a:endParaRPr lang="en-US" sz="700" b="0" i="0" u="none" strike="noStrike" dirty="0">
                        <a:solidFill>
                          <a:srgbClr val="000000"/>
                        </a:solidFill>
                        <a:effectLst/>
                        <a:latin typeface="Segoe UI"/>
                      </a:endParaRPr>
                    </a:p>
                  </a:txBody>
                  <a:tcPr marL="6978" marR="6978" marT="6978" marB="0" anchor="ctr"/>
                </a:tc>
                <a:tc>
                  <a:txBody>
                    <a:bodyPr/>
                    <a:lstStyle/>
                    <a:p>
                      <a:pPr algn="ctr" rtl="0" fontAlgn="ctr"/>
                      <a:r>
                        <a:rPr lang="en-US" sz="700" u="none" strike="noStrike">
                          <a:effectLst/>
                        </a:rPr>
                        <a:t>Greek Restaurant</a:t>
                      </a:r>
                      <a:endParaRPr lang="en-US" sz="700" b="0" i="0" u="none" strike="noStrike">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Chaidari</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a:effectLst/>
                        </a:rPr>
                        <a:t>Greek Restaurant</a:t>
                      </a:r>
                      <a:endParaRPr lang="en-US" sz="700" b="0" i="0" u="none" strike="noStrike">
                        <a:solidFill>
                          <a:srgbClr val="000000"/>
                        </a:solidFill>
                        <a:effectLst/>
                        <a:latin typeface="Segoe UI"/>
                      </a:endParaRPr>
                    </a:p>
                  </a:txBody>
                  <a:tcPr marL="6978" marR="6978" marT="6978" marB="0" anchor="ctr"/>
                </a:tc>
              </a:tr>
              <a:tr h="149631">
                <a:tc>
                  <a:txBody>
                    <a:bodyPr/>
                    <a:lstStyle/>
                    <a:p>
                      <a:pPr algn="ctr" rtl="0" fontAlgn="ctr"/>
                      <a:r>
                        <a:rPr lang="en-US" sz="700" u="none" strike="noStrike" dirty="0" err="1">
                          <a:effectLst/>
                        </a:rPr>
                        <a:t>Dafni</a:t>
                      </a:r>
                      <a:endParaRPr lang="en-US" sz="700" b="0" i="0" u="none" strike="noStrike" dirty="0">
                        <a:solidFill>
                          <a:srgbClr val="000000"/>
                        </a:solidFill>
                        <a:effectLst/>
                        <a:latin typeface="Segoe UI"/>
                      </a:endParaRPr>
                    </a:p>
                  </a:txBody>
                  <a:tcPr marL="6978" marR="6978" marT="6978" marB="0" anchor="ctr"/>
                </a:tc>
                <a:tc>
                  <a:txBody>
                    <a:bodyPr/>
                    <a:lstStyle/>
                    <a:p>
                      <a:pPr algn="ctr" rtl="0" fontAlgn="ctr"/>
                      <a:r>
                        <a:rPr lang="en-US" sz="700" u="none" strike="noStrike">
                          <a:effectLst/>
                        </a:rPr>
                        <a:t>Meze Restaurant</a:t>
                      </a:r>
                      <a:endParaRPr lang="en-US" sz="700" b="0" i="0" u="none" strike="noStrike">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Galatas</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Greek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Galatsi</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a:effectLst/>
                        </a:rPr>
                        <a:t>Greek Restaurant</a:t>
                      </a:r>
                      <a:endParaRPr lang="en-US" sz="700" b="0" i="0" u="none" strike="noStrike">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Gerakas</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Grilled Meat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Ilioupoli</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Meze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Kaisariani</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Meze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Kallithea</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err="1">
                          <a:effectLst/>
                        </a:rPr>
                        <a:t>Souvlaki</a:t>
                      </a:r>
                      <a:r>
                        <a:rPr lang="en-US" sz="700" u="none" strike="noStrike" dirty="0">
                          <a:effectLst/>
                        </a:rPr>
                        <a:t> Shop</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Kalyvia Thorikou</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Greek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Kifisia</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Japanese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Megara</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Grilled Meat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Moschato</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Greek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Nea Filadelfeia</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err="1">
                          <a:effectLst/>
                        </a:rPr>
                        <a:t>Souvlaki</a:t>
                      </a:r>
                      <a:r>
                        <a:rPr lang="en-US" sz="700" u="none" strike="noStrike" dirty="0">
                          <a:effectLst/>
                        </a:rPr>
                        <a:t> Shop</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Nea Peramos</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Greek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Paiania</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Greek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Palaia Fokaia</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Greek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Peristeri</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err="1">
                          <a:effectLst/>
                        </a:rPr>
                        <a:t>Souvlaki</a:t>
                      </a:r>
                      <a:r>
                        <a:rPr lang="en-US" sz="700" u="none" strike="noStrike" dirty="0">
                          <a:effectLst/>
                        </a:rPr>
                        <a:t> Shop</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Petroupoli</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Greek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Piraeus</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err="1">
                          <a:effectLst/>
                        </a:rPr>
                        <a:t>Souvlaki</a:t>
                      </a:r>
                      <a:r>
                        <a:rPr lang="en-US" sz="700" u="none" strike="noStrike" dirty="0">
                          <a:effectLst/>
                        </a:rPr>
                        <a:t> Shop</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a:effectLst/>
                        </a:rPr>
                        <a:t>Porto Rafti</a:t>
                      </a:r>
                      <a:endParaRPr lang="en-US" sz="700" b="0" i="0" u="none" strike="noStrike">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Greek Restaurant</a:t>
                      </a:r>
                      <a:endParaRPr lang="en-US" sz="700" b="0" i="0" u="none" strike="noStrike" dirty="0">
                        <a:solidFill>
                          <a:srgbClr val="000000"/>
                        </a:solidFill>
                        <a:effectLst/>
                        <a:latin typeface="Segoe UI"/>
                      </a:endParaRPr>
                    </a:p>
                  </a:txBody>
                  <a:tcPr marL="6978" marR="6978" marT="6978" marB="0" anchor="ctr"/>
                </a:tc>
              </a:tr>
              <a:tr h="149631">
                <a:tc>
                  <a:txBody>
                    <a:bodyPr/>
                    <a:lstStyle/>
                    <a:p>
                      <a:pPr algn="ctr" rtl="0" fontAlgn="ctr"/>
                      <a:r>
                        <a:rPr lang="en-US" sz="700" u="none" strike="noStrike" dirty="0" err="1">
                          <a:effectLst/>
                        </a:rPr>
                        <a:t>alimos</a:t>
                      </a:r>
                      <a:endParaRPr lang="en-US" sz="700" b="0" i="0" u="none" strike="noStrike" dirty="0">
                        <a:solidFill>
                          <a:srgbClr val="000000"/>
                        </a:solidFill>
                        <a:effectLst/>
                        <a:latin typeface="Segoe UI"/>
                      </a:endParaRPr>
                    </a:p>
                  </a:txBody>
                  <a:tcPr marL="6978" marR="6978" marT="6978" marB="0" anchor="ctr"/>
                </a:tc>
                <a:tc>
                  <a:txBody>
                    <a:bodyPr/>
                    <a:lstStyle/>
                    <a:p>
                      <a:pPr algn="ctr" rtl="0" fontAlgn="ctr"/>
                      <a:r>
                        <a:rPr lang="en-US" sz="700" u="none" strike="noStrike" dirty="0">
                          <a:effectLst/>
                        </a:rPr>
                        <a:t>Greek Restaurant</a:t>
                      </a:r>
                      <a:endParaRPr lang="en-US" sz="700" b="0" i="0" u="none" strike="noStrike" dirty="0">
                        <a:solidFill>
                          <a:srgbClr val="000000"/>
                        </a:solidFill>
                        <a:effectLst/>
                        <a:latin typeface="Segoe UI"/>
                      </a:endParaRPr>
                    </a:p>
                  </a:txBody>
                  <a:tcPr marL="6978" marR="6978" marT="6978" marB="0" anchor="ctr"/>
                </a:tc>
              </a:tr>
            </a:tbl>
          </a:graphicData>
        </a:graphic>
      </p:graphicFrame>
    </p:spTree>
    <p:extLst>
      <p:ext uri="{BB962C8B-B14F-4D97-AF65-F5344CB8AC3E}">
        <p14:creationId xmlns:p14="http://schemas.microsoft.com/office/powerpoint/2010/main" val="1756194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800" y="6667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8150" y="205085"/>
            <a:ext cx="4438650" cy="461665"/>
          </a:xfrm>
          <a:prstGeom prst="rect">
            <a:avLst/>
          </a:prstGeom>
          <a:noFill/>
        </p:spPr>
        <p:txBody>
          <a:bodyPr wrap="square" rtlCol="0">
            <a:spAutoFit/>
          </a:bodyPr>
          <a:lstStyle/>
          <a:p>
            <a:r>
              <a:rPr lang="en-US" sz="2400" b="1" dirty="0" smtClean="0"/>
              <a:t>Clustering model</a:t>
            </a:r>
            <a:endParaRPr lang="el-GR" sz="2400" b="1" dirty="0"/>
          </a:p>
        </p:txBody>
      </p:sp>
      <p:sp>
        <p:nvSpPr>
          <p:cNvPr id="4" name="TextBox 3"/>
          <p:cNvSpPr txBox="1"/>
          <p:nvPr/>
        </p:nvSpPr>
        <p:spPr>
          <a:xfrm>
            <a:off x="609600" y="1276350"/>
            <a:ext cx="6858000" cy="2862322"/>
          </a:xfrm>
          <a:prstGeom prst="rect">
            <a:avLst/>
          </a:prstGeom>
          <a:solidFill>
            <a:schemeClr val="bg1">
              <a:lumMod val="85000"/>
            </a:schemeClr>
          </a:solidFill>
        </p:spPr>
        <p:txBody>
          <a:bodyPr wrap="square" rtlCol="0">
            <a:spAutoFit/>
          </a:bodyPr>
          <a:lstStyle/>
          <a:p>
            <a:endParaRPr lang="en-US" dirty="0" smtClean="0"/>
          </a:p>
          <a:p>
            <a:pPr marL="285750" indent="-285750">
              <a:buFont typeface="Arial" pitchFamily="34" charset="0"/>
              <a:buChar char="•"/>
            </a:pPr>
            <a:r>
              <a:rPr lang="en-US" b="1" dirty="0" smtClean="0"/>
              <a:t>Clustering</a:t>
            </a:r>
            <a:r>
              <a:rPr lang="en-US" dirty="0" smtClean="0"/>
              <a:t>: Is </a:t>
            </a:r>
            <a:r>
              <a:rPr lang="en-US" dirty="0"/>
              <a:t>a type of unsupervised machine learning that is used to organize data points into similar groups called </a:t>
            </a:r>
            <a:r>
              <a:rPr lang="en-US" dirty="0" smtClean="0"/>
              <a:t>clusters. </a:t>
            </a:r>
            <a:endParaRPr lang="en-US" b="1" dirty="0" smtClean="0"/>
          </a:p>
          <a:p>
            <a:pPr marL="285750" indent="-285750">
              <a:buFont typeface="Arial" pitchFamily="34" charset="0"/>
              <a:buChar char="•"/>
            </a:pPr>
            <a:endParaRPr lang="en-US" b="1" dirty="0"/>
          </a:p>
          <a:p>
            <a:pPr marL="285750" indent="-285750">
              <a:buFont typeface="Arial" pitchFamily="34" charset="0"/>
              <a:buChar char="•"/>
            </a:pPr>
            <a:r>
              <a:rPr lang="en-US" b="1" dirty="0" smtClean="0"/>
              <a:t>Method: </a:t>
            </a:r>
            <a:r>
              <a:rPr lang="en-US" dirty="0" smtClean="0"/>
              <a:t> K-means is an algorithm </a:t>
            </a:r>
            <a:r>
              <a:rPr lang="en-US" dirty="0"/>
              <a:t>that repeatedly partitions observations into a fixed number, k, of non-overlapping clusters</a:t>
            </a:r>
            <a:r>
              <a:rPr lang="en-US" dirty="0" smtClean="0"/>
              <a:t>  </a:t>
            </a:r>
          </a:p>
          <a:p>
            <a:pPr marL="285750" indent="-285750">
              <a:buFont typeface="Arial" pitchFamily="34" charset="0"/>
              <a:buChar char="•"/>
            </a:pPr>
            <a:endParaRPr lang="en-US" b="1" dirty="0"/>
          </a:p>
          <a:p>
            <a:pPr marL="285750" indent="-285750">
              <a:buFont typeface="Arial" pitchFamily="34" charset="0"/>
              <a:buChar char="•"/>
            </a:pPr>
            <a:r>
              <a:rPr lang="en-US" b="1" dirty="0" smtClean="0"/>
              <a:t>Parameters: </a:t>
            </a:r>
            <a:r>
              <a:rPr lang="en-US" dirty="0" smtClean="0"/>
              <a:t>In </a:t>
            </a:r>
            <a:r>
              <a:rPr lang="en-US" dirty="0"/>
              <a:t>this project we assume that k is </a:t>
            </a:r>
            <a:r>
              <a:rPr lang="en-US" dirty="0" smtClean="0"/>
              <a:t>5. The number of features for the Clustering algorithm will be 198.</a:t>
            </a:r>
          </a:p>
          <a:p>
            <a:pPr marL="285750" indent="-285750">
              <a:buFont typeface="Arial" pitchFamily="34" charset="0"/>
              <a:buChar char="•"/>
            </a:pPr>
            <a:endParaRPr lang="el-GR" dirty="0"/>
          </a:p>
        </p:txBody>
      </p:sp>
    </p:spTree>
    <p:extLst>
      <p:ext uri="{BB962C8B-B14F-4D97-AF65-F5344CB8AC3E}">
        <p14:creationId xmlns:p14="http://schemas.microsoft.com/office/powerpoint/2010/main" val="1559637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800" y="666750"/>
            <a:ext cx="769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8150" y="205085"/>
            <a:ext cx="4438650" cy="461665"/>
          </a:xfrm>
          <a:prstGeom prst="rect">
            <a:avLst/>
          </a:prstGeom>
          <a:noFill/>
        </p:spPr>
        <p:txBody>
          <a:bodyPr wrap="square" rtlCol="0">
            <a:spAutoFit/>
          </a:bodyPr>
          <a:lstStyle/>
          <a:p>
            <a:r>
              <a:rPr lang="en-US" sz="2400" b="1" dirty="0" smtClean="0"/>
              <a:t>Clusters </a:t>
            </a:r>
            <a:endParaRPr lang="el-GR" sz="2400" b="1" dirty="0"/>
          </a:p>
        </p:txBody>
      </p:sp>
      <p:graphicFrame>
        <p:nvGraphicFramePr>
          <p:cNvPr id="4" name="Table 3"/>
          <p:cNvGraphicFramePr>
            <a:graphicFrameLocks noGrp="1"/>
          </p:cNvGraphicFramePr>
          <p:nvPr>
            <p:extLst>
              <p:ext uri="{D42A27DB-BD31-4B8C-83A1-F6EECF244321}">
                <p14:modId xmlns:p14="http://schemas.microsoft.com/office/powerpoint/2010/main" val="2119930507"/>
              </p:ext>
            </p:extLst>
          </p:nvPr>
        </p:nvGraphicFramePr>
        <p:xfrm>
          <a:off x="4267200" y="819151"/>
          <a:ext cx="3670300" cy="2362199"/>
        </p:xfrm>
        <a:graphic>
          <a:graphicData uri="http://schemas.openxmlformats.org/drawingml/2006/table">
            <a:tbl>
              <a:tblPr>
                <a:tableStyleId>{7E9639D4-E3E2-4D34-9284-5A2195B3D0D7}</a:tableStyleId>
              </a:tblPr>
              <a:tblGrid>
                <a:gridCol w="917575"/>
                <a:gridCol w="917575"/>
                <a:gridCol w="917575"/>
                <a:gridCol w="917575"/>
              </a:tblGrid>
              <a:tr h="273396">
                <a:tc gridSpan="4">
                  <a:txBody>
                    <a:bodyPr/>
                    <a:lstStyle/>
                    <a:p>
                      <a:pPr algn="ctr" fontAlgn="ctr"/>
                      <a:r>
                        <a:rPr lang="en-US" sz="1400" b="1" u="none" strike="noStrike" dirty="0">
                          <a:effectLst/>
                        </a:rPr>
                        <a:t>Cluster 2</a:t>
                      </a:r>
                      <a:endParaRPr lang="en-US" sz="1400" b="1" i="0" u="none" strike="noStrike" dirty="0">
                        <a:solidFill>
                          <a:srgbClr val="000000"/>
                        </a:solidFill>
                        <a:effectLst/>
                        <a:latin typeface="Segoe UI"/>
                      </a:endParaRPr>
                    </a:p>
                  </a:txBody>
                  <a:tcPr marL="9525" marR="9525" marT="9525" marB="0" anchor="ctr"/>
                </a:tc>
                <a:tc hMerge="1">
                  <a:txBody>
                    <a:bodyPr/>
                    <a:lstStyle/>
                    <a:p>
                      <a:endParaRPr lang="el-GR"/>
                    </a:p>
                  </a:txBody>
                  <a:tcPr/>
                </a:tc>
                <a:tc hMerge="1">
                  <a:txBody>
                    <a:bodyPr/>
                    <a:lstStyle/>
                    <a:p>
                      <a:endParaRPr lang="el-GR"/>
                    </a:p>
                  </a:txBody>
                  <a:tcPr/>
                </a:tc>
                <a:tc hMerge="1">
                  <a:txBody>
                    <a:bodyPr/>
                    <a:lstStyle/>
                    <a:p>
                      <a:endParaRPr lang="el-GR"/>
                    </a:p>
                  </a:txBody>
                  <a:tcPr/>
                </a:tc>
              </a:tr>
              <a:tr h="367717">
                <a:tc>
                  <a:txBody>
                    <a:bodyPr/>
                    <a:lstStyle/>
                    <a:p>
                      <a:pPr algn="r" fontAlgn="ctr"/>
                      <a:r>
                        <a:rPr lang="en-US" sz="900" b="0" i="0" u="none" strike="noStrike">
                          <a:solidFill>
                            <a:srgbClr val="000000"/>
                          </a:solidFill>
                          <a:effectLst/>
                          <a:latin typeface="Segoe UI"/>
                        </a:rPr>
                        <a:t>Mobile Phone Shop</a:t>
                      </a:r>
                    </a:p>
                  </a:txBody>
                  <a:tcPr marL="9525" marR="9525" marT="9525" marB="0" anchor="ctr"/>
                </a:tc>
                <a:tc>
                  <a:txBody>
                    <a:bodyPr/>
                    <a:lstStyle/>
                    <a:p>
                      <a:pPr algn="r" fontAlgn="ctr"/>
                      <a:r>
                        <a:rPr lang="en-US" sz="900" b="0" i="0" u="none" strike="noStrike">
                          <a:solidFill>
                            <a:srgbClr val="000000"/>
                          </a:solidFill>
                          <a:effectLst/>
                          <a:latin typeface="Segoe UI"/>
                        </a:rPr>
                        <a:t>Kapandriti</a:t>
                      </a:r>
                    </a:p>
                  </a:txBody>
                  <a:tcPr marL="9525" marR="9525" marT="9525" marB="0" anchor="ctr"/>
                </a:tc>
                <a:tc>
                  <a:txBody>
                    <a:bodyPr/>
                    <a:lstStyle/>
                    <a:p>
                      <a:pPr algn="r" fontAlgn="ctr"/>
                      <a:r>
                        <a:rPr lang="en-US" sz="900" b="0" i="0" u="none" strike="noStrike">
                          <a:solidFill>
                            <a:srgbClr val="000000"/>
                          </a:solidFill>
                          <a:effectLst/>
                          <a:latin typeface="Segoe UI"/>
                        </a:rPr>
                        <a:t>Paiania</a:t>
                      </a:r>
                    </a:p>
                  </a:txBody>
                  <a:tcPr marL="9525" marR="9525" marT="9525" marB="0" anchor="ctr"/>
                </a:tc>
                <a:tc>
                  <a:txBody>
                    <a:bodyPr/>
                    <a:lstStyle/>
                    <a:p>
                      <a:pPr algn="r" fontAlgn="ctr"/>
                      <a:r>
                        <a:rPr lang="en-US" sz="900" b="0" i="0" u="none" strike="noStrike">
                          <a:solidFill>
                            <a:srgbClr val="000000"/>
                          </a:solidFill>
                          <a:effectLst/>
                          <a:latin typeface="Segoe UI"/>
                        </a:rPr>
                        <a:t>Galatas</a:t>
                      </a:r>
                    </a:p>
                  </a:txBody>
                  <a:tcPr marL="9525" marR="9525" marT="9525" marB="0" anchor="ctr"/>
                </a:tc>
              </a:tr>
              <a:tr h="488012">
                <a:tc>
                  <a:txBody>
                    <a:bodyPr/>
                    <a:lstStyle/>
                    <a:p>
                      <a:pPr algn="r" fontAlgn="ctr"/>
                      <a:r>
                        <a:rPr lang="en-US" sz="900" b="0" i="0" u="none" strike="noStrike">
                          <a:solidFill>
                            <a:srgbClr val="000000"/>
                          </a:solidFill>
                          <a:effectLst/>
                          <a:latin typeface="Segoe UI"/>
                        </a:rPr>
                        <a:t>Aigaleo</a:t>
                      </a:r>
                    </a:p>
                  </a:txBody>
                  <a:tcPr marL="9525" marR="9525" marT="9525" marB="0" anchor="ctr"/>
                </a:tc>
                <a:tc>
                  <a:txBody>
                    <a:bodyPr/>
                    <a:lstStyle/>
                    <a:p>
                      <a:pPr algn="r" fontAlgn="ctr"/>
                      <a:r>
                        <a:rPr lang="en-US" sz="900" b="0" i="0" u="none" strike="noStrike">
                          <a:solidFill>
                            <a:srgbClr val="000000"/>
                          </a:solidFill>
                          <a:effectLst/>
                          <a:latin typeface="Segoe UI"/>
                        </a:rPr>
                        <a:t>Korydallos</a:t>
                      </a:r>
                    </a:p>
                  </a:txBody>
                  <a:tcPr marL="9525" marR="9525" marT="9525" marB="0" anchor="ctr"/>
                </a:tc>
                <a:tc>
                  <a:txBody>
                    <a:bodyPr/>
                    <a:lstStyle/>
                    <a:p>
                      <a:pPr algn="r" fontAlgn="ctr"/>
                      <a:r>
                        <a:rPr lang="en-US" sz="900" b="0" i="0" u="none" strike="noStrike">
                          <a:solidFill>
                            <a:srgbClr val="000000"/>
                          </a:solidFill>
                          <a:effectLst/>
                          <a:latin typeface="Segoe UI"/>
                        </a:rPr>
                        <a:t>Palaio Faliro</a:t>
                      </a:r>
                    </a:p>
                  </a:txBody>
                  <a:tcPr marL="9525" marR="9525" marT="9525" marB="0" anchor="ctr"/>
                </a:tc>
                <a:tc>
                  <a:txBody>
                    <a:bodyPr/>
                    <a:lstStyle/>
                    <a:p>
                      <a:pPr algn="r" fontAlgn="ctr"/>
                      <a:r>
                        <a:rPr lang="en-US" sz="900" b="0" i="0" u="none" strike="noStrike">
                          <a:solidFill>
                            <a:srgbClr val="000000"/>
                          </a:solidFill>
                          <a:effectLst/>
                          <a:latin typeface="Segoe UI"/>
                        </a:rPr>
                        <a:t>Galatsi</a:t>
                      </a:r>
                    </a:p>
                  </a:txBody>
                  <a:tcPr marL="9525" marR="9525" marT="9525" marB="0" anchor="ctr"/>
                </a:tc>
              </a:tr>
              <a:tr h="167221">
                <a:tc>
                  <a:txBody>
                    <a:bodyPr/>
                    <a:lstStyle/>
                    <a:p>
                      <a:pPr algn="r" fontAlgn="ctr"/>
                      <a:r>
                        <a:rPr lang="en-US" sz="900" b="0" i="0" u="none" strike="noStrike">
                          <a:solidFill>
                            <a:srgbClr val="000000"/>
                          </a:solidFill>
                          <a:effectLst/>
                          <a:latin typeface="Segoe UI"/>
                        </a:rPr>
                        <a:t>Aigina</a:t>
                      </a:r>
                    </a:p>
                  </a:txBody>
                  <a:tcPr marL="9525" marR="9525" marT="9525" marB="0" anchor="ctr"/>
                </a:tc>
                <a:tc>
                  <a:txBody>
                    <a:bodyPr/>
                    <a:lstStyle/>
                    <a:p>
                      <a:pPr algn="r" fontAlgn="ctr"/>
                      <a:r>
                        <a:rPr lang="en-US" sz="900" b="0" i="0" u="none" strike="noStrike">
                          <a:solidFill>
                            <a:srgbClr val="000000"/>
                          </a:solidFill>
                          <a:effectLst/>
                          <a:latin typeface="Segoe UI"/>
                        </a:rPr>
                        <a:t>Kythira</a:t>
                      </a:r>
                    </a:p>
                  </a:txBody>
                  <a:tcPr marL="9525" marR="9525" marT="9525" marB="0" anchor="ctr"/>
                </a:tc>
                <a:tc>
                  <a:txBody>
                    <a:bodyPr/>
                    <a:lstStyle/>
                    <a:p>
                      <a:pPr algn="r" fontAlgn="ctr"/>
                      <a:r>
                        <a:rPr lang="en-US" sz="900" b="0" i="0" u="none" strike="noStrike">
                          <a:solidFill>
                            <a:srgbClr val="000000"/>
                          </a:solidFill>
                          <a:effectLst/>
                          <a:latin typeface="Segoe UI"/>
                        </a:rPr>
                        <a:t>Petroupoli</a:t>
                      </a:r>
                    </a:p>
                  </a:txBody>
                  <a:tcPr marL="9525" marR="9525" marT="9525" marB="0" anchor="ctr"/>
                </a:tc>
                <a:tc>
                  <a:txBody>
                    <a:bodyPr/>
                    <a:lstStyle/>
                    <a:p>
                      <a:pPr algn="r" fontAlgn="ctr"/>
                      <a:r>
                        <a:rPr lang="en-US" sz="900" b="0" i="0" u="none" strike="noStrike">
                          <a:solidFill>
                            <a:srgbClr val="000000"/>
                          </a:solidFill>
                          <a:effectLst/>
                          <a:latin typeface="Segoe UI"/>
                        </a:rPr>
                        <a:t>Irakleio</a:t>
                      </a:r>
                    </a:p>
                  </a:txBody>
                  <a:tcPr marL="9525" marR="9525" marT="9525" marB="0" anchor="ctr"/>
                </a:tc>
              </a:tr>
              <a:tr h="247423">
                <a:tc>
                  <a:txBody>
                    <a:bodyPr/>
                    <a:lstStyle/>
                    <a:p>
                      <a:pPr algn="r" fontAlgn="ctr"/>
                      <a:r>
                        <a:rPr lang="en-US" sz="900" b="0" i="0" u="none" strike="noStrike">
                          <a:solidFill>
                            <a:srgbClr val="000000"/>
                          </a:solidFill>
                          <a:effectLst/>
                          <a:latin typeface="Segoe UI"/>
                        </a:rPr>
                        <a:t>Anavyssos</a:t>
                      </a:r>
                    </a:p>
                  </a:txBody>
                  <a:tcPr marL="9525" marR="9525" marT="9525" marB="0" anchor="ctr"/>
                </a:tc>
                <a:tc>
                  <a:txBody>
                    <a:bodyPr/>
                    <a:lstStyle/>
                    <a:p>
                      <a:pPr algn="r" fontAlgn="ctr"/>
                      <a:r>
                        <a:rPr lang="en-US" sz="900" b="0" i="0" u="none" strike="noStrike">
                          <a:solidFill>
                            <a:srgbClr val="000000"/>
                          </a:solidFill>
                          <a:effectLst/>
                          <a:latin typeface="Segoe UI"/>
                        </a:rPr>
                        <a:t>Lykovrysi</a:t>
                      </a:r>
                    </a:p>
                  </a:txBody>
                  <a:tcPr marL="9525" marR="9525" marT="9525" marB="0" anchor="ctr"/>
                </a:tc>
                <a:tc>
                  <a:txBody>
                    <a:bodyPr/>
                    <a:lstStyle/>
                    <a:p>
                      <a:pPr algn="r" fontAlgn="ctr"/>
                      <a:r>
                        <a:rPr lang="en-US" sz="900" b="0" i="0" u="none" strike="noStrike">
                          <a:solidFill>
                            <a:srgbClr val="000000"/>
                          </a:solidFill>
                          <a:effectLst/>
                          <a:latin typeface="Segoe UI"/>
                        </a:rPr>
                        <a:t>Vyronas</a:t>
                      </a:r>
                    </a:p>
                  </a:txBody>
                  <a:tcPr marL="9525" marR="9525" marT="9525" marB="0" anchor="ctr"/>
                </a:tc>
                <a:tc>
                  <a:txBody>
                    <a:bodyPr/>
                    <a:lstStyle/>
                    <a:p>
                      <a:pPr algn="r" fontAlgn="ctr"/>
                      <a:r>
                        <a:rPr lang="en-US" sz="900" b="0" i="0" u="none" strike="noStrike">
                          <a:solidFill>
                            <a:srgbClr val="000000"/>
                          </a:solidFill>
                          <a:effectLst/>
                          <a:latin typeface="Segoe UI"/>
                        </a:rPr>
                        <a:t>Moschato</a:t>
                      </a:r>
                    </a:p>
                  </a:txBody>
                  <a:tcPr marL="9525" marR="9525" marT="9525" marB="0" anchor="ctr"/>
                </a:tc>
              </a:tr>
              <a:tr h="247423">
                <a:tc>
                  <a:txBody>
                    <a:bodyPr/>
                    <a:lstStyle/>
                    <a:p>
                      <a:pPr algn="r" fontAlgn="ctr"/>
                      <a:r>
                        <a:rPr lang="en-US" sz="900" b="0" i="0" u="none" strike="noStrike">
                          <a:solidFill>
                            <a:srgbClr val="000000"/>
                          </a:solidFill>
                          <a:effectLst/>
                          <a:latin typeface="Segoe UI"/>
                        </a:rPr>
                        <a:t>Aspropyrgos</a:t>
                      </a:r>
                    </a:p>
                  </a:txBody>
                  <a:tcPr marL="9525" marR="9525" marT="9525" marB="0" anchor="ctr"/>
                </a:tc>
                <a:tc>
                  <a:txBody>
                    <a:bodyPr/>
                    <a:lstStyle/>
                    <a:p>
                      <a:pPr algn="r" fontAlgn="ctr"/>
                      <a:r>
                        <a:rPr lang="en-US" sz="900" b="0" i="0" u="none" strike="noStrike">
                          <a:solidFill>
                            <a:srgbClr val="000000"/>
                          </a:solidFill>
                          <a:effectLst/>
                          <a:latin typeface="Segoe UI"/>
                        </a:rPr>
                        <a:t>Magoula</a:t>
                      </a:r>
                    </a:p>
                  </a:txBody>
                  <a:tcPr marL="9525" marR="9525" marT="9525" marB="0" anchor="ctr"/>
                </a:tc>
                <a:tc>
                  <a:txBody>
                    <a:bodyPr/>
                    <a:lstStyle/>
                    <a:p>
                      <a:pPr algn="r" fontAlgn="ctr"/>
                      <a:r>
                        <a:rPr lang="en-US" sz="900" b="0" i="0" u="none" strike="noStrike">
                          <a:solidFill>
                            <a:srgbClr val="000000"/>
                          </a:solidFill>
                          <a:effectLst/>
                          <a:latin typeface="Segoe UI"/>
                        </a:rPr>
                        <a:t>ydra</a:t>
                      </a:r>
                    </a:p>
                  </a:txBody>
                  <a:tcPr marL="9525" marR="9525" marT="9525" marB="0" anchor="ctr"/>
                </a:tc>
                <a:tc>
                  <a:txBody>
                    <a:bodyPr/>
                    <a:lstStyle/>
                    <a:p>
                      <a:pPr algn="r" fontAlgn="ctr"/>
                      <a:r>
                        <a:rPr lang="en-US" sz="900" b="0" i="0" u="none" strike="noStrike">
                          <a:solidFill>
                            <a:srgbClr val="000000"/>
                          </a:solidFill>
                          <a:effectLst/>
                          <a:latin typeface="Segoe UI"/>
                        </a:rPr>
                        <a:t>Nea Peramos</a:t>
                      </a:r>
                    </a:p>
                  </a:txBody>
                  <a:tcPr marL="9525" marR="9525" marT="9525" marB="0" anchor="ctr"/>
                </a:tc>
              </a:tr>
              <a:tr h="247423">
                <a:tc>
                  <a:txBody>
                    <a:bodyPr/>
                    <a:lstStyle/>
                    <a:p>
                      <a:pPr algn="r" fontAlgn="ctr"/>
                      <a:r>
                        <a:rPr lang="en-US" sz="900" b="0" i="0" u="none" strike="noStrike">
                          <a:solidFill>
                            <a:srgbClr val="000000"/>
                          </a:solidFill>
                          <a:effectLst/>
                          <a:latin typeface="Segoe UI"/>
                        </a:rPr>
                        <a:t>Chaidari</a:t>
                      </a:r>
                    </a:p>
                  </a:txBody>
                  <a:tcPr marL="9525" marR="9525" marT="9525" marB="0" anchor="ctr"/>
                </a:tc>
                <a:tc>
                  <a:txBody>
                    <a:bodyPr/>
                    <a:lstStyle/>
                    <a:p>
                      <a:pPr algn="r" fontAlgn="ctr"/>
                      <a:r>
                        <a:rPr lang="en-US" sz="900" b="0" i="0" u="none" strike="noStrike">
                          <a:solidFill>
                            <a:srgbClr val="000000"/>
                          </a:solidFill>
                          <a:effectLst/>
                          <a:latin typeface="Segoe UI"/>
                        </a:rPr>
                        <a:t>Markopoulo</a:t>
                      </a:r>
                    </a:p>
                  </a:txBody>
                  <a:tcPr marL="9525" marR="9525" marT="9525" marB="0" anchor="ctr"/>
                </a:tc>
                <a:tc>
                  <a:txBody>
                    <a:bodyPr/>
                    <a:lstStyle/>
                    <a:p>
                      <a:pPr algn="r" fontAlgn="ctr"/>
                      <a:r>
                        <a:rPr lang="en-US" sz="900" b="0" i="0" u="none" strike="noStrike">
                          <a:solidFill>
                            <a:srgbClr val="000000"/>
                          </a:solidFill>
                          <a:effectLst/>
                          <a:latin typeface="Segoe UI"/>
                        </a:rPr>
                        <a:t>Nikaia</a:t>
                      </a:r>
                    </a:p>
                  </a:txBody>
                  <a:tcPr marL="9525" marR="9525" marT="9525" marB="0" anchor="ctr"/>
                </a:tc>
                <a:tc>
                  <a:txBody>
                    <a:bodyPr/>
                    <a:lstStyle/>
                    <a:p>
                      <a:pPr algn="r" fontAlgn="ctr"/>
                      <a:r>
                        <a:rPr lang="el-GR" sz="900" b="0" i="0" u="none" strike="noStrike">
                          <a:solidFill>
                            <a:srgbClr val="000000"/>
                          </a:solidFill>
                          <a:effectLst/>
                          <a:latin typeface="Segoe UI"/>
                        </a:rPr>
                        <a:t> </a:t>
                      </a:r>
                    </a:p>
                  </a:txBody>
                  <a:tcPr marL="9525" marR="9525" marT="9525" marB="0" anchor="ctr"/>
                </a:tc>
              </a:tr>
              <a:tr h="323584">
                <a:tc>
                  <a:txBody>
                    <a:bodyPr/>
                    <a:lstStyle/>
                    <a:p>
                      <a:pPr algn="r" fontAlgn="ctr"/>
                      <a:r>
                        <a:rPr lang="en-US" sz="900" b="0" i="0" u="none" strike="noStrike" dirty="0">
                          <a:solidFill>
                            <a:srgbClr val="000000"/>
                          </a:solidFill>
                          <a:effectLst/>
                          <a:latin typeface="Segoe UI"/>
                        </a:rPr>
                        <a:t>Mobile Phone Shop</a:t>
                      </a:r>
                    </a:p>
                  </a:txBody>
                  <a:tcPr marL="9525" marR="9525" marT="9525" marB="0" anchor="ctr"/>
                </a:tc>
                <a:tc>
                  <a:txBody>
                    <a:bodyPr/>
                    <a:lstStyle/>
                    <a:p>
                      <a:pPr algn="r" fontAlgn="ctr"/>
                      <a:r>
                        <a:rPr lang="en-US" sz="900" b="0" i="0" u="none" strike="noStrike">
                          <a:solidFill>
                            <a:srgbClr val="000000"/>
                          </a:solidFill>
                          <a:effectLst/>
                          <a:latin typeface="Segoe UI"/>
                        </a:rPr>
                        <a:t>Kapandriti</a:t>
                      </a:r>
                    </a:p>
                  </a:txBody>
                  <a:tcPr marL="9525" marR="9525" marT="9525" marB="0" anchor="ctr"/>
                </a:tc>
                <a:tc>
                  <a:txBody>
                    <a:bodyPr/>
                    <a:lstStyle/>
                    <a:p>
                      <a:pPr algn="r" fontAlgn="ctr"/>
                      <a:r>
                        <a:rPr lang="en-US" sz="900" b="0" i="0" u="none" strike="noStrike">
                          <a:solidFill>
                            <a:srgbClr val="000000"/>
                          </a:solidFill>
                          <a:effectLst/>
                          <a:latin typeface="Segoe UI"/>
                        </a:rPr>
                        <a:t>Paiania</a:t>
                      </a:r>
                    </a:p>
                  </a:txBody>
                  <a:tcPr marL="9525" marR="9525" marT="9525" marB="0" anchor="ctr"/>
                </a:tc>
                <a:tc>
                  <a:txBody>
                    <a:bodyPr/>
                    <a:lstStyle/>
                    <a:p>
                      <a:pPr algn="r" fontAlgn="ctr"/>
                      <a:endParaRPr lang="en-US" sz="900" b="0" i="0" u="none" strike="noStrike" dirty="0">
                        <a:solidFill>
                          <a:srgbClr val="000000"/>
                        </a:solidFill>
                        <a:effectLst/>
                        <a:latin typeface="Segoe UI"/>
                      </a:endParaRP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1420345"/>
              </p:ext>
            </p:extLst>
          </p:nvPr>
        </p:nvGraphicFramePr>
        <p:xfrm>
          <a:off x="6477000" y="4019550"/>
          <a:ext cx="1524000" cy="564719"/>
        </p:xfrm>
        <a:graphic>
          <a:graphicData uri="http://schemas.openxmlformats.org/drawingml/2006/table">
            <a:tbl>
              <a:tblPr>
                <a:tableStyleId>{7E9639D4-E3E2-4D34-9284-5A2195B3D0D7}</a:tableStyleId>
              </a:tblPr>
              <a:tblGrid>
                <a:gridCol w="1524000"/>
              </a:tblGrid>
              <a:tr h="70485">
                <a:tc>
                  <a:txBody>
                    <a:bodyPr/>
                    <a:lstStyle/>
                    <a:p>
                      <a:pPr marL="0" algn="ctr" defTabSz="914400" rtl="0" eaLnBrk="1" fontAlgn="ctr" latinLnBrk="0" hangingPunct="1"/>
                      <a:r>
                        <a:rPr lang="en-US" sz="1400" b="1" u="none" strike="noStrike" kern="1200" dirty="0">
                          <a:effectLst/>
                        </a:rPr>
                        <a:t>Cluster </a:t>
                      </a:r>
                      <a:r>
                        <a:rPr lang="en-US" sz="1400" b="1" u="none" strike="noStrike" kern="1200" dirty="0" smtClean="0">
                          <a:effectLst/>
                        </a:rPr>
                        <a:t>5</a:t>
                      </a:r>
                      <a:endParaRPr lang="en-US" sz="1400" b="1" u="none" strike="noStrike" kern="1200" dirty="0">
                        <a:solidFill>
                          <a:schemeClr val="dk1"/>
                        </a:solidFill>
                        <a:effectLst/>
                        <a:latin typeface="+mn-lt"/>
                        <a:ea typeface="+mn-ea"/>
                        <a:cs typeface="+mn-cs"/>
                      </a:endParaRPr>
                    </a:p>
                  </a:txBody>
                  <a:tcPr marL="9525" marR="9525" marT="9525" marB="0" anchor="ctr"/>
                </a:tc>
              </a:tr>
              <a:tr h="341834">
                <a:tc>
                  <a:txBody>
                    <a:bodyPr/>
                    <a:lstStyle/>
                    <a:p>
                      <a:pPr marL="0" algn="ctr" defTabSz="914400" rtl="0" eaLnBrk="1" fontAlgn="ctr" latinLnBrk="0" hangingPunct="1"/>
                      <a:r>
                        <a:rPr lang="en-US" sz="1400" b="0" i="0" kern="1200" dirty="0" err="1" smtClean="0">
                          <a:solidFill>
                            <a:schemeClr val="tx1"/>
                          </a:solidFill>
                          <a:effectLst/>
                          <a:latin typeface="+mn-lt"/>
                          <a:ea typeface="+mn-ea"/>
                          <a:cs typeface="+mn-cs"/>
                        </a:rPr>
                        <a:t>Oropos</a:t>
                      </a:r>
                      <a:endParaRPr lang="en-US" sz="1100" u="none" strike="noStrike" kern="1200" dirty="0">
                        <a:solidFill>
                          <a:schemeClr val="dk1"/>
                        </a:solidFill>
                        <a:effectLst/>
                        <a:latin typeface="+mn-lt"/>
                        <a:ea typeface="+mn-ea"/>
                        <a:cs typeface="+mn-cs"/>
                      </a:endParaRPr>
                    </a:p>
                  </a:txBody>
                  <a:tcPr marL="9525" marR="9525" marT="9525"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74409016"/>
              </p:ext>
            </p:extLst>
          </p:nvPr>
        </p:nvGraphicFramePr>
        <p:xfrm>
          <a:off x="4419600" y="4095750"/>
          <a:ext cx="1447800" cy="570430"/>
        </p:xfrm>
        <a:graphic>
          <a:graphicData uri="http://schemas.openxmlformats.org/drawingml/2006/table">
            <a:tbl>
              <a:tblPr>
                <a:tableStyleId>{7E9639D4-E3E2-4D34-9284-5A2195B3D0D7}</a:tableStyleId>
              </a:tblPr>
              <a:tblGrid>
                <a:gridCol w="1447800"/>
              </a:tblGrid>
              <a:tr h="225139">
                <a:tc>
                  <a:txBody>
                    <a:bodyPr/>
                    <a:lstStyle/>
                    <a:p>
                      <a:pPr marL="0" algn="ctr" defTabSz="914400" rtl="0" eaLnBrk="1" fontAlgn="ctr" latinLnBrk="0" hangingPunct="1"/>
                      <a:r>
                        <a:rPr lang="en-US" sz="1400" b="1" u="none" strike="noStrike" kern="1200" dirty="0">
                          <a:effectLst/>
                        </a:rPr>
                        <a:t>Cluster 4</a:t>
                      </a:r>
                      <a:endParaRPr lang="en-US" sz="1400" b="1" u="none" strike="noStrike" kern="1200" dirty="0">
                        <a:solidFill>
                          <a:schemeClr val="dk1"/>
                        </a:solidFill>
                        <a:effectLst/>
                        <a:latin typeface="+mn-lt"/>
                        <a:ea typeface="+mn-ea"/>
                        <a:cs typeface="+mn-cs"/>
                      </a:endParaRPr>
                    </a:p>
                  </a:txBody>
                  <a:tcPr marL="9525" marR="9525" marT="9525" marB="0" anchor="ctr"/>
                </a:tc>
              </a:tr>
              <a:tr h="345291">
                <a:tc>
                  <a:txBody>
                    <a:bodyPr/>
                    <a:lstStyle/>
                    <a:p>
                      <a:pPr marL="0" algn="ctr" defTabSz="914400" rtl="0" eaLnBrk="1" fontAlgn="ctr" latinLnBrk="0" hangingPunct="1"/>
                      <a:r>
                        <a:rPr lang="en-US" sz="1200" b="0" i="0" kern="1200" dirty="0" err="1" smtClean="0">
                          <a:solidFill>
                            <a:schemeClr val="tx1"/>
                          </a:solidFill>
                          <a:effectLst/>
                          <a:latin typeface="+mn-lt"/>
                          <a:ea typeface="+mn-ea"/>
                          <a:cs typeface="+mn-cs"/>
                        </a:rPr>
                        <a:t>Spetses</a:t>
                      </a:r>
                      <a:endParaRPr lang="en-US" sz="1100" u="none" strike="noStrike" kern="1200" dirty="0">
                        <a:solidFill>
                          <a:schemeClr val="dk1"/>
                        </a:solidFill>
                        <a:effectLst/>
                        <a:latin typeface="+mn-lt"/>
                        <a:ea typeface="+mn-ea"/>
                        <a:cs typeface="+mn-cs"/>
                      </a:endParaRPr>
                    </a:p>
                  </a:txBody>
                  <a:tcPr marL="9525" marR="9525" marT="9525" marB="0" anchor="ct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75910357"/>
              </p:ext>
            </p:extLst>
          </p:nvPr>
        </p:nvGraphicFramePr>
        <p:xfrm>
          <a:off x="5257800" y="3333750"/>
          <a:ext cx="1524000" cy="549452"/>
        </p:xfrm>
        <a:graphic>
          <a:graphicData uri="http://schemas.openxmlformats.org/drawingml/2006/table">
            <a:tbl>
              <a:tblPr>
                <a:tableStyleId>{7E9639D4-E3E2-4D34-9284-5A2195B3D0D7}</a:tableStyleId>
              </a:tblPr>
              <a:tblGrid>
                <a:gridCol w="1524000"/>
              </a:tblGrid>
              <a:tr h="213766">
                <a:tc>
                  <a:txBody>
                    <a:bodyPr/>
                    <a:lstStyle/>
                    <a:p>
                      <a:pPr marL="0" algn="ctr" defTabSz="914400" rtl="0" eaLnBrk="1" fontAlgn="ctr" latinLnBrk="0" hangingPunct="1"/>
                      <a:r>
                        <a:rPr lang="en-US" sz="1400" b="1" u="none" strike="noStrike" kern="1200" dirty="0" smtClean="0">
                          <a:effectLst/>
                        </a:rPr>
                        <a:t>Cluster 3 </a:t>
                      </a:r>
                      <a:endParaRPr lang="el-GR" sz="1400" b="1" u="none" strike="noStrike" kern="1200" dirty="0">
                        <a:solidFill>
                          <a:schemeClr val="dk1"/>
                        </a:solidFill>
                        <a:effectLst/>
                        <a:latin typeface="+mn-lt"/>
                        <a:ea typeface="+mn-ea"/>
                        <a:cs typeface="+mn-cs"/>
                      </a:endParaRPr>
                    </a:p>
                  </a:txBody>
                  <a:tcPr marL="76605" marR="76605" marT="38303" marB="38303" anchor="ctr"/>
                </a:tc>
              </a:tr>
              <a:tr h="252576">
                <a:tc>
                  <a:txBody>
                    <a:bodyPr/>
                    <a:lstStyle/>
                    <a:p>
                      <a:pPr marL="0" algn="ctr" defTabSz="914400" rtl="0" eaLnBrk="1" fontAlgn="ctr" latinLnBrk="0" hangingPunct="1"/>
                      <a:r>
                        <a:rPr lang="en-US" sz="1200" b="0" i="0" kern="1200" dirty="0" err="1" smtClean="0">
                          <a:solidFill>
                            <a:schemeClr val="tx1"/>
                          </a:solidFill>
                          <a:effectLst/>
                          <a:latin typeface="+mn-lt"/>
                          <a:ea typeface="+mn-ea"/>
                          <a:cs typeface="+mn-cs"/>
                        </a:rPr>
                        <a:t>Lavrio</a:t>
                      </a:r>
                      <a:endParaRPr lang="en-US" sz="1100" u="none" strike="noStrike" kern="1200" dirty="0">
                        <a:solidFill>
                          <a:schemeClr val="dk1"/>
                        </a:solidFill>
                        <a:effectLst/>
                        <a:latin typeface="+mn-lt"/>
                        <a:ea typeface="+mn-ea"/>
                        <a:cs typeface="+mn-cs"/>
                      </a:endParaRPr>
                    </a:p>
                  </a:txBody>
                  <a:tcPr marL="76605" marR="76605" marT="38303" marB="38303"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29580554"/>
              </p:ext>
            </p:extLst>
          </p:nvPr>
        </p:nvGraphicFramePr>
        <p:xfrm>
          <a:off x="335604" y="742950"/>
          <a:ext cx="3702996" cy="3962402"/>
        </p:xfrm>
        <a:graphic>
          <a:graphicData uri="http://schemas.openxmlformats.org/drawingml/2006/table">
            <a:tbl>
              <a:tblPr>
                <a:tableStyleId>{7E9639D4-E3E2-4D34-9284-5A2195B3D0D7}</a:tableStyleId>
              </a:tblPr>
              <a:tblGrid>
                <a:gridCol w="925749"/>
                <a:gridCol w="925749"/>
                <a:gridCol w="925749"/>
                <a:gridCol w="925749"/>
              </a:tblGrid>
              <a:tr h="275104">
                <a:tc gridSpan="4">
                  <a:txBody>
                    <a:bodyPr/>
                    <a:lstStyle/>
                    <a:p>
                      <a:pPr algn="ctr" fontAlgn="ctr"/>
                      <a:r>
                        <a:rPr lang="en-US" sz="1400" b="1" u="none" strike="noStrike" dirty="0">
                          <a:effectLst/>
                        </a:rPr>
                        <a:t>Cluster </a:t>
                      </a:r>
                      <a:r>
                        <a:rPr lang="en-US" sz="1400" b="1" u="none" strike="noStrike" dirty="0" smtClean="0">
                          <a:effectLst/>
                        </a:rPr>
                        <a:t>1</a:t>
                      </a:r>
                      <a:endParaRPr lang="en-US" sz="1400" b="1" i="0" u="none" strike="noStrike" dirty="0">
                        <a:solidFill>
                          <a:srgbClr val="000000"/>
                        </a:solidFill>
                        <a:effectLst/>
                        <a:latin typeface="Segoe UI"/>
                      </a:endParaRPr>
                    </a:p>
                  </a:txBody>
                  <a:tcPr marL="9525" marR="9525" marT="9525" marB="0" anchor="ctr"/>
                </a:tc>
                <a:tc hMerge="1">
                  <a:txBody>
                    <a:bodyPr/>
                    <a:lstStyle/>
                    <a:p>
                      <a:endParaRPr lang="el-GR"/>
                    </a:p>
                  </a:txBody>
                  <a:tcPr/>
                </a:tc>
                <a:tc hMerge="1">
                  <a:txBody>
                    <a:bodyPr/>
                    <a:lstStyle/>
                    <a:p>
                      <a:endParaRPr lang="el-GR"/>
                    </a:p>
                  </a:txBody>
                  <a:tcPr/>
                </a:tc>
                <a:tc hMerge="1">
                  <a:txBody>
                    <a:bodyPr/>
                    <a:lstStyle/>
                    <a:p>
                      <a:endParaRPr lang="el-GR"/>
                    </a:p>
                  </a:txBody>
                  <a:tcPr/>
                </a:tc>
              </a:tr>
              <a:tr h="370015">
                <a:tc>
                  <a:txBody>
                    <a:bodyPr/>
                    <a:lstStyle/>
                    <a:p>
                      <a:pPr algn="ctr" fontAlgn="ctr"/>
                      <a:r>
                        <a:rPr lang="en-US" sz="900" b="0" i="0" u="none" strike="noStrike">
                          <a:solidFill>
                            <a:srgbClr val="000000"/>
                          </a:solidFill>
                          <a:effectLst/>
                          <a:latin typeface="Segoe UI"/>
                        </a:rPr>
                        <a:t>Agia Paraskevi</a:t>
                      </a:r>
                    </a:p>
                  </a:txBody>
                  <a:tcPr marL="9525" marR="9525" marT="9525" marB="0" anchor="ctr"/>
                </a:tc>
                <a:tc>
                  <a:txBody>
                    <a:bodyPr/>
                    <a:lstStyle/>
                    <a:p>
                      <a:pPr algn="ctr" fontAlgn="ctr"/>
                      <a:r>
                        <a:rPr lang="en-US" sz="900" b="0" i="0" u="none" strike="noStrike">
                          <a:solidFill>
                            <a:srgbClr val="000000"/>
                          </a:solidFill>
                          <a:effectLst/>
                          <a:latin typeface="Segoe UI"/>
                        </a:rPr>
                        <a:t>Kalyvia Thorikou</a:t>
                      </a:r>
                    </a:p>
                  </a:txBody>
                  <a:tcPr marL="9525" marR="9525" marT="9525" marB="0" anchor="ctr"/>
                </a:tc>
                <a:tc>
                  <a:txBody>
                    <a:bodyPr/>
                    <a:lstStyle/>
                    <a:p>
                      <a:pPr algn="ctr" fontAlgn="ctr"/>
                      <a:r>
                        <a:rPr lang="en-US" sz="900" b="0" i="0" u="none" strike="noStrike">
                          <a:solidFill>
                            <a:srgbClr val="000000"/>
                          </a:solidFill>
                          <a:effectLst/>
                          <a:latin typeface="Segoe UI"/>
                        </a:rPr>
                        <a:t>Pefki</a:t>
                      </a:r>
                    </a:p>
                  </a:txBody>
                  <a:tcPr marL="9525" marR="9525" marT="9525" marB="0" anchor="ctr"/>
                </a:tc>
                <a:tc>
                  <a:txBody>
                    <a:bodyPr/>
                    <a:lstStyle/>
                    <a:p>
                      <a:pPr algn="ctr" fontAlgn="ctr"/>
                      <a:r>
                        <a:rPr lang="en-US" sz="900" b="0" i="0" u="none" strike="noStrike">
                          <a:solidFill>
                            <a:srgbClr val="000000"/>
                          </a:solidFill>
                          <a:effectLst/>
                          <a:latin typeface="Segoe UI"/>
                        </a:rPr>
                        <a:t>agios Dimitrios</a:t>
                      </a:r>
                    </a:p>
                  </a:txBody>
                  <a:tcPr marL="9525" marR="9525" marT="9525" marB="0" anchor="ctr"/>
                </a:tc>
              </a:tr>
              <a:tr h="491061">
                <a:tc>
                  <a:txBody>
                    <a:bodyPr/>
                    <a:lstStyle/>
                    <a:p>
                      <a:pPr algn="ctr" fontAlgn="ctr"/>
                      <a:r>
                        <a:rPr lang="en-US" sz="900" b="0" i="0" u="none" strike="noStrike">
                          <a:solidFill>
                            <a:srgbClr val="000000"/>
                          </a:solidFill>
                          <a:effectLst/>
                          <a:latin typeface="Segoe UI"/>
                        </a:rPr>
                        <a:t>Agia Varvara</a:t>
                      </a:r>
                    </a:p>
                  </a:txBody>
                  <a:tcPr marL="9525" marR="9525" marT="9525" marB="0" anchor="ctr"/>
                </a:tc>
                <a:tc>
                  <a:txBody>
                    <a:bodyPr/>
                    <a:lstStyle/>
                    <a:p>
                      <a:pPr algn="ctr" fontAlgn="ctr"/>
                      <a:r>
                        <a:rPr lang="en-US" sz="900" b="0" i="0" u="none" strike="noStrike">
                          <a:solidFill>
                            <a:srgbClr val="000000"/>
                          </a:solidFill>
                          <a:effectLst/>
                          <a:latin typeface="Segoe UI"/>
                        </a:rPr>
                        <a:t>Keratsini</a:t>
                      </a:r>
                    </a:p>
                  </a:txBody>
                  <a:tcPr marL="9525" marR="9525" marT="9525" marB="0" anchor="ctr"/>
                </a:tc>
                <a:tc>
                  <a:txBody>
                    <a:bodyPr/>
                    <a:lstStyle/>
                    <a:p>
                      <a:pPr algn="ctr" fontAlgn="ctr"/>
                      <a:r>
                        <a:rPr lang="en-US" sz="900" b="0" i="0" u="none" strike="noStrike">
                          <a:solidFill>
                            <a:srgbClr val="000000"/>
                          </a:solidFill>
                          <a:effectLst/>
                          <a:latin typeface="Segoe UI"/>
                        </a:rPr>
                        <a:t>Perama</a:t>
                      </a:r>
                    </a:p>
                  </a:txBody>
                  <a:tcPr marL="9525" marR="9525" marT="9525" marB="0" anchor="ctr"/>
                </a:tc>
                <a:tc>
                  <a:txBody>
                    <a:bodyPr/>
                    <a:lstStyle/>
                    <a:p>
                      <a:pPr algn="ctr" fontAlgn="ctr"/>
                      <a:r>
                        <a:rPr lang="en-US" sz="900" b="0" i="0" u="none" strike="noStrike">
                          <a:solidFill>
                            <a:srgbClr val="000000"/>
                          </a:solidFill>
                          <a:effectLst/>
                          <a:latin typeface="Segoe UI"/>
                        </a:rPr>
                        <a:t>agios Stefanos</a:t>
                      </a:r>
                    </a:p>
                  </a:txBody>
                  <a:tcPr marL="9525" marR="9525" marT="9525" marB="0" anchor="ctr"/>
                </a:tc>
              </a:tr>
              <a:tr h="168266">
                <a:tc>
                  <a:txBody>
                    <a:bodyPr/>
                    <a:lstStyle/>
                    <a:p>
                      <a:pPr algn="ctr" fontAlgn="ctr"/>
                      <a:r>
                        <a:rPr lang="en-US" sz="900" b="0" i="0" u="none" strike="noStrike">
                          <a:solidFill>
                            <a:srgbClr val="000000"/>
                          </a:solidFill>
                          <a:effectLst/>
                          <a:latin typeface="Segoe UI"/>
                        </a:rPr>
                        <a:t>Agkistri</a:t>
                      </a:r>
                    </a:p>
                  </a:txBody>
                  <a:tcPr marL="9525" marR="9525" marT="9525" marB="0" anchor="ctr"/>
                </a:tc>
                <a:tc>
                  <a:txBody>
                    <a:bodyPr/>
                    <a:lstStyle/>
                    <a:p>
                      <a:pPr algn="ctr" fontAlgn="ctr"/>
                      <a:r>
                        <a:rPr lang="en-US" sz="900" b="0" i="0" u="none" strike="noStrike">
                          <a:solidFill>
                            <a:srgbClr val="000000"/>
                          </a:solidFill>
                          <a:effectLst/>
                          <a:latin typeface="Segoe UI"/>
                        </a:rPr>
                        <a:t>Kifisia</a:t>
                      </a:r>
                    </a:p>
                  </a:txBody>
                  <a:tcPr marL="9525" marR="9525" marT="9525" marB="0" anchor="ctr"/>
                </a:tc>
                <a:tc>
                  <a:txBody>
                    <a:bodyPr/>
                    <a:lstStyle/>
                    <a:p>
                      <a:pPr algn="ctr" fontAlgn="ctr"/>
                      <a:r>
                        <a:rPr lang="en-US" sz="900" b="0" i="0" u="none" strike="noStrike">
                          <a:solidFill>
                            <a:srgbClr val="000000"/>
                          </a:solidFill>
                          <a:effectLst/>
                          <a:latin typeface="Segoe UI"/>
                        </a:rPr>
                        <a:t>Peristeri</a:t>
                      </a:r>
                    </a:p>
                  </a:txBody>
                  <a:tcPr marL="9525" marR="9525" marT="9525" marB="0" anchor="ctr"/>
                </a:tc>
                <a:tc>
                  <a:txBody>
                    <a:bodyPr/>
                    <a:lstStyle/>
                    <a:p>
                      <a:pPr algn="ctr" fontAlgn="ctr"/>
                      <a:r>
                        <a:rPr lang="en-US" sz="900" b="0" i="0" u="none" strike="noStrike">
                          <a:solidFill>
                            <a:srgbClr val="000000"/>
                          </a:solidFill>
                          <a:effectLst/>
                          <a:latin typeface="Segoe UI"/>
                        </a:rPr>
                        <a:t>alimos</a:t>
                      </a:r>
                    </a:p>
                  </a:txBody>
                  <a:tcPr marL="9525" marR="9525" marT="9525" marB="0" anchor="ctr"/>
                </a:tc>
              </a:tr>
              <a:tr h="248969">
                <a:tc>
                  <a:txBody>
                    <a:bodyPr/>
                    <a:lstStyle/>
                    <a:p>
                      <a:pPr algn="ctr" fontAlgn="ctr"/>
                      <a:r>
                        <a:rPr lang="en-US" sz="900" b="0" i="0" u="none" strike="noStrike">
                          <a:solidFill>
                            <a:srgbClr val="000000"/>
                          </a:solidFill>
                          <a:effectLst/>
                          <a:latin typeface="Segoe UI"/>
                        </a:rPr>
                        <a:t>Argyroupoli</a:t>
                      </a:r>
                    </a:p>
                  </a:txBody>
                  <a:tcPr marL="9525" marR="9525" marT="9525" marB="0" anchor="ctr"/>
                </a:tc>
                <a:tc>
                  <a:txBody>
                    <a:bodyPr/>
                    <a:lstStyle/>
                    <a:p>
                      <a:pPr algn="ctr" fontAlgn="ctr"/>
                      <a:r>
                        <a:rPr lang="en-US" sz="900" b="0" i="0" u="none" strike="noStrike">
                          <a:solidFill>
                            <a:srgbClr val="000000"/>
                          </a:solidFill>
                          <a:effectLst/>
                          <a:latin typeface="Segoe UI"/>
                        </a:rPr>
                        <a:t>Kitsi</a:t>
                      </a:r>
                    </a:p>
                  </a:txBody>
                  <a:tcPr marL="9525" marR="9525" marT="9525" marB="0" anchor="ctr"/>
                </a:tc>
                <a:tc>
                  <a:txBody>
                    <a:bodyPr/>
                    <a:lstStyle/>
                    <a:p>
                      <a:pPr algn="ctr" fontAlgn="ctr"/>
                      <a:r>
                        <a:rPr lang="en-US" sz="900" b="0" i="0" u="none" strike="noStrike">
                          <a:solidFill>
                            <a:srgbClr val="000000"/>
                          </a:solidFill>
                          <a:effectLst/>
                          <a:latin typeface="Segoe UI"/>
                        </a:rPr>
                        <a:t>Piraeus</a:t>
                      </a:r>
                    </a:p>
                  </a:txBody>
                  <a:tcPr marL="9525" marR="9525" marT="9525" marB="0" anchor="ctr"/>
                </a:tc>
                <a:tc>
                  <a:txBody>
                    <a:bodyPr/>
                    <a:lstStyle/>
                    <a:p>
                      <a:pPr algn="ctr" fontAlgn="ctr"/>
                      <a:r>
                        <a:rPr lang="en-US" sz="900" b="0" i="0" u="none" strike="noStrike">
                          <a:solidFill>
                            <a:srgbClr val="000000"/>
                          </a:solidFill>
                          <a:effectLst/>
                          <a:latin typeface="Segoe UI"/>
                        </a:rPr>
                        <a:t>ano Liosia</a:t>
                      </a:r>
                    </a:p>
                  </a:txBody>
                  <a:tcPr marL="9525" marR="9525" marT="9525" marB="0" anchor="ctr"/>
                </a:tc>
              </a:tr>
              <a:tr h="248969">
                <a:tc>
                  <a:txBody>
                    <a:bodyPr/>
                    <a:lstStyle/>
                    <a:p>
                      <a:pPr algn="ctr" fontAlgn="ctr"/>
                      <a:r>
                        <a:rPr lang="en-US" sz="900" b="0" i="0" u="none" strike="noStrike">
                          <a:solidFill>
                            <a:srgbClr val="000000"/>
                          </a:solidFill>
                          <a:effectLst/>
                          <a:latin typeface="Segoe UI"/>
                        </a:rPr>
                        <a:t>Athens</a:t>
                      </a:r>
                    </a:p>
                  </a:txBody>
                  <a:tcPr marL="9525" marR="9525" marT="9525" marB="0" anchor="ctr"/>
                </a:tc>
                <a:tc>
                  <a:txBody>
                    <a:bodyPr/>
                    <a:lstStyle/>
                    <a:p>
                      <a:pPr algn="ctr" fontAlgn="ctr"/>
                      <a:r>
                        <a:rPr lang="en-US" sz="900" b="0" i="0" u="none" strike="noStrike">
                          <a:solidFill>
                            <a:srgbClr val="000000"/>
                          </a:solidFill>
                          <a:effectLst/>
                          <a:latin typeface="Segoe UI"/>
                        </a:rPr>
                        <a:t>Koropi</a:t>
                      </a:r>
                    </a:p>
                  </a:txBody>
                  <a:tcPr marL="9525" marR="9525" marT="9525" marB="0" anchor="ctr"/>
                </a:tc>
                <a:tc>
                  <a:txBody>
                    <a:bodyPr/>
                    <a:lstStyle/>
                    <a:p>
                      <a:pPr algn="ctr" fontAlgn="ctr"/>
                      <a:r>
                        <a:rPr lang="en-US" sz="900" b="0" i="0" u="none" strike="noStrike">
                          <a:solidFill>
                            <a:srgbClr val="000000"/>
                          </a:solidFill>
                          <a:effectLst/>
                          <a:latin typeface="Segoe UI"/>
                        </a:rPr>
                        <a:t>Poros</a:t>
                      </a:r>
                    </a:p>
                  </a:txBody>
                  <a:tcPr marL="9525" marR="9525" marT="9525" marB="0" anchor="ctr"/>
                </a:tc>
                <a:tc>
                  <a:txBody>
                    <a:bodyPr/>
                    <a:lstStyle/>
                    <a:p>
                      <a:pPr algn="ctr" fontAlgn="ctr"/>
                      <a:r>
                        <a:rPr lang="en-US" sz="900" b="0" i="0" u="none" strike="noStrike">
                          <a:solidFill>
                            <a:srgbClr val="000000"/>
                          </a:solidFill>
                          <a:effectLst/>
                          <a:latin typeface="Segoe UI"/>
                        </a:rPr>
                        <a:t>anoixi</a:t>
                      </a:r>
                    </a:p>
                  </a:txBody>
                  <a:tcPr marL="9525" marR="9525" marT="9525" marB="0" anchor="ctr"/>
                </a:tc>
              </a:tr>
              <a:tr h="248969">
                <a:tc>
                  <a:txBody>
                    <a:bodyPr/>
                    <a:lstStyle/>
                    <a:p>
                      <a:pPr algn="ctr" fontAlgn="ctr"/>
                      <a:r>
                        <a:rPr lang="en-US" sz="900" b="0" i="0" u="none" strike="noStrike">
                          <a:solidFill>
                            <a:srgbClr val="000000"/>
                          </a:solidFill>
                          <a:effectLst/>
                          <a:latin typeface="Segoe UI"/>
                        </a:rPr>
                        <a:t>Chalandri</a:t>
                      </a:r>
                    </a:p>
                  </a:txBody>
                  <a:tcPr marL="9525" marR="9525" marT="9525" marB="0" anchor="ctr"/>
                </a:tc>
                <a:tc>
                  <a:txBody>
                    <a:bodyPr/>
                    <a:lstStyle/>
                    <a:p>
                      <a:pPr algn="ctr" fontAlgn="ctr"/>
                      <a:r>
                        <a:rPr lang="en-US" sz="900" b="0" i="0" u="none" strike="noStrike">
                          <a:solidFill>
                            <a:srgbClr val="000000"/>
                          </a:solidFill>
                          <a:effectLst/>
                          <a:latin typeface="Segoe UI"/>
                        </a:rPr>
                        <a:t>Mandra</a:t>
                      </a:r>
                    </a:p>
                  </a:txBody>
                  <a:tcPr marL="9525" marR="9525" marT="9525" marB="0" anchor="ctr"/>
                </a:tc>
                <a:tc>
                  <a:txBody>
                    <a:bodyPr/>
                    <a:lstStyle/>
                    <a:p>
                      <a:pPr algn="ctr" fontAlgn="ctr"/>
                      <a:r>
                        <a:rPr lang="en-US" sz="900" b="0" i="0" u="none" strike="noStrike">
                          <a:solidFill>
                            <a:srgbClr val="000000"/>
                          </a:solidFill>
                          <a:effectLst/>
                          <a:latin typeface="Segoe UI"/>
                        </a:rPr>
                        <a:t>Porto Rafti</a:t>
                      </a:r>
                    </a:p>
                  </a:txBody>
                  <a:tcPr marL="9525" marR="9525" marT="9525" marB="0" anchor="ctr"/>
                </a:tc>
                <a:tc>
                  <a:txBody>
                    <a:bodyPr/>
                    <a:lstStyle/>
                    <a:p>
                      <a:pPr algn="ctr" fontAlgn="ctr"/>
                      <a:r>
                        <a:rPr lang="en-US" sz="900" b="0" i="0" u="none" strike="noStrike">
                          <a:solidFill>
                            <a:srgbClr val="000000"/>
                          </a:solidFill>
                          <a:effectLst/>
                          <a:latin typeface="Segoe UI"/>
                        </a:rPr>
                        <a:t>ilion</a:t>
                      </a:r>
                    </a:p>
                  </a:txBody>
                  <a:tcPr marL="9525" marR="9525" marT="9525" marB="0" anchor="ctr"/>
                </a:tc>
              </a:tr>
              <a:tr h="248969">
                <a:tc>
                  <a:txBody>
                    <a:bodyPr/>
                    <a:lstStyle/>
                    <a:p>
                      <a:pPr algn="ctr" fontAlgn="ctr"/>
                      <a:r>
                        <a:rPr lang="en-US" sz="900" b="0" i="0" u="none" strike="noStrike">
                          <a:solidFill>
                            <a:srgbClr val="000000"/>
                          </a:solidFill>
                          <a:effectLst/>
                          <a:latin typeface="Segoe UI"/>
                        </a:rPr>
                        <a:t>Cholargos</a:t>
                      </a:r>
                    </a:p>
                  </a:txBody>
                  <a:tcPr marL="9525" marR="9525" marT="9525" marB="0" anchor="ctr"/>
                </a:tc>
                <a:tc>
                  <a:txBody>
                    <a:bodyPr/>
                    <a:lstStyle/>
                    <a:p>
                      <a:pPr algn="ctr" fontAlgn="ctr"/>
                      <a:r>
                        <a:rPr lang="en-US" sz="900" b="0" i="0" u="none" strike="noStrike">
                          <a:solidFill>
                            <a:srgbClr val="000000"/>
                          </a:solidFill>
                          <a:effectLst/>
                          <a:latin typeface="Segoe UI"/>
                        </a:rPr>
                        <a:t>Marathonas</a:t>
                      </a:r>
                    </a:p>
                  </a:txBody>
                  <a:tcPr marL="9525" marR="9525" marT="9525" marB="0" anchor="ctr"/>
                </a:tc>
                <a:tc>
                  <a:txBody>
                    <a:bodyPr/>
                    <a:lstStyle/>
                    <a:p>
                      <a:pPr algn="ctr" fontAlgn="ctr"/>
                      <a:r>
                        <a:rPr lang="en-US" sz="900" b="0" i="0" u="none" strike="noStrike">
                          <a:solidFill>
                            <a:srgbClr val="000000"/>
                          </a:solidFill>
                          <a:effectLst/>
                          <a:latin typeface="Segoe UI"/>
                        </a:rPr>
                        <a:t>Psychiko</a:t>
                      </a:r>
                    </a:p>
                  </a:txBody>
                  <a:tcPr marL="9525" marR="9525" marT="9525" marB="0" anchor="ctr"/>
                </a:tc>
                <a:tc>
                  <a:txBody>
                    <a:bodyPr/>
                    <a:lstStyle/>
                    <a:p>
                      <a:pPr algn="ctr" fontAlgn="ctr"/>
                      <a:r>
                        <a:rPr lang="en-US" sz="900" b="0" i="0" u="none" strike="noStrike" dirty="0">
                          <a:solidFill>
                            <a:srgbClr val="000000"/>
                          </a:solidFill>
                          <a:effectLst/>
                          <a:latin typeface="Segoe UI"/>
                        </a:rPr>
                        <a:t>Kallithea</a:t>
                      </a:r>
                    </a:p>
                  </a:txBody>
                  <a:tcPr marL="9525" marR="9525" marT="9525" marB="0" anchor="ctr"/>
                </a:tc>
              </a:tr>
              <a:tr h="168266">
                <a:tc>
                  <a:txBody>
                    <a:bodyPr/>
                    <a:lstStyle/>
                    <a:p>
                      <a:pPr algn="ctr" fontAlgn="ctr"/>
                      <a:r>
                        <a:rPr lang="en-US" sz="900" b="0" i="0" u="none" strike="noStrike">
                          <a:solidFill>
                            <a:srgbClr val="000000"/>
                          </a:solidFill>
                          <a:effectLst/>
                          <a:latin typeface="Segoe UI"/>
                        </a:rPr>
                        <a:t>Dafni</a:t>
                      </a:r>
                    </a:p>
                  </a:txBody>
                  <a:tcPr marL="9525" marR="9525" marT="9525" marB="0" anchor="ctr"/>
                </a:tc>
                <a:tc>
                  <a:txBody>
                    <a:bodyPr/>
                    <a:lstStyle/>
                    <a:p>
                      <a:pPr algn="ctr" fontAlgn="ctr"/>
                      <a:r>
                        <a:rPr lang="en-US" sz="900" b="0" i="0" u="none" strike="noStrike">
                          <a:solidFill>
                            <a:srgbClr val="000000"/>
                          </a:solidFill>
                          <a:effectLst/>
                          <a:latin typeface="Segoe UI"/>
                        </a:rPr>
                        <a:t>Marousi</a:t>
                      </a:r>
                    </a:p>
                  </a:txBody>
                  <a:tcPr marL="9525" marR="9525" marT="9525" marB="0" anchor="ctr"/>
                </a:tc>
                <a:tc>
                  <a:txBody>
                    <a:bodyPr/>
                    <a:lstStyle/>
                    <a:p>
                      <a:pPr algn="ctr" fontAlgn="ctr"/>
                      <a:r>
                        <a:rPr lang="en-US" sz="900" b="0" i="0" u="none" strike="noStrike">
                          <a:solidFill>
                            <a:srgbClr val="000000"/>
                          </a:solidFill>
                          <a:effectLst/>
                          <a:latin typeface="Segoe UI"/>
                        </a:rPr>
                        <a:t>Rafina</a:t>
                      </a:r>
                    </a:p>
                  </a:txBody>
                  <a:tcPr marL="9525" marR="9525" marT="9525" marB="0" anchor="ctr"/>
                </a:tc>
                <a:tc>
                  <a:txBody>
                    <a:bodyPr/>
                    <a:lstStyle/>
                    <a:p>
                      <a:pPr algn="ctr" fontAlgn="ctr"/>
                      <a:r>
                        <a:rPr lang="en-US" sz="900" b="0" i="0" u="none" strike="noStrike">
                          <a:solidFill>
                            <a:srgbClr val="000000"/>
                          </a:solidFill>
                          <a:effectLst/>
                          <a:latin typeface="Segoe UI"/>
                        </a:rPr>
                        <a:t>Palaia Fokaia</a:t>
                      </a:r>
                    </a:p>
                  </a:txBody>
                  <a:tcPr marL="9525" marR="9525" marT="9525" marB="0" anchor="ctr"/>
                </a:tc>
              </a:tr>
              <a:tr h="248969">
                <a:tc>
                  <a:txBody>
                    <a:bodyPr/>
                    <a:lstStyle/>
                    <a:p>
                      <a:pPr algn="ctr" fontAlgn="ctr"/>
                      <a:r>
                        <a:rPr lang="en-US" sz="900" b="0" i="0" u="none" strike="noStrike">
                          <a:solidFill>
                            <a:srgbClr val="000000"/>
                          </a:solidFill>
                          <a:effectLst/>
                          <a:latin typeface="Segoe UI"/>
                        </a:rPr>
                        <a:t>Dionysos</a:t>
                      </a:r>
                    </a:p>
                  </a:txBody>
                  <a:tcPr marL="9525" marR="9525" marT="9525" marB="0" anchor="ctr"/>
                </a:tc>
                <a:tc>
                  <a:txBody>
                    <a:bodyPr/>
                    <a:lstStyle/>
                    <a:p>
                      <a:pPr algn="ctr" fontAlgn="ctr"/>
                      <a:r>
                        <a:rPr lang="en-US" sz="900" b="0" i="0" u="none" strike="noStrike">
                          <a:solidFill>
                            <a:srgbClr val="000000"/>
                          </a:solidFill>
                          <a:effectLst/>
                          <a:latin typeface="Segoe UI"/>
                        </a:rPr>
                        <a:t>Megara</a:t>
                      </a:r>
                    </a:p>
                  </a:txBody>
                  <a:tcPr marL="9525" marR="9525" marT="9525" marB="0" anchor="ctr"/>
                </a:tc>
                <a:tc>
                  <a:txBody>
                    <a:bodyPr/>
                    <a:lstStyle/>
                    <a:p>
                      <a:pPr algn="ctr" fontAlgn="ctr"/>
                      <a:r>
                        <a:rPr lang="en-US" sz="900" b="0" i="0" u="none" strike="noStrike">
                          <a:solidFill>
                            <a:srgbClr val="000000"/>
                          </a:solidFill>
                          <a:effectLst/>
                          <a:latin typeface="Segoe UI"/>
                        </a:rPr>
                        <a:t>Saronida</a:t>
                      </a:r>
                    </a:p>
                  </a:txBody>
                  <a:tcPr marL="9525" marR="9525" marT="9525" marB="0" anchor="ctr"/>
                </a:tc>
                <a:tc>
                  <a:txBody>
                    <a:bodyPr/>
                    <a:lstStyle/>
                    <a:p>
                      <a:pPr algn="ctr" fontAlgn="ctr"/>
                      <a:r>
                        <a:rPr lang="en-US" sz="900" b="0" i="0" u="none" strike="noStrike">
                          <a:solidFill>
                            <a:srgbClr val="000000"/>
                          </a:solidFill>
                          <a:effectLst/>
                          <a:latin typeface="Segoe UI"/>
                        </a:rPr>
                        <a:t>agioi Anargyroi</a:t>
                      </a:r>
                    </a:p>
                  </a:txBody>
                  <a:tcPr marL="9525" marR="9525" marT="9525" marB="0" anchor="ctr"/>
                </a:tc>
              </a:tr>
              <a:tr h="248969">
                <a:tc>
                  <a:txBody>
                    <a:bodyPr/>
                    <a:lstStyle/>
                    <a:p>
                      <a:pPr algn="ctr" fontAlgn="ctr"/>
                      <a:r>
                        <a:rPr lang="en-US" sz="900" b="0" i="0" u="none" strike="noStrike">
                          <a:solidFill>
                            <a:srgbClr val="000000"/>
                          </a:solidFill>
                          <a:effectLst/>
                          <a:latin typeface="Segoe UI"/>
                        </a:rPr>
                        <a:t>Elefsina</a:t>
                      </a:r>
                    </a:p>
                  </a:txBody>
                  <a:tcPr marL="9525" marR="9525" marT="9525" marB="0" anchor="ctr"/>
                </a:tc>
                <a:tc>
                  <a:txBody>
                    <a:bodyPr/>
                    <a:lstStyle/>
                    <a:p>
                      <a:pPr algn="ctr" fontAlgn="ctr"/>
                      <a:r>
                        <a:rPr lang="en-US" sz="900" b="0" i="0" u="none" strike="noStrike">
                          <a:solidFill>
                            <a:srgbClr val="000000"/>
                          </a:solidFill>
                          <a:effectLst/>
                          <a:latin typeface="Segoe UI"/>
                        </a:rPr>
                        <a:t>Melissia</a:t>
                      </a:r>
                    </a:p>
                  </a:txBody>
                  <a:tcPr marL="9525" marR="9525" marT="9525" marB="0" anchor="ctr"/>
                </a:tc>
                <a:tc>
                  <a:txBody>
                    <a:bodyPr/>
                    <a:lstStyle/>
                    <a:p>
                      <a:pPr algn="ctr" fontAlgn="ctr"/>
                      <a:r>
                        <a:rPr lang="en-US" sz="900" b="0" i="0" u="none" strike="noStrike">
                          <a:solidFill>
                            <a:srgbClr val="000000"/>
                          </a:solidFill>
                          <a:effectLst/>
                          <a:latin typeface="Segoe UI"/>
                        </a:rPr>
                        <a:t>Spata</a:t>
                      </a:r>
                    </a:p>
                  </a:txBody>
                  <a:tcPr marL="9525" marR="9525" marT="9525" marB="0" anchor="ctr"/>
                </a:tc>
                <a:tc>
                  <a:txBody>
                    <a:bodyPr/>
                    <a:lstStyle/>
                    <a:p>
                      <a:pPr algn="ctr" fontAlgn="ctr"/>
                      <a:r>
                        <a:rPr lang="en-US" sz="900" b="0" i="0" u="none" strike="noStrike">
                          <a:solidFill>
                            <a:srgbClr val="000000"/>
                          </a:solidFill>
                          <a:effectLst/>
                          <a:latin typeface="Segoe UI"/>
                        </a:rPr>
                        <a:t>Kaisariani</a:t>
                      </a:r>
                    </a:p>
                  </a:txBody>
                  <a:tcPr marL="9525" marR="9525" marT="9525" marB="0" anchor="ctr"/>
                </a:tc>
              </a:tr>
              <a:tr h="248969">
                <a:tc>
                  <a:txBody>
                    <a:bodyPr/>
                    <a:lstStyle/>
                    <a:p>
                      <a:pPr algn="ctr" fontAlgn="ctr"/>
                      <a:r>
                        <a:rPr lang="en-US" sz="900" b="0" i="0" u="none" strike="noStrike">
                          <a:solidFill>
                            <a:srgbClr val="000000"/>
                          </a:solidFill>
                          <a:effectLst/>
                          <a:latin typeface="Segoe UI"/>
                        </a:rPr>
                        <a:t>Erythres</a:t>
                      </a:r>
                    </a:p>
                  </a:txBody>
                  <a:tcPr marL="9525" marR="9525" marT="9525" marB="0" anchor="ctr"/>
                </a:tc>
                <a:tc>
                  <a:txBody>
                    <a:bodyPr/>
                    <a:lstStyle/>
                    <a:p>
                      <a:pPr algn="ctr" fontAlgn="ctr"/>
                      <a:r>
                        <a:rPr lang="en-US" sz="900" b="0" i="0" u="none" strike="noStrike">
                          <a:solidFill>
                            <a:srgbClr val="000000"/>
                          </a:solidFill>
                          <a:effectLst/>
                          <a:latin typeface="Segoe UI"/>
                        </a:rPr>
                        <a:t>Metamorfosi</a:t>
                      </a:r>
                    </a:p>
                  </a:txBody>
                  <a:tcPr marL="9525" marR="9525" marT="9525" marB="0" anchor="ctr"/>
                </a:tc>
                <a:tc>
                  <a:txBody>
                    <a:bodyPr/>
                    <a:lstStyle/>
                    <a:p>
                      <a:pPr algn="ctr" fontAlgn="ctr"/>
                      <a:r>
                        <a:rPr lang="en-US" sz="900" b="0" i="0" u="none" strike="noStrike">
                          <a:solidFill>
                            <a:srgbClr val="000000"/>
                          </a:solidFill>
                          <a:effectLst/>
                          <a:latin typeface="Segoe UI"/>
                        </a:rPr>
                        <a:t>Voula</a:t>
                      </a:r>
                    </a:p>
                  </a:txBody>
                  <a:tcPr marL="9525" marR="9525" marT="9525" marB="0" anchor="ctr"/>
                </a:tc>
                <a:tc>
                  <a:txBody>
                    <a:bodyPr/>
                    <a:lstStyle/>
                    <a:p>
                      <a:pPr algn="ctr" fontAlgn="ctr"/>
                      <a:r>
                        <a:rPr lang="en-US" sz="900" b="0" i="0" u="none" strike="noStrike">
                          <a:solidFill>
                            <a:srgbClr val="000000"/>
                          </a:solidFill>
                          <a:effectLst/>
                          <a:latin typeface="Segoe UI"/>
                        </a:rPr>
                        <a:t>Ntrafi</a:t>
                      </a:r>
                    </a:p>
                  </a:txBody>
                  <a:tcPr marL="9525" marR="9525" marT="9525" marB="0" anchor="ctr"/>
                </a:tc>
              </a:tr>
              <a:tr h="248969">
                <a:tc>
                  <a:txBody>
                    <a:bodyPr/>
                    <a:lstStyle/>
                    <a:p>
                      <a:pPr algn="ctr" fontAlgn="ctr"/>
                      <a:r>
                        <a:rPr lang="en-US" sz="900" b="0" i="0" u="none" strike="noStrike">
                          <a:solidFill>
                            <a:srgbClr val="000000"/>
                          </a:solidFill>
                          <a:effectLst/>
                          <a:latin typeface="Segoe UI"/>
                        </a:rPr>
                        <a:t>Gerakas</a:t>
                      </a:r>
                    </a:p>
                  </a:txBody>
                  <a:tcPr marL="9525" marR="9525" marT="9525" marB="0" anchor="ctr"/>
                </a:tc>
                <a:tc>
                  <a:txBody>
                    <a:bodyPr/>
                    <a:lstStyle/>
                    <a:p>
                      <a:pPr algn="ctr" fontAlgn="ctr"/>
                      <a:r>
                        <a:rPr lang="en-US" sz="900" b="0" i="0" u="none" strike="noStrike">
                          <a:solidFill>
                            <a:srgbClr val="000000"/>
                          </a:solidFill>
                          <a:effectLst/>
                          <a:latin typeface="Segoe UI"/>
                        </a:rPr>
                        <a:t>Nea Filadelfeia</a:t>
                      </a:r>
                    </a:p>
                  </a:txBody>
                  <a:tcPr marL="9525" marR="9525" marT="9525" marB="0" anchor="ctr"/>
                </a:tc>
                <a:tc>
                  <a:txBody>
                    <a:bodyPr/>
                    <a:lstStyle/>
                    <a:p>
                      <a:pPr algn="ctr" fontAlgn="ctr"/>
                      <a:r>
                        <a:rPr lang="en-US" sz="900" b="0" i="0" u="none" strike="noStrike">
                          <a:solidFill>
                            <a:srgbClr val="000000"/>
                          </a:solidFill>
                          <a:effectLst/>
                          <a:latin typeface="Segoe UI"/>
                        </a:rPr>
                        <a:t>Vouliagmeni</a:t>
                      </a:r>
                    </a:p>
                  </a:txBody>
                  <a:tcPr marL="9525" marR="9525" marT="9525" marB="0" anchor="ctr"/>
                </a:tc>
                <a:tc>
                  <a:txBody>
                    <a:bodyPr/>
                    <a:lstStyle/>
                    <a:p>
                      <a:pPr algn="ctr" fontAlgn="ctr"/>
                      <a:r>
                        <a:rPr lang="en-US" sz="900" b="0" i="0" u="none" strike="noStrike">
                          <a:solidFill>
                            <a:srgbClr val="000000"/>
                          </a:solidFill>
                          <a:effectLst/>
                          <a:latin typeface="Segoe UI"/>
                        </a:rPr>
                        <a:t>Zografos</a:t>
                      </a:r>
                    </a:p>
                  </a:txBody>
                  <a:tcPr marL="9525" marR="9525" marT="9525" marB="0" anchor="ctr"/>
                </a:tc>
              </a:tr>
              <a:tr h="248969">
                <a:tc>
                  <a:txBody>
                    <a:bodyPr/>
                    <a:lstStyle/>
                    <a:p>
                      <a:pPr algn="ctr" fontAlgn="ctr"/>
                      <a:r>
                        <a:rPr lang="en-US" sz="900" b="0" i="0" u="none" strike="noStrike">
                          <a:solidFill>
                            <a:srgbClr val="000000"/>
                          </a:solidFill>
                          <a:effectLst/>
                          <a:latin typeface="Segoe UI"/>
                        </a:rPr>
                        <a:t>Glyfada</a:t>
                      </a:r>
                    </a:p>
                  </a:txBody>
                  <a:tcPr marL="9525" marR="9525" marT="9525" marB="0" anchor="ctr"/>
                </a:tc>
                <a:tc>
                  <a:txBody>
                    <a:bodyPr/>
                    <a:lstStyle/>
                    <a:p>
                      <a:pPr algn="ctr" fontAlgn="ctr"/>
                      <a:r>
                        <a:rPr lang="en-US" sz="900" b="0" i="0" u="none" strike="noStrike">
                          <a:solidFill>
                            <a:srgbClr val="000000"/>
                          </a:solidFill>
                          <a:effectLst/>
                          <a:latin typeface="Segoe UI"/>
                        </a:rPr>
                        <a:t>Nea Ionia</a:t>
                      </a:r>
                    </a:p>
                  </a:txBody>
                  <a:tcPr marL="9525" marR="9525" marT="9525" marB="0" anchor="ctr"/>
                </a:tc>
                <a:tc>
                  <a:txBody>
                    <a:bodyPr/>
                    <a:lstStyle/>
                    <a:p>
                      <a:pPr algn="ctr" fontAlgn="ctr"/>
                      <a:r>
                        <a:rPr lang="en-US" sz="900" b="0" i="0" u="none" strike="noStrike">
                          <a:solidFill>
                            <a:srgbClr val="000000"/>
                          </a:solidFill>
                          <a:effectLst/>
                          <a:latin typeface="Segoe UI"/>
                        </a:rPr>
                        <a:t>Vrilissia</a:t>
                      </a:r>
                    </a:p>
                  </a:txBody>
                  <a:tcPr marL="9525" marR="9525" marT="9525" marB="0" anchor="ctr"/>
                </a:tc>
                <a:tc>
                  <a:txBody>
                    <a:bodyPr/>
                    <a:lstStyle/>
                    <a:p>
                      <a:pPr algn="ctr" fontAlgn="ctr"/>
                      <a:r>
                        <a:rPr lang="el-GR" sz="900" b="0" i="0" u="none" strike="noStrike">
                          <a:solidFill>
                            <a:srgbClr val="000000"/>
                          </a:solidFill>
                          <a:effectLst/>
                          <a:latin typeface="Segoe UI"/>
                        </a:rPr>
                        <a:t> </a:t>
                      </a:r>
                    </a:p>
                  </a:txBody>
                  <a:tcPr marL="9525" marR="9525" marT="9525" marB="0" anchor="ctr"/>
                </a:tc>
              </a:tr>
              <a:tr h="248969">
                <a:tc>
                  <a:txBody>
                    <a:bodyPr/>
                    <a:lstStyle/>
                    <a:p>
                      <a:pPr algn="ctr" fontAlgn="ctr"/>
                      <a:r>
                        <a:rPr lang="en-US" sz="900" b="0" i="0" u="none" strike="noStrike">
                          <a:solidFill>
                            <a:srgbClr val="000000"/>
                          </a:solidFill>
                          <a:effectLst/>
                          <a:latin typeface="Segoe UI"/>
                        </a:rPr>
                        <a:t>Ilioupoli</a:t>
                      </a:r>
                    </a:p>
                  </a:txBody>
                  <a:tcPr marL="9525" marR="9525" marT="9525" marB="0" anchor="ctr"/>
                </a:tc>
                <a:tc>
                  <a:txBody>
                    <a:bodyPr/>
                    <a:lstStyle/>
                    <a:p>
                      <a:pPr algn="ctr" fontAlgn="ctr"/>
                      <a:r>
                        <a:rPr lang="en-US" sz="900" b="0" i="0" u="none" strike="noStrike" dirty="0" err="1">
                          <a:solidFill>
                            <a:srgbClr val="000000"/>
                          </a:solidFill>
                          <a:effectLst/>
                          <a:latin typeface="Segoe UI"/>
                        </a:rPr>
                        <a:t>Nea</a:t>
                      </a:r>
                      <a:r>
                        <a:rPr lang="en-US" sz="900" b="0" i="0" u="none" strike="noStrike" dirty="0">
                          <a:solidFill>
                            <a:srgbClr val="000000"/>
                          </a:solidFill>
                          <a:effectLst/>
                          <a:latin typeface="Segoe UI"/>
                        </a:rPr>
                        <a:t> </a:t>
                      </a:r>
                      <a:r>
                        <a:rPr lang="en-US" sz="900" b="0" i="0" u="none" strike="noStrike" dirty="0" err="1">
                          <a:solidFill>
                            <a:srgbClr val="000000"/>
                          </a:solidFill>
                          <a:effectLst/>
                          <a:latin typeface="Segoe UI"/>
                        </a:rPr>
                        <a:t>Smyrni</a:t>
                      </a:r>
                      <a:endParaRPr lang="en-US" sz="900" b="0" i="0" u="none" strike="noStrike" dirty="0">
                        <a:solidFill>
                          <a:srgbClr val="000000"/>
                        </a:solidFill>
                        <a:effectLst/>
                        <a:latin typeface="Segoe UI"/>
                      </a:endParaRPr>
                    </a:p>
                  </a:txBody>
                  <a:tcPr marL="9525" marR="9525" marT="9525" marB="0" anchor="ctr"/>
                </a:tc>
                <a:tc>
                  <a:txBody>
                    <a:bodyPr/>
                    <a:lstStyle/>
                    <a:p>
                      <a:pPr algn="ctr" fontAlgn="ctr"/>
                      <a:r>
                        <a:rPr lang="en-US" sz="900" b="0" i="0" u="none" strike="noStrike">
                          <a:solidFill>
                            <a:srgbClr val="000000"/>
                          </a:solidFill>
                          <a:effectLst/>
                          <a:latin typeface="Segoe UI"/>
                        </a:rPr>
                        <a:t>Zefyri</a:t>
                      </a:r>
                    </a:p>
                  </a:txBody>
                  <a:tcPr marL="9525" marR="9525" marT="9525" marB="0" anchor="ctr"/>
                </a:tc>
                <a:tc>
                  <a:txBody>
                    <a:bodyPr/>
                    <a:lstStyle/>
                    <a:p>
                      <a:pPr algn="ctr" fontAlgn="ctr"/>
                      <a:r>
                        <a:rPr lang="el-GR" sz="900" b="0" i="0" u="none" strike="noStrike" dirty="0">
                          <a:solidFill>
                            <a:srgbClr val="000000"/>
                          </a:solidFill>
                          <a:effectLst/>
                          <a:latin typeface="Segoe UI"/>
                        </a:rPr>
                        <a:t> </a:t>
                      </a:r>
                    </a:p>
                  </a:txBody>
                  <a:tcPr marL="9525" marR="9525" marT="9525" marB="0" anchor="ctr"/>
                </a:tc>
              </a:tr>
            </a:tbl>
          </a:graphicData>
        </a:graphic>
      </p:graphicFrame>
    </p:spTree>
    <p:extLst>
      <p:ext uri="{BB962C8B-B14F-4D97-AF65-F5344CB8AC3E}">
        <p14:creationId xmlns:p14="http://schemas.microsoft.com/office/powerpoint/2010/main" val="16600456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1488</TotalTime>
  <Words>835</Words>
  <Application>Microsoft Office PowerPoint</Application>
  <PresentationFormat>On-screen Show (16:9)</PresentationFormat>
  <Paragraphs>326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dc:creator>
  <cp:lastModifiedBy>Konstantinos</cp:lastModifiedBy>
  <cp:revision>17</cp:revision>
  <dcterms:created xsi:type="dcterms:W3CDTF">2021-06-26T14:14:29Z</dcterms:created>
  <dcterms:modified xsi:type="dcterms:W3CDTF">2021-06-29T16:57:10Z</dcterms:modified>
</cp:coreProperties>
</file>