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9" r:id="rId4"/>
    <p:sldId id="260" r:id="rId5"/>
    <p:sldId id="258" r:id="rId6"/>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6" autoAdjust="0"/>
    <p:restoredTop sz="94575"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AB08C-BFAE-4E96-AB6E-C975C7F15A1A}" type="datetimeFigureOut">
              <a:rPr lang="el-GR" smtClean="0"/>
              <a:t>29/5/2021</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0A4AB-5893-4F85-9788-3E0A839F43AF}"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38F0A4AB-5893-4F85-9788-3E0A839F43AF}" type="slidenum">
              <a:rPr lang="el-GR" smtClean="0"/>
              <a:t>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2"/>
      </p:bgRef>
    </p:bg>
    <p:spTree>
      <p:nvGrpSpPr>
        <p:cNvPr id="1" name=""/>
        <p:cNvGrpSpPr/>
        <p:nvPr/>
      </p:nvGrpSpPr>
      <p:grpSpPr>
        <a:xfrm>
          <a:off x="0" y="0"/>
          <a:ext cx="0" cy="0"/>
          <a:chOff x="0" y="0"/>
          <a:chExt cx="0" cy="0"/>
        </a:xfrm>
      </p:grpSpPr>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Υπότιτλος"/>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17" name="16 - Θέση υποσέλιδου"/>
          <p:cNvSpPr>
            <a:spLocks noGrp="1"/>
          </p:cNvSpPr>
          <p:nvPr>
            <p:ph type="ftr" sz="quarter" idx="11"/>
          </p:nvPr>
        </p:nvSpPr>
        <p:spPr/>
        <p:txBody>
          <a:bodyPr/>
          <a:lstStyle/>
          <a:p>
            <a:endParaRPr lang="el-GR"/>
          </a:p>
        </p:txBody>
      </p:sp>
      <p:sp>
        <p:nvSpPr>
          <p:cNvPr id="7" name="6 - Ευθεία γραμμή σύνδεσης"/>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4F42FF-8116-4167-8DF9-B63531ACBC34}" type="slidenum">
              <a:rPr lang="el-GR" smtClean="0"/>
              <a:t>‹#›</a:t>
            </a:fld>
            <a:endParaRPr lang="el-GR"/>
          </a:p>
        </p:txBody>
      </p:sp>
      <p:sp>
        <p:nvSpPr>
          <p:cNvPr id="8" name="7 - Τίτλος"/>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114F42FF-8116-4167-8DF9-B63531ACBC34}" type="slidenum">
              <a:rPr lang="el-GR" smtClean="0"/>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bg>
      <p:bgRef idx="1001">
        <a:schemeClr val="bg2"/>
      </p:bgRef>
    </p:bg>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Ευθεία γραμμή σύνδεσης"/>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 Έλλειψη"/>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6915912" y="3009901"/>
            <a:ext cx="457200" cy="441325"/>
          </a:xfrm>
        </p:spPr>
        <p:txBody>
          <a:bodyPr/>
          <a:lstStyle/>
          <a:p>
            <a:fld id="{114F42FF-8116-4167-8DF9-B63531ACBC34}" type="slidenum">
              <a:rPr lang="el-GR" smtClean="0"/>
              <a:t>‹#›</a:t>
            </a:fld>
            <a:endParaRPr lang="el-GR"/>
          </a:p>
        </p:txBody>
      </p:sp>
      <p:sp>
        <p:nvSpPr>
          <p:cNvPr id="3" name="2 - Θέση κατακόρυφου κειμένου"/>
          <p:cNvSpPr>
            <a:spLocks noGrp="1"/>
          </p:cNvSpPr>
          <p:nvPr>
            <p:ph type="body" orient="vert" idx="1"/>
          </p:nvPr>
        </p:nvSpPr>
        <p:spPr>
          <a:xfrm>
            <a:off x="304800" y="304800"/>
            <a:ext cx="6553200" cy="5821366"/>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2" name="1 - Κατακόρυφος τίτλος"/>
          <p:cNvSpPr>
            <a:spLocks noGrp="1"/>
          </p:cNvSpPr>
          <p:nvPr>
            <p:ph type="title" orient="vert"/>
          </p:nvPr>
        </p:nvSpPr>
        <p:spPr>
          <a:xfrm>
            <a:off x="7391400" y="304801"/>
            <a:ext cx="1447800" cy="5851525"/>
          </a:xfrm>
        </p:spPr>
        <p:txBody>
          <a:bodyPr vert="eaVert"/>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solidFill>
                  <a:schemeClr val="accent3">
                    <a:shade val="75000"/>
                  </a:schemeClr>
                </a:solidFill>
              </a:defRPr>
            </a:lvl1p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a:xfrm>
            <a:off x="4361688" y="1026372"/>
            <a:ext cx="457200" cy="441325"/>
          </a:xfrm>
        </p:spPr>
        <p:txBody>
          <a:bodyPr/>
          <a:lstStyle/>
          <a:p>
            <a:fld id="{114F42FF-8116-4167-8DF9-B63531ACBC34}" type="slidenum">
              <a:rPr lang="el-GR" smtClean="0"/>
              <a:t>‹#›</a:t>
            </a:fld>
            <a:endParaRPr lang="el-GR"/>
          </a:p>
        </p:txBody>
      </p:sp>
      <p:sp>
        <p:nvSpPr>
          <p:cNvPr id="8" name="7 - Θέση περιεχομένου"/>
          <p:cNvSpPr>
            <a:spLocks noGrp="1"/>
          </p:cNvSpPr>
          <p:nvPr>
            <p:ph sz="quarter" idx="1"/>
          </p:nvPr>
        </p:nvSpPr>
        <p:spPr>
          <a:xfrm>
            <a:off x="301752" y="1527048"/>
            <a:ext cx="850392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13" name="12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 Θέση υποσέλιδου"/>
          <p:cNvSpPr>
            <a:spLocks noGrp="1"/>
          </p:cNvSpPr>
          <p:nvPr>
            <p:ph type="ftr" sz="quarter" idx="11"/>
          </p:nvPr>
        </p:nvSpPr>
        <p:spPr/>
        <p:txBody>
          <a:bodyPr/>
          <a:lstStyle/>
          <a:p>
            <a:endParaRPr lang="el-GR"/>
          </a:p>
        </p:txBody>
      </p:sp>
      <p:sp>
        <p:nvSpPr>
          <p:cNvPr id="4" name="3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8" name="7 - Ευθεία γραμμή σύνδεσης"/>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4F42FF-8116-4167-8DF9-B63531ACBC34}" type="slidenum">
              <a:rPr lang="el-GR" smtClean="0"/>
              <a:t>‹#›</a:t>
            </a:fld>
            <a:endParaRPr lang="el-GR"/>
          </a:p>
        </p:txBody>
      </p:sp>
      <p:sp>
        <p:nvSpPr>
          <p:cNvPr id="2" name="1 - Τίτλος"/>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301752" y="228600"/>
            <a:ext cx="8534400" cy="758952"/>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a:xfrm>
            <a:off x="5791200" y="6409944"/>
            <a:ext cx="3044952" cy="365760"/>
          </a:xfrm>
        </p:spPr>
        <p:txBody>
          <a:bodyPr/>
          <a:lstStyle/>
          <a:p>
            <a:fld id="{2E4737A1-C72E-41F0-AD3E-DB885FC6F18F}" type="datetimeFigureOut">
              <a:rPr lang="el-GR" smtClean="0"/>
              <a:t>29/5/2021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114F42FF-8116-4167-8DF9-B63531ACBC34}" type="slidenum">
              <a:rPr lang="el-GR" smtClean="0"/>
              <a:t>‹#›</a:t>
            </a:fld>
            <a:endParaRPr lang="el-GR"/>
          </a:p>
        </p:txBody>
      </p:sp>
      <p:sp>
        <p:nvSpPr>
          <p:cNvPr id="8" name="7 - Ευθεία γραμμή σύνδεσης"/>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Θέση περιεχομένου"/>
          <p:cNvSpPr>
            <a:spLocks noGrp="1"/>
          </p:cNvSpPr>
          <p:nvPr>
            <p:ph sz="half" idx="1"/>
          </p:nvPr>
        </p:nvSpPr>
        <p:spPr>
          <a:xfrm>
            <a:off x="301752"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περιεχομένου"/>
          <p:cNvSpPr>
            <a:spLocks noGrp="1"/>
          </p:cNvSpPr>
          <p:nvPr>
            <p:ph sz="half" idx="2"/>
          </p:nvPr>
        </p:nvSpPr>
        <p:spPr>
          <a:xfrm>
            <a:off x="4800600"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bg>
      <p:bgRef idx="1001">
        <a:schemeClr val="bg2"/>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Ορθογώνιο"/>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Ορθογώνιο"/>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8" name="7 - Θέση υποσέλιδου"/>
          <p:cNvSpPr>
            <a:spLocks noGrp="1"/>
          </p:cNvSpPr>
          <p:nvPr>
            <p:ph type="ftr" sz="quarter" idx="11"/>
          </p:nvPr>
        </p:nvSpPr>
        <p:spPr>
          <a:xfrm>
            <a:off x="304800" y="6409944"/>
            <a:ext cx="3581400" cy="365760"/>
          </a:xfrm>
        </p:spPr>
        <p:txBody>
          <a:bodyPr/>
          <a:lstStyle/>
          <a:p>
            <a:endParaRPr lang="el-GR"/>
          </a:p>
        </p:txBody>
      </p:sp>
      <p:sp>
        <p:nvSpPr>
          <p:cNvPr id="15" name="14 - Ευθεία γραμμή σύνδεσης"/>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 Θέση περιεχομένου"/>
          <p:cNvSpPr>
            <a:spLocks noGrp="1"/>
          </p:cNvSpPr>
          <p:nvPr>
            <p:ph sz="quarter" idx="2"/>
          </p:nvPr>
        </p:nvSpPr>
        <p:spPr>
          <a:xfrm>
            <a:off x="301752" y="2471383"/>
            <a:ext cx="4041648" cy="3818404"/>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6" name="25 - Θέση περιεχομένου"/>
          <p:cNvSpPr>
            <a:spLocks noGrp="1"/>
          </p:cNvSpPr>
          <p:nvPr>
            <p:ph sz="quarter" idx="4"/>
          </p:nvPr>
        </p:nvSpPr>
        <p:spPr>
          <a:xfrm>
            <a:off x="4800600" y="2471383"/>
            <a:ext cx="4038600" cy="382219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24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Θέση αριθμού διαφάνειας"/>
          <p:cNvSpPr>
            <a:spLocks noGrp="1"/>
          </p:cNvSpPr>
          <p:nvPr>
            <p:ph type="sldNum" sz="quarter" idx="12"/>
          </p:nvPr>
        </p:nvSpPr>
        <p:spPr>
          <a:xfrm>
            <a:off x="4343400" y="1042416"/>
            <a:ext cx="457200" cy="441325"/>
          </a:xfrm>
        </p:spPr>
        <p:txBody>
          <a:bodyPr/>
          <a:lstStyle>
            <a:lvl1pPr algn="ctr">
              <a:defRPr/>
            </a:lvl1pPr>
          </a:lstStyle>
          <a:p>
            <a:fld id="{114F42FF-8116-4167-8DF9-B63531ACBC34}" type="slidenum">
              <a:rPr lang="el-GR" smtClean="0"/>
              <a:t>‹#›</a:t>
            </a:fld>
            <a:endParaRPr lang="el-GR"/>
          </a:p>
        </p:txBody>
      </p:sp>
      <p:sp>
        <p:nvSpPr>
          <p:cNvPr id="23" name="22 - Τίτλος"/>
          <p:cNvSpPr>
            <a:spLocks noGrp="1"/>
          </p:cNvSpPr>
          <p:nvPr>
            <p:ph type="title"/>
          </p:nvPr>
        </p:nvSpPr>
        <p:spPr/>
        <p:txBody>
          <a:bodyPr rtlCol="0" anchor="b" anchorCtr="0"/>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a:xfrm>
            <a:off x="4343400" y="1036020"/>
            <a:ext cx="457200" cy="441325"/>
          </a:xfrm>
        </p:spPr>
        <p:txBody>
          <a:bodyPr/>
          <a:lstStyle/>
          <a:p>
            <a:fld id="{114F42FF-8116-4167-8DF9-B63531ACBC34}"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 Ορθογώνιο"/>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a:xfrm>
            <a:off x="4267200" y="6324600"/>
            <a:ext cx="609600" cy="441324"/>
          </a:xfrm>
        </p:spPr>
        <p:txBody>
          <a:bodyPr/>
          <a:lstStyle>
            <a:lvl1pPr>
              <a:defRPr>
                <a:solidFill>
                  <a:srgbClr val="FFFFFF"/>
                </a:solidFill>
              </a:defRPr>
            </a:lvl1pPr>
          </a:lstStyle>
          <a:p>
            <a:fld id="{114F42FF-8116-4167-8DF9-B63531ACBC34}"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9" name="18 - Ορθογώνιο"/>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 Τίτλος"/>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Θέση περιεχομένου"/>
          <p:cNvSpPr>
            <a:spLocks noGrp="1"/>
          </p:cNvSpPr>
          <p:nvPr>
            <p:ph sz="quarter" idx="1"/>
          </p:nvPr>
        </p:nvSpPr>
        <p:spPr>
          <a:xfrm>
            <a:off x="3124200" y="685800"/>
            <a:ext cx="5638800" cy="5410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0" name="9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4F42FF-8116-4167-8DF9-B63531ACBC34}" type="slidenum">
              <a:rPr lang="el-GR" smtClean="0"/>
              <a:t>‹#›</a:t>
            </a:fld>
            <a:endParaRPr lang="el-GR"/>
          </a:p>
        </p:txBody>
      </p:sp>
      <p:sp>
        <p:nvSpPr>
          <p:cNvPr id="21" name="20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p:txBody>
          <a:bodyPr/>
          <a:lstStyle/>
          <a:p>
            <a:fld id="{2E4737A1-C72E-41F0-AD3E-DB885FC6F18F}" type="datetimeFigureOut">
              <a:rPr lang="el-GR" smtClean="0"/>
              <a:t>29/5/2021</a:t>
            </a:fld>
            <a:endParaRPr lang="el-GR"/>
          </a:p>
        </p:txBody>
      </p:sp>
      <p:sp>
        <p:nvSpPr>
          <p:cNvPr id="6" name="5 - Θέση υποσέλιδου"/>
          <p:cNvSpPr>
            <a:spLocks noGrp="1"/>
          </p:cNvSpPr>
          <p:nvPr>
            <p:ph type="ftr" sz="quarter" idx="11"/>
          </p:nvPr>
        </p:nvSpPr>
        <p:spPr>
          <a:xfrm>
            <a:off x="301752" y="6410848"/>
            <a:ext cx="3383280" cy="365760"/>
          </a:xfrm>
        </p:spPr>
        <p:txBody>
          <a:bodyPr/>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1" name="20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 Ορθογώνιο"/>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p>
            <a:fld id="{114F42FF-8116-4167-8DF9-B63531ACBC34}" type="slidenum">
              <a:rPr lang="el-GR" smtClean="0"/>
              <a:t>‹#›</a:t>
            </a:fld>
            <a:endParaRPr lang="el-GR"/>
          </a:p>
        </p:txBody>
      </p:sp>
      <p:sp>
        <p:nvSpPr>
          <p:cNvPr id="2" name="1 - Τίτλος"/>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3000375" y="609600"/>
            <a:ext cx="5867400" cy="4267200"/>
          </a:xfrm>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22" name="21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a:xfrm>
            <a:off x="5788152" y="6404984"/>
            <a:ext cx="3044952" cy="365760"/>
          </a:xfrm>
        </p:spPr>
        <p:txBody>
          <a:bodyPr/>
          <a:lstStyle/>
          <a:p>
            <a:fld id="{2E4737A1-C72E-41F0-AD3E-DB885FC6F18F}" type="datetimeFigureOut">
              <a:rPr lang="el-GR" smtClean="0"/>
              <a:t>29/5/2021</a:t>
            </a:fld>
            <a:endParaRPr lang="el-GR"/>
          </a:p>
        </p:txBody>
      </p:sp>
      <p:sp>
        <p:nvSpPr>
          <p:cNvPr id="6" name="5 - Θέση υποσέλιδου"/>
          <p:cNvSpPr>
            <a:spLocks noGrp="1"/>
          </p:cNvSpPr>
          <p:nvPr>
            <p:ph type="ftr" sz="quarter" idx="11"/>
          </p:nvPr>
        </p:nvSpPr>
        <p:spPr>
          <a:xfrm>
            <a:off x="301752" y="6410848"/>
            <a:ext cx="3584448" cy="365760"/>
          </a:xfrm>
        </p:spPr>
        <p:txBody>
          <a:bodyPr/>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Θέση ημερομηνίας"/>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4737A1-C72E-41F0-AD3E-DB885FC6F18F}" type="datetimeFigureOut">
              <a:rPr lang="el-GR" smtClean="0"/>
              <a:t>29/5/2021</a:t>
            </a:fld>
            <a:endParaRPr lang="el-GR"/>
          </a:p>
        </p:txBody>
      </p:sp>
      <p:sp>
        <p:nvSpPr>
          <p:cNvPr id="3" name="2 - Θέση υποσέλιδου"/>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l-GR"/>
          </a:p>
        </p:txBody>
      </p:sp>
      <p:sp>
        <p:nvSpPr>
          <p:cNvPr id="8" name="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 Ευθεία γραμμή σύνδεσης"/>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 Θέση αριθμού διαφάνειας"/>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4F42FF-8116-4167-8DF9-B63531ACBC34}" type="slidenum">
              <a:rPr lang="el-GR" smtClean="0"/>
              <a:t>‹#›</a:t>
            </a:fld>
            <a:endParaRPr lang="el-GR"/>
          </a:p>
        </p:txBody>
      </p:sp>
      <p:sp>
        <p:nvSpPr>
          <p:cNvPr id="22" name="21 - Θέση τίτλου"/>
          <p:cNvSpPr>
            <a:spLocks noGrp="1"/>
          </p:cNvSpPr>
          <p:nvPr>
            <p:ph type="title"/>
          </p:nvPr>
        </p:nvSpPr>
        <p:spPr>
          <a:xfrm>
            <a:off x="301752" y="228600"/>
            <a:ext cx="8534400" cy="758952"/>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 Υπότιτλος"/>
          <p:cNvSpPr txBox="1">
            <a:spLocks/>
          </p:cNvSpPr>
          <p:nvPr/>
        </p:nvSpPr>
        <p:spPr>
          <a:xfrm>
            <a:off x="1000100" y="2643182"/>
            <a:ext cx="7143800" cy="3571900"/>
          </a:xfrm>
          <a:prstGeom prst="rect">
            <a:avLst/>
          </a:prstGeom>
        </p:spPr>
        <p:txBody>
          <a:bodyPr vert="horz" lIns="91440" tIns="45720" rIns="91440" bIns="45720" rtlCol="0">
            <a:noAutofit/>
          </a:bodyPr>
          <a:lstStyle/>
          <a:p>
            <a:r>
              <a:rPr lang="el-GR" sz="2000" dirty="0">
                <a:latin typeface="Times New Roman" pitchFamily="18" charset="0"/>
                <a:cs typeface="Times New Roman" pitchFamily="18" charset="0"/>
              </a:rPr>
              <a:t>Άρα λοιπόν, τα </a:t>
            </a:r>
            <a:r>
              <a:rPr lang="en-US" sz="2000" dirty="0">
                <a:latin typeface="Times New Roman" pitchFamily="18" charset="0"/>
                <a:cs typeface="Times New Roman" pitchFamily="18" charset="0"/>
              </a:rPr>
              <a:t>test </a:t>
            </a:r>
            <a:r>
              <a:rPr lang="el-GR" sz="2000" dirty="0">
                <a:latin typeface="Times New Roman" pitchFamily="18" charset="0"/>
                <a:cs typeface="Times New Roman" pitchFamily="18" charset="0"/>
              </a:rPr>
              <a:t>που ακολούθησαν τήρησαν αυτή την λογική</a:t>
            </a:r>
            <a:r>
              <a:rPr lang="el-GR"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endParaRPr lang="el-GR"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1.</a:t>
            </a:r>
            <a:r>
              <a:rPr lang="el-GR" sz="2000" dirty="0" smtClean="0">
                <a:latin typeface="Times New Roman" pitchFamily="18" charset="0"/>
                <a:cs typeface="Times New Roman" pitchFamily="18" charset="0"/>
              </a:rPr>
              <a:t>Δημιουργία </a:t>
            </a:r>
            <a:r>
              <a:rPr lang="el-GR" sz="2000" dirty="0">
                <a:latin typeface="Times New Roman" pitchFamily="18" charset="0"/>
                <a:cs typeface="Times New Roman" pitchFamily="18" charset="0"/>
              </a:rPr>
              <a:t>ενός πλάνου </a:t>
            </a:r>
            <a:r>
              <a:rPr lang="en-US" sz="2000" dirty="0" smtClean="0">
                <a:latin typeface="Times New Roman" pitchFamily="18" charset="0"/>
                <a:cs typeface="Times New Roman" pitchFamily="18" charset="0"/>
              </a:rPr>
              <a:t>test, </a:t>
            </a:r>
            <a:r>
              <a:rPr lang="el-GR" sz="2000" dirty="0">
                <a:latin typeface="Times New Roman" pitchFamily="18" charset="0"/>
                <a:cs typeface="Times New Roman" pitchFamily="18" charset="0"/>
              </a:rPr>
              <a:t>πριν την παράδοση του μέρους της εφαρμογής ως προς </a:t>
            </a:r>
            <a:r>
              <a:rPr lang="el-GR" sz="2000" dirty="0" smtClean="0">
                <a:latin typeface="Times New Roman" pitchFamily="18" charset="0"/>
                <a:cs typeface="Times New Roman" pitchFamily="18" charset="0"/>
              </a:rPr>
              <a:t>έλεγχο</a:t>
            </a:r>
            <a:r>
              <a:rPr lang="en-US" sz="2000" dirty="0" smtClean="0">
                <a:latin typeface="Times New Roman" pitchFamily="18" charset="0"/>
                <a:cs typeface="Times New Roman" pitchFamily="18" charset="0"/>
              </a:rPr>
              <a:t>,</a:t>
            </a:r>
            <a:r>
              <a:rPr lang="el-GR" sz="2000" dirty="0" smtClean="0">
                <a:latin typeface="Times New Roman" pitchFamily="18" charset="0"/>
                <a:cs typeface="Times New Roman" pitchFamily="18" charset="0"/>
              </a:rPr>
              <a:t> </a:t>
            </a:r>
            <a:r>
              <a:rPr lang="el-GR" sz="2000" dirty="0">
                <a:latin typeface="Times New Roman" pitchFamily="18" charset="0"/>
                <a:cs typeface="Times New Roman" pitchFamily="18" charset="0"/>
              </a:rPr>
              <a:t>για μεγαλύτερη αποτελεσματικότητα.</a:t>
            </a:r>
          </a:p>
          <a:p>
            <a:pPr lvl="0"/>
            <a:r>
              <a:rPr lang="en-US" sz="2000" dirty="0" smtClean="0">
                <a:latin typeface="Times New Roman" pitchFamily="18" charset="0"/>
                <a:cs typeface="Times New Roman" pitchFamily="18" charset="0"/>
              </a:rPr>
              <a:t>2.</a:t>
            </a:r>
            <a:r>
              <a:rPr lang="el-GR" sz="2000" dirty="0" smtClean="0">
                <a:latin typeface="Times New Roman" pitchFamily="18" charset="0"/>
                <a:cs typeface="Times New Roman" pitchFamily="18" charset="0"/>
              </a:rPr>
              <a:t>Έλεγχος </a:t>
            </a:r>
            <a:r>
              <a:rPr lang="el-GR" sz="2000" dirty="0">
                <a:latin typeface="Times New Roman" pitchFamily="18" charset="0"/>
                <a:cs typeface="Times New Roman" pitchFamily="18" charset="0"/>
              </a:rPr>
              <a:t>της εφαρμογής με γνώμονα την λειτουργικότητα και κυρίως την αξιοπιστία αυτής.</a:t>
            </a:r>
          </a:p>
          <a:p>
            <a:pPr lvl="0"/>
            <a:r>
              <a:rPr lang="en-US" sz="2000" dirty="0" smtClean="0">
                <a:latin typeface="Times New Roman" pitchFamily="18" charset="0"/>
                <a:cs typeface="Times New Roman" pitchFamily="18" charset="0"/>
              </a:rPr>
              <a:t>3.</a:t>
            </a:r>
            <a:r>
              <a:rPr lang="el-GR" sz="2000" dirty="0" smtClean="0">
                <a:latin typeface="Times New Roman" pitchFamily="18" charset="0"/>
                <a:cs typeface="Times New Roman" pitchFamily="18" charset="0"/>
              </a:rPr>
              <a:t>Έλεγχος </a:t>
            </a:r>
            <a:r>
              <a:rPr lang="el-GR" sz="2000" dirty="0">
                <a:latin typeface="Times New Roman" pitchFamily="18" charset="0"/>
                <a:cs typeface="Times New Roman" pitchFamily="18" charset="0"/>
              </a:rPr>
              <a:t>της εφαρμογής με γνώμονα τις απαιτήσεις των πελατών.</a:t>
            </a:r>
          </a:p>
          <a:p>
            <a:pPr lvl="0"/>
            <a:r>
              <a:rPr lang="en-US" sz="2000" dirty="0" smtClean="0">
                <a:latin typeface="Times New Roman" pitchFamily="18" charset="0"/>
                <a:cs typeface="Times New Roman" pitchFamily="18" charset="0"/>
              </a:rPr>
              <a:t>4.</a:t>
            </a:r>
            <a:r>
              <a:rPr lang="el-GR" sz="2000" dirty="0" smtClean="0">
                <a:latin typeface="Times New Roman" pitchFamily="18" charset="0"/>
                <a:cs typeface="Times New Roman" pitchFamily="18" charset="0"/>
              </a:rPr>
              <a:t>Σε </a:t>
            </a:r>
            <a:r>
              <a:rPr lang="el-GR" sz="2000" dirty="0">
                <a:latin typeface="Times New Roman" pitchFamily="18" charset="0"/>
                <a:cs typeface="Times New Roman" pitchFamily="18" charset="0"/>
              </a:rPr>
              <a:t>περίπτωση σφάλματος: Ενημέρωση της ομάδας και άμεση δημιουργία αναφοράς για τους προγραμματιστές.</a:t>
            </a:r>
          </a:p>
          <a:p>
            <a:pPr lvl="0"/>
            <a:r>
              <a:rPr lang="en-US" sz="2000" dirty="0" smtClean="0">
                <a:latin typeface="Times New Roman" pitchFamily="18" charset="0"/>
                <a:cs typeface="Times New Roman" pitchFamily="18" charset="0"/>
              </a:rPr>
              <a:t>5.</a:t>
            </a:r>
            <a:r>
              <a:rPr lang="el-GR" sz="2000" dirty="0" smtClean="0">
                <a:latin typeface="Times New Roman" pitchFamily="18" charset="0"/>
                <a:cs typeface="Times New Roman" pitchFamily="18" charset="0"/>
              </a:rPr>
              <a:t>Τέλος</a:t>
            </a:r>
            <a:r>
              <a:rPr lang="el-GR" sz="2000" dirty="0">
                <a:latin typeface="Times New Roman" pitchFamily="18" charset="0"/>
                <a:cs typeface="Times New Roman" pitchFamily="18" charset="0"/>
              </a:rPr>
              <a:t>, επανέλεγχος της εφαρμογής στο σημείο σφάλματος και ενημέρωση της ομάδας. </a:t>
            </a:r>
          </a:p>
        </p:txBody>
      </p:sp>
      <p:sp>
        <p:nvSpPr>
          <p:cNvPr id="9" name="8 - Ορθογώνιο"/>
          <p:cNvSpPr/>
          <p:nvPr/>
        </p:nvSpPr>
        <p:spPr>
          <a:xfrm>
            <a:off x="1000100" y="571480"/>
            <a:ext cx="7072362" cy="1661993"/>
          </a:xfrm>
          <a:prstGeom prst="rect">
            <a:avLst/>
          </a:prstGeom>
        </p:spPr>
        <p:txBody>
          <a:bodyPr wrap="square">
            <a:spAutoFit/>
          </a:bodyPr>
          <a:lstStyle/>
          <a:p>
            <a:pPr algn="ctr"/>
            <a:r>
              <a:rPr lang="el-GR" sz="1700" dirty="0"/>
              <a:t> Αρχικά η εφαρμογή ελέγχτηκε σε διαφορετικές φάσεις της ανάπτυξής της εκ τον οποίον η μια από αυτές, για λόγους χρονικών ορίων, διεξάχθηκε με τύπο ελέγχου ανοικτού κουτιού χρησιμοποιώντας ως γνώμονα επιτυχίας των </a:t>
            </a:r>
            <a:r>
              <a:rPr lang="en-US" sz="1700" dirty="0"/>
              <a:t>test </a:t>
            </a:r>
            <a:r>
              <a:rPr lang="el-GR" sz="1700" dirty="0"/>
              <a:t>την λογική </a:t>
            </a:r>
            <a:r>
              <a:rPr lang="en-US" sz="1700" dirty="0"/>
              <a:t>Boolean</a:t>
            </a:r>
            <a:r>
              <a:rPr lang="el-GR" sz="1700" dirty="0"/>
              <a:t>. Τα υπόλοιπα </a:t>
            </a:r>
            <a:r>
              <a:rPr lang="en-US" sz="1700" dirty="0"/>
              <a:t>test </a:t>
            </a:r>
            <a:r>
              <a:rPr lang="el-GR" sz="1700" dirty="0"/>
              <a:t>ακολούθησαν την διαδικασία προτεινόμενη από τον καθηγητή καθώς το </a:t>
            </a:r>
            <a:r>
              <a:rPr lang="en-US" sz="1700" dirty="0"/>
              <a:t>back</a:t>
            </a:r>
            <a:r>
              <a:rPr lang="el-GR" sz="1700" dirty="0"/>
              <a:t>-</a:t>
            </a:r>
            <a:r>
              <a:rPr lang="en-US" sz="1700" dirty="0"/>
              <a:t>end </a:t>
            </a:r>
            <a:r>
              <a:rPr lang="el-GR" sz="1700" dirty="0"/>
              <a:t>και </a:t>
            </a:r>
            <a:r>
              <a:rPr lang="en-US" sz="1700" dirty="0"/>
              <a:t>front</a:t>
            </a:r>
            <a:r>
              <a:rPr lang="el-GR" sz="1700" dirty="0"/>
              <a:t>-</a:t>
            </a:r>
            <a:r>
              <a:rPr lang="en-US" sz="1700" dirty="0"/>
              <a:t>end </a:t>
            </a:r>
            <a:r>
              <a:rPr lang="el-GR" sz="1700" dirty="0"/>
              <a:t>της εφαρμογής ήτανε πλέον ενωμένο. </a:t>
            </a:r>
          </a:p>
        </p:txBody>
      </p:sp>
      <p:sp>
        <p:nvSpPr>
          <p:cNvPr id="11" name="10 - Ορθογώνιο"/>
          <p:cNvSpPr/>
          <p:nvPr/>
        </p:nvSpPr>
        <p:spPr>
          <a:xfrm>
            <a:off x="0" y="0"/>
            <a:ext cx="9144000" cy="646331"/>
          </a:xfrm>
          <a:prstGeom prst="rect">
            <a:avLst/>
          </a:prstGeom>
        </p:spPr>
        <p:txBody>
          <a:bodyPr wrap="square">
            <a:spAutoFit/>
          </a:bodyPr>
          <a:lstStyle/>
          <a:p>
            <a:pPr algn="ctr"/>
            <a:r>
              <a:rPr lang="en-US" sz="3500" dirty="0" smtClean="0">
                <a:latin typeface="Times New Roman" pitchFamily="18" charset="0"/>
                <a:cs typeface="Times New Roman" pitchFamily="18" charset="0"/>
              </a:rPr>
              <a:t>Test:</a:t>
            </a:r>
            <a:endParaRPr lang="el-GR" sz="35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285728"/>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Αναφορές:</a:t>
            </a:r>
            <a:endParaRPr kumimoji="0" lang="el-G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 Ορθογώνιο"/>
          <p:cNvSpPr/>
          <p:nvPr/>
        </p:nvSpPr>
        <p:spPr>
          <a:xfrm>
            <a:off x="214282" y="1500174"/>
            <a:ext cx="8929718" cy="1754326"/>
          </a:xfrm>
          <a:prstGeom prst="rect">
            <a:avLst/>
          </a:prstGeom>
        </p:spPr>
        <p:txBody>
          <a:bodyPr wrap="square">
            <a:spAutoFit/>
          </a:bodyPr>
          <a:lstStyle/>
          <a:p>
            <a:r>
              <a:rPr lang="el-GR" dirty="0">
                <a:latin typeface="Times New Roman" pitchFamily="18" charset="0"/>
                <a:cs typeface="Times New Roman" pitchFamily="18" charset="0"/>
              </a:rPr>
              <a:t>Οι αναφορές έχουνε ως σκοπό την αναλυτική επεξήγηση του προβλήματος μέσω διαγραμμάτων, </a:t>
            </a:r>
            <a:r>
              <a:rPr lang="en-US" dirty="0">
                <a:latin typeface="Times New Roman" pitchFamily="18" charset="0"/>
                <a:cs typeface="Times New Roman" pitchFamily="18" charset="0"/>
              </a:rPr>
              <a:t>screen</a:t>
            </a:r>
            <a:r>
              <a:rPr lang="el-GR" dirty="0">
                <a:latin typeface="Times New Roman" pitchFamily="18" charset="0"/>
                <a:cs typeface="Times New Roman" pitchFamily="18" charset="0"/>
              </a:rPr>
              <a:t>-</a:t>
            </a:r>
            <a:r>
              <a:rPr lang="en-US" dirty="0">
                <a:latin typeface="Times New Roman" pitchFamily="18" charset="0"/>
                <a:cs typeface="Times New Roman" pitchFamily="18" charset="0"/>
              </a:rPr>
              <a:t>shot</a:t>
            </a:r>
            <a:r>
              <a:rPr lang="el-GR" dirty="0">
                <a:latin typeface="Times New Roman" pitchFamily="18" charset="0"/>
                <a:cs typeface="Times New Roman" pitchFamily="18" charset="0"/>
              </a:rPr>
              <a:t> και μονοπατιών ανάλυσης τα οποία εξηγούνε ακριβώς τα βήματα τα οποία ακολουθήθηκαν για την εμφάνιση του προβλήματος. Αυτά τα χαρακτηριστικά, μαζί με την ανάλυση που προηγείται αυτών, έχουν ως απώτερο σκοπό την διευκόλυνση και τον δυνατό καλύτερο προσανατολισμό των προγραμματιστών προκειμένου να εξαλείψουν την δυσλειτουργία.</a:t>
            </a:r>
          </a:p>
        </p:txBody>
      </p:sp>
      <p:sp>
        <p:nvSpPr>
          <p:cNvPr id="26626" name="Rectangle 2"/>
          <p:cNvSpPr>
            <a:spLocks noChangeArrowheads="1"/>
          </p:cNvSpPr>
          <p:nvPr/>
        </p:nvSpPr>
        <p:spPr bwMode="auto">
          <a:xfrm>
            <a:off x="214282" y="3286124"/>
            <a:ext cx="892971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Οι αναφορές συγγράφτηκαν με την εξής λογική σειρά:</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Εντοπισμός των λαθών και τονισμός αυτών.</a:t>
            </a: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Σχεδίαση διαγράμματος του σφαλμένου μέρους της εφαρμογής συνοδευόμενη με μία εικόνα που θα δείχνει το σφαλμένο μέρος.</a:t>
            </a: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Αποστολή του εγγράφου ελέγχου, που θα περιέχει τα προαναφερόμενα, καθώς και τεκμηρίωση μαζί με σχόλια στους προγραμματιστές για καλύτερη επίλυση του προβλήματος .</a:t>
            </a: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Επανέλεγχος της εφαρμογής για περαιτέρω σφάλματα, δίνοντας ιδιαίτερη σημασία στα προηγουμένως προβληματικά μέρη.</a:t>
            </a: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Ενημέρωση των μελών σχετικά με την πρόοδο της εφαρμογής.</a:t>
            </a:r>
            <a:endParaRPr kumimoji="0" lang="el-GR"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 Εικόνα" descr="δημιρουργια χρηστη αλλά σπριντ ένα και δήθεν.jpg"/>
          <p:cNvPicPr/>
          <p:nvPr/>
        </p:nvPicPr>
        <p:blipFill>
          <a:blip r:embed="rId3"/>
          <a:srcRect/>
          <a:stretch>
            <a:fillRect/>
          </a:stretch>
        </p:blipFill>
        <p:spPr bwMode="auto">
          <a:xfrm>
            <a:off x="3143240" y="1643050"/>
            <a:ext cx="2857520" cy="4714908"/>
          </a:xfrm>
          <a:prstGeom prst="rect">
            <a:avLst/>
          </a:prstGeom>
          <a:noFill/>
          <a:ln w="9525">
            <a:noFill/>
            <a:miter lim="800000"/>
            <a:headEnd/>
            <a:tailEnd/>
          </a:ln>
        </p:spPr>
      </p:pic>
      <p:sp>
        <p:nvSpPr>
          <p:cNvPr id="6" name="5 - Ορθογώνιο"/>
          <p:cNvSpPr/>
          <p:nvPr/>
        </p:nvSpPr>
        <p:spPr>
          <a:xfrm>
            <a:off x="0" y="428604"/>
            <a:ext cx="9144000" cy="400110"/>
          </a:xfrm>
          <a:prstGeom prst="rect">
            <a:avLst/>
          </a:prstGeom>
        </p:spPr>
        <p:txBody>
          <a:bodyPr wrap="square">
            <a:spAutoFit/>
          </a:bodyPr>
          <a:lstStyle/>
          <a:p>
            <a:pPr algn="ctr"/>
            <a:r>
              <a:rPr lang="el-GR" sz="2000" i="1" dirty="0" smtClean="0"/>
              <a:t>Παράδειγμα </a:t>
            </a:r>
            <a:r>
              <a:rPr lang="en-US" sz="2000" i="1" dirty="0" smtClean="0"/>
              <a:t> </a:t>
            </a:r>
            <a:r>
              <a:rPr lang="el-GR" sz="2000" i="1" dirty="0" smtClean="0"/>
              <a:t>διαγράμματος εύρεσης </a:t>
            </a:r>
            <a:r>
              <a:rPr lang="el-GR" sz="2000" i="1" dirty="0"/>
              <a:t>σφάλματος</a:t>
            </a:r>
            <a:endParaRPr lang="el-GR" sz="2000" dirty="0"/>
          </a:p>
        </p:txBody>
      </p:sp>
      <p:sp>
        <p:nvSpPr>
          <p:cNvPr id="7" name="6 - Ορθογώνιο"/>
          <p:cNvSpPr/>
          <p:nvPr/>
        </p:nvSpPr>
        <p:spPr>
          <a:xfrm>
            <a:off x="142844" y="6357958"/>
            <a:ext cx="8786874" cy="400110"/>
          </a:xfrm>
          <a:prstGeom prst="rect">
            <a:avLst/>
          </a:prstGeom>
        </p:spPr>
        <p:txBody>
          <a:bodyPr wrap="square">
            <a:spAutoFit/>
          </a:bodyPr>
          <a:lstStyle/>
          <a:p>
            <a:pPr algn="ctr"/>
            <a:r>
              <a:rPr lang="en-US" dirty="0" smtClean="0"/>
              <a:t>Report 1st </a:t>
            </a:r>
            <a:r>
              <a:rPr lang="en-US" sz="2000" dirty="0" smtClean="0">
                <a:latin typeface="Times New Roman" pitchFamily="18" charset="0"/>
                <a:cs typeface="Times New Roman" pitchFamily="18" charset="0"/>
              </a:rPr>
              <a:t>Sprint</a:t>
            </a:r>
            <a:endParaRPr lang="el-GR"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14282" y="214290"/>
            <a:ext cx="8929718"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7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Η εύρεση του λάθους</a:t>
            </a:r>
            <a:r>
              <a:rPr kumimoji="0" lang="en-US" sz="17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l-GR" sz="17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από</a:t>
            </a:r>
            <a:r>
              <a:rPr kumimoji="0" lang="el-GR" sz="17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το παράδειγμα διαγράμματος</a:t>
            </a:r>
            <a:r>
              <a:rPr kumimoji="0" lang="el-GR" sz="17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έγινε στον έλεγχο της</a:t>
            </a:r>
            <a:r>
              <a:rPr kumimoji="0" lang="el-GR" sz="17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l-GR" sz="17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αλλαγής στοιχείων όσο αναφορά τους χρήστες που αποτελούνε το σύστημα της εφαρμογής. Ποιο συγκεκριμένα το σφάλμα βρέθηκε στο βήμα 1.6 του διαγράμματος. Ακολουθεί παράδειγμα ανάλυσης βημάτων:</a:t>
            </a:r>
            <a:endParaRPr kumimoji="0" lang="el-GR"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4 - Πίνακας"/>
          <p:cNvGraphicFramePr>
            <a:graphicFrameLocks noGrp="1"/>
          </p:cNvGraphicFramePr>
          <p:nvPr/>
        </p:nvGraphicFramePr>
        <p:xfrm>
          <a:off x="142844" y="1643050"/>
          <a:ext cx="8786874" cy="2786082"/>
        </p:xfrm>
        <a:graphic>
          <a:graphicData uri="http://schemas.openxmlformats.org/drawingml/2006/table">
            <a:tbl>
              <a:tblPr/>
              <a:tblGrid>
                <a:gridCol w="8786874"/>
              </a:tblGrid>
              <a:tr h="2786082">
                <a:tc>
                  <a:txBody>
                    <a:bodyPr/>
                    <a:lstStyle/>
                    <a:p>
                      <a:pPr marL="742950" lvl="1" indent="-285750" algn="ctr">
                        <a:lnSpc>
                          <a:spcPct val="115000"/>
                        </a:lnSpc>
                        <a:spcAft>
                          <a:spcPts val="0"/>
                        </a:spcAft>
                        <a:buFont typeface="+mj-lt"/>
                        <a:buAutoNum type="arabicPeriod"/>
                      </a:pPr>
                      <a:r>
                        <a:rPr lang="el-GR" sz="2000" dirty="0">
                          <a:latin typeface="Times New Roman"/>
                          <a:ea typeface="Calibri"/>
                          <a:cs typeface="Times New Roman"/>
                        </a:rPr>
                        <a:t>Αρχή διαδικασίας</a:t>
                      </a:r>
                      <a:endParaRPr lang="el-GR" sz="2000" dirty="0">
                        <a:latin typeface="Calibri"/>
                        <a:ea typeface="Calibri"/>
                        <a:cs typeface="Times New Roman"/>
                      </a:endParaRPr>
                    </a:p>
                    <a:p>
                      <a:pPr marL="742950" lvl="1" indent="-285750" algn="ctr">
                        <a:lnSpc>
                          <a:spcPct val="115000"/>
                        </a:lnSpc>
                        <a:spcAft>
                          <a:spcPts val="0"/>
                        </a:spcAft>
                        <a:buFont typeface="+mj-lt"/>
                        <a:buAutoNum type="arabicPeriod"/>
                      </a:pPr>
                      <a:r>
                        <a:rPr lang="el-GR" sz="2000" dirty="0">
                          <a:latin typeface="Times New Roman"/>
                          <a:ea typeface="Calibri"/>
                          <a:cs typeface="Times New Roman"/>
                        </a:rPr>
                        <a:t>Δημιουργία χρήστη</a:t>
                      </a:r>
                      <a:endParaRPr lang="el-GR" sz="2000" dirty="0">
                        <a:latin typeface="Calibri"/>
                        <a:ea typeface="Calibri"/>
                        <a:cs typeface="Times New Roman"/>
                      </a:endParaRPr>
                    </a:p>
                    <a:p>
                      <a:pPr marL="742950" lvl="1" indent="-285750" algn="ctr">
                        <a:lnSpc>
                          <a:spcPct val="115000"/>
                        </a:lnSpc>
                        <a:spcAft>
                          <a:spcPts val="0"/>
                        </a:spcAft>
                        <a:buFont typeface="+mj-lt"/>
                        <a:buAutoNum type="arabicPeriod"/>
                      </a:pPr>
                      <a:r>
                        <a:rPr lang="el-GR" sz="2000" dirty="0">
                          <a:latin typeface="Times New Roman"/>
                          <a:ea typeface="Calibri"/>
                          <a:cs typeface="Times New Roman"/>
                        </a:rPr>
                        <a:t>Έλεγχος διαθέσιμων επιλογών</a:t>
                      </a:r>
                      <a:endParaRPr lang="el-GR" sz="2000" dirty="0">
                        <a:latin typeface="Calibri"/>
                        <a:ea typeface="Calibri"/>
                        <a:cs typeface="Times New Roman"/>
                      </a:endParaRPr>
                    </a:p>
                    <a:p>
                      <a:pPr algn="ctr">
                        <a:lnSpc>
                          <a:spcPct val="115000"/>
                        </a:lnSpc>
                        <a:spcAft>
                          <a:spcPts val="0"/>
                        </a:spcAft>
                      </a:pPr>
                      <a:r>
                        <a:rPr lang="el-GR" sz="2000" dirty="0">
                          <a:latin typeface="Times New Roman"/>
                          <a:ea typeface="Calibri"/>
                          <a:cs typeface="Times New Roman"/>
                        </a:rPr>
                        <a:t>1.3.1 Λάθος αριθμός και ενημέρωση         </a:t>
                      </a:r>
                      <a:r>
                        <a:rPr lang="el-GR" sz="2000" dirty="0" smtClean="0">
                          <a:latin typeface="Times New Roman"/>
                          <a:ea typeface="Calibri"/>
                          <a:cs typeface="Times New Roman"/>
                        </a:rPr>
                        <a:t>1.3.2 </a:t>
                      </a:r>
                      <a:r>
                        <a:rPr lang="el-GR" sz="2000" dirty="0">
                          <a:latin typeface="Times New Roman"/>
                          <a:ea typeface="Calibri"/>
                          <a:cs typeface="Times New Roman"/>
                        </a:rPr>
                        <a:t>Σωστός αριθμός στοιχείων, συνέχιση</a:t>
                      </a:r>
                      <a:endParaRPr lang="el-GR" sz="2000" dirty="0">
                        <a:latin typeface="Calibri"/>
                        <a:ea typeface="Calibri"/>
                        <a:cs typeface="Times New Roman"/>
                      </a:endParaRPr>
                    </a:p>
                    <a:p>
                      <a:pPr algn="ctr">
                        <a:lnSpc>
                          <a:spcPct val="115000"/>
                        </a:lnSpc>
                        <a:spcAft>
                          <a:spcPts val="0"/>
                        </a:spcAft>
                      </a:pPr>
                      <a:r>
                        <a:rPr lang="el-GR" sz="2000" dirty="0">
                          <a:latin typeface="Times New Roman"/>
                          <a:ea typeface="Calibri"/>
                          <a:cs typeface="Times New Roman"/>
                        </a:rPr>
                        <a:t>1.5 Αλλαγή των στοιχείων του χρήστη</a:t>
                      </a:r>
                      <a:endParaRPr lang="el-GR" sz="2000" dirty="0">
                        <a:latin typeface="Calibri"/>
                        <a:ea typeface="Calibri"/>
                        <a:cs typeface="Times New Roman"/>
                      </a:endParaRPr>
                    </a:p>
                    <a:p>
                      <a:pPr algn="ctr">
                        <a:lnSpc>
                          <a:spcPct val="115000"/>
                        </a:lnSpc>
                        <a:spcAft>
                          <a:spcPts val="0"/>
                        </a:spcAft>
                      </a:pPr>
                      <a:r>
                        <a:rPr lang="el-GR" sz="2000" dirty="0">
                          <a:latin typeface="Times New Roman"/>
                          <a:ea typeface="Calibri"/>
                          <a:cs typeface="Times New Roman"/>
                        </a:rPr>
                        <a:t>1.6 Έλεγχος ορθής αποθήκευσης των στοιχείων</a:t>
                      </a:r>
                      <a:endParaRPr lang="el-GR" sz="2000" dirty="0">
                        <a:latin typeface="Calibri"/>
                        <a:ea typeface="Calibri"/>
                        <a:cs typeface="Times New Roman"/>
                      </a:endParaRPr>
                    </a:p>
                    <a:p>
                      <a:pPr algn="ctr">
                        <a:lnSpc>
                          <a:spcPct val="115000"/>
                        </a:lnSpc>
                        <a:spcAft>
                          <a:spcPts val="0"/>
                        </a:spcAft>
                      </a:pPr>
                      <a:r>
                        <a:rPr lang="el-GR" sz="2000" dirty="0">
                          <a:latin typeface="Times New Roman"/>
                          <a:ea typeface="Calibri"/>
                          <a:cs typeface="Times New Roman"/>
                        </a:rPr>
                        <a:t>1.6.1 Λάθος στοιχεία και ενημέρωση                          </a:t>
                      </a:r>
                      <a:r>
                        <a:rPr lang="el-GR" sz="2000" dirty="0" smtClean="0">
                          <a:latin typeface="Times New Roman"/>
                          <a:ea typeface="Calibri"/>
                          <a:cs typeface="Times New Roman"/>
                        </a:rPr>
                        <a:t>1.6.2 </a:t>
                      </a:r>
                      <a:r>
                        <a:rPr lang="el-GR" sz="2000" dirty="0">
                          <a:latin typeface="Times New Roman"/>
                          <a:ea typeface="Calibri"/>
                          <a:cs typeface="Times New Roman"/>
                        </a:rPr>
                        <a:t>Σωστά στοιχεία, συνέχιση</a:t>
                      </a:r>
                      <a:endParaRPr lang="el-GR" sz="2000" dirty="0">
                        <a:latin typeface="Calibri"/>
                        <a:ea typeface="Calibri"/>
                        <a:cs typeface="Times New Roman"/>
                      </a:endParaRPr>
                    </a:p>
                    <a:p>
                      <a:pPr algn="ctr">
                        <a:lnSpc>
                          <a:spcPct val="115000"/>
                        </a:lnSpc>
                        <a:spcAft>
                          <a:spcPts val="0"/>
                        </a:spcAft>
                      </a:pPr>
                      <a:r>
                        <a:rPr lang="el-GR" sz="2000" dirty="0">
                          <a:latin typeface="Times New Roman"/>
                          <a:ea typeface="Calibri"/>
                          <a:cs typeface="Times New Roman"/>
                        </a:rPr>
                        <a:t>1.7 Τέλος διαδικασίας</a:t>
                      </a:r>
                      <a:endParaRPr lang="el-GR"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674" name="Rectangle 2"/>
          <p:cNvSpPr>
            <a:spLocks noChangeArrowheads="1"/>
          </p:cNvSpPr>
          <p:nvPr/>
        </p:nvSpPr>
        <p:spPr bwMode="auto">
          <a:xfrm>
            <a:off x="214282" y="5000636"/>
            <a:ext cx="892971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l-G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Η δυσλειτουργία αυτή διορθώθηκε άμεσα καθώς θα επηρέαζε σημαντικά τόσο την  εικόνα όσο και την λειτουργικότητα του προγράμματος σε συνολικό κόστος μιας εργατοώρας από την ομάδα προγραμματιστών.</a:t>
            </a:r>
            <a:endParaRPr kumimoji="0" lang="el-G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357166"/>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Test </a:t>
            </a:r>
            <a:r>
              <a:rPr kumimoji="0" lang="el-GR"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διεπαφών χρήστη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Ui</a:t>
            </a:r>
            <a:r>
              <a:rPr kumimoji="0" lang="el-GR"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l-G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0" name="Rectangle 2"/>
          <p:cNvSpPr>
            <a:spLocks noChangeArrowheads="1"/>
          </p:cNvSpPr>
          <p:nvPr/>
        </p:nvSpPr>
        <p:spPr bwMode="auto">
          <a:xfrm>
            <a:off x="214282" y="1571612"/>
            <a:ext cx="8929718"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Τέλος, όπως η λειτουργικότητα έτσι και με την διεπαφή που αποτελεί το περιβάλλον του χρήστη, έχουνε γίνει κατάλληλοι έλεγχοι ευχρηστίας μενού οθονών για την καλύτερη μέγιστη εμπειρία.</a:t>
            </a:r>
            <a:endParaRPr kumimoji="0" lang="el-GR"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 Ορθογώνιο"/>
          <p:cNvSpPr/>
          <p:nvPr/>
        </p:nvSpPr>
        <p:spPr>
          <a:xfrm>
            <a:off x="214282" y="2857496"/>
            <a:ext cx="8929718" cy="2462213"/>
          </a:xfrm>
          <a:prstGeom prst="rect">
            <a:avLst/>
          </a:prstGeom>
        </p:spPr>
        <p:txBody>
          <a:bodyPr wrap="square">
            <a:spAutoFit/>
          </a:bodyPr>
          <a:lstStyle/>
          <a:p>
            <a:r>
              <a:rPr kumimoji="0" lang="el-GR"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Πιο συγκεκριμένα δοκιμάστηκαν: </a:t>
            </a:r>
          </a:p>
          <a:p>
            <a:pPr>
              <a:buFont typeface="Arial" pitchFamily="34" charset="0"/>
              <a:buChar char="•"/>
            </a:pPr>
            <a:r>
              <a:rPr lang="en-US" sz="2200" dirty="0">
                <a:latin typeface="Times New Roman" pitchFamily="18" charset="0"/>
                <a:ea typeface="Calibri" pitchFamily="34" charset="0"/>
                <a:cs typeface="Times New Roman" pitchFamily="18" charset="0"/>
              </a:rPr>
              <a:t>S</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hortcuts </a:t>
            </a:r>
            <a:r>
              <a:rPr kumimoji="0" lang="el-GR"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πληκτρολογίου</a:t>
            </a:r>
          </a:p>
          <a:p>
            <a:pPr>
              <a:buFont typeface="Arial" pitchFamily="34" charset="0"/>
              <a:buChar char="•"/>
            </a:pPr>
            <a:r>
              <a:rPr lang="el-GR" sz="2200" dirty="0">
                <a:latin typeface="Times New Roman" pitchFamily="18" charset="0"/>
                <a:ea typeface="Calibri" pitchFamily="34" charset="0"/>
                <a:cs typeface="Times New Roman" pitchFamily="18" charset="0"/>
              </a:rPr>
              <a:t>Π</a:t>
            </a:r>
            <a:r>
              <a:rPr kumimoji="0" lang="el-GR"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αράμετροι ασφάλειας του χρήστη</a:t>
            </a:r>
            <a:endParaRPr lang="el-GR" sz="2200" dirty="0">
              <a:latin typeface="Times New Roman" pitchFamily="18" charset="0"/>
              <a:ea typeface="Calibri" pitchFamily="34" charset="0"/>
              <a:cs typeface="Times New Roman" pitchFamily="18" charset="0"/>
            </a:endParaRPr>
          </a:p>
          <a:p>
            <a:pPr>
              <a:buFont typeface="Arial" pitchFamily="34" charset="0"/>
              <a:buChar char="•"/>
            </a:pPr>
            <a:r>
              <a:rPr lang="el-GR" sz="2200" dirty="0">
                <a:latin typeface="Times New Roman" pitchFamily="18" charset="0"/>
                <a:ea typeface="Calibri" pitchFamily="34" charset="0"/>
                <a:cs typeface="Times New Roman" pitchFamily="18" charset="0"/>
              </a:rPr>
              <a:t>Έ</a:t>
            </a:r>
            <a:r>
              <a:rPr kumimoji="0" lang="el-GR"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γινε έλεγχος για τις κατάλληλες προειδοποιήσεις σε περίπτωση λάθους εισόδου</a:t>
            </a:r>
          </a:p>
          <a:p>
            <a:pPr>
              <a:buFont typeface="Arial" pitchFamily="34" charset="0"/>
              <a:buChar char="•"/>
            </a:pPr>
            <a:r>
              <a:rPr kumimoji="0" lang="el-GR" sz="22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Δοκιμάστηκαν εκτενέστερα τα χαρακτηριστικά των οθονών με γνώμονα τον ρόλο του χρήστη</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Δημοτικός">
  <a:themeElements>
    <a:clrScheme name="Δημοτικός">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Δημοτικός">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Δημοτικός">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496</Words>
  <Application>Microsoft Office PowerPoint</Application>
  <PresentationFormat>Προβολή στην οθόνη (4:3)</PresentationFormat>
  <Paragraphs>38</Paragraphs>
  <Slides>5</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5</vt:i4>
      </vt:variant>
    </vt:vector>
  </HeadingPairs>
  <TitlesOfParts>
    <vt:vector size="6" baseType="lpstr">
      <vt:lpstr>Δημοτικός</vt:lpstr>
      <vt:lpstr>Διαφάνεια 1</vt:lpstr>
      <vt:lpstr>Διαφάνεια 2</vt:lpstr>
      <vt:lpstr>Διαφάνεια 3</vt:lpstr>
      <vt:lpstr>Διαφάνεια 4</vt:lpstr>
      <vt:lpstr>Διαφάνεια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dc:creator>user1</dc:creator>
  <cp:lastModifiedBy>user1</cp:lastModifiedBy>
  <cp:revision>21</cp:revision>
  <dcterms:created xsi:type="dcterms:W3CDTF">2021-05-29T10:19:53Z</dcterms:created>
  <dcterms:modified xsi:type="dcterms:W3CDTF">2021-05-29T11:49:03Z</dcterms:modified>
</cp:coreProperties>
</file>