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AAA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2378-421F-4C64-8DCF-CA8AF4F1F430}" type="datetimeFigureOut">
              <a:rPr lang="el-GR" smtClean="0"/>
              <a:pPr/>
              <a:t>26/10/2021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2110-E866-4B6E-BCAE-510804DC90B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s://sectigostore.com/blog/wp-content/uploads/2020/09/malware-analysis-fea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19200" y="-295275"/>
            <a:ext cx="11439525" cy="7153275"/>
          </a:xfrm>
          <a:prstGeom prst="rect">
            <a:avLst/>
          </a:prstGeom>
          <a:noFill/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-609600" y="152400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Forte" pitchFamily="66" charset="0"/>
              </a:rPr>
              <a:t>Malware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228600" y="1676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What is malware and </a:t>
            </a:r>
          </a:p>
          <a:p>
            <a:pPr algn="l"/>
            <a:r>
              <a:rPr lang="es-ES" dirty="0" smtClean="0">
                <a:solidFill>
                  <a:schemeClr val="bg1"/>
                </a:solidFill>
              </a:rPr>
              <a:t>why it´s bad</a:t>
            </a:r>
          </a:p>
          <a:p>
            <a:pPr algn="l"/>
            <a:endParaRPr lang="es-ES" dirty="0">
              <a:solidFill>
                <a:schemeClr val="bg1"/>
              </a:solidFill>
            </a:endParaRPr>
          </a:p>
          <a:p>
            <a:pPr algn="l"/>
            <a:r>
              <a:rPr lang="es-ES" dirty="0" smtClean="0">
                <a:solidFill>
                  <a:schemeClr val="bg1"/>
                </a:solidFill>
              </a:rPr>
              <a:t>The Ethical Point Of View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914400"/>
            <a:ext cx="40386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Rootkits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 </a:t>
            </a:r>
            <a:r>
              <a:rPr lang="en-GB" dirty="0" err="1" smtClean="0">
                <a:solidFill>
                  <a:schemeClr val="bg1"/>
                </a:solidFill>
              </a:rPr>
              <a:t>rootkit</a:t>
            </a:r>
            <a:r>
              <a:rPr lang="en-GB" dirty="0" smtClean="0">
                <a:solidFill>
                  <a:schemeClr val="bg1"/>
                </a:solidFill>
              </a:rPr>
              <a:t> is software that gives malicious actors remote control of a victim’s computer with full administrative privileges. 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886200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Zacinlo</a:t>
            </a:r>
            <a:r>
              <a:rPr lang="en-GB" dirty="0" smtClean="0">
                <a:solidFill>
                  <a:schemeClr val="bg1"/>
                </a:solidFill>
              </a:rPr>
              <a:t> 2012-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Adware like with headless browser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Updated in 2018 to hide deep down on Windows 10 and registry.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Renders Anti-Virus useless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026" name="AutoShape 2" descr="What is a rootkit? - Comment un pirate hack-t-il ?"/>
          <p:cNvSpPr>
            <a:spLocks noChangeAspect="1" noChangeArrowheads="1"/>
          </p:cNvSpPr>
          <p:nvPr/>
        </p:nvSpPr>
        <p:spPr bwMode="auto">
          <a:xfrm>
            <a:off x="155575" y="-868363"/>
            <a:ext cx="2543175" cy="18097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28" name="AutoShape 4" descr="What is a rootkit? - Comment un pirate hack-t-il 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030" name="AutoShape 6" descr="What is a rootkit? - Comment un pirate hack-t-il 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2" name="Picture 8" descr="https://www.passwordrevelator.net/blog/wp-content/uploads/2019/08/definition-rootk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52400"/>
            <a:ext cx="311902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3400" y="914400"/>
            <a:ext cx="3581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Keyloggers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8862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 </a:t>
            </a:r>
            <a:r>
              <a:rPr lang="en-GB" dirty="0" err="1" smtClean="0">
                <a:solidFill>
                  <a:schemeClr val="bg1"/>
                </a:solidFill>
              </a:rPr>
              <a:t>keylogger</a:t>
            </a:r>
            <a:r>
              <a:rPr lang="en-GB" dirty="0" smtClean="0">
                <a:solidFill>
                  <a:schemeClr val="bg1"/>
                </a:solidFill>
              </a:rPr>
              <a:t> is a type of spyware that monitors user activity. </a:t>
            </a:r>
            <a:r>
              <a:rPr lang="en-GB" dirty="0" err="1" smtClean="0">
                <a:solidFill>
                  <a:schemeClr val="bg1"/>
                </a:solidFill>
              </a:rPr>
              <a:t>Keyloggers</a:t>
            </a:r>
            <a:r>
              <a:rPr lang="en-GB" dirty="0" smtClean="0">
                <a:solidFill>
                  <a:schemeClr val="bg1"/>
                </a:solidFill>
              </a:rPr>
              <a:t> can be used to steal password data, banking information and other sensitive information.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8862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 </a:t>
            </a:r>
            <a:r>
              <a:rPr lang="en-GB" dirty="0" err="1" smtClean="0">
                <a:solidFill>
                  <a:schemeClr val="bg1"/>
                </a:solidFill>
              </a:rPr>
              <a:t>keylogger</a:t>
            </a:r>
            <a:r>
              <a:rPr lang="en-GB" dirty="0" smtClean="0">
                <a:solidFill>
                  <a:schemeClr val="bg1"/>
                </a:solidFill>
              </a:rPr>
              <a:t> called Olympic Vision has been used to target US, Middle Eastern and Asian businessmen for business email compromise (BEC) attacks.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Available to Black Market for as low as 25$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23554" name="Picture 2" descr="Keylogger Τι είναι, πώς λειτουργεί και ποια είναι τα μέτρα για την  προστασία σας; - Υπολογιστική μανί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7231"/>
            <a:ext cx="3352800" cy="23211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3400" y="914400"/>
            <a:ext cx="47244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Bots / Botnet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8862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 </a:t>
            </a:r>
            <a:r>
              <a:rPr lang="en-GB" dirty="0" err="1" smtClean="0">
                <a:solidFill>
                  <a:schemeClr val="bg1"/>
                </a:solidFill>
              </a:rPr>
              <a:t>bot</a:t>
            </a:r>
            <a:r>
              <a:rPr lang="en-GB" dirty="0" smtClean="0">
                <a:solidFill>
                  <a:schemeClr val="bg1"/>
                </a:solidFill>
              </a:rPr>
              <a:t> is a software application that performs automated tasks on command. 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886200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Echobot</a:t>
            </a:r>
            <a:r>
              <a:rPr lang="en-GB" dirty="0" smtClean="0">
                <a:solidFill>
                  <a:schemeClr val="bg1"/>
                </a:solidFill>
              </a:rPr>
              <a:t> is a variant of the well-known </a:t>
            </a:r>
            <a:r>
              <a:rPr lang="en-GB" dirty="0" err="1" smtClean="0">
                <a:solidFill>
                  <a:schemeClr val="bg1"/>
                </a:solidFill>
              </a:rPr>
              <a:t>Mirai</a:t>
            </a:r>
            <a:r>
              <a:rPr lang="en-GB" dirty="0" smtClean="0">
                <a:solidFill>
                  <a:schemeClr val="bg1"/>
                </a:solidFill>
              </a:rPr>
              <a:t> (Future </a:t>
            </a:r>
            <a:r>
              <a:rPr lang="en-GB" dirty="0" err="1" smtClean="0">
                <a:solidFill>
                  <a:schemeClr val="bg1"/>
                </a:solidFill>
              </a:rPr>
              <a:t>Jpn</a:t>
            </a:r>
            <a:r>
              <a:rPr lang="en-GB" dirty="0" smtClean="0">
                <a:solidFill>
                  <a:schemeClr val="bg1"/>
                </a:solidFill>
              </a:rPr>
              <a:t>).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Takes advantage of outdated and vulnerable </a:t>
            </a:r>
            <a:r>
              <a:rPr lang="en-GB" dirty="0" err="1" smtClean="0">
                <a:solidFill>
                  <a:schemeClr val="bg1"/>
                </a:solidFill>
              </a:rPr>
              <a:t>IoT</a:t>
            </a:r>
            <a:r>
              <a:rPr lang="en-GB" dirty="0" smtClean="0">
                <a:solidFill>
                  <a:schemeClr val="bg1"/>
                </a:solidFill>
              </a:rPr>
              <a:t> devices.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Includes exploits for Oracle </a:t>
            </a:r>
            <a:r>
              <a:rPr lang="en-GB" dirty="0" err="1" smtClean="0">
                <a:solidFill>
                  <a:schemeClr val="bg1"/>
                </a:solidFill>
              </a:rPr>
              <a:t>WebLogic</a:t>
            </a:r>
            <a:r>
              <a:rPr lang="en-GB" dirty="0" smtClean="0">
                <a:solidFill>
                  <a:schemeClr val="bg1"/>
                </a:solidFill>
              </a:rPr>
              <a:t> Server and </a:t>
            </a:r>
            <a:r>
              <a:rPr lang="en-GB" dirty="0" err="1" smtClean="0">
                <a:solidFill>
                  <a:schemeClr val="bg1"/>
                </a:solidFill>
              </a:rPr>
              <a:t>VMWare’s</a:t>
            </a:r>
            <a:r>
              <a:rPr lang="en-GB" dirty="0" smtClean="0">
                <a:solidFill>
                  <a:schemeClr val="bg1"/>
                </a:solidFill>
              </a:rPr>
              <a:t> SD-Wan 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24578" name="Picture 2" descr="What is a Botnet? -Kaspersky Daily | Kaspersky official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28600"/>
            <a:ext cx="3276600" cy="2150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3400" y="762000"/>
            <a:ext cx="487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Mobile Malware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962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Most common to be found are: Trojans, </a:t>
            </a:r>
            <a:r>
              <a:rPr lang="en-GB" dirty="0" err="1" smtClean="0">
                <a:solidFill>
                  <a:schemeClr val="bg1"/>
                </a:solidFill>
              </a:rPr>
              <a:t>Ransomware</a:t>
            </a:r>
            <a:r>
              <a:rPr lang="en-GB" dirty="0" smtClean="0">
                <a:solidFill>
                  <a:schemeClr val="bg1"/>
                </a:solidFill>
              </a:rPr>
              <a:t>, Advertising click fraud, Spyware. Usually installed via social engineering and are a problem for </a:t>
            </a:r>
            <a:r>
              <a:rPr lang="en-GB" dirty="0" err="1" smtClean="0">
                <a:solidFill>
                  <a:schemeClr val="bg1"/>
                </a:solidFill>
              </a:rPr>
              <a:t>jailbroken</a:t>
            </a:r>
            <a:r>
              <a:rPr lang="en-GB" dirty="0" smtClean="0">
                <a:solidFill>
                  <a:schemeClr val="bg1"/>
                </a:solidFill>
              </a:rPr>
              <a:t> devices.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96240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Triada</a:t>
            </a:r>
            <a:r>
              <a:rPr lang="en-GB" dirty="0" smtClean="0">
                <a:solidFill>
                  <a:schemeClr val="bg1"/>
                </a:solidFill>
              </a:rPr>
              <a:t> Trojan, injected into the supply chain and came preinstalled to several Android Devices.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It used several rooting techniques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Installs spam apps to replace legitimate ads.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When the user clicked on the ads the revenue went to the developers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25602" name="Picture 2" descr="Mobile Malware Threats | Android Security Issues | Kaspers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524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838200"/>
            <a:ext cx="27432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Virus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8862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 virus is a piece of code that inserts itself into an application and executes when the app is run.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8862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ILOVEYOU virus 2000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Spread through email attachment as a VBA script.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Overrides random files on the system and replicates by reading contact information and sending itself over outlook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6626" name="AutoShape 2" descr="Does Your Computer Have a Virus? Here's How to Check"/>
          <p:cNvSpPr>
            <a:spLocks noChangeAspect="1" noChangeArrowheads="1"/>
          </p:cNvSpPr>
          <p:nvPr/>
        </p:nvSpPr>
        <p:spPr bwMode="auto">
          <a:xfrm>
            <a:off x="155575" y="-693738"/>
            <a:ext cx="315277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26628" name="Picture 4" descr="Does Your Computer Have a Virus? Here&amp;#39;s How to Che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04800"/>
            <a:ext cx="446452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914400"/>
            <a:ext cx="34290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Grayware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886200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Grayware</a:t>
            </a:r>
            <a:r>
              <a:rPr lang="en-GB" dirty="0" smtClean="0">
                <a:solidFill>
                  <a:schemeClr val="bg1"/>
                </a:solidFill>
              </a:rPr>
              <a:t> are unwanted applications or files that worsen the performance of the device. 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They may cause security risk but they don’t necessarily have to be malware.</a:t>
            </a:r>
            <a:endParaRPr lang="el-GR" dirty="0"/>
          </a:p>
        </p:txBody>
      </p:sp>
      <p:pic>
        <p:nvPicPr>
          <p:cNvPr id="27650" name="Picture 2" descr="A Guide to Grayware - VirusP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286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44958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Malvertising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886200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Malvertising</a:t>
            </a:r>
            <a:r>
              <a:rPr lang="en-GB" dirty="0" smtClean="0">
                <a:solidFill>
                  <a:schemeClr val="bg1"/>
                </a:solidFill>
              </a:rPr>
              <a:t> is the use of advertising to spread malware. It involves injecting malicious advertisements into legitimate advertising networks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They usually come in the form of “You won an </a:t>
            </a:r>
            <a:r>
              <a:rPr lang="en-GB" dirty="0" err="1" smtClean="0">
                <a:solidFill>
                  <a:schemeClr val="bg1"/>
                </a:solidFill>
              </a:rPr>
              <a:t>iPhone</a:t>
            </a:r>
            <a:r>
              <a:rPr lang="en-GB" dirty="0" smtClean="0">
                <a:solidFill>
                  <a:schemeClr val="bg1"/>
                </a:solidFill>
              </a:rPr>
              <a:t>, click here to get your price!”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28676" name="Picture 4" descr="What is Malvertising? Explore 6 Real-Life Examples &amp;amp; Protection Ti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28600"/>
            <a:ext cx="3276600" cy="204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3400" y="990600"/>
            <a:ext cx="533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Browser Hijacker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8153400" cy="3886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 browser hijacker or </a:t>
            </a:r>
            <a:r>
              <a:rPr lang="en-GB" dirty="0" err="1" smtClean="0">
                <a:solidFill>
                  <a:schemeClr val="bg1"/>
                </a:solidFill>
              </a:rPr>
              <a:t>hijackware</a:t>
            </a:r>
            <a:r>
              <a:rPr lang="en-GB" dirty="0" smtClean="0">
                <a:solidFill>
                  <a:schemeClr val="bg1"/>
                </a:solidFill>
              </a:rPr>
              <a:t> changes the </a:t>
            </a:r>
            <a:r>
              <a:rPr lang="en-GB" dirty="0" err="1" smtClean="0">
                <a:solidFill>
                  <a:schemeClr val="bg1"/>
                </a:solidFill>
              </a:rPr>
              <a:t>behavior</a:t>
            </a:r>
            <a:r>
              <a:rPr lang="en-GB" dirty="0" smtClean="0">
                <a:solidFill>
                  <a:schemeClr val="bg1"/>
                </a:solidFill>
              </a:rPr>
              <a:t> of a web browser by sending the user to a new page, changing their home page, installing unwanted toolbars, displaying unwanted ads or directing users to a different website.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30722" name="Picture 2" descr="How to Remove Stay Web Browser Hijacker - Security Ti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52400"/>
            <a:ext cx="3221182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990600"/>
            <a:ext cx="37338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Crimeware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38600" cy="3886200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Crimeware</a:t>
            </a:r>
            <a:r>
              <a:rPr lang="en-GB" dirty="0" smtClean="0">
                <a:solidFill>
                  <a:schemeClr val="bg1"/>
                </a:solidFill>
              </a:rPr>
              <a:t> is a class of malware designed to automate cybercrime. 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8100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It is designed to perpetrate identity theft through social engineering or stealth to access the victim's financial and retail accounts to steal funds or make unauthorized transactions.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29698" name="Picture 2" descr="The Increasing Affordability of Crimeware as a 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81000"/>
            <a:ext cx="2971800" cy="1982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3400" y="914400"/>
            <a:ext cx="43434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RAM Scraper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 RAM scraper is a type of malware that harvests the data temporarily stored in-memory or RAM.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Targets POS Systems that store unencrypted credit card information for a brief period of time before encrypting them to pass them to the back-end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31746" name="Picture 2" descr="RAM Scrapers and Other Point-of-Sale Malware | Kaspersky official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52400"/>
            <a:ext cx="2925233" cy="219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7632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914400"/>
            <a:ext cx="5638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Rogue Security Software / Scareware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83058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Rogue security software tricks users into thinking their system has a security problem such as a virus and entices them to pay to have it removed. In reality, the fake security software is the malware that needs to be removed. 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5" name="Picture 2" descr="Malvertising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52400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09800" y="838200"/>
            <a:ext cx="48006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Cryptojacking</a:t>
            </a:r>
            <a:endParaRPr lang="el-GR" dirty="0"/>
          </a:p>
        </p:txBody>
      </p:sp>
      <p:pic>
        <p:nvPicPr>
          <p:cNvPr id="33794" name="Picture 2" descr="Cryptojacking - Cryptomining in the browser — ENI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6267450" cy="4038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3400" y="838200"/>
            <a:ext cx="38100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Backdoor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0386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Backdoor is a covert method of bypassing normal authentication or encryption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4038600" cy="38862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PHP8.1-dev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User-</a:t>
            </a:r>
            <a:r>
              <a:rPr lang="en-GB" dirty="0" err="1" smtClean="0">
                <a:solidFill>
                  <a:schemeClr val="bg1"/>
                </a:solidFill>
              </a:rPr>
              <a:t>Agentt</a:t>
            </a:r>
            <a:r>
              <a:rPr lang="en-GB" dirty="0" smtClean="0">
                <a:solidFill>
                  <a:schemeClr val="bg1"/>
                </a:solidFill>
              </a:rPr>
              <a:t> Header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Remote Code Execution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Not Published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34818" name="Picture 2" descr="Point Blank Gamers Targeted with Backdoor Malware | Threatpo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2400"/>
            <a:ext cx="4063365" cy="2286000"/>
          </a:xfrm>
          <a:prstGeom prst="rect">
            <a:avLst/>
          </a:prstGeom>
          <a:noFill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29200"/>
            <a:ext cx="87557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Although ...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8382000" cy="39624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chemeClr val="bg1"/>
                </a:solidFill>
              </a:rPr>
              <a:t>Malware has legitimate uses as well.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Parental Control Systems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Google’s Ad campaign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Remote Access Tools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Backdoors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Companies’ Monitoring Policies</a:t>
            </a:r>
          </a:p>
          <a:p>
            <a:pPr>
              <a:buNone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Conclusion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8229600" cy="38862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chemeClr val="bg1"/>
                </a:solidFill>
              </a:rPr>
              <a:t>As all things, the code itself is not malicious. The intended usage is what marks it malicious. However, even legitimate applications used for non-malicious reasons may get flagged as malicious...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Real Life Forensics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04197"/>
            <a:ext cx="8839200" cy="25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Real Life Forensics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6477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Real Life Forensics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869540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Real Life Forensics</a:t>
            </a:r>
            <a:endParaRPr lang="el-G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26829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590800"/>
            <a:ext cx="124142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590800"/>
            <a:ext cx="210343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Real Life Forensics</a:t>
            </a:r>
            <a:endParaRPr lang="el-G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27224"/>
            <a:ext cx="8763000" cy="244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609600"/>
            <a:ext cx="5867400" cy="114300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rgbClr val="11AAA6"/>
                </a:solidFill>
                <a:latin typeface="Arial Black" pitchFamily="34" charset="0"/>
              </a:rPr>
              <a:t>Malware Types</a:t>
            </a:r>
            <a:endParaRPr lang="el-GR" sz="4800" dirty="0">
              <a:solidFill>
                <a:srgbClr val="11AAA6"/>
              </a:solidFill>
              <a:latin typeface="Arial Black" pitchFamily="34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895600"/>
            <a:ext cx="4038600" cy="396240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Ransomware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Fileless Malware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Spyware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Adware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Trojan Horse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Worms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Rootkits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Keyloggers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Bots/Botnet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Mobile Malware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895601"/>
            <a:ext cx="4038600" cy="3962399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Virus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Grayware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Malvertising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Browser Hijacker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Crimeware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RAM Scraper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Rogue Security Software / </a:t>
            </a:r>
            <a:r>
              <a:rPr lang="en-GB" dirty="0" err="1" smtClean="0">
                <a:solidFill>
                  <a:schemeClr val="bg1"/>
                </a:solidFill>
              </a:rPr>
              <a:t>Scareware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Cryptojacking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609600"/>
            <a:ext cx="15240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5" name="AutoShape 5" descr="data:image/png;base64,iVBORw0KGgoAAAANSUhEUgAAAQ8AAAC6CAMAAACHgTh+AAAB1FBMVEVlho3wXFLbTEi7v8KMoj1CQUb8wZf////e39qmqq1sjJA/PkOAk5mCmJthX2O8zDWMmp5RT1Q1QEY7Oj+wSEb1XVKxUU61ubyssLOVn6bqr4c3Njs7QEWLTEzhTUiBR0WhSER0c3iBg4butIyNjZLbYVnwaGF9fYL828rwTkPaQTvg3tne5uGKoDjbPzvwVUrbbWf0fnm1xzWcsTmGni1ffoFehI2ZsDrA0TOtwTaluTeSqTvbVE/43NjchYDbjYfyjIM2M0afsWDctJStoY/8z7Tdv7ndmpXzoJzerafztrHxlo/68e/cx8LbeHHzysinqJ709uzZ4MPH0ae8yGizwYaitWiKk43svZXGoYbdqYK2m4aSkoiar7Tawq79zabI09SFdGaqiXH76ttvX1UbMj2dWlXkjXDLl3j3kHXwh27mkXLeamffcV7rqYzYLif1v7vcpp/aJR3taFLUckPCwDrInz7QfkHHqjfXZERvRUSab0B4Nkajiz3FqT91gj1cYEGHkTwtKUe5vbO+zVeqsJius4p/hz+JjXJEQVJ1eUdMTUGsuFTT3YTU3aDq78Xjz6fvwX3Rt3ivq1rVyFy7xoHjx229sWeDnnNxj33m2Jx5km1GYhtmAAAYi0lEQVR4nO2diWPb1nnATYgiJNE27WiqLo+ZZUk2QYCUQJYEQIk6bFEXJUaSKcs56m1Jmi1TaymNk7TL1riW09pz09lxnK77Z/d97z2chCQA5CiDzhc7Jng9vB+/+z2Q5/rOnaXEdLlZoHcUbo2MjFyLWeVWoZ1ndKY87hiTvsMm3Tcy4gRy843hUbilz3lPV4+7hMeITUHaek5nyuOmwyYK74+MNAK5085zOlMexpT1s3hX53HtTeRxweEiCu8ZOKw82npOZ8jDdB/vEx6FOyYOC483Jr6Y7oMenh9xU4/2hpcz5WGbsulL7erR98bwMNwHWoTpO87SWs6Sh+k++s4V+ozIYufRZms5Ux57bM57BYutOK2l3Wd1ZjwKfaYO3D0Ox/vtVo+z4lE498Ev9EnvvWvHYfK423YcZ8Tj54M8f+/ejRs37sGsrx2HY6/9OM6GR+EfeZ6PLQGPGzBt5HD3rguPO28ID4LjwxjiWCI87t55zwVHu0MtkTPgUbgEOPgb95h63Lx1vuCGo+2hlkhQHn3nLwSV8z2ExxJVjyXxlq4ddh6XAg8AEvhjDvjC4fGrFwMLb/CIxe6BIwGXaoiB45+Cv//Fi1fHh9vKY/jqaDyo9FMeW7El0I57VQg0MRf55+ADoIxeDQgkEI8L46PdgSVOefAf3ru39CHeWHLBcfet4AMQGR073z4ewxfjTfC4zNvFRT+udTcxABvlUht5XG6GR9zBw0U9mnl/XdrHo9AMj/holx3HjZHYu/YVl9hH/c3jOAMeV97yL1fiaYd6XBv56OOPbUQ++jjAG1uGOCMeV97+B//yy6oDx9IncO+/kFj7yean/wrysybl7Stnw+Otv0v6lcymg0Z1hUtyyU8Jjk+zAwMR8qc5+dlbZ8aD8yeZZYbhkCvXqny1Vs4IHJf8N4Yj0hIJBw98auaA4ShnuKSQAcF7k5+0FEdIeEwlOWGW2ci+YH3kV0hj71etwhEGHklulp+YYZ50dsb+MlLFTQy0CkcYeOwDiirDURPsj81cu3bv1zNcy3C8/jyETNkMKGsZ58N7N8rgRwZapiCvOY/MRG35vh5X+DknjqSQFLiJqanpyUgqlW2FE3m9eQgYUzZrDMemHUcyw5UPN9I9oiiin51dm8+mmkbymvOombZSnbD5DkEoVwBFDxH9ObXpZom83jy4zKw+1dmk9flJYS5NWIByiCYPoDafasqXvOY8uCQLLAc2W8mUCQ2xp7K8OQNwspHJ9TWGbnY61ck8Jsgkl604klyF0KhsChkB/mSEbAolskLhrTWhIq87D07YpCm6RTmmUDnE1RkItMnM1OoG+tPqAbiObGqaKEl1MrAXee15cEK5ZkvRhTLS2JjIEFgbouFP0VCyqXlyezookNefByYZVhxziIPaj3CIt9OV1dpslRpKJJLN1poBEgIedm1BHD2bRGEEcCNiZSpD/Mc8WkoNXWlqpQkgIeOR3AQcaZqJZFA7yqTqh4lkCYY1AmQdgUwGcqoh4zHTgzjIK5NTgGOKehYyFeI6pgd0ILOBFCRcPDIbwGMqqd8W9YKGziW1BhRI8mHqSkfzQOchzrFgsy/2bOhxh00mW9XNJFXTdaWTeXCgHRWmEsKyKC47eYCCrDEzqeq60rk8SHid0Q8qYDn6IzqPeRZi6E1+3r8LCROPJFjLoa4S6Ep0NjqPgUlTKVIQf6v+FSREPJLLYk/aOHLjEbHwyE4H8iAh4pFJW9TjVB5EQWq+FSREPCCgiBOe9SOSxZjbwTwgoPRsmHUu4cEWMjm21pidtAWVIB41PDww/zLNZWYfeGxOMZlmMo9Vrj41NJi1zuUhgPvYNF5D+2O62Fe52dSyawFSkPDwmAD3YT2wio0HP8l4zAdwIKHhgZVt2nAfXnhgNsL7xBEiHnNWd+qFR2QgQNUfHh4QXir+eKQCZGSh4SGcwEM8gYfPANMBPMTVqenaG6cfx/oPsZzhBmjP1MEj29E8ysfEl7SA+Xq22shj0nK783hgu9RITy08UGnANhp5DHR0/sFxkI/tu/DogRovgpVLQz62EqADEh4epH+sv8bKIz3DDUxWG3lgD9V3wR8eHsKq2Ty1x5cpLjvvEl8wvKx3bj2HDrVHP7Dx2OcGpht5EEY+aYSJB5fsMQ3GxmPClQeai/8Oe4h4CKtmBmLjgf7DxV7g1orvBnuIeJCGIeuA2HhwbjxSBwGibbh4ZCo9+pKcrX7JCKmskwch5Ls7Fi4emJKxnR+2eHt4eHDg5IHNQv/eNFw8QEEAw37SqR9iY31Lmuv+vUfIeHAzabCYBh6N/Q+yGBVk+TZkPDAHESvCaTyyuJodbENMuHiQPUEIBJLVtCl2HgcpgsN3ahpGHmzPmJAUbJKyCSlmAu2GCR8PTtgQcbel/ToY64zojsuDgJuUQ8eDaAjulLK+3JxPNktCb0DtCCMPkreDikxZiJg01knhvxJ4C3sIeXCZMsk6NsrGTl0yk6y+gb3axI7+MPLghBm6oT+9Wp5JZjLEnw5MrrALHA6auVAqlDxARdjGdVFMb1RWV2tswzZmYZPNXO4RVh5cMrNZ6REb8rHadHOXA4WWBxKZmaukyXYHyqNaW480SSMEPOgGoOOQJCc2lw8PVw/WVuYnW3A1YQh4lFH2hWMfT2Kqms225GLTMPCgG4AOjweC0hoW4eBRmZmYSosznCBwGYHD8JrM4GXbeASBJgm3uCxejQz5R2oAjSZF/kbwOBshD0XwWrJO4XE/c78iTkCaLvbMZebEZcjEksIhUZrk/oYoVrhMrQpZOuYf0/P8eqrGT6dmq6SBugbVTI2fJb32DuGRXl2tiJVMWVzeT6eBx8bUqlieEJe51Y0JLp0uLwOxGl+DKm5tha+l4E+VXxvga5P8wfQsH8H75w/4lXlva3Uh4AGZ15zACfenltM9wKOc2RTnZsSeylwSIM1lMhVRqPGRVLWayvKz9wEBX52d5+dT96chfZ+cBx2Bx+aBTWfwqNwvixtccqqnZ3UDeWwKwAPzU1Hch6MklHcc5ZEFHql1HpQBbCQyWeVrs8hjBe7nZ0E6w14qQmZVXAUXInxm8tg/3EdXMiWuZoR0z30LjwFM2XEhe42f/qxGeYAFpT5b8dQwCwMP3H27uSxubPSIScpjeQbcyoa4D7aSToMFzVIeEeCRmgUDqYJXXYeElThY0A+4PQt1XifwWC4nwViW54Tl1bmp5Ympw4nkxOGUMHO4erif5ITy6uqUkFxfi2RXVrKRNZj7/NpkFo4j2fXa2uTaNPwZiGSnD2rrngLua8+Dtjjg/0kBUlG4xbG/AknRkuQfzE71vwPsX8g8sgNZYIElzYDXZP615+FJPE31Jx4/8fiJx088XOQ3b8r3bbnJ5/T7DK2SePB5i4iEj8fnivLgiy9nLPckv1QSyoPfhp5HMPlCSSQURUl89eVvOdZOTKAoX/2m2e8+PcvvP+3+3duB5OsHZPaaJgOUr77497e//vo/FHKXrPznL7/++2bld2f0/bjdVwKKTOYeBSnlVNAU7aFMCUVzCSV6ZYE+q1/7/UKw9+9uMw9/3zcef/JkQZcncXjhN0QZcsVcLqcVAUpR03GAAJGH8SfwsoWcovxxwfswDdJOHj6+jz7+9CGIJMHkNVVVZTlBbYP+o0aplDQVdUYrSlFNSfwx/mRBQifzMDCQtn4f/SUfv1ewoCkoMrDQNA10olgsoURtPKhqICXQEk2Rnz4kDyvRoEBGx9rIo2/I/nsWJ/Ig00yUYMJS0TL7qNzAgyDA50jAkClRyRuQxt+zGAqEI+Dve5wfsv3eyck8FOI9S+AlFCuPkpMHuSPBbqvUpZSUXL8X23T+4Mn4ULCfswjIo3BhsMsiJ/IoER7UZeZsQGQWZXRRFcsdJTgCXSkp2sn6R6TfdjoggxcC/rpQMB69tsF7R4+XhT9ESXSln7dVHQgB2X5oewYQUUugNWr3Ce/PZLjLKb3t41FwjD7Ye7x8+wx8qVZi7iJxMo9oUbFqUBH8hypJCfmdEwag4tAPPGyjP9VHH2TCbjjuHXxUPwIYOd06MIAW7fNXHYBySslypBGPmgOUj8j73b49aBmgyzncoOP+tvHo09VieIzKOPmMxtnRMDl6vAvpuGqdf1HL0ZzLOuOTjjVdpWTlMWgaRO0/kQGoStjGtp6JTqRdPHRzGRq6ONqPAsENTmPocj89gvN9fBvSLc2hDC764OQh2xxMzshaVeXbI3TL6gIOQIAPj7Lh6GfBjrrhTIYYj0AGE4QH+wB6e/vZKdHPiJ3SlW9vQ/aglaIuUlTsdzt4SA79kQ2Po9KEBDJ4ChxmPeo2OGHFeAwFCTEBeBjm0nudCVVgevtPWMknHH7SmLBin7CDhxMXYMgZz6QyBkNQgxxng9OjMcuR7kEC+QL/L7nE8MNnxITyYLcTRvXqIo6AkrPz0BKS4+nm4xrNWG/36sP1ugxOjwabMBj/PAxzGbp4mUg3dR9Xu8nRE5J/ORMNA4BdAxyHJ4bfnCIXIT17+gRGpDpx2U26rw/pDiRIyu6fh2kuLJPup/bMegD9TxVWrriJZEswnAbiDD+yTX1yaGyq3B3v7qc+w7XrEAeXqhtMW3gY5jLOfgWsn35arOTtH2NFmbvINhWw8yg50pOc/bhE1A5L3jjVSPeuA5yObjAX2sCjMGSYC/Ppl20Rb3T8yJmFWsXuQUs2Hg7rcbDDbB6A5JRvRkcvEh7X2ZB2Gb1uRNxe/xHGv37oY/WOM6HqYRz21p1Rwk4gZzuyPtXpbO3vIzFHLas4iG1Iuwz3NmEwvnlcMtyHQ4b0/79j9xEOsaVcJazY3B8Cb+JwyoxHSanbhhxqOBOTh3+D8c1jSHcf1+0/Ikh93NDVeHxBOy7aotgMBlseBhFHNqY1JCMsjmvKfxHHEadDjjl+zBDvHgxsML556CMNObw7zaLx3oWHSvR4KSlazpgoFPNmV6QI1ewJ6kEMhuQnidyCJbANO3/csf+qEXH9G4xfHhcMc3E49zjVW7z1zYkGg2tRMtMEDL+QimtMc6xAGtQDeehInz4hQxK36jyR7vhlM+L67pL55FHo1c1lzO7cqcunUWZBPi4dQ1GJTjDbQHIaO5DVUsI0mUb1kI2sRk2wyEbDbkOEMSPuB34Nxq9+mNFlzC40ypC6+/riSQaDOUcRW4M4OzL/HO2LgJqUjA6J1pDSyRaFUZ5dNyv/4TGnmDWub4PxyeOCwWPoeOl97Oz72D5nYh5FWcEZU33Q0BJINqYxmyg1pLiyNcnLKY9psXLcGQQ2GH88Ch8Y7uOqu1A1URqUnSy5MG2XmdLDlJl9yPAvDTwy9a6qsyRU7T5JlklRPe5+EtdNHn5/RtsnD71SgtzQ/Xe8aab0zJ6F4lIDtgGoG9XzLFWRwUvkMWQUQS0ophzhAEFItrUGHDjgCQ9JrD3mLEwHMujTgfjjcf64aGsIzYeeWmydLqXIbMUBO+b6TEEr5D9vL0rkJoReGkzxpWpCKioWppqjb4L3vOMWa1nENWtcv00QX0+3mIs7jvhlGnVHzfPXEkpCLdK+Bq7mg2VAXZLPR2k29mee35XwWbLy3W6eaQJJ6mVztaYRBzjeIxbejzmNgAbjD9+gHm3HXUsp1kntHf9DTrd+IGBNyXGVSdWUra0dMvdE4miL38pj0EkoWzyqiga+h9T5muGEcg04MHdXvsX0z/08+s2mkM82uy8efUZ0OUWG9ZpObaj9sUms/IXnt/OsgicYUFW2yH05RaVtoJKefuUavDNb2jzxFAIajK9nDxs8LJGNDO48ZDWdpjR2hnAuRzs8X8/nIcVS89v8zmIeck91keejqCngaUxPgnc0ZndF0ly+bY23ttOwRlx/XUM/PAqGuQzrlkqz0t7LNnc6dLGb1nRFxaodUj6vB5NEvs5vbW/V1YScBzRgMpCZ5rd4qj/KX3aZj6X4GstDZKocvdM7broxHPe6cXjZ5OGva+iHh24uEG2ZX6eNKsPNM3c6pNd0esyU6P+2t7br6DYg6Srm8frjuqbIoB9oPKgM4Frz+OARcSnwalzPhsjk0k+BbO7psDW+kFp33Di0RFx/BuPjyYVLRrTVO3WsyB9rwENqOlAPQiK/SOawxZOZ59EbojIAnRzwAK2o1+GpoDKgKOiAn9GYg/qBTsQlusiKRFMdM6SQoQ396DebZP4Mxg+8wYZo28/sQ8czRsML4FlQVZgamQhYRF2Koh7sgG1sb4FaJFAt6vVFMI5dgLCN8TaPvLbQkcAteEGU5K/w1+lAJEjkvlmIQ1lvSYNIrWs/NAzGT0rmg4dhLhBtWSLI7OMyO6SdZbCmeBwMRqI1CDoICBw4yXx+keoIOBCc/Y6GUQUE7lB3wEp2QGOUEthSlIQc6kJKir0HjdvKYASc8tDVfmOPkj6ycWgYjA8cfnhcMnicEl7I8WNFY46QxtYomSTA2dpZlMCxIIYdCMf8Vn17Gyrc71A7fshjxKkT/5HTPYdkzVQhXwM/ag5mDzC2Q4OHn66hdx4FwyCdOwzcha1KIYF8VOchLQKPrUWYFLiKRVyg3dqFsCNjNgaasgsBmugQEITHlO8kBw94vO5teMuOED8G40M/uvzJbUzNIcZCfoE8JJ6kn9ROVEXZquclXMp7RrJ1yFMX8/VtCMUqOhQIPUWStuFLSgYP8KO3H/k8DZ8G453HhdPHtckO8tjdgbnt4KcMIHYZj+3/3rv3/G952iEu0ZRVg9REAjeibGM2srWNKgM2hX61qPsPiM47AWj4aoJ45mGai0d5BDzq5GtOiH4AiB8oj8UXN27cWIr9KGF7EHiA86DlPKrEd8Th0iYiizMaDVPgR38IRMNX19C7fvg+iyOIkzC3HepO6eTAf/DPbqDEYt+D7ywqRUg4NOwh0r7A9k50G6IuwQGWg5pFeohQCB49CojDj8F45uHXXLq66oos7UYXd+isgMeOJO1C0fY94bEUi4FfIJsBcqACOdzHDQkLpPT5bQk3GiKOep6ZC4ThemAafiKMVx5668OHgMEUTYMh+oFJ2eKPS0xBXhZJhVsy9iqz7R7IRo5iXYM8ZCUX1I8a4t1gPOtHgLMAg9lFb4B1CX7ai5K0COH1+3uMx15eX84FGDnWOMPmIpSu4Ha3IARLxJEoiWB+1BDvTRCvPPybS1fXD1Dtb4NSYIJKwgbWuGA7MWYvMX2LA1vWVullD/DfEdGqXX5rkbRLgvpRUzx/7B6fWOg9fcwGAYORcf6khKXpB6k/ni8tIQ3wqBLVD42s14AvIT1nSEx/qC+iZdUlDeE8ahpH17BXg/EKzrlB3JPIbL0tv7sNcUPfG6a+ijF5IdH9QrS1Lsu0L5BISCCQyC7mVcDRjB81xLPBeOTRd/qQLgIGQ2t1bAWZKfcDnceeFCVNY0JN3yzGumPSYh4XdI8e+c173MXr5+7teQGiC8qOoiYaivWEktN5xPIEBXUidDeQhBc94JVDKrpV9KOBNLNBvLbZPXILeFIJrZhIWLd14DbSorSn8/iR7PnIKZKxWQxyNPQiCXJJ6m18j8GWAPG6LuWNRzBzgZougTUYJFq5YqlUJNfIQboh/WgoCNEPknbQ5oCKVIp4qR2YymM2lVbw8JqieuPReHmJN9nBQJqT9au/EriFFGzie4PHC+SB2yPoIqaxLGktVlrDw2PX0BuPoKf0iLrTEngDEFXf1C4ZPGIPVJqTkV6J3im1Fyut4eGxCeKJR1BzgRTVdSuZ9MLg8VwlqkF2A+k4IOl4ZZ1J8zBQPOHwxMNorPuXuiK5AXlmKshLstEB1YPhAIfzEkKx+R4t4uHNYDzxCK6xj9y3kpkRBlwquA9UD7osiRnpc7z7pvEeLeLhzWC88AhuLscajBlhYj+CWigqw5FLKHr2+gtjIi2AgeIFhycewc0FU1Q3HlDTmaKUoH4pIQ5JVR48N+7volfmtQqHN4PxwiNotEV5fLrBvII6n6yxaIry6pp5/56jTd6stIxHkN6HIe6XwlgNJqYmSrgPG/zotWsWHhYX0grxVtJ5yz+a0NnbpxvMK5Ws0iae/3rEigMspoXicZnfY/1y6dQtMMfJY/erHfIWg4m9TIAffTkCYucReNBG8bqo7blxdD6oOC96Ygbzwjrxl+BHG3HEAo/ZIF5nGfD6fR9SeOZ6eZClhkEhNJw4YgG/k6AZ+f/n8Vd3g5Ecc485YUCA6UQe58417g50RtxjpDN5FHKn1XTHyc3O5PFX95ru+1N53O1IHuf6XFPUknYqj/c6k0eh8Xo6XMROnMrjVofy2MUvODB1JKcqyoNXjdG1Qe50KI//wfYpXXco4ZcWHv3tmlu20SBtOLcGadmYhZ8fL/TLlIq4VC0v/m/hPYJjZOQ0Hie8o1VaNQOU/wN9YiEIXlPn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Real Life Forensics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743200"/>
            <a:ext cx="6629400" cy="390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838200"/>
            <a:ext cx="46482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Ransomware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38600" cy="3962400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Ransomware</a:t>
            </a:r>
            <a:r>
              <a:rPr lang="en-GB" dirty="0" smtClean="0">
                <a:solidFill>
                  <a:schemeClr val="bg1"/>
                </a:solidFill>
              </a:rPr>
              <a:t> is software that uses encryption to disable a target’s access to its data until a ransom is paid. 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34591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most famous </a:t>
            </a:r>
            <a:r>
              <a:rPr lang="en-GB" dirty="0" err="1" smtClean="0">
                <a:solidFill>
                  <a:schemeClr val="bg1"/>
                </a:solidFill>
              </a:rPr>
              <a:t>Ransomware</a:t>
            </a:r>
            <a:r>
              <a:rPr lang="en-GB" dirty="0" smtClean="0">
                <a:solidFill>
                  <a:schemeClr val="bg1"/>
                </a:solidFill>
              </a:rPr>
              <a:t> attack is </a:t>
            </a:r>
            <a:r>
              <a:rPr lang="en-GB" dirty="0" err="1" smtClean="0">
                <a:solidFill>
                  <a:schemeClr val="bg1"/>
                </a:solidFill>
              </a:rPr>
              <a:t>Wannacry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Leaked by Shadow Brokers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MS17-010</a:t>
            </a:r>
          </a:p>
        </p:txBody>
      </p:sp>
      <p:sp>
        <p:nvSpPr>
          <p:cNvPr id="16386" name="AutoShape 2" descr="Fake Windows Update Installs Ransomware on PCs | Robust HPC"/>
          <p:cNvSpPr>
            <a:spLocks noChangeAspect="1" noChangeArrowheads="1"/>
          </p:cNvSpPr>
          <p:nvPr/>
        </p:nvSpPr>
        <p:spPr bwMode="auto">
          <a:xfrm>
            <a:off x="155575" y="-838200"/>
            <a:ext cx="254317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6388" name="AutoShape 4" descr="Fake Windows Update Installs Ransomware on PCs | Robust HPC"/>
          <p:cNvSpPr>
            <a:spLocks noChangeAspect="1" noChangeArrowheads="1"/>
          </p:cNvSpPr>
          <p:nvPr/>
        </p:nvSpPr>
        <p:spPr bwMode="auto">
          <a:xfrm>
            <a:off x="155575" y="-838200"/>
            <a:ext cx="254317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6390" name="AutoShape 6" descr="data:image/png;base64,iVBORw0KGgoAAAANSUhEUgAAAQ8AAAC6CAMAAACHgTh+AAAB1FBMVEVlho3wXFLbTEi7v8KMoj1CQUb8wZf////e39qmqq1sjJA/PkOAk5mCmJthX2O8zDWMmp5RT1Q1QEY7Oj+wSEb1XVKxUU61ubyssLOVn6bqr4c3Njs7QEWLTEzhTUiBR0WhSER0c3iBg4butIyNjZLbYVnwaGF9fYL828rwTkPaQTvg3tne5uGKoDjbPzvwVUrbbWf0fnm1xzWcsTmGni1ffoFehI2ZsDrA0TOtwTaluTeSqTvbVE/43NjchYDbjYfyjIM2M0afsWDctJStoY/8z7Tdv7ndmpXzoJzerafztrHxlo/68e/cx8LbeHHzysinqJ709uzZ4MPH0ae8yGizwYaitWiKk43svZXGoYbdqYK2m4aSkoiar7Tawq79zabI09SFdGaqiXH76ttvX1UbMj2dWlXkjXDLl3j3kHXwh27mkXLeamffcV7rqYzYLif1v7vcpp/aJR3taFLUckPCwDrInz7QfkHHqjfXZERvRUSab0B4Nkajiz3FqT91gj1cYEGHkTwtKUe5vbO+zVeqsJius4p/hz+JjXJEQVJ1eUdMTUGsuFTT3YTU3aDq78Xjz6fvwX3Rt3ivq1rVyFy7xoHjx229sWeDnnNxj33m2Jx5km1GYhtmAAAYi0lEQVR4nO2diWPb1nnATYgiJNE27WiqLo+ZZUk2QYCUQJYEQIk6bFEXJUaSKcs56m1Jmi1TaymNk7TL1riW09pz09lxnK77Z/d97z2chCQA5CiDzhc7Jng9vB+/+z2Q5/rOnaXEdLlZoHcUbo2MjFyLWeVWoZ1ndKY87hiTvsMm3Tcy4gRy843hUbilz3lPV4+7hMeITUHaek5nyuOmwyYK74+MNAK5085zOlMexpT1s3hX53HtTeRxweEiCu8ZOKw82npOZ8jDdB/vEx6FOyYOC483Jr6Y7oMenh9xU4/2hpcz5WGbsulL7erR98bwMNwHWoTpO87SWs6Sh+k++s4V+ozIYufRZms5Ux57bM57BYutOK2l3Wd1ZjwKfaYO3D0Ox/vtVo+z4lE498Ev9EnvvWvHYfK423YcZ8Tj54M8f+/ejRs37sGsrx2HY6/9OM6GR+EfeZ6PLQGPGzBt5HD3rguPO28ID4LjwxjiWCI87t55zwVHu0MtkTPgUbgEOPgb95h63Lx1vuCGo+2hlkhQHn3nLwSV8z2ExxJVjyXxlq4ddh6XAg8AEvhjDvjC4fGrFwMLb/CIxe6BIwGXaoiB45+Cv//Fi1fHh9vKY/jqaDyo9FMeW7El0I57VQg0MRf55+ADoIxeDQgkEI8L46PdgSVOefAf3ru39CHeWHLBcfet4AMQGR073z4ewxfjTfC4zNvFRT+udTcxABvlUht5XG6GR9zBw0U9mnl/XdrHo9AMj/holx3HjZHYu/YVl9hH/c3jOAMeV97yL1fiaYd6XBv56OOPbUQ++jjAG1uGOCMeV97+B//yy6oDx9IncO+/kFj7yean/wrysybl7Stnw+Otv0v6lcymg0Z1hUtyyU8Jjk+zAwMR8qc5+dlbZ8aD8yeZZYbhkCvXqny1Vs4IHJf8N4Yj0hIJBw98auaA4ShnuKSQAcF7k5+0FEdIeEwlOWGW2ci+YH3kV0hj71etwhEGHklulp+YYZ50dsb+MlLFTQy0CkcYeOwDiirDURPsj81cu3bv1zNcy3C8/jyETNkMKGsZ58N7N8rgRwZapiCvOY/MRG35vh5X+DknjqSQFLiJqanpyUgqlW2FE3m9eQgYUzZrDMemHUcyw5UPN9I9oiiin51dm8+mmkbymvOombZSnbD5DkEoVwBFDxH9ObXpZom83jy4zKw+1dmk9flJYS5NWIByiCYPoDafasqXvOY8uCQLLAc2W8mUCQ2xp7K8OQNwspHJ9TWGbnY61ck8Jsgkl604klyF0KhsChkB/mSEbAolskLhrTWhIq87D07YpCm6RTmmUDnE1RkItMnM1OoG+tPqAbiObGqaKEl1MrAXee15cEK5ZkvRhTLS2JjIEFgbouFP0VCyqXlyezookNefByYZVhxziIPaj3CIt9OV1dpslRpKJJLN1poBEgIedm1BHD2bRGEEcCNiZSpD/Mc8WkoNXWlqpQkgIeOR3AQcaZqJZFA7yqTqh4lkCYY1AmQdgUwGcqoh4zHTgzjIK5NTgGOKehYyFeI6pgd0ILOBFCRcPDIbwGMqqd8W9YKGziW1BhRI8mHqSkfzQOchzrFgsy/2bOhxh00mW9XNJFXTdaWTeXCgHRWmEsKyKC47eYCCrDEzqeq60rk8SHid0Q8qYDn6IzqPeRZi6E1+3r8LCROPJFjLoa4S6Ep0NjqPgUlTKVIQf6v+FSREPJLLYk/aOHLjEbHwyE4H8iAh4pFJW9TjVB5EQWq+FSREPCCgiBOe9SOSxZjbwTwgoPRsmHUu4cEWMjm21pidtAWVIB41PDww/zLNZWYfeGxOMZlmMo9Vrj41NJi1zuUhgPvYNF5D+2O62Fe52dSyawFSkPDwmAD3YT2wio0HP8l4zAdwIKHhgZVt2nAfXnhgNsL7xBEiHnNWd+qFR2QgQNUfHh4QXir+eKQCZGSh4SGcwEM8gYfPANMBPMTVqenaG6cfx/oPsZzhBmjP1MEj29E8ysfEl7SA+Xq22shj0nK783hgu9RITy08UGnANhp5DHR0/sFxkI/tu/DogRovgpVLQz62EqADEh4epH+sv8bKIz3DDUxWG3lgD9V3wR8eHsKq2Ty1x5cpLjvvEl8wvKx3bj2HDrVHP7Dx2OcGpht5EEY+aYSJB5fsMQ3GxmPClQeai/8Oe4h4CKtmBmLjgf7DxV7g1orvBnuIeJCGIeuA2HhwbjxSBwGibbh4ZCo9+pKcrX7JCKmskwch5Ls7Fi4emJKxnR+2eHt4eHDg5IHNQv/eNFw8QEEAw37SqR9iY31Lmuv+vUfIeHAzabCYBh6N/Q+yGBVk+TZkPDAHESvCaTyyuJodbENMuHiQPUEIBJLVtCl2HgcpgsN3ahpGHmzPmJAUbJKyCSlmAu2GCR8PTtgQcbel/ToY64zojsuDgJuUQ8eDaAjulLK+3JxPNktCb0DtCCMPkreDikxZiJg01knhvxJ4C3sIeXCZMsk6NsrGTl0yk6y+gb3axI7+MPLghBm6oT+9Wp5JZjLEnw5MrrALHA6auVAqlDxARdjGdVFMb1RWV2tswzZmYZPNXO4RVh5cMrNZ6REb8rHadHOXA4WWBxKZmaukyXYHyqNaW480SSMEPOgGoOOQJCc2lw8PVw/WVuYnW3A1YQh4lFH2hWMfT2Kqms225GLTMPCgG4AOjweC0hoW4eBRmZmYSosznCBwGYHD8JrM4GXbeASBJgm3uCxejQz5R2oAjSZF/kbwOBshD0XwWrJO4XE/c78iTkCaLvbMZebEZcjEksIhUZrk/oYoVrhMrQpZOuYf0/P8eqrGT6dmq6SBugbVTI2fJb32DuGRXl2tiJVMWVzeT6eBx8bUqlieEJe51Y0JLp0uLwOxGl+DKm5tha+l4E+VXxvga5P8wfQsH8H75w/4lXlva3Uh4AGZ15zACfenltM9wKOc2RTnZsSeylwSIM1lMhVRqPGRVLWayvKz9wEBX52d5+dT96chfZ+cBx2Bx+aBTWfwqNwvixtccqqnZ3UDeWwKwAPzU1Hch6MklHcc5ZEFHql1HpQBbCQyWeVrs8hjBe7nZ0E6w14qQmZVXAUXInxm8tg/3EdXMiWuZoR0z30LjwFM2XEhe42f/qxGeYAFpT5b8dQwCwMP3H27uSxubPSIScpjeQbcyoa4D7aSToMFzVIeEeCRmgUDqYJXXYeElThY0A+4PQt1XifwWC4nwViW54Tl1bmp5Ympw4nkxOGUMHO4erif5ITy6uqUkFxfi2RXVrKRNZj7/NpkFo4j2fXa2uTaNPwZiGSnD2rrngLua8+Dtjjg/0kBUlG4xbG/AknRkuQfzE71vwPsX8g8sgNZYIElzYDXZP615+FJPE31Jx4/8fiJx088XOQ3b8r3bbnJ5/T7DK2SePB5i4iEj8fnivLgiy9nLPckv1QSyoPfhp5HMPlCSSQURUl89eVvOdZOTKAoX/2m2e8+PcvvP+3+3duB5OsHZPaaJgOUr77497e//vo/FHKXrPznL7/++2bld2f0/bjdVwKKTOYeBSnlVNAU7aFMCUVzCSV6ZYE+q1/7/UKw9+9uMw9/3zcef/JkQZcncXjhN0QZcsVcLqcVAUpR03GAAJGH8SfwsoWcovxxwfswDdJOHj6+jz7+9CGIJMHkNVVVZTlBbYP+o0aplDQVdUYrSlFNSfwx/mRBQifzMDCQtn4f/SUfv1ewoCkoMrDQNA10olgsoURtPKhqICXQEk2Rnz4kDyvRoEBGx9rIo2/I/nsWJ/Ig00yUYMJS0TL7qNzAgyDA50jAkClRyRuQxt+zGAqEI+Dve5wfsv3eyck8FOI9S+AlFCuPkpMHuSPBbqvUpZSUXL8X23T+4Mn4ULCfswjIo3BhsMsiJ/IoER7UZeZsQGQWZXRRFcsdJTgCXSkp2sn6R6TfdjoggxcC/rpQMB69tsF7R4+XhT9ESXSln7dVHQgB2X5oewYQUUugNWr3Ce/PZLjLKb3t41FwjD7Ye7x8+wx8qVZi7iJxMo9oUbFqUBH8hypJCfmdEwag4tAPPGyjP9VHH2TCbjjuHXxUPwIYOd06MIAW7fNXHYBySslypBGPmgOUj8j73b49aBmgyzncoOP+tvHo09VieIzKOPmMxtnRMDl6vAvpuGqdf1HL0ZzLOuOTjjVdpWTlMWgaRO0/kQGoStjGtp6JTqRdPHRzGRq6ONqPAsENTmPocj89gvN9fBvSLc2hDC764OQh2xxMzshaVeXbI3TL6gIOQIAPj7Lh6GfBjrrhTIYYj0AGE4QH+wB6e/vZKdHPiJ3SlW9vQ/aglaIuUlTsdzt4SA79kQ2Po9KEBDJ4ChxmPeo2OGHFeAwFCTEBeBjm0nudCVVgevtPWMknHH7SmLBin7CDhxMXYMgZz6QyBkNQgxxng9OjMcuR7kEC+QL/L7nE8MNnxITyYLcTRvXqIo6AkrPz0BKS4+nm4xrNWG/36sP1ugxOjwabMBj/PAxzGbp4mUg3dR9Xu8nRE5J/ORMNA4BdAxyHJ4bfnCIXIT17+gRGpDpx2U26rw/pDiRIyu6fh2kuLJPup/bMegD9TxVWrriJZEswnAbiDD+yTX1yaGyq3B3v7qc+w7XrEAeXqhtMW3gY5jLOfgWsn35arOTtH2NFmbvINhWw8yg50pOc/bhE1A5L3jjVSPeuA5yObjAX2sCjMGSYC/Ppl20Rb3T8yJmFWsXuQUs2Hg7rcbDDbB6A5JRvRkcvEh7X2ZB2Gb1uRNxe/xHGv37oY/WOM6HqYRz21p1Rwk4gZzuyPtXpbO3vIzFHLas4iG1Iuwz3NmEwvnlcMtyHQ4b0/79j9xEOsaVcJazY3B8Cb+JwyoxHSanbhhxqOBOTh3+D8c1jSHcf1+0/Ikh93NDVeHxBOy7aotgMBlseBhFHNqY1JCMsjmvKfxHHEadDjjl+zBDvHgxsML556CMNObw7zaLx3oWHSvR4KSlazpgoFPNmV6QI1ewJ6kEMhuQnidyCJbANO3/csf+qEXH9G4xfHhcMc3E49zjVW7z1zYkGg2tRMtMEDL+QimtMc6xAGtQDeehInz4hQxK36jyR7vhlM+L67pL55FHo1c1lzO7cqcunUWZBPi4dQ1GJTjDbQHIaO5DVUsI0mUb1kI2sRk2wyEbDbkOEMSPuB34Nxq9+mNFlzC40ypC6+/riSQaDOUcRW4M4OzL/HO2LgJqUjA6J1pDSyRaFUZ5dNyv/4TGnmDWub4PxyeOCwWPoeOl97Oz72D5nYh5FWcEZU33Q0BJINqYxmyg1pLiyNcnLKY9psXLcGQQ2GH88Ch8Y7uOqu1A1URqUnSy5MG2XmdLDlJl9yPAvDTwy9a6qsyRU7T5JlklRPe5+EtdNHn5/RtsnD71SgtzQ/Xe8aab0zJ6F4lIDtgGoG9XzLFWRwUvkMWQUQS0ophzhAEFItrUGHDjgCQ9JrD3mLEwHMujTgfjjcf64aGsIzYeeWmydLqXIbMUBO+b6TEEr5D9vL0rkJoReGkzxpWpCKioWppqjb4L3vOMWa1nENWtcv00QX0+3mIs7jvhlGnVHzfPXEkpCLdK+Bq7mg2VAXZLPR2k29mee35XwWbLy3W6eaQJJ6mVztaYRBzjeIxbejzmNgAbjD9+gHm3HXUsp1kntHf9DTrd+IGBNyXGVSdWUra0dMvdE4miL38pj0EkoWzyqiga+h9T5muGEcg04MHdXvsX0z/08+s2mkM82uy8efUZ0OUWG9ZpObaj9sUms/IXnt/OsgicYUFW2yH05RaVtoJKefuUavDNb2jzxFAIajK9nDxs8LJGNDO48ZDWdpjR2hnAuRzs8X8/nIcVS89v8zmIeck91keejqCngaUxPgnc0ZndF0ly+bY23ttOwRlx/XUM/PAqGuQzrlkqz0t7LNnc6dLGb1nRFxaodUj6vB5NEvs5vbW/V1YScBzRgMpCZ5rd4qj/KX3aZj6X4GstDZKocvdM7broxHPe6cXjZ5OGva+iHh24uEG2ZX6eNKsPNM3c6pNd0esyU6P+2t7br6DYg6Srm8frjuqbIoB9oPKgM4Frz+OARcSnwalzPhsjk0k+BbO7psDW+kFp33Di0RFx/BuPjyYVLRrTVO3WsyB9rwENqOlAPQiK/SOawxZOZ59EbojIAnRzwAK2o1+GpoDKgKOiAn9GYg/qBTsQlusiKRFMdM6SQoQ396DebZP4Mxg+8wYZo28/sQ8czRsML4FlQVZgamQhYRF2Koh7sgG1sb4FaJFAt6vVFMI5dgLCN8TaPvLbQkcAteEGU5K/w1+lAJEjkvlmIQ1lvSYNIrWs/NAzGT0rmg4dhLhBtWSLI7OMyO6SdZbCmeBwMRqI1CDoICBw4yXx+keoIOBCc/Y6GUQUE7lB3wEp2QGOUEthSlIQc6kJKir0HjdvKYASc8tDVfmOPkj6ycWgYjA8cfnhcMnicEl7I8WNFY46QxtYomSTA2dpZlMCxIIYdCMf8Vn17Gyrc71A7fshjxKkT/5HTPYdkzVQhXwM/ag5mDzC2Q4OHn66hdx4FwyCdOwzcha1KIYF8VOchLQKPrUWYFLiKRVyg3dqFsCNjNgaasgsBmugQEITHlO8kBw94vO5teMuOED8G40M/uvzJbUzNIcZCfoE8JJ6kn9ROVEXZquclXMp7RrJ1yFMX8/VtCMUqOhQIPUWStuFLSgYP8KO3H/k8DZ8G453HhdPHtckO8tjdgbnt4KcMIHYZj+3/3rv3/G952iEu0ZRVg9REAjeibGM2srWNKgM2hX61qPsPiM47AWj4aoJ45mGai0d5BDzq5GtOiH4AiB8oj8UXN27cWIr9KGF7EHiA86DlPKrEd8Th0iYiizMaDVPgR38IRMNX19C7fvg+iyOIkzC3HepO6eTAf/DPbqDEYt+D7ywqRUg4NOwh0r7A9k50G6IuwQGWg5pFeohQCB49CojDj8F45uHXXLq66oos7UYXd+isgMeOJO1C0fY94bEUi4FfIJsBcqACOdzHDQkLpPT5bQk3GiKOep6ZC4ThemAafiKMVx5668OHgMEUTYMh+oFJ2eKPS0xBXhZJhVsy9iqz7R7IRo5iXYM8ZCUX1I8a4t1gPOtHgLMAg9lFb4B1CX7ai5K0COH1+3uMx15eX84FGDnWOMPmIpSu4Ha3IARLxJEoiWB+1BDvTRCvPPybS1fXD1Dtb4NSYIJKwgbWuGA7MWYvMX2LA1vWVullD/DfEdGqXX5rkbRLgvpRUzx/7B6fWOg9fcwGAYORcf6khKXpB6k/ni8tIQ3wqBLVD42s14AvIT1nSEx/qC+iZdUlDeE8ahpH17BXg/EKzrlB3JPIbL0tv7sNcUPfG6a+ijF5IdH9QrS1Lsu0L5BISCCQyC7mVcDRjB81xLPBeOTRd/qQLgIGQ2t1bAWZKfcDnceeFCVNY0JN3yzGumPSYh4XdI8e+c173MXr5+7teQGiC8qOoiYaivWEktN5xPIEBXUidDeQhBc94JVDKrpV9KOBNLNBvLbZPXILeFIJrZhIWLd14DbSorSn8/iR7PnIKZKxWQxyNPQiCXJJ6m18j8GWAPG6LuWNRzBzgZougTUYJFq5YqlUJNfIQboh/WgoCNEPknbQ5oCKVIp4qR2YymM2lVbw8JqieuPReHmJN9nBQJqT9au/EriFFGzie4PHC+SB2yPoIqaxLGktVlrDw2PX0BuPoKf0iLrTEngDEFXf1C4ZPGIPVJqTkV6J3im1Fyut4eGxCeKJR1BzgRTVdSuZ9MLg8VwlqkF2A+k4IOl4ZZ1J8zBQPOHwxMNorPuXuiK5AXlmKshLstEB1YPhAIfzEkKx+R4t4uHNYDzxCK6xj9y3kpkRBlwquA9UD7osiRnpc7z7pvEeLeLhzWC88AhuLscajBlhYj+CWigqw5FLKHr2+gtjIi2AgeIFhycewc0FU1Q3HlDTmaKUoH4pIQ5JVR48N+7volfmtQqHN4PxwiNotEV5fLrBvII6n6yxaIry6pp5/56jTd6stIxHkN6HIe6XwlgNJqYmSrgPG/zotWsWHhYX0grxVtJ5yz+a0NnbpxvMK5Ws0iae/3rEigMspoXicZnfY/1y6dQtMMfJY/erHfIWg4m9TIAffTkCYucReNBG8bqo7blxdD6oOC96Ygbzwjrxl+BHG3HEAo/ZIF5nGfD6fR9SeOZ6eZClhkEhNJw4YgG/k6AZ+f/n8Vd3g5Ecc485YUCA6UQe58417g50RtxjpDN5FHKn1XTHyc3O5PFX95ru+1N53O1IHuf6XFPUknYqj/c6k0eh8Xo6XMROnMrjVofy2MUvODB1JKcqyoNXjdG1Qe50KI//wfYpXXco4ZcWHv3tmlu20SBtOLcGadmYhZ8fL/TLlIq4VC0v/m/hPYJjZOQ0Hie8o1VaNQOU/wN9YiEIXlPn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6392" name="AutoShape 8" descr="data:image/png;base64,iVBORw0KGgoAAAANSUhEUgAAAQ8AAAC6CAMAAACHgTh+AAAB1FBMVEVlho3wXFLbTEi7v8KMoj1CQUb8wZf////e39qmqq1sjJA/PkOAk5mCmJthX2O8zDWMmp5RT1Q1QEY7Oj+wSEb1XVKxUU61ubyssLOVn6bqr4c3Njs7QEWLTEzhTUiBR0WhSER0c3iBg4butIyNjZLbYVnwaGF9fYL828rwTkPaQTvg3tne5uGKoDjbPzvwVUrbbWf0fnm1xzWcsTmGni1ffoFehI2ZsDrA0TOtwTaluTeSqTvbVE/43NjchYDbjYfyjIM2M0afsWDctJStoY/8z7Tdv7ndmpXzoJzerafztrHxlo/68e/cx8LbeHHzysinqJ709uzZ4MPH0ae8yGizwYaitWiKk43svZXGoYbdqYK2m4aSkoiar7Tawq79zabI09SFdGaqiXH76ttvX1UbMj2dWlXkjXDLl3j3kHXwh27mkXLeamffcV7rqYzYLif1v7vcpp/aJR3taFLUckPCwDrInz7QfkHHqjfXZERvRUSab0B4Nkajiz3FqT91gj1cYEGHkTwtKUe5vbO+zVeqsJius4p/hz+JjXJEQVJ1eUdMTUGsuFTT3YTU3aDq78Xjz6fvwX3Rt3ivq1rVyFy7xoHjx229sWeDnnNxj33m2Jx5km1GYhtmAAAYi0lEQVR4nO2diWPb1nnATYgiJNE27WiqLo+ZZUk2QYCUQJYEQIk6bFEXJUaSKcs56m1Jmi1TaymNk7TL1riW09pz09lxnK77Z/d97z2chCQA5CiDzhc7Jng9vB+/+z2Q5/rOnaXEdLlZoHcUbo2MjFyLWeVWoZ1ndKY87hiTvsMm3Tcy4gRy843hUbilz3lPV4+7hMeITUHaek5nyuOmwyYK74+MNAK5085zOlMexpT1s3hX53HtTeRxweEiCu8ZOKw82npOZ8jDdB/vEx6FOyYOC483Jr6Y7oMenh9xU4/2hpcz5WGbsulL7erR98bwMNwHWoTpO87SWs6Sh+k++s4V+ozIYufRZms5Ux57bM57BYutOK2l3Wd1ZjwKfaYO3D0Ox/vtVo+z4lE498Ev9EnvvWvHYfK423YcZ8Tj54M8f+/ejRs37sGsrx2HY6/9OM6GR+EfeZ6PLQGPGzBt5HD3rguPO28ID4LjwxjiWCI87t55zwVHu0MtkTPgUbgEOPgb95h63Lx1vuCGo+2hlkhQHn3nLwSV8z2ExxJVjyXxlq4ddh6XAg8AEvhjDvjC4fGrFwMLb/CIxe6BIwGXaoiB45+Cv//Fi1fHh9vKY/jqaDyo9FMeW7El0I57VQg0MRf55+ADoIxeDQgkEI8L46PdgSVOefAf3ru39CHeWHLBcfet4AMQGR073z4ewxfjTfC4zNvFRT+udTcxABvlUht5XG6GR9zBw0U9mnl/XdrHo9AMj/holx3HjZHYu/YVl9hH/c3jOAMeV97yL1fiaYd6XBv56OOPbUQ++jjAG1uGOCMeV97+B//yy6oDx9IncO+/kFj7yean/wrysybl7Stnw+Otv0v6lcymg0Z1hUtyyU8Jjk+zAwMR8qc5+dlbZ8aD8yeZZYbhkCvXqny1Vs4IHJf8N4Yj0hIJBw98auaA4ShnuKSQAcF7k5+0FEdIeEwlOWGW2ci+YH3kV0hj71etwhEGHklulp+YYZ50dsb+MlLFTQy0CkcYeOwDiirDURPsj81cu3bv1zNcy3C8/jyETNkMKGsZ58N7N8rgRwZapiCvOY/MRG35vh5X+DknjqSQFLiJqanpyUgqlW2FE3m9eQgYUzZrDMemHUcyw5UPN9I9oiiin51dm8+mmkbymvOombZSnbD5DkEoVwBFDxH9ObXpZom83jy4zKw+1dmk9flJYS5NWIByiCYPoDafasqXvOY8uCQLLAc2W8mUCQ2xp7K8OQNwspHJ9TWGbnY61ck8Jsgkl604klyF0KhsChkB/mSEbAolskLhrTWhIq87D07YpCm6RTmmUDnE1RkItMnM1OoG+tPqAbiObGqaKEl1MrAXee15cEK5ZkvRhTLS2JjIEFgbouFP0VCyqXlyezookNefByYZVhxziIPaj3CIt9OV1dpslRpKJJLN1poBEgIedm1BHD2bRGEEcCNiZSpD/Mc8WkoNXWlqpQkgIeOR3AQcaZqJZFA7yqTqh4lkCYY1AmQdgUwGcqoh4zHTgzjIK5NTgGOKehYyFeI6pgd0ILOBFCRcPDIbwGMqqd8W9YKGziW1BhRI8mHqSkfzQOchzrFgsy/2bOhxh00mW9XNJFXTdaWTeXCgHRWmEsKyKC47eYCCrDEzqeq60rk8SHid0Q8qYDn6IzqPeRZi6E1+3r8LCROPJFjLoa4S6Ep0NjqPgUlTKVIQf6v+FSREPJLLYk/aOHLjEbHwyE4H8iAh4pFJW9TjVB5EQWq+FSREPCCgiBOe9SOSxZjbwTwgoPRsmHUu4cEWMjm21pidtAWVIB41PDww/zLNZWYfeGxOMZlmMo9Vrj41NJi1zuUhgPvYNF5D+2O62Fe52dSyawFSkPDwmAD3YT2wio0HP8l4zAdwIKHhgZVt2nAfXnhgNsL7xBEiHnNWd+qFR2QgQNUfHh4QXir+eKQCZGSh4SGcwEM8gYfPANMBPMTVqenaG6cfx/oPsZzhBmjP1MEj29E8ysfEl7SA+Xq22shj0nK783hgu9RITy08UGnANhp5DHR0/sFxkI/tu/DogRovgpVLQz62EqADEh4epH+sv8bKIz3DDUxWG3lgD9V3wR8eHsKq2Ty1x5cpLjvvEl8wvKx3bj2HDrVHP7Dx2OcGpht5EEY+aYSJB5fsMQ3GxmPClQeai/8Oe4h4CKtmBmLjgf7DxV7g1orvBnuIeJCGIeuA2HhwbjxSBwGibbh4ZCo9+pKcrX7JCKmskwch5Ls7Fi4emJKxnR+2eHt4eHDg5IHNQv/eNFw8QEEAw37SqR9iY31Lmuv+vUfIeHAzabCYBh6N/Q+yGBVk+TZkPDAHESvCaTyyuJodbENMuHiQPUEIBJLVtCl2HgcpgsN3ahpGHmzPmJAUbJKyCSlmAu2GCR8PTtgQcbel/ToY64zojsuDgJuUQ8eDaAjulLK+3JxPNktCb0DtCCMPkreDikxZiJg01knhvxJ4C3sIeXCZMsk6NsrGTl0yk6y+gb3axI7+MPLghBm6oT+9Wp5JZjLEnw5MrrALHA6auVAqlDxARdjGdVFMb1RWV2tswzZmYZPNXO4RVh5cMrNZ6REb8rHadHOXA4WWBxKZmaukyXYHyqNaW480SSMEPOgGoOOQJCc2lw8PVw/WVuYnW3A1YQh4lFH2hWMfT2Kqms225GLTMPCgG4AOjweC0hoW4eBRmZmYSosznCBwGYHD8JrM4GXbeASBJgm3uCxejQz5R2oAjSZF/kbwOBshD0XwWrJO4XE/c78iTkCaLvbMZebEZcjEksIhUZrk/oYoVrhMrQpZOuYf0/P8eqrGT6dmq6SBugbVTI2fJb32DuGRXl2tiJVMWVzeT6eBx8bUqlieEJe51Y0JLp0uLwOxGl+DKm5tha+l4E+VXxvga5P8wfQsH8H75w/4lXlva3Uh4AGZ15zACfenltM9wKOc2RTnZsSeylwSIM1lMhVRqPGRVLWayvKz9wEBX52d5+dT96chfZ+cBx2Bx+aBTWfwqNwvixtccqqnZ3UDeWwKwAPzU1Hch6MklHcc5ZEFHql1HpQBbCQyWeVrs8hjBe7nZ0E6w14qQmZVXAUXInxm8tg/3EdXMiWuZoR0z30LjwFM2XEhe42f/qxGeYAFpT5b8dQwCwMP3H27uSxubPSIScpjeQbcyoa4D7aSToMFzVIeEeCRmgUDqYJXXYeElThY0A+4PQt1XifwWC4nwViW54Tl1bmp5Ympw4nkxOGUMHO4erif5ITy6uqUkFxfi2RXVrKRNZj7/NpkFo4j2fXa2uTaNPwZiGSnD2rrngLua8+Dtjjg/0kBUlG4xbG/AknRkuQfzE71vwPsX8g8sgNZYIElzYDXZP615+FJPE31Jx4/8fiJx088XOQ3b8r3bbnJ5/T7DK2SePB5i4iEj8fnivLgiy9nLPckv1QSyoPfhp5HMPlCSSQURUl89eVvOdZOTKAoX/2m2e8+PcvvP+3+3duB5OsHZPaaJgOUr77497e//vo/FHKXrPznL7/++2bld2f0/bjdVwKKTOYeBSnlVNAU7aFMCUVzCSV6ZYE+q1/7/UKw9+9uMw9/3zcef/JkQZcncXjhN0QZcsVcLqcVAUpR03GAAJGH8SfwsoWcovxxwfswDdJOHj6+jz7+9CGIJMHkNVVVZTlBbYP+o0aplDQVdUYrSlFNSfwx/mRBQifzMDCQtn4f/SUfv1ewoCkoMrDQNA10olgsoURtPKhqICXQEk2Rnz4kDyvRoEBGx9rIo2/I/nsWJ/Ig00yUYMJS0TL7qNzAgyDA50jAkClRyRuQxt+zGAqEI+Dve5wfsv3eyck8FOI9S+AlFCuPkpMHuSPBbqvUpZSUXL8X23T+4Mn4ULCfswjIo3BhsMsiJ/IoER7UZeZsQGQWZXRRFcsdJTgCXSkp2sn6R6TfdjoggxcC/rpQMB69tsF7R4+XhT9ESXSln7dVHQgB2X5oewYQUUugNWr3Ce/PZLjLKb3t41FwjD7Ye7x8+wx8qVZi7iJxMo9oUbFqUBH8hypJCfmdEwag4tAPPGyjP9VHH2TCbjjuHXxUPwIYOd06MIAW7fNXHYBySslypBGPmgOUj8j73b49aBmgyzncoOP+tvHo09VieIzKOPmMxtnRMDl6vAvpuGqdf1HL0ZzLOuOTjjVdpWTlMWgaRO0/kQGoStjGtp6JTqRdPHRzGRq6ONqPAsENTmPocj89gvN9fBvSLc2hDC764OQh2xxMzshaVeXbI3TL6gIOQIAPj7Lh6GfBjrrhTIYYj0AGE4QH+wB6e/vZKdHPiJ3SlW9vQ/aglaIuUlTsdzt4SA79kQ2Po9KEBDJ4ChxmPeo2OGHFeAwFCTEBeBjm0nudCVVgevtPWMknHH7SmLBin7CDhxMXYMgZz6QyBkNQgxxng9OjMcuR7kEC+QL/L7nE8MNnxITyYLcTRvXqIo6AkrPz0BKS4+nm4xrNWG/36sP1ugxOjwabMBj/PAxzGbp4mUg3dR9Xu8nRE5J/ORMNA4BdAxyHJ4bfnCIXIT17+gRGpDpx2U26rw/pDiRIyu6fh2kuLJPup/bMegD9TxVWrriJZEswnAbiDD+yTX1yaGyq3B3v7qc+w7XrEAeXqhtMW3gY5jLOfgWsn35arOTtH2NFmbvINhWw8yg50pOc/bhE1A5L3jjVSPeuA5yObjAX2sCjMGSYC/Ppl20Rb3T8yJmFWsXuQUs2Hg7rcbDDbB6A5JRvRkcvEh7X2ZB2Gb1uRNxe/xHGv37oY/WOM6HqYRz21p1Rwk4gZzuyPtXpbO3vIzFHLas4iG1Iuwz3NmEwvnlcMtyHQ4b0/79j9xEOsaVcJazY3B8Cb+JwyoxHSanbhhxqOBOTh3+D8c1jSHcf1+0/Ikh93NDVeHxBOy7aotgMBlseBhFHNqY1JCMsjmvKfxHHEadDjjl+zBDvHgxsML556CMNObw7zaLx3oWHSvR4KSlazpgoFPNmV6QI1ewJ6kEMhuQnidyCJbANO3/csf+qEXH9G4xfHhcMc3E49zjVW7z1zYkGg2tRMtMEDL+QimtMc6xAGtQDeehInz4hQxK36jyR7vhlM+L67pL55FHo1c1lzO7cqcunUWZBPi4dQ1GJTjDbQHIaO5DVUsI0mUb1kI2sRk2wyEbDbkOEMSPuB34Nxq9+mNFlzC40ypC6+/riSQaDOUcRW4M4OzL/HO2LgJqUjA6J1pDSyRaFUZ5dNyv/4TGnmDWub4PxyeOCwWPoeOl97Oz72D5nYh5FWcEZU33Q0BJINqYxmyg1pLiyNcnLKY9psXLcGQQ2GH88Ch8Y7uOqu1A1URqUnSy5MG2XmdLDlJl9yPAvDTwy9a6qsyRU7T5JlklRPe5+EtdNHn5/RtsnD71SgtzQ/Xe8aab0zJ6F4lIDtgGoG9XzLFWRwUvkMWQUQS0ophzhAEFItrUGHDjgCQ9JrD3mLEwHMujTgfjjcf64aGsIzYeeWmydLqXIbMUBO+b6TEEr5D9vL0rkJoReGkzxpWpCKioWppqjb4L3vOMWa1nENWtcv00QX0+3mIs7jvhlGnVHzfPXEkpCLdK+Bq7mg2VAXZLPR2k29mee35XwWbLy3W6eaQJJ6mVztaYRBzjeIxbejzmNgAbjD9+gHm3HXUsp1kntHf9DTrd+IGBNyXGVSdWUra0dMvdE4miL38pj0EkoWzyqiga+h9T5muGEcg04MHdXvsX0z/08+s2mkM82uy8efUZ0OUWG9ZpObaj9sUms/IXnt/OsgicYUFW2yH05RaVtoJKefuUavDNb2jzxFAIajK9nDxs8LJGNDO48ZDWdpjR2hnAuRzs8X8/nIcVS89v8zmIeck91keejqCngaUxPgnc0ZndF0ly+bY23ttOwRlx/XUM/PAqGuQzrlkqz0t7LNnc6dLGb1nRFxaodUj6vB5NEvs5vbW/V1YScBzRgMpCZ5rd4qj/KX3aZj6X4GstDZKocvdM7broxHPe6cXjZ5OGva+iHh24uEG2ZX6eNKsPNM3c6pNd0esyU6P+2t7br6DYg6Srm8frjuqbIoB9oPKgM4Frz+OARcSnwalzPhsjk0k+BbO7psDW+kFp33Di0RFx/BuPjyYVLRrTVO3WsyB9rwENqOlAPQiK/SOawxZOZ59EbojIAnRzwAK2o1+GpoDKgKOiAn9GYg/qBTsQlusiKRFMdM6SQoQ396DebZP4Mxg+8wYZo28/sQ8czRsML4FlQVZgamQhYRF2Koh7sgG1sb4FaJFAt6vVFMI5dgLCN8TaPvLbQkcAteEGU5K/w1+lAJEjkvlmIQ1lvSYNIrWs/NAzGT0rmg4dhLhBtWSLI7OMyO6SdZbCmeBwMRqI1CDoICBw4yXx+keoIOBCc/Y6GUQUE7lB3wEp2QGOUEthSlIQc6kJKir0HjdvKYASc8tDVfmOPkj6ycWgYjA8cfnhcMnicEl7I8WNFY46QxtYomSTA2dpZlMCxIIYdCMf8Vn17Gyrc71A7fshjxKkT/5HTPYdkzVQhXwM/ag5mDzC2Q4OHn66hdx4FwyCdOwzcha1KIYF8VOchLQKPrUWYFLiKRVyg3dqFsCNjNgaasgsBmugQEITHlO8kBw94vO5teMuOED8G40M/uvzJbUzNIcZCfoE8JJ6kn9ROVEXZquclXMp7RrJ1yFMX8/VtCMUqOhQIPUWStuFLSgYP8KO3H/k8DZ8G453HhdPHtckO8tjdgbnt4KcMIHYZj+3/3rv3/G952iEu0ZRVg9REAjeibGM2srWNKgM2hX61qPsPiM47AWj4aoJ45mGai0d5BDzq5GtOiH4AiB8oj8UXN27cWIr9KGF7EHiA86DlPKrEd8Th0iYiizMaDVPgR38IRMNX19C7fvg+iyOIkzC3HepO6eTAf/DPbqDEYt+D7ywqRUg4NOwh0r7A9k50G6IuwQGWg5pFeohQCB49CojDj8F45uHXXLq66oos7UYXd+isgMeOJO1C0fY94bEUi4FfIJsBcqACOdzHDQkLpPT5bQk3GiKOep6ZC4ThemAafiKMVx5668OHgMEUTYMh+oFJ2eKPS0xBXhZJhVsy9iqz7R7IRo5iXYM8ZCUX1I8a4t1gPOtHgLMAg9lFb4B1CX7ai5K0COH1+3uMx15eX84FGDnWOMPmIpSu4Ha3IARLxJEoiWB+1BDvTRCvPPybS1fXD1Dtb4NSYIJKwgbWuGA7MWYvMX2LA1vWVullD/DfEdGqXX5rkbRLgvpRUzx/7B6fWOg9fcwGAYORcf6khKXpB6k/ni8tIQ3wqBLVD42s14AvIT1nSEx/qC+iZdUlDeE8ahpH17BXg/EKzrlB3JPIbL0tv7sNcUPfG6a+ijF5IdH9QrS1Lsu0L5BISCCQyC7mVcDRjB81xLPBeOTRd/qQLgIGQ2t1bAWZKfcDnceeFCVNY0JN3yzGumPSYh4XdI8e+c173MXr5+7teQGiC8qOoiYaivWEktN5xPIEBXUidDeQhBc94JVDKrpV9KOBNLNBvLbZPXILeFIJrZhIWLd14DbSorSn8/iR7PnIKZKxWQxyNPQiCXJJ6m18j8GWAPG6LuWNRzBzgZougTUYJFq5YqlUJNfIQboh/WgoCNEPknbQ5oCKVIp4qR2YymM2lVbw8JqieuPReHmJN9nBQJqT9au/EriFFGzie4PHC+SB2yPoIqaxLGktVlrDw2PX0BuPoKf0iLrTEngDEFXf1C4ZPGIPVJqTkV6J3im1Fyut4eGxCeKJR1BzgRTVdSuZ9MLg8VwlqkF2A+k4IOl4ZZ1J8zBQPOHwxMNorPuXuiK5AXlmKshLstEB1YPhAIfzEkKx+R4t4uHNYDzxCK6xj9y3kpkRBlwquA9UD7osiRnpc7z7pvEeLeLhzWC88AhuLscajBlhYj+CWigqw5FLKHr2+gtjIi2AgeIFhycewc0FU1Q3HlDTmaKUoH4pIQ5JVR48N+7volfmtQqHN4PxwiNotEV5fLrBvII6n6yxaIry6pp5/56jTd6stIxHkN6HIe6XwlgNJqYmSrgPG/zotWsWHhYX0grxVtJ5yz+a0NnbpxvMK5Ws0iae/3rEigMspoXicZnfY/1y6dQtMMfJY/erHfIWg4m9TIAffTkCYucReNBG8bqo7blxdD6oOC96Ygbzwjrxl+BHG3HEAo/ZIF5nGfD6fR9SeOZ6eZClhkEhNJw4YgG/k6AZ+f/n8Vd3g5Ecc485YUCA6UQe58417g50RtxjpDN5FHKn1XTHyc3O5PFX95ru+1N53O1IHuf6XFPUknYqj/c6k0eh8Xo6XMROnMrjVofy2MUvODB1JKcqyoNXjdG1Qe50KI//wfYpXXco4ZcWHv3tmlu20SBtOLcGadmYhZ8fL/TLlIq4VC0v/m/hPYJjZOQ0Hie8o1VaNQOU/wN9YiEIXlPn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6394" name="AutoShape 10" descr="data:image/png;base64,iVBORw0KGgoAAAANSUhEUgAAAQ8AAAC6CAMAAACHgTh+AAAB1FBMVEVlho3wXFLbTEi7v8KMoj1CQUb8wZf////e39qmqq1sjJA/PkOAk5mCmJthX2O8zDWMmp5RT1Q1QEY7Oj+wSEb1XVKxUU61ubyssLOVn6bqr4c3Njs7QEWLTEzhTUiBR0WhSER0c3iBg4butIyNjZLbYVnwaGF9fYL828rwTkPaQTvg3tne5uGKoDjbPzvwVUrbbWf0fnm1xzWcsTmGni1ffoFehI2ZsDrA0TOtwTaluTeSqTvbVE/43NjchYDbjYfyjIM2M0afsWDctJStoY/8z7Tdv7ndmpXzoJzerafztrHxlo/68e/cx8LbeHHzysinqJ709uzZ4MPH0ae8yGizwYaitWiKk43svZXGoYbdqYK2m4aSkoiar7Tawq79zabI09SFdGaqiXH76ttvX1UbMj2dWlXkjXDLl3j3kHXwh27mkXLeamffcV7rqYzYLif1v7vcpp/aJR3taFLUckPCwDrInz7QfkHHqjfXZERvRUSab0B4Nkajiz3FqT91gj1cYEGHkTwtKUe5vbO+zVeqsJius4p/hz+JjXJEQVJ1eUdMTUGsuFTT3YTU3aDq78Xjz6fvwX3Rt3ivq1rVyFy7xoHjx229sWeDnnNxj33m2Jx5km1GYhtmAAAYi0lEQVR4nO2diWPb1nnATYgiJNE27WiqLo+ZZUk2QYCUQJYEQIk6bFEXJUaSKcs56m1Jmi1TaymNk7TL1riW09pz09lxnK77Z/d97z2chCQA5CiDzhc7Jng9vB+/+z2Q5/rOnaXEdLlZoHcUbo2MjFyLWeVWoZ1ndKY87hiTvsMm3Tcy4gRy843hUbilz3lPV4+7hMeITUHaek5nyuOmwyYK74+MNAK5085zOlMexpT1s3hX53HtTeRxweEiCu8ZOKw82npOZ8jDdB/vEx6FOyYOC483Jr6Y7oMenh9xU4/2hpcz5WGbsulL7erR98bwMNwHWoTpO87SWs6Sh+k++s4V+ozIYufRZms5Ux57bM57BYutOK2l3Wd1ZjwKfaYO3D0Ox/vtVo+z4lE498Ev9EnvvWvHYfK423YcZ8Tj54M8f+/ejRs37sGsrx2HY6/9OM6GR+EfeZ6PLQGPGzBt5HD3rguPO28ID4LjwxjiWCI87t55zwVHu0MtkTPgUbgEOPgb95h63Lx1vuCGo+2hlkhQHn3nLwSV8z2ExxJVjyXxlq4ddh6XAg8AEvhjDvjC4fGrFwMLb/CIxe6BIwGXaoiB45+Cv//Fi1fHh9vKY/jqaDyo9FMeW7El0I57VQg0MRf55+ADoIxeDQgkEI8L46PdgSVOefAf3ru39CHeWHLBcfet4AMQGR073z4ewxfjTfC4zNvFRT+udTcxABvlUht5XG6GR9zBw0U9mnl/XdrHo9AMj/holx3HjZHYu/YVl9hH/c3jOAMeV97yL1fiaYd6XBv56OOPbUQ++jjAG1uGOCMeV97+B//yy6oDx9IncO+/kFj7yean/wrysybl7Stnw+Otv0v6lcymg0Z1hUtyyU8Jjk+zAwMR8qc5+dlbZ8aD8yeZZYbhkCvXqny1Vs4IHJf8N4Yj0hIJBw98auaA4ShnuKSQAcF7k5+0FEdIeEwlOWGW2ci+YH3kV0hj71etwhEGHklulp+YYZ50dsb+MlLFTQy0CkcYeOwDiirDURPsj81cu3bv1zNcy3C8/jyETNkMKGsZ58N7N8rgRwZapiCvOY/MRG35vh5X+DknjqSQFLiJqanpyUgqlW2FE3m9eQgYUzZrDMemHUcyw5UPN9I9oiiin51dm8+mmkbymvOombZSnbD5DkEoVwBFDxH9ObXpZom83jy4zKw+1dmk9flJYS5NWIByiCYPoDafasqXvOY8uCQLLAc2W8mUCQ2xp7K8OQNwspHJ9TWGbnY61ck8Jsgkl604klyF0KhsChkB/mSEbAolskLhrTWhIq87D07YpCm6RTmmUDnE1RkItMnM1OoG+tPqAbiObGqaKEl1MrAXee15cEK5ZkvRhTLS2JjIEFgbouFP0VCyqXlyezookNefByYZVhxziIPaj3CIt9OV1dpslRpKJJLN1poBEgIedm1BHD2bRGEEcCNiZSpD/Mc8WkoNXWlqpQkgIeOR3AQcaZqJZFA7yqTqh4lkCYY1AmQdgUwGcqoh4zHTgzjIK5NTgGOKehYyFeI6pgd0ILOBFCRcPDIbwGMqqd8W9YKGziW1BhRI8mHqSkfzQOchzrFgsy/2bOhxh00mW9XNJFXTdaWTeXCgHRWmEsKyKC47eYCCrDEzqeq60rk8SHid0Q8qYDn6IzqPeRZi6E1+3r8LCROPJFjLoa4S6Ep0NjqPgUlTKVIQf6v+FSREPJLLYk/aOHLjEbHwyE4H8iAh4pFJW9TjVB5EQWq+FSREPCCgiBOe9SOSxZjbwTwgoPRsmHUu4cEWMjm21pidtAWVIB41PDww/zLNZWYfeGxOMZlmMo9Vrj41NJi1zuUhgPvYNF5D+2O62Fe52dSyawFSkPDwmAD3YT2wio0HP8l4zAdwIKHhgZVt2nAfXnhgNsL7xBEiHnNWd+qFR2QgQNUfHh4QXir+eKQCZGSh4SGcwEM8gYfPANMBPMTVqenaG6cfx/oPsZzhBmjP1MEj29E8ysfEl7SA+Xq22shj0nK783hgu9RITy08UGnANhp5DHR0/sFxkI/tu/DogRovgpVLQz62EqADEh4epH+sv8bKIz3DDUxWG3lgD9V3wR8eHsKq2Ty1x5cpLjvvEl8wvKx3bj2HDrVHP7Dx2OcGpht5EEY+aYSJB5fsMQ3GxmPClQeai/8Oe4h4CKtmBmLjgf7DxV7g1orvBnuIeJCGIeuA2HhwbjxSBwGibbh4ZCo9+pKcrX7JCKmskwch5Ls7Fi4emJKxnR+2eHt4eHDg5IHNQv/eNFw8QEEAw37SqR9iY31Lmuv+vUfIeHAzabCYBh6N/Q+yGBVk+TZkPDAHESvCaTyyuJodbENMuHiQPUEIBJLVtCl2HgcpgsN3ahpGHmzPmJAUbJKyCSlmAu2GCR8PTtgQcbel/ToY64zojsuDgJuUQ8eDaAjulLK+3JxPNktCb0DtCCMPkreDikxZiJg01knhvxJ4C3sIeXCZMsk6NsrGTl0yk6y+gb3axI7+MPLghBm6oT+9Wp5JZjLEnw5MrrALHA6auVAqlDxARdjGdVFMb1RWV2tswzZmYZPNXO4RVh5cMrNZ6REb8rHadHOXA4WWBxKZmaukyXYHyqNaW480SSMEPOgGoOOQJCc2lw8PVw/WVuYnW3A1YQh4lFH2hWMfT2Kqms225GLTMPCgG4AOjweC0hoW4eBRmZmYSosznCBwGYHD8JrM4GXbeASBJgm3uCxejQz5R2oAjSZF/kbwOBshD0XwWrJO4XE/c78iTkCaLvbMZebEZcjEksIhUZrk/oYoVrhMrQpZOuYf0/P8eqrGT6dmq6SBugbVTI2fJb32DuGRXl2tiJVMWVzeT6eBx8bUqlieEJe51Y0JLp0uLwOxGl+DKm5tha+l4E+VXxvga5P8wfQsH8H75w/4lXlva3Uh4AGZ15zACfenltM9wKOc2RTnZsSeylwSIM1lMhVRqPGRVLWayvKz9wEBX52d5+dT96chfZ+cBx2Bx+aBTWfwqNwvixtccqqnZ3UDeWwKwAPzU1Hch6MklHcc5ZEFHql1HpQBbCQyWeVrs8hjBe7nZ0E6w14qQmZVXAUXInxm8tg/3EdXMiWuZoR0z30LjwFM2XEhe42f/qxGeYAFpT5b8dQwCwMP3H27uSxubPSIScpjeQbcyoa4D7aSToMFzVIeEeCRmgUDqYJXXYeElThY0A+4PQt1XifwWC4nwViW54Tl1bmp5Ympw4nkxOGUMHO4erif5ITy6uqUkFxfi2RXVrKRNZj7/NpkFo4j2fXa2uTaNPwZiGSnD2rrngLua8+Dtjjg/0kBUlG4xbG/AknRkuQfzE71vwPsX8g8sgNZYIElzYDXZP615+FJPE31Jx4/8fiJx088XOQ3b8r3bbnJ5/T7DK2SePB5i4iEj8fnivLgiy9nLPckv1QSyoPfhp5HMPlCSSQURUl89eVvOdZOTKAoX/2m2e8+PcvvP+3+3duB5OsHZPaaJgOUr77497e//vo/FHKXrPznL7/++2bld2f0/bjdVwKKTOYeBSnlVNAU7aFMCUVzCSV6ZYE+q1/7/UKw9+9uMw9/3zcef/JkQZcncXjhN0QZcsVcLqcVAUpR03GAAJGH8SfwsoWcovxxwfswDdJOHj6+jz7+9CGIJMHkNVVVZTlBbYP+o0aplDQVdUYrSlFNSfwx/mRBQifzMDCQtn4f/SUfv1ewoCkoMrDQNA10olgsoURtPKhqICXQEk2Rnz4kDyvRoEBGx9rIo2/I/nsWJ/Ig00yUYMJS0TL7qNzAgyDA50jAkClRyRuQxt+zGAqEI+Dve5wfsv3eyck8FOI9S+AlFCuPkpMHuSPBbqvUpZSUXL8X23T+4Mn4ULCfswjIo3BhsMsiJ/IoER7UZeZsQGQWZXRRFcsdJTgCXSkp2sn6R6TfdjoggxcC/rpQMB69tsF7R4+XhT9ESXSln7dVHQgB2X5oewYQUUugNWr3Ce/PZLjLKb3t41FwjD7Ye7x8+wx8qVZi7iJxMo9oUbFqUBH8hypJCfmdEwag4tAPPGyjP9VHH2TCbjjuHXxUPwIYOd06MIAW7fNXHYBySslypBGPmgOUj8j73b49aBmgyzncoOP+tvHo09VieIzKOPmMxtnRMDl6vAvpuGqdf1HL0ZzLOuOTjjVdpWTlMWgaRO0/kQGoStjGtp6JTqRdPHRzGRq6ONqPAsENTmPocj89gvN9fBvSLc2hDC764OQh2xxMzshaVeXbI3TL6gIOQIAPj7Lh6GfBjrrhTIYYj0AGE4QH+wB6e/vZKdHPiJ3SlW9vQ/aglaIuUlTsdzt4SA79kQ2Po9KEBDJ4ChxmPeo2OGHFeAwFCTEBeBjm0nudCVVgevtPWMknHH7SmLBin7CDhxMXYMgZz6QyBkNQgxxng9OjMcuR7kEC+QL/L7nE8MNnxITyYLcTRvXqIo6AkrPz0BKS4+nm4xrNWG/36sP1ugxOjwabMBj/PAxzGbp4mUg3dR9Xu8nRE5J/ORMNA4BdAxyHJ4bfnCIXIT17+gRGpDpx2U26rw/pDiRIyu6fh2kuLJPup/bMegD9TxVWrriJZEswnAbiDD+yTX1yaGyq3B3v7qc+w7XrEAeXqhtMW3gY5jLOfgWsn35arOTtH2NFmbvINhWw8yg50pOc/bhE1A5L3jjVSPeuA5yObjAX2sCjMGSYC/Ppl20Rb3T8yJmFWsXuQUs2Hg7rcbDDbB6A5JRvRkcvEh7X2ZB2Gb1uRNxe/xHGv37oY/WOM6HqYRz21p1Rwk4gZzuyPtXpbO3vIzFHLas4iG1Iuwz3NmEwvnlcMtyHQ4b0/79j9xEOsaVcJazY3B8Cb+JwyoxHSanbhhxqOBOTh3+D8c1jSHcf1+0/Ikh93NDVeHxBOy7aotgMBlseBhFHNqY1JCMsjmvKfxHHEadDjjl+zBDvHgxsML556CMNObw7zaLx3oWHSvR4KSlazpgoFPNmV6QI1ewJ6kEMhuQnidyCJbANO3/csf+qEXH9G4xfHhcMc3E49zjVW7z1zYkGg2tRMtMEDL+QimtMc6xAGtQDeehInz4hQxK36jyR7vhlM+L67pL55FHo1c1lzO7cqcunUWZBPi4dQ1GJTjDbQHIaO5DVUsI0mUb1kI2sRk2wyEbDbkOEMSPuB34Nxq9+mNFlzC40ypC6+/riSQaDOUcRW4M4OzL/HO2LgJqUjA6J1pDSyRaFUZ5dNyv/4TGnmDWub4PxyeOCwWPoeOl97Oz72D5nYh5FWcEZU33Q0BJINqYxmyg1pLiyNcnLKY9psXLcGQQ2GH88Ch8Y7uOqu1A1URqUnSy5MG2XmdLDlJl9yPAvDTwy9a6qsyRU7T5JlklRPe5+EtdNHn5/RtsnD71SgtzQ/Xe8aab0zJ6F4lIDtgGoG9XzLFWRwUvkMWQUQS0ophzhAEFItrUGHDjgCQ9JrD3mLEwHMujTgfjjcf64aGsIzYeeWmydLqXIbMUBO+b6TEEr5D9vL0rkJoReGkzxpWpCKioWppqjb4L3vOMWa1nENWtcv00QX0+3mIs7jvhlGnVHzfPXEkpCLdK+Bq7mg2VAXZLPR2k29mee35XwWbLy3W6eaQJJ6mVztaYRBzjeIxbejzmNgAbjD9+gHm3HXUsp1kntHf9DTrd+IGBNyXGVSdWUra0dMvdE4miL38pj0EkoWzyqiga+h9T5muGEcg04MHdXvsX0z/08+s2mkM82uy8efUZ0OUWG9ZpObaj9sUms/IXnt/OsgicYUFW2yH05RaVtoJKefuUavDNb2jzxFAIajK9nDxs8LJGNDO48ZDWdpjR2hnAuRzs8X8/nIcVS89v8zmIeck91keejqCngaUxPgnc0ZndF0ly+bY23ttOwRlx/XUM/PAqGuQzrlkqz0t7LNnc6dLGb1nRFxaodUj6vB5NEvs5vbW/V1YScBzRgMpCZ5rd4qj/KX3aZj6X4GstDZKocvdM7broxHPe6cXjZ5OGva+iHh24uEG2ZX6eNKsPNM3c6pNd0esyU6P+2t7br6DYg6Srm8frjuqbIoB9oPKgM4Frz+OARcSnwalzPhsjk0k+BbO7psDW+kFp33Di0RFx/BuPjyYVLRrTVO3WsyB9rwENqOlAPQiK/SOawxZOZ59EbojIAnRzwAK2o1+GpoDKgKOiAn9GYg/qBTsQlusiKRFMdM6SQoQ396DebZP4Mxg+8wYZo28/sQ8czRsML4FlQVZgamQhYRF2Koh7sgG1sb4FaJFAt6vVFMI5dgLCN8TaPvLbQkcAteEGU5K/w1+lAJEjkvlmIQ1lvSYNIrWs/NAzGT0rmg4dhLhBtWSLI7OMyO6SdZbCmeBwMRqI1CDoICBw4yXx+keoIOBCc/Y6GUQUE7lB3wEp2QGOUEthSlIQc6kJKir0HjdvKYASc8tDVfmOPkj6ycWgYjA8cfnhcMnicEl7I8WNFY46QxtYomSTA2dpZlMCxIIYdCMf8Vn17Gyrc71A7fshjxKkT/5HTPYdkzVQhXwM/ag5mDzC2Q4OHn66hdx4FwyCdOwzcha1KIYF8VOchLQKPrUWYFLiKRVyg3dqFsCNjNgaasgsBmugQEITHlO8kBw94vO5teMuOED8G40M/uvzJbUzNIcZCfoE8JJ6kn9ROVEXZquclXMp7RrJ1yFMX8/VtCMUqOhQIPUWStuFLSgYP8KO3H/k8DZ8G453HhdPHtckO8tjdgbnt4KcMIHYZj+3/3rv3/G952iEu0ZRVg9REAjeibGM2srWNKgM2hX61qPsPiM47AWj4aoJ45mGai0d5BDzq5GtOiH4AiB8oj8UXN27cWIr9KGF7EHiA86DlPKrEd8Th0iYiizMaDVPgR38IRMNX19C7fvg+iyOIkzC3HepO6eTAf/DPbqDEYt+D7ywqRUg4NOwh0r7A9k50G6IuwQGWg5pFeohQCB49CojDj8F45uHXXLq66oos7UYXd+isgMeOJO1C0fY94bEUi4FfIJsBcqACOdzHDQkLpPT5bQk3GiKOep6ZC4ThemAafiKMVx5668OHgMEUTYMh+oFJ2eKPS0xBXhZJhVsy9iqz7R7IRo5iXYM8ZCUX1I8a4t1gPOtHgLMAg9lFb4B1CX7ai5K0COH1+3uMx15eX84FGDnWOMPmIpSu4Ha3IARLxJEoiWB+1BDvTRCvPPybS1fXD1Dtb4NSYIJKwgbWuGA7MWYvMX2LA1vWVullD/DfEdGqXX5rkbRLgvpRUzx/7B6fWOg9fcwGAYORcf6khKXpB6k/ni8tIQ3wqBLVD42s14AvIT1nSEx/qC+iZdUlDeE8ahpH17BXg/EKzrlB3JPIbL0tv7sNcUPfG6a+ijF5IdH9QrS1Lsu0L5BISCCQyC7mVcDRjB81xLPBeOTRd/qQLgIGQ2t1bAWZKfcDnceeFCVNY0JN3yzGumPSYh4XdI8e+c173MXr5+7teQGiC8qOoiYaivWEktN5xPIEBXUidDeQhBc94JVDKrpV9KOBNLNBvLbZPXILeFIJrZhIWLd14DbSorSn8/iR7PnIKZKxWQxyNPQiCXJJ6m18j8GWAPG6LuWNRzBzgZougTUYJFq5YqlUJNfIQboh/WgoCNEPknbQ5oCKVIp4qR2YymM2lVbw8JqieuPReHmJN9nBQJqT9au/EriFFGzie4PHC+SB2yPoIqaxLGktVlrDw2PX0BuPoKf0iLrTEngDEFXf1C4ZPGIPVJqTkV6J3im1Fyut4eGxCeKJR1BzgRTVdSuZ9MLg8VwlqkF2A+k4IOl4ZZ1J8zBQPOHwxMNorPuXuiK5AXlmKshLstEB1YPhAIfzEkKx+R4t4uHNYDzxCK6xj9y3kpkRBlwquA9UD7osiRnpc7z7pvEeLeLhzWC88AhuLscajBlhYj+CWigqw5FLKHr2+gtjIi2AgeIFhycewc0FU1Q3HlDTmaKUoH4pIQ5JVR48N+7volfmtQqHN4PxwiNotEV5fLrBvII6n6yxaIry6pp5/56jTd6stIxHkN6HIe6XwlgNJqYmSrgPG/zotWsWHhYX0grxVtJ5yz+a0NnbpxvMK5Ws0iae/3rEigMspoXicZnfY/1y6dQtMMfJY/erHfIWg4m9TIAffTkCYucReNBG8bqo7blxdD6oOC96Ygbzwjrxl+BHG3HEAo/ZIF5nGfD6fR9SeOZ6eZClhkEhNJw4YgG/k6AZ+f/n8Vd3g5Ecc485YUCA6UQe58417g50RtxjpDN5FHKn1XTHyc3O5PFX95ru+1N53O1IHuf6XFPUknYqj/c6k0eh8Xo6XMROnMrjVofy2MUvODB1JKcqyoNXjdG1Qe50KI//wfYpXXco4ZcWHv3tmlu20SBtOLcGadmYhZ8fL/TLlIq4VC0v/m/hPYJjZOQ0Hie8o1VaNQOU/wN9YiEIXlPn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6396" name="AutoShape 12" descr="data:image/png;base64,iVBORw0KGgoAAAANSUhEUgAAAQ8AAAC6CAMAAACHgTh+AAAB1FBMVEVlho3wXFLbTEi7v8KMoj1CQUb8wZf////e39qmqq1sjJA/PkOAk5mCmJthX2O8zDWMmp5RT1Q1QEY7Oj+wSEb1XVKxUU61ubyssLOVn6bqr4c3Njs7QEWLTEzhTUiBR0WhSER0c3iBg4butIyNjZLbYVnwaGF9fYL828rwTkPaQTvg3tne5uGKoDjbPzvwVUrbbWf0fnm1xzWcsTmGni1ffoFehI2ZsDrA0TOtwTaluTeSqTvbVE/43NjchYDbjYfyjIM2M0afsWDctJStoY/8z7Tdv7ndmpXzoJzerafztrHxlo/68e/cx8LbeHHzysinqJ709uzZ4MPH0ae8yGizwYaitWiKk43svZXGoYbdqYK2m4aSkoiar7Tawq79zabI09SFdGaqiXH76ttvX1UbMj2dWlXkjXDLl3j3kHXwh27mkXLeamffcV7rqYzYLif1v7vcpp/aJR3taFLUckPCwDrInz7QfkHHqjfXZERvRUSab0B4Nkajiz3FqT91gj1cYEGHkTwtKUe5vbO+zVeqsJius4p/hz+JjXJEQVJ1eUdMTUGsuFTT3YTU3aDq78Xjz6fvwX3Rt3ivq1rVyFy7xoHjx229sWeDnnNxj33m2Jx5km1GYhtmAAAYi0lEQVR4nO2diWPb1nnATYgiJNE27WiqLo+ZZUk2QYCUQJYEQIk6bFEXJUaSKcs56m1Jmi1TaymNk7TL1riW09pz09lxnK77Z/d97z2chCQA5CiDzhc7Jng9vB+/+z2Q5/rOnaXEdLlZoHcUbo2MjFyLWeVWoZ1ndKY87hiTvsMm3Tcy4gRy843hUbilz3lPV4+7hMeITUHaek5nyuOmwyYK74+MNAK5085zOlMexpT1s3hX53HtTeRxweEiCu8ZOKw82npOZ8jDdB/vEx6FOyYOC483Jr6Y7oMenh9xU4/2hpcz5WGbsulL7erR98bwMNwHWoTpO87SWs6Sh+k++s4V+ozIYufRZms5Ux57bM57BYutOK2l3Wd1ZjwKfaYO3D0Ox/vtVo+z4lE498Ev9EnvvWvHYfK423YcZ8Tj54M8f+/ejRs37sGsrx2HY6/9OM6GR+EfeZ6PLQGPGzBt5HD3rguPO28ID4LjwxjiWCI87t55zwVHu0MtkTPgUbgEOPgb95h63Lx1vuCGo+2hlkhQHn3nLwSV8z2ExxJVjyXxlq4ddh6XAg8AEvhjDvjC4fGrFwMLb/CIxe6BIwGXaoiB45+Cv//Fi1fHh9vKY/jqaDyo9FMeW7El0I57VQg0MRf55+ADoIxeDQgkEI8L46PdgSVOefAf3ru39CHeWHLBcfet4AMQGR073z4ewxfjTfC4zNvFRT+udTcxABvlUht5XG6GR9zBw0U9mnl/XdrHo9AMj/holx3HjZHYu/YVl9hH/c3jOAMeV97yL1fiaYd6XBv56OOPbUQ++jjAG1uGOCMeV97+B//yy6oDx9IncO+/kFj7yean/wrysybl7Stnw+Otv0v6lcymg0Z1hUtyyU8Jjk+zAwMR8qc5+dlbZ8aD8yeZZYbhkCvXqny1Vs4IHJf8N4Yj0hIJBw98auaA4ShnuKSQAcF7k5+0FEdIeEwlOWGW2ci+YH3kV0hj71etwhEGHklulp+YYZ50dsb+MlLFTQy0CkcYeOwDiirDURPsj81cu3bv1zNcy3C8/jyETNkMKGsZ58N7N8rgRwZapiCvOY/MRG35vh5X+DknjqSQFLiJqanpyUgqlW2FE3m9eQgYUzZrDMemHUcyw5UPN9I9oiiin51dm8+mmkbymvOombZSnbD5DkEoVwBFDxH9ObXpZom83jy4zKw+1dmk9flJYS5NWIByiCYPoDafasqXvOY8uCQLLAc2W8mUCQ2xp7K8OQNwspHJ9TWGbnY61ck8Jsgkl604klyF0KhsChkB/mSEbAolskLhrTWhIq87D07YpCm6RTmmUDnE1RkItMnM1OoG+tPqAbiObGqaKEl1MrAXee15cEK5ZkvRhTLS2JjIEFgbouFP0VCyqXlyezookNefByYZVhxziIPaj3CIt9OV1dpslRpKJJLN1poBEgIedm1BHD2bRGEEcCNiZSpD/Mc8WkoNXWlqpQkgIeOR3AQcaZqJZFA7yqTqh4lkCYY1AmQdgUwGcqoh4zHTgzjIK5NTgGOKehYyFeI6pgd0ILOBFCRcPDIbwGMqqd8W9YKGziW1BhRI8mHqSkfzQOchzrFgsy/2bOhxh00mW9XNJFXTdaWTeXCgHRWmEsKyKC47eYCCrDEzqeq60rk8SHid0Q8qYDn6IzqPeRZi6E1+3r8LCROPJFjLoa4S6Ep0NjqPgUlTKVIQf6v+FSREPJLLYk/aOHLjEbHwyE4H8iAh4pFJW9TjVB5EQWq+FSREPCCgiBOe9SOSxZjbwTwgoPRsmHUu4cEWMjm21pidtAWVIB41PDww/zLNZWYfeGxOMZlmMo9Vrj41NJi1zuUhgPvYNF5D+2O62Fe52dSyawFSkPDwmAD3YT2wio0HP8l4zAdwIKHhgZVt2nAfXnhgNsL7xBEiHnNWd+qFR2QgQNUfHh4QXir+eKQCZGSh4SGcwEM8gYfPANMBPMTVqenaG6cfx/oPsZzhBmjP1MEj29E8ysfEl7SA+Xq22shj0nK783hgu9RITy08UGnANhp5DHR0/sFxkI/tu/DogRovgpVLQz62EqADEh4epH+sv8bKIz3DDUxWG3lgD9V3wR8eHsKq2Ty1x5cpLjvvEl8wvKx3bj2HDrVHP7Dx2OcGpht5EEY+aYSJB5fsMQ3GxmPClQeai/8Oe4h4CKtmBmLjgf7DxV7g1orvBnuIeJCGIeuA2HhwbjxSBwGibbh4ZCo9+pKcrX7JCKmskwch5Ls7Fi4emJKxnR+2eHt4eHDg5IHNQv/eNFw8QEEAw37SqR9iY31Lmuv+vUfIeHAzabCYBh6N/Q+yGBVk+TZkPDAHESvCaTyyuJodbENMuHiQPUEIBJLVtCl2HgcpgsN3ahpGHmzPmJAUbJKyCSlmAu2GCR8PTtgQcbel/ToY64zojsuDgJuUQ8eDaAjulLK+3JxPNktCb0DtCCMPkreDikxZiJg01knhvxJ4C3sIeXCZMsk6NsrGTl0yk6y+gb3axI7+MPLghBm6oT+9Wp5JZjLEnw5MrrALHA6auVAqlDxARdjGdVFMb1RWV2tswzZmYZPNXO4RVh5cMrNZ6REb8rHadHOXA4WWBxKZmaukyXYHyqNaW480SSMEPOgGoOOQJCc2lw8PVw/WVuYnW3A1YQh4lFH2hWMfT2Kqms225GLTMPCgG4AOjweC0hoW4eBRmZmYSosznCBwGYHD8JrM4GXbeASBJgm3uCxejQz5R2oAjSZF/kbwOBshD0XwWrJO4XE/c78iTkCaLvbMZebEZcjEksIhUZrk/oYoVrhMrQpZOuYf0/P8eqrGT6dmq6SBugbVTI2fJb32DuGRXl2tiJVMWVzeT6eBx8bUqlieEJe51Y0JLp0uLwOxGl+DKm5tha+l4E+VXxvga5P8wfQsH8H75w/4lXlva3Uh4AGZ15zACfenltM9wKOc2RTnZsSeylwSIM1lMhVRqPGRVLWayvKz9wEBX52d5+dT96chfZ+cBx2Bx+aBTWfwqNwvixtccqqnZ3UDeWwKwAPzU1Hch6MklHcc5ZEFHql1HpQBbCQyWeVrs8hjBe7nZ0E6w14qQmZVXAUXInxm8tg/3EdXMiWuZoR0z30LjwFM2XEhe42f/qxGeYAFpT5b8dQwCwMP3H27uSxubPSIScpjeQbcyoa4D7aSToMFzVIeEeCRmgUDqYJXXYeElThY0A+4PQt1XifwWC4nwViW54Tl1bmp5Ympw4nkxOGUMHO4erif5ITy6uqUkFxfi2RXVrKRNZj7/NpkFo4j2fXa2uTaNPwZiGSnD2rrngLua8+Dtjjg/0kBUlG4xbG/AknRkuQfzE71vwPsX8g8sgNZYIElzYDXZP615+FJPE31Jx4/8fiJx088XOQ3b8r3bbnJ5/T7DK2SePB5i4iEj8fnivLgiy9nLPckv1QSyoPfhp5HMPlCSSQURUl89eVvOdZOTKAoX/2m2e8+PcvvP+3+3duB5OsHZPaaJgOUr77497e//vo/FHKXrPznL7/++2bld2f0/bjdVwKKTOYeBSnlVNAU7aFMCUVzCSV6ZYE+q1/7/UKw9+9uMw9/3zcef/JkQZcncXjhN0QZcsVcLqcVAUpR03GAAJGH8SfwsoWcovxxwfswDdJOHj6+jz7+9CGIJMHkNVVVZTlBbYP+o0aplDQVdUYrSlFNSfwx/mRBQifzMDCQtn4f/SUfv1ewoCkoMrDQNA10olgsoURtPKhqICXQEk2Rnz4kDyvRoEBGx9rIo2/I/nsWJ/Ig00yUYMJS0TL7qNzAgyDA50jAkClRyRuQxt+zGAqEI+Dve5wfsv3eyck8FOI9S+AlFCuPkpMHuSPBbqvUpZSUXL8X23T+4Mn4ULCfswjIo3BhsMsiJ/IoER7UZeZsQGQWZXRRFcsdJTgCXSkp2sn6R6TfdjoggxcC/rpQMB69tsF7R4+XhT9ESXSln7dVHQgB2X5oewYQUUugNWr3Ce/PZLjLKb3t41FwjD7Ye7x8+wx8qVZi7iJxMo9oUbFqUBH8hypJCfmdEwag4tAPPGyjP9VHH2TCbjjuHXxUPwIYOd06MIAW7fNXHYBySslypBGPmgOUj8j73b49aBmgyzncoOP+tvHo09VieIzKOPmMxtnRMDl6vAvpuGqdf1HL0ZzLOuOTjjVdpWTlMWgaRO0/kQGoStjGtp6JTqRdPHRzGRq6ONqPAsENTmPocj89gvN9fBvSLc2hDC764OQh2xxMzshaVeXbI3TL6gIOQIAPj7Lh6GfBjrrhTIYYj0AGE4QH+wB6e/vZKdHPiJ3SlW9vQ/aglaIuUlTsdzt4SA79kQ2Po9KEBDJ4ChxmPeo2OGHFeAwFCTEBeBjm0nudCVVgevtPWMknHH7SmLBin7CDhxMXYMgZz6QyBkNQgxxng9OjMcuR7kEC+QL/L7nE8MNnxITyYLcTRvXqIo6AkrPz0BKS4+nm4xrNWG/36sP1ugxOjwabMBj/PAxzGbp4mUg3dR9Xu8nRE5J/ORMNA4BdAxyHJ4bfnCIXIT17+gRGpDpx2U26rw/pDiRIyu6fh2kuLJPup/bMegD9TxVWrriJZEswnAbiDD+yTX1yaGyq3B3v7qc+w7XrEAeXqhtMW3gY5jLOfgWsn35arOTtH2NFmbvINhWw8yg50pOc/bhE1A5L3jjVSPeuA5yObjAX2sCjMGSYC/Ppl20Rb3T8yJmFWsXuQUs2Hg7rcbDDbB6A5JRvRkcvEh7X2ZB2Gb1uRNxe/xHGv37oY/WOM6HqYRz21p1Rwk4gZzuyPtXpbO3vIzFHLas4iG1Iuwz3NmEwvnlcMtyHQ4b0/79j9xEOsaVcJazY3B8Cb+JwyoxHSanbhhxqOBOTh3+D8c1jSHcf1+0/Ikh93NDVeHxBOy7aotgMBlseBhFHNqY1JCMsjmvKfxHHEadDjjl+zBDvHgxsML556CMNObw7zaLx3oWHSvR4KSlazpgoFPNmV6QI1ewJ6kEMhuQnidyCJbANO3/csf+qEXH9G4xfHhcMc3E49zjVW7z1zYkGg2tRMtMEDL+QimtMc6xAGtQDeehInz4hQxK36jyR7vhlM+L67pL55FHo1c1lzO7cqcunUWZBPi4dQ1GJTjDbQHIaO5DVUsI0mUb1kI2sRk2wyEbDbkOEMSPuB34Nxq9+mNFlzC40ypC6+/riSQaDOUcRW4M4OzL/HO2LgJqUjA6J1pDSyRaFUZ5dNyv/4TGnmDWub4PxyeOCwWPoeOl97Oz72D5nYh5FWcEZU33Q0BJINqYxmyg1pLiyNcnLKY9psXLcGQQ2GH88Ch8Y7uOqu1A1URqUnSy5MG2XmdLDlJl9yPAvDTwy9a6qsyRU7T5JlklRPe5+EtdNHn5/RtsnD71SgtzQ/Xe8aab0zJ6F4lIDtgGoG9XzLFWRwUvkMWQUQS0ophzhAEFItrUGHDjgCQ9JrD3mLEwHMujTgfjjcf64aGsIzYeeWmydLqXIbMUBO+b6TEEr5D9vL0rkJoReGkzxpWpCKioWppqjb4L3vOMWa1nENWtcv00QX0+3mIs7jvhlGnVHzfPXEkpCLdK+Bq7mg2VAXZLPR2k29mee35XwWbLy3W6eaQJJ6mVztaYRBzjeIxbejzmNgAbjD9+gHm3HXUsp1kntHf9DTrd+IGBNyXGVSdWUra0dMvdE4miL38pj0EkoWzyqiga+h9T5muGEcg04MHdXvsX0z/08+s2mkM82uy8efUZ0OUWG9ZpObaj9sUms/IXnt/OsgicYUFW2yH05RaVtoJKefuUavDNb2jzxFAIajK9nDxs8LJGNDO48ZDWdpjR2hnAuRzs8X8/nIcVS89v8zmIeck91keejqCngaUxPgnc0ZndF0ly+bY23ttOwRlx/XUM/PAqGuQzrlkqz0t7LNnc6dLGb1nRFxaodUj6vB5NEvs5vbW/V1YScBzRgMpCZ5rd4qj/KX3aZj6X4GstDZKocvdM7broxHPe6cXjZ5OGva+iHh24uEG2ZX6eNKsPNM3c6pNd0esyU6P+2t7br6DYg6Srm8frjuqbIoB9oPKgM4Frz+OARcSnwalzPhsjk0k+BbO7psDW+kFp33Di0RFx/BuPjyYVLRrTVO3WsyB9rwENqOlAPQiK/SOawxZOZ59EbojIAnRzwAK2o1+GpoDKgKOiAn9GYg/qBTsQlusiKRFMdM6SQoQ396DebZP4Mxg+8wYZo28/sQ8czRsML4FlQVZgamQhYRF2Koh7sgG1sb4FaJFAt6vVFMI5dgLCN8TaPvLbQkcAteEGU5K/w1+lAJEjkvlmIQ1lvSYNIrWs/NAzGT0rmg4dhLhBtWSLI7OMyO6SdZbCmeBwMRqI1CDoICBw4yXx+keoIOBCc/Y6GUQUE7lB3wEp2QGOUEthSlIQc6kJKir0HjdvKYASc8tDVfmOPkj6ycWgYjA8cfnhcMnicEl7I8WNFY46QxtYomSTA2dpZlMCxIIYdCMf8Vn17Gyrc71A7fshjxKkT/5HTPYdkzVQhXwM/ag5mDzC2Q4OHn66hdx4FwyCdOwzcha1KIYF8VOchLQKPrUWYFLiKRVyg3dqFsCNjNgaasgsBmugQEITHlO8kBw94vO5teMuOED8G40M/uvzJbUzNIcZCfoE8JJ6kn9ROVEXZquclXMp7RrJ1yFMX8/VtCMUqOhQIPUWStuFLSgYP8KO3H/k8DZ8G453HhdPHtckO8tjdgbnt4KcMIHYZj+3/3rv3/G952iEu0ZRVg9REAjeibGM2srWNKgM2hX61qPsPiM47AWj4aoJ45mGai0d5BDzq5GtOiH4AiB8oj8UXN27cWIr9KGF7EHiA86DlPKrEd8Th0iYiizMaDVPgR38IRMNX19C7fvg+iyOIkzC3HepO6eTAf/DPbqDEYt+D7ywqRUg4NOwh0r7A9k50G6IuwQGWg5pFeohQCB49CojDj8F45uHXXLq66oos7UYXd+isgMeOJO1C0fY94bEUi4FfIJsBcqACOdzHDQkLpPT5bQk3GiKOep6ZC4ThemAafiKMVx5668OHgMEUTYMh+oFJ2eKPS0xBXhZJhVsy9iqz7R7IRo5iXYM8ZCUX1I8a4t1gPOtHgLMAg9lFb4B1CX7ai5K0COH1+3uMx15eX84FGDnWOMPmIpSu4Ha3IARLxJEoiWB+1BDvTRCvPPybS1fXD1Dtb4NSYIJKwgbWuGA7MWYvMX2LA1vWVullD/DfEdGqXX5rkbRLgvpRUzx/7B6fWOg9fcwGAYORcf6khKXpB6k/ni8tIQ3wqBLVD42s14AvIT1nSEx/qC+iZdUlDeE8ahpH17BXg/EKzrlB3JPIbL0tv7sNcUPfG6a+ijF5IdH9QrS1Lsu0L5BISCCQyC7mVcDRjB81xLPBeOTRd/qQLgIGQ2t1bAWZKfcDnceeFCVNY0JN3yzGumPSYh4XdI8e+c173MXr5+7teQGiC8qOoiYaivWEktN5xPIEBXUidDeQhBc94JVDKrpV9KOBNLNBvLbZPXILeFIJrZhIWLd14DbSorSn8/iR7PnIKZKxWQxyNPQiCXJJ6m18j8GWAPG6LuWNRzBzgZougTUYJFq5YqlUJNfIQboh/WgoCNEPknbQ5oCKVIp4qR2YymM2lVbw8JqieuPReHmJN9nBQJqT9au/EriFFGzie4PHC+SB2yPoIqaxLGktVlrDw2PX0BuPoKf0iLrTEngDEFXf1C4ZPGIPVJqTkV6J3im1Fyut4eGxCeKJR1BzgRTVdSuZ9MLg8VwlqkF2A+k4IOl4ZZ1J8zBQPOHwxMNorPuXuiK5AXlmKshLstEB1YPhAIfzEkKx+R4t4uHNYDzxCK6xj9y3kpkRBlwquA9UD7osiRnpc7z7pvEeLeLhzWC88AhuLscajBlhYj+CWigqw5FLKHr2+gtjIi2AgeIFhycewc0FU1Q3HlDTmaKUoH4pIQ5JVR48N+7volfmtQqHN4PxwiNotEV5fLrBvII6n6yxaIry6pp5/56jTd6stIxHkN6HIe6XwlgNJqYmSrgPG/zotWsWHhYX0grxVtJ5yz+a0NnbpxvMK5Ws0iae/3rEigMspoXicZnfY/1y6dQtMMfJY/erHfIWg4m9TIAffTkCYucReNBG8bqo7blxdD6oOC96Ygbzwjrxl+BHG3HEAo/ZIF5nGfD6fR9SeOZ6eZClhkEhNJw4YgG/k6AZ+f/n8Vd3g5Ecc485YUCA6UQe58417g50RtxjpDN5FHKn1XTHyc3O5PFX95ru+1N53O1IHuf6XFPUknYqj/c6k0eh8Xo6XMROnMrjVofy2MUvODB1JKcqyoNXjdG1Qe50KI//wfYpXXco4ZcWHv3tmlu20SBtOLcGadmYhZ8fL/TLlIq4VC0v/m/hPYJjZOQ0Hie8o1VaNQOU/wN9YiEIXlPn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6398" name="AutoShape 14" descr="data:image/png;base64,iVBORw0KGgoAAAANSUhEUgAAAQ8AAAC6CAMAAACHgTh+AAAB1FBMVEVlho3wXFLbTEi7v8KMoj1CQUb8wZf////e39qmqq1sjJA/PkOAk5mCmJthX2O8zDWMmp5RT1Q1QEY7Oj+wSEb1XVKxUU61ubyssLOVn6bqr4c3Njs7QEWLTEzhTUiBR0WhSER0c3iBg4butIyNjZLbYVnwaGF9fYL828rwTkPaQTvg3tne5uGKoDjbPzvwVUrbbWf0fnm1xzWcsTmGni1ffoFehI2ZsDrA0TOtwTaluTeSqTvbVE/43NjchYDbjYfyjIM2M0afsWDctJStoY/8z7Tdv7ndmpXzoJzerafztrHxlo/68e/cx8LbeHHzysinqJ709uzZ4MPH0ae8yGizwYaitWiKk43svZXGoYbdqYK2m4aSkoiar7Tawq79zabI09SFdGaqiXH76ttvX1UbMj2dWlXkjXDLl3j3kHXwh27mkXLeamffcV7rqYzYLif1v7vcpp/aJR3taFLUckPCwDrInz7QfkHHqjfXZERvRUSab0B4Nkajiz3FqT91gj1cYEGHkTwtKUe5vbO+zVeqsJius4p/hz+JjXJEQVJ1eUdMTUGsuFTT3YTU3aDq78Xjz6fvwX3Rt3ivq1rVyFy7xoHjx229sWeDnnNxj33m2Jx5km1GYhtmAAAYi0lEQVR4nO2diWPb1nnATYgiJNE27WiqLo+ZZUk2QYCUQJYEQIk6bFEXJUaSKcs56m1Jmi1TaymNk7TL1riW09pz09lxnK77Z/d97z2chCQA5CiDzhc7Jng9vB+/+z2Q5/rOnaXEdLlZoHcUbo2MjFyLWeVWoZ1ndKY87hiTvsMm3Tcy4gRy843hUbilz3lPV4+7hMeITUHaek5nyuOmwyYK74+MNAK5085zOlMexpT1s3hX53HtTeRxweEiCu8ZOKw82npOZ8jDdB/vEx6FOyYOC483Jr6Y7oMenh9xU4/2hpcz5WGbsulL7erR98bwMNwHWoTpO87SWs6Sh+k++s4V+ozIYufRZms5Ux57bM57BYutOK2l3Wd1ZjwKfaYO3D0Ox/vtVo+z4lE498Ev9EnvvWvHYfK423YcZ8Tj54M8f+/ejRs37sGsrx2HY6/9OM6GR+EfeZ6PLQGPGzBt5HD3rguPO28ID4LjwxjiWCI87t55zwVHu0MtkTPgUbgEOPgb95h63Lx1vuCGo+2hlkhQHn3nLwSV8z2ExxJVjyXxlq4ddh6XAg8AEvhjDvjC4fGrFwMLb/CIxe6BIwGXaoiB45+Cv//Fi1fHh9vKY/jqaDyo9FMeW7El0I57VQg0MRf55+ADoIxeDQgkEI8L46PdgSVOefAf3ru39CHeWHLBcfet4AMQGR073z4ewxfjTfC4zNvFRT+udTcxABvlUht5XG6GR9zBw0U9mnl/XdrHo9AMj/holx3HjZHYu/YVl9hH/c3jOAMeV97yL1fiaYd6XBv56OOPbUQ++jjAG1uGOCMeV97+B//yy6oDx9IncO+/kFj7yean/wrysybl7Stnw+Otv0v6lcymg0Z1hUtyyU8Jjk+zAwMR8qc5+dlbZ8aD8yeZZYbhkCvXqny1Vs4IHJf8N4Yj0hIJBw98auaA4ShnuKSQAcF7k5+0FEdIeEwlOWGW2ci+YH3kV0hj71etwhEGHklulp+YYZ50dsb+MlLFTQy0CkcYeOwDiirDURPsj81cu3bv1zNcy3C8/jyETNkMKGsZ58N7N8rgRwZapiCvOY/MRG35vh5X+DknjqSQFLiJqanpyUgqlW2FE3m9eQgYUzZrDMemHUcyw5UPN9I9oiiin51dm8+mmkbymvOombZSnbD5DkEoVwBFDxH9ObXpZom83jy4zKw+1dmk9flJYS5NWIByiCYPoDafasqXvOY8uCQLLAc2W8mUCQ2xp7K8OQNwspHJ9TWGbnY61ck8Jsgkl604klyF0KhsChkB/mSEbAolskLhrTWhIq87D07YpCm6RTmmUDnE1RkItMnM1OoG+tPqAbiObGqaKEl1MrAXee15cEK5ZkvRhTLS2JjIEFgbouFP0VCyqXlyezookNefByYZVhxziIPaj3CIt9OV1dpslRpKJJLN1poBEgIedm1BHD2bRGEEcCNiZSpD/Mc8WkoNXWlqpQkgIeOR3AQcaZqJZFA7yqTqh4lkCYY1AmQdgUwGcqoh4zHTgzjIK5NTgGOKehYyFeI6pgd0ILOBFCRcPDIbwGMqqd8W9YKGziW1BhRI8mHqSkfzQOchzrFgsy/2bOhxh00mW9XNJFXTdaWTeXCgHRWmEsKyKC47eYCCrDEzqeq60rk8SHid0Q8qYDn6IzqPeRZi6E1+3r8LCROPJFjLoa4S6Ep0NjqPgUlTKVIQf6v+FSREPJLLYk/aOHLjEbHwyE4H8iAh4pFJW9TjVB5EQWq+FSREPCCgiBOe9SOSxZjbwTwgoPRsmHUu4cEWMjm21pidtAWVIB41PDww/zLNZWYfeGxOMZlmMo9Vrj41NJi1zuUhgPvYNF5D+2O62Fe52dSyawFSkPDwmAD3YT2wio0HP8l4zAdwIKHhgZVt2nAfXnhgNsL7xBEiHnNWd+qFR2QgQNUfHh4QXir+eKQCZGSh4SGcwEM8gYfPANMBPMTVqenaG6cfx/oPsZzhBmjP1MEj29E8ysfEl7SA+Xq22shj0nK783hgu9RITy08UGnANhp5DHR0/sFxkI/tu/DogRovgpVLQz62EqADEh4epH+sv8bKIz3DDUxWG3lgD9V3wR8eHsKq2Ty1x5cpLjvvEl8wvKx3bj2HDrVHP7Dx2OcGpht5EEY+aYSJB5fsMQ3GxmPClQeai/8Oe4h4CKtmBmLjgf7DxV7g1orvBnuIeJCGIeuA2HhwbjxSBwGibbh4ZCo9+pKcrX7JCKmskwch5Ls7Fi4emJKxnR+2eHt4eHDg5IHNQv/eNFw8QEEAw37SqR9iY31Lmuv+vUfIeHAzabCYBh6N/Q+yGBVk+TZkPDAHESvCaTyyuJodbENMuHiQPUEIBJLVtCl2HgcpgsN3ahpGHmzPmJAUbJKyCSlmAu2GCR8PTtgQcbel/ToY64zojsuDgJuUQ8eDaAjulLK+3JxPNktCb0DtCCMPkreDikxZiJg01knhvxJ4C3sIeXCZMsk6NsrGTl0yk6y+gb3axI7+MPLghBm6oT+9Wp5JZjLEnw5MrrALHA6auVAqlDxARdjGdVFMb1RWV2tswzZmYZPNXO4RVh5cMrNZ6REb8rHadHOXA4WWBxKZmaukyXYHyqNaW480SSMEPOgGoOOQJCc2lw8PVw/WVuYnW3A1YQh4lFH2hWMfT2Kqms225GLTMPCgG4AOjweC0hoW4eBRmZmYSosznCBwGYHD8JrM4GXbeASBJgm3uCxejQz5R2oAjSZF/kbwOBshD0XwWrJO4XE/c78iTkCaLvbMZebEZcjEksIhUZrk/oYoVrhMrQpZOuYf0/P8eqrGT6dmq6SBugbVTI2fJb32DuGRXl2tiJVMWVzeT6eBx8bUqlieEJe51Y0JLp0uLwOxGl+DKm5tha+l4E+VXxvga5P8wfQsH8H75w/4lXlva3Uh4AGZ15zACfenltM9wKOc2RTnZsSeylwSIM1lMhVRqPGRVLWayvKz9wEBX52d5+dT96chfZ+cBx2Bx+aBTWfwqNwvixtccqqnZ3UDeWwKwAPzU1Hch6MklHcc5ZEFHql1HpQBbCQyWeVrs8hjBe7nZ0E6w14qQmZVXAUXInxm8tg/3EdXMiWuZoR0z30LjwFM2XEhe42f/qxGeYAFpT5b8dQwCwMP3H27uSxubPSIScpjeQbcyoa4D7aSToMFzVIeEeCRmgUDqYJXXYeElThY0A+4PQt1XifwWC4nwViW54Tl1bmp5Ympw4nkxOGUMHO4erif5ITy6uqUkFxfi2RXVrKRNZj7/NpkFo4j2fXa2uTaNPwZiGSnD2rrngLua8+Dtjjg/0kBUlG4xbG/AknRkuQfzE71vwPsX8g8sgNZYIElzYDXZP615+FJPE31Jx4/8fiJx088XOQ3b8r3bbnJ5/T7DK2SePB5i4iEj8fnivLgiy9nLPckv1QSyoPfhp5HMPlCSSQURUl89eVvOdZOTKAoX/2m2e8+PcvvP+3+3duB5OsHZPaaJgOUr77497e//vo/FHKXrPznL7/++2bld2f0/bjdVwKKTOYeBSnlVNAU7aFMCUVzCSV6ZYE+q1/7/UKw9+9uMw9/3zcef/JkQZcncXjhN0QZcsVcLqcVAUpR03GAAJGH8SfwsoWcovxxwfswDdJOHj6+jz7+9CGIJMHkNVVVZTlBbYP+o0aplDQVdUYrSlFNSfwx/mRBQifzMDCQtn4f/SUfv1ewoCkoMrDQNA10olgsoURtPKhqICXQEk2Rnz4kDyvRoEBGx9rIo2/I/nsWJ/Ig00yUYMJS0TL7qNzAgyDA50jAkClRyRuQxt+zGAqEI+Dve5wfsv3eyck8FOI9S+AlFCuPkpMHuSPBbqvUpZSUXL8X23T+4Mn4ULCfswjIo3BhsMsiJ/IoER7UZeZsQGQWZXRRFcsdJTgCXSkp2sn6R6TfdjoggxcC/rpQMB69tsF7R4+XhT9ESXSln7dVHQgB2X5oewYQUUugNWr3Ce/PZLjLKb3t41FwjD7Ye7x8+wx8qVZi7iJxMo9oUbFqUBH8hypJCfmdEwag4tAPPGyjP9VHH2TCbjjuHXxUPwIYOd06MIAW7fNXHYBySslypBGPmgOUj8j73b49aBmgyzncoOP+tvHo09VieIzKOPmMxtnRMDl6vAvpuGqdf1HL0ZzLOuOTjjVdpWTlMWgaRO0/kQGoStjGtp6JTqRdPHRzGRq6ONqPAsENTmPocj89gvN9fBvSLc2hDC764OQh2xxMzshaVeXbI3TL6gIOQIAPj7Lh6GfBjrrhTIYYj0AGE4QH+wB6e/vZKdHPiJ3SlW9vQ/aglaIuUlTsdzt4SA79kQ2Po9KEBDJ4ChxmPeo2OGHFeAwFCTEBeBjm0nudCVVgevtPWMknHH7SmLBin7CDhxMXYMgZz6QyBkNQgxxng9OjMcuR7kEC+QL/L7nE8MNnxITyYLcTRvXqIo6AkrPz0BKS4+nm4xrNWG/36sP1ugxOjwabMBj/PAxzGbp4mUg3dR9Xu8nRE5J/ORMNA4BdAxyHJ4bfnCIXIT17+gRGpDpx2U26rw/pDiRIyu6fh2kuLJPup/bMegD9TxVWrriJZEswnAbiDD+yTX1yaGyq3B3v7qc+w7XrEAeXqhtMW3gY5jLOfgWsn35arOTtH2NFmbvINhWw8yg50pOc/bhE1A5L3jjVSPeuA5yObjAX2sCjMGSYC/Ppl20Rb3T8yJmFWsXuQUs2Hg7rcbDDbB6A5JRvRkcvEh7X2ZB2Gb1uRNxe/xHGv37oY/WOM6HqYRz21p1Rwk4gZzuyPtXpbO3vIzFHLas4iG1Iuwz3NmEwvnlcMtyHQ4b0/79j9xEOsaVcJazY3B8Cb+JwyoxHSanbhhxqOBOTh3+D8c1jSHcf1+0/Ikh93NDVeHxBOy7aotgMBlseBhFHNqY1JCMsjmvKfxHHEadDjjl+zBDvHgxsML556CMNObw7zaLx3oWHSvR4KSlazpgoFPNmV6QI1ewJ6kEMhuQnidyCJbANO3/csf+qEXH9G4xfHhcMc3E49zjVW7z1zYkGg2tRMtMEDL+QimtMc6xAGtQDeehInz4hQxK36jyR7vhlM+L67pL55FHo1c1lzO7cqcunUWZBPi4dQ1GJTjDbQHIaO5DVUsI0mUb1kI2sRk2wyEbDbkOEMSPuB34Nxq9+mNFlzC40ypC6+/riSQaDOUcRW4M4OzL/HO2LgJqUjA6J1pDSyRaFUZ5dNyv/4TGnmDWub4PxyeOCwWPoeOl97Oz72D5nYh5FWcEZU33Q0BJINqYxmyg1pLiyNcnLKY9psXLcGQQ2GH88Ch8Y7uOqu1A1URqUnSy5MG2XmdLDlJl9yPAvDTwy9a6qsyRU7T5JlklRPe5+EtdNHn5/RtsnD71SgtzQ/Xe8aab0zJ6F4lIDtgGoG9XzLFWRwUvkMWQUQS0ophzhAEFItrUGHDjgCQ9JrD3mLEwHMujTgfjjcf64aGsIzYeeWmydLqXIbMUBO+b6TEEr5D9vL0rkJoReGkzxpWpCKioWppqjb4L3vOMWa1nENWtcv00QX0+3mIs7jvhlGnVHzfPXEkpCLdK+Bq7mg2VAXZLPR2k29mee35XwWbLy3W6eaQJJ6mVztaYRBzjeIxbejzmNgAbjD9+gHm3HXUsp1kntHf9DTrd+IGBNyXGVSdWUra0dMvdE4miL38pj0EkoWzyqiga+h9T5muGEcg04MHdXvsX0z/08+s2mkM82uy8efUZ0OUWG9ZpObaj9sUms/IXnt/OsgicYUFW2yH05RaVtoJKefuUavDNb2jzxFAIajK9nDxs8LJGNDO48ZDWdpjR2hnAuRzs8X8/nIcVS89v8zmIeck91keejqCngaUxPgnc0ZndF0ly+bY23ttOwRlx/XUM/PAqGuQzrlkqz0t7LNnc6dLGb1nRFxaodUj6vB5NEvs5vbW/V1YScBzRgMpCZ5rd4qj/KX3aZj6X4GstDZKocvdM7broxHPe6cXjZ5OGva+iHh24uEG2ZX6eNKsPNM3c6pNd0esyU6P+2t7br6DYg6Srm8frjuqbIoB9oPKgM4Frz+OARcSnwalzPhsjk0k+BbO7psDW+kFp33Di0RFx/BuPjyYVLRrTVO3WsyB9rwENqOlAPQiK/SOawxZOZ59EbojIAnRzwAK2o1+GpoDKgKOiAn9GYg/qBTsQlusiKRFMdM6SQoQ396DebZP4Mxg+8wYZo28/sQ8czRsML4FlQVZgamQhYRF2Koh7sgG1sb4FaJFAt6vVFMI5dgLCN8TaPvLbQkcAteEGU5K/w1+lAJEjkvlmIQ1lvSYNIrWs/NAzGT0rmg4dhLhBtWSLI7OMyO6SdZbCmeBwMRqI1CDoICBw4yXx+keoIOBCc/Y6GUQUE7lB3wEp2QGOUEthSlIQc6kJKir0HjdvKYASc8tDVfmOPkj6ycWgYjA8cfnhcMnicEl7I8WNFY46QxtYomSTA2dpZlMCxIIYdCMf8Vn17Gyrc71A7fshjxKkT/5HTPYdkzVQhXwM/ag5mDzC2Q4OHn66hdx4FwyCdOwzcha1KIYF8VOchLQKPrUWYFLiKRVyg3dqFsCNjNgaasgsBmugQEITHlO8kBw94vO5teMuOED8G40M/uvzJbUzNIcZCfoE8JJ6kn9ROVEXZquclXMp7RrJ1yFMX8/VtCMUqOhQIPUWStuFLSgYP8KO3H/k8DZ8G453HhdPHtckO8tjdgbnt4KcMIHYZj+3/3rv3/G952iEu0ZRVg9REAjeibGM2srWNKgM2hX61qPsPiM47AWj4aoJ45mGai0d5BDzq5GtOiH4AiB8oj8UXN27cWIr9KGF7EHiA86DlPKrEd8Th0iYiizMaDVPgR38IRMNX19C7fvg+iyOIkzC3HepO6eTAf/DPbqDEYt+D7ywqRUg4NOwh0r7A9k50G6IuwQGWg5pFeohQCB49CojDj8F45uHXXLq66oos7UYXd+isgMeOJO1C0fY94bEUi4FfIJsBcqACOdzHDQkLpPT5bQk3GiKOep6ZC4ThemAafiKMVx5668OHgMEUTYMh+oFJ2eKPS0xBXhZJhVsy9iqz7R7IRo5iXYM8ZCUX1I8a4t1gPOtHgLMAg9lFb4B1CX7ai5K0COH1+3uMx15eX84FGDnWOMPmIpSu4Ha3IARLxJEoiWB+1BDvTRCvPPybS1fXD1Dtb4NSYIJKwgbWuGA7MWYvMX2LA1vWVullD/DfEdGqXX5rkbRLgvpRUzx/7B6fWOg9fcwGAYORcf6khKXpB6k/ni8tIQ3wqBLVD42s14AvIT1nSEx/qC+iZdUlDeE8ahpH17BXg/EKzrlB3JPIbL0tv7sNcUPfG6a+ijF5IdH9QrS1Lsu0L5BISCCQyC7mVcDRjB81xLPBeOTRd/qQLgIGQ2t1bAWZKfcDnceeFCVNY0JN3yzGumPSYh4XdI8e+c173MXr5+7teQGiC8qOoiYaivWEktN5xPIEBXUidDeQhBc94JVDKrpV9KOBNLNBvLbZPXILeFIJrZhIWLd14DbSorSn8/iR7PnIKZKxWQxyNPQiCXJJ6m18j8GWAPG6LuWNRzBzgZougTUYJFq5YqlUJNfIQboh/WgoCNEPknbQ5oCKVIp4qR2YymM2lVbw8JqieuPReHmJN9nBQJqT9au/EriFFGzie4PHC+SB2yPoIqaxLGktVlrDw2PX0BuPoKf0iLrTEngDEFXf1C4ZPGIPVJqTkV6J3im1Fyut4eGxCeKJR1BzgRTVdSuZ9MLg8VwlqkF2A+k4IOl4ZZ1J8zBQPOHwxMNorPuXuiK5AXlmKshLstEB1YPhAIfzEkKx+R4t4uHNYDzxCK6xj9y3kpkRBlwquA9UD7osiRnpc7z7pvEeLeLhzWC88AhuLscajBlhYj+CWigqw5FLKHr2+gtjIi2AgeIFhycewc0FU1Q3HlDTmaKUoH4pIQ5JVR48N+7volfmtQqHN4PxwiNotEV5fLrBvII6n6yxaIry6pp5/56jTd6stIxHkN6HIe6XwlgNJqYmSrgPG/zotWsWHhYX0grxVtJ5yz+a0NnbpxvMK5Ws0iae/3rEigMspoXicZnfY/1y6dQtMMfJY/erHfIWg4m9TIAffTkCYucReNBG8bqo7blxdD6oOC96Ygbzwjrxl+BHG3HEAo/ZIF5nGfD6fR9SeOZ6eZClhkEhNJw4YgG/k6AZ+f/n8Vd3g5Ecc485YUCA6UQe58417g50RtxjpDN5FHKn1XTHyc3O5PFX95ru+1N53O1IHuf6XFPUknYqj/c6k0eh8Xo6XMROnMrjVofy2MUvODB1JKcqyoNXjdG1Qe50KI//wfYpXXco4ZcWHv3tmlu20SBtOLcGadmYhZ8fL/TLlIq4VC0v/m/hPYJjZOQ0Hie8o1VaNQOU/wN9YiEIXlPn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6400" name="AutoShape 16" descr="data:image/png;base64,iVBORw0KGgoAAAANSUhEUgAAAQ8AAAC6CAMAAACHgTh+AAAB1FBMVEVlho3wXFLbTEi7v8KMoj1CQUb8wZf////e39qmqq1sjJA/PkOAk5mCmJthX2O8zDWMmp5RT1Q1QEY7Oj+wSEb1XVKxUU61ubyssLOVn6bqr4c3Njs7QEWLTEzhTUiBR0WhSER0c3iBg4butIyNjZLbYVnwaGF9fYL828rwTkPaQTvg3tne5uGKoDjbPzvwVUrbbWf0fnm1xzWcsTmGni1ffoFehI2ZsDrA0TOtwTaluTeSqTvbVE/43NjchYDbjYfyjIM2M0afsWDctJStoY/8z7Tdv7ndmpXzoJzerafztrHxlo/68e/cx8LbeHHzysinqJ709uzZ4MPH0ae8yGizwYaitWiKk43svZXGoYbdqYK2m4aSkoiar7Tawq79zabI09SFdGaqiXH76ttvX1UbMj2dWlXkjXDLl3j3kHXwh27mkXLeamffcV7rqYzYLif1v7vcpp/aJR3taFLUckPCwDrInz7QfkHHqjfXZERvRUSab0B4Nkajiz3FqT91gj1cYEGHkTwtKUe5vbO+zVeqsJius4p/hz+JjXJEQVJ1eUdMTUGsuFTT3YTU3aDq78Xjz6fvwX3Rt3ivq1rVyFy7xoHjx229sWeDnnNxj33m2Jx5km1GYhtmAAAYi0lEQVR4nO2diWPb1nnATYgiJNE27WiqLo+ZZUk2QYCUQJYEQIk6bFEXJUaSKcs56m1Jmi1TaymNk7TL1riW09pz09lxnK77Z/d97z2chCQA5CiDzhc7Jng9vB+/+z2Q5/rOnaXEdLlZoHcUbo2MjFyLWeVWoZ1ndKY87hiTvsMm3Tcy4gRy843hUbilz3lPV4+7hMeITUHaek5nyuOmwyYK74+MNAK5085zOlMexpT1s3hX53HtTeRxweEiCu8ZOKw82npOZ8jDdB/vEx6FOyYOC483Jr6Y7oMenh9xU4/2hpcz5WGbsulL7erR98bwMNwHWoTpO87SWs6Sh+k++s4V+ozIYufRZms5Ux57bM57BYutOK2l3Wd1ZjwKfaYO3D0Ox/vtVo+z4lE498Ev9EnvvWvHYfK423YcZ8Tj54M8f+/ejRs37sGsrx2HY6/9OM6GR+EfeZ6PLQGPGzBt5HD3rguPO28ID4LjwxjiWCI87t55zwVHu0MtkTPgUbgEOPgb95h63Lx1vuCGo+2hlkhQHn3nLwSV8z2ExxJVjyXxlq4ddh6XAg8AEvhjDvjC4fGrFwMLb/CIxe6BIwGXaoiB45+Cv//Fi1fHh9vKY/jqaDyo9FMeW7El0I57VQg0MRf55+ADoIxeDQgkEI8L46PdgSVOefAf3ru39CHeWHLBcfet4AMQGR073z4ewxfjTfC4zNvFRT+udTcxABvlUht5XG6GR9zBw0U9mnl/XdrHo9AMj/holx3HjZHYu/YVl9hH/c3jOAMeV97yL1fiaYd6XBv56OOPbUQ++jjAG1uGOCMeV97+B//yy6oDx9IncO+/kFj7yean/wrysybl7Stnw+Otv0v6lcymg0Z1hUtyyU8Jjk+zAwMR8qc5+dlbZ8aD8yeZZYbhkCvXqny1Vs4IHJf8N4Yj0hIJBw98auaA4ShnuKSQAcF7k5+0FEdIeEwlOWGW2ci+YH3kV0hj71etwhEGHklulp+YYZ50dsb+MlLFTQy0CkcYeOwDiirDURPsj81cu3bv1zNcy3C8/jyETNkMKGsZ58N7N8rgRwZapiCvOY/MRG35vh5X+DknjqSQFLiJqanpyUgqlW2FE3m9eQgYUzZrDMemHUcyw5UPN9I9oiiin51dm8+mmkbymvOombZSnbD5DkEoVwBFDxH9ObXpZom83jy4zKw+1dmk9flJYS5NWIByiCYPoDafasqXvOY8uCQLLAc2W8mUCQ2xp7K8OQNwspHJ9TWGbnY61ck8Jsgkl604klyF0KhsChkB/mSEbAolskLhrTWhIq87D07YpCm6RTmmUDnE1RkItMnM1OoG+tPqAbiObGqaKEl1MrAXee15cEK5ZkvRhTLS2JjIEFgbouFP0VCyqXlyezookNefByYZVhxziIPaj3CIt9OV1dpslRpKJJLN1poBEgIedm1BHD2bRGEEcCNiZSpD/Mc8WkoNXWlqpQkgIeOR3AQcaZqJZFA7yqTqh4lkCYY1AmQdgUwGcqoh4zHTgzjIK5NTgGOKehYyFeI6pgd0ILOBFCRcPDIbwGMqqd8W9YKGziW1BhRI8mHqSkfzQOchzrFgsy/2bOhxh00mW9XNJFXTdaWTeXCgHRWmEsKyKC47eYCCrDEzqeq60rk8SHid0Q8qYDn6IzqPeRZi6E1+3r8LCROPJFjLoa4S6Ep0NjqPgUlTKVIQf6v+FSREPJLLYk/aOHLjEbHwyE4H8iAh4pFJW9TjVB5EQWq+FSREPCCgiBOe9SOSxZjbwTwgoPRsmHUu4cEWMjm21pidtAWVIB41PDww/zLNZWYfeGxOMZlmMo9Vrj41NJi1zuUhgPvYNF5D+2O62Fe52dSyawFSkPDwmAD3YT2wio0HP8l4zAdwIKHhgZVt2nAfXnhgNsL7xBEiHnNWd+qFR2QgQNUfHh4QXir+eKQCZGSh4SGcwEM8gYfPANMBPMTVqenaG6cfx/oPsZzhBmjP1MEj29E8ysfEl7SA+Xq22shj0nK783hgu9RITy08UGnANhp5DHR0/sFxkI/tu/DogRovgpVLQz62EqADEh4epH+sv8bKIz3DDUxWG3lgD9V3wR8eHsKq2Ty1x5cpLjvvEl8wvKx3bj2HDrVHP7Dx2OcGpht5EEY+aYSJB5fsMQ3GxmPClQeai/8Oe4h4CKtmBmLjgf7DxV7g1orvBnuIeJCGIeuA2HhwbjxSBwGibbh4ZCo9+pKcrX7JCKmskwch5Ls7Fi4emJKxnR+2eHt4eHDg5IHNQv/eNFw8QEEAw37SqR9iY31Lmuv+vUfIeHAzabCYBh6N/Q+yGBVk+TZkPDAHESvCaTyyuJodbENMuHiQPUEIBJLVtCl2HgcpgsN3ahpGHmzPmJAUbJKyCSlmAu2GCR8PTtgQcbel/ToY64zojsuDgJuUQ8eDaAjulLK+3JxPNktCb0DtCCMPkreDikxZiJg01knhvxJ4C3sIeXCZMsk6NsrGTl0yk6y+gb3axI7+MPLghBm6oT+9Wp5JZjLEnw5MrrALHA6auVAqlDxARdjGdVFMb1RWV2tswzZmYZPNXO4RVh5cMrNZ6REb8rHadHOXA4WWBxKZmaukyXYHyqNaW480SSMEPOgGoOOQJCc2lw8PVw/WVuYnW3A1YQh4lFH2hWMfT2Kqms225GLTMPCgG4AOjweC0hoW4eBRmZmYSosznCBwGYHD8JrM4GXbeASBJgm3uCxejQz5R2oAjSZF/kbwOBshD0XwWrJO4XE/c78iTkCaLvbMZebEZcjEksIhUZrk/oYoVrhMrQpZOuYf0/P8eqrGT6dmq6SBugbVTI2fJb32DuGRXl2tiJVMWVzeT6eBx8bUqlieEJe51Y0JLp0uLwOxGl+DKm5tha+l4E+VXxvga5P8wfQsH8H75w/4lXlva3Uh4AGZ15zACfenltM9wKOc2RTnZsSeylwSIM1lMhVRqPGRVLWayvKz9wEBX52d5+dT96chfZ+cBx2Bx+aBTWfwqNwvixtccqqnZ3UDeWwKwAPzU1Hch6MklHcc5ZEFHql1HpQBbCQyWeVrs8hjBe7nZ0E6w14qQmZVXAUXInxm8tg/3EdXMiWuZoR0z30LjwFM2XEhe42f/qxGeYAFpT5b8dQwCwMP3H27uSxubPSIScpjeQbcyoa4D7aSToMFzVIeEeCRmgUDqYJXXYeElThY0A+4PQt1XifwWC4nwViW54Tl1bmp5Ympw4nkxOGUMHO4erif5ITy6uqUkFxfi2RXVrKRNZj7/NpkFo4j2fXa2uTaNPwZiGSnD2rrngLua8+Dtjjg/0kBUlG4xbG/AknRkuQfzE71vwPsX8g8sgNZYIElzYDXZP615+FJPE31Jx4/8fiJx088XOQ3b8r3bbnJ5/T7DK2SePB5i4iEj8fnivLgiy9nLPckv1QSyoPfhp5HMPlCSSQURUl89eVvOdZOTKAoX/2m2e8+PcvvP+3+3duB5OsHZPaaJgOUr77497e//vo/FHKXrPznL7/++2bld2f0/bjdVwKKTOYeBSnlVNAU7aFMCUVzCSV6ZYE+q1/7/UKw9+9uMw9/3zcef/JkQZcncXjhN0QZcsVcLqcVAUpR03GAAJGH8SfwsoWcovxxwfswDdJOHj6+jz7+9CGIJMHkNVVVZTlBbYP+o0aplDQVdUYrSlFNSfwx/mRBQifzMDCQtn4f/SUfv1ewoCkoMrDQNA10olgsoURtPKhqICXQEk2Rnz4kDyvRoEBGx9rIo2/I/nsWJ/Ig00yUYMJS0TL7qNzAgyDA50jAkClRyRuQxt+zGAqEI+Dve5wfsv3eyck8FOI9S+AlFCuPkpMHuSPBbqvUpZSUXL8X23T+4Mn4ULCfswjIo3BhsMsiJ/IoER7UZeZsQGQWZXRRFcsdJTgCXSkp2sn6R6TfdjoggxcC/rpQMB69tsF7R4+XhT9ESXSln7dVHQgB2X5oewYQUUugNWr3Ce/PZLjLKb3t41FwjD7Ye7x8+wx8qVZi7iJxMo9oUbFqUBH8hypJCfmdEwag4tAPPGyjP9VHH2TCbjjuHXxUPwIYOd06MIAW7fNXHYBySslypBGPmgOUj8j73b49aBmgyzncoOP+tvHo09VieIzKOPmMxtnRMDl6vAvpuGqdf1HL0ZzLOuOTjjVdpWTlMWgaRO0/kQGoStjGtp6JTqRdPHRzGRq6ONqPAsENTmPocj89gvN9fBvSLc2hDC764OQh2xxMzshaVeXbI3TL6gIOQIAPj7Lh6GfBjrrhTIYYj0AGE4QH+wB6e/vZKdHPiJ3SlW9vQ/aglaIuUlTsdzt4SA79kQ2Po9KEBDJ4ChxmPeo2OGHFeAwFCTEBeBjm0nudCVVgevtPWMknHH7SmLBin7CDhxMXYMgZz6QyBkNQgxxng9OjMcuR7kEC+QL/L7nE8MNnxITyYLcTRvXqIo6AkrPz0BKS4+nm4xrNWG/36sP1ugxOjwabMBj/PAxzGbp4mUg3dR9Xu8nRE5J/ORMNA4BdAxyHJ4bfnCIXIT17+gRGpDpx2U26rw/pDiRIyu6fh2kuLJPup/bMegD9TxVWrriJZEswnAbiDD+yTX1yaGyq3B3v7qc+w7XrEAeXqhtMW3gY5jLOfgWsn35arOTtH2NFmbvINhWw8yg50pOc/bhE1A5L3jjVSPeuA5yObjAX2sCjMGSYC/Ppl20Rb3T8yJmFWsXuQUs2Hg7rcbDDbB6A5JRvRkcvEh7X2ZB2Gb1uRNxe/xHGv37oY/WOM6HqYRz21p1Rwk4gZzuyPtXpbO3vIzFHLas4iG1Iuwz3NmEwvnlcMtyHQ4b0/79j9xEOsaVcJazY3B8Cb+JwyoxHSanbhhxqOBOTh3+D8c1jSHcf1+0/Ikh93NDVeHxBOy7aotgMBlseBhFHNqY1JCMsjmvKfxHHEadDjjl+zBDvHgxsML556CMNObw7zaLx3oWHSvR4KSlazpgoFPNmV6QI1ewJ6kEMhuQnidyCJbANO3/csf+qEXH9G4xfHhcMc3E49zjVW7z1zYkGg2tRMtMEDL+QimtMc6xAGtQDeehInz4hQxK36jyR7vhlM+L67pL55FHo1c1lzO7cqcunUWZBPi4dQ1GJTjDbQHIaO5DVUsI0mUb1kI2sRk2wyEbDbkOEMSPuB34Nxq9+mNFlzC40ypC6+/riSQaDOUcRW4M4OzL/HO2LgJqUjA6J1pDSyRaFUZ5dNyv/4TGnmDWub4PxyeOCwWPoeOl97Oz72D5nYh5FWcEZU33Q0BJINqYxmyg1pLiyNcnLKY9psXLcGQQ2GH88Ch8Y7uOqu1A1URqUnSy5MG2XmdLDlJl9yPAvDTwy9a6qsyRU7T5JlklRPe5+EtdNHn5/RtsnD71SgtzQ/Xe8aab0zJ6F4lIDtgGoG9XzLFWRwUvkMWQUQS0ophzhAEFItrUGHDjgCQ9JrD3mLEwHMujTgfjjcf64aGsIzYeeWmydLqXIbMUBO+b6TEEr5D9vL0rkJoReGkzxpWpCKioWppqjb4L3vOMWa1nENWtcv00QX0+3mIs7jvhlGnVHzfPXEkpCLdK+Bq7mg2VAXZLPR2k29mee35XwWbLy3W6eaQJJ6mVztaYRBzjeIxbejzmNgAbjD9+gHm3HXUsp1kntHf9DTrd+IGBNyXGVSdWUra0dMvdE4miL38pj0EkoWzyqiga+h9T5muGEcg04MHdXvsX0z/08+s2mkM82uy8efUZ0OUWG9ZpObaj9sUms/IXnt/OsgicYUFW2yH05RaVtoJKefuUavDNb2jzxFAIajK9nDxs8LJGNDO48ZDWdpjR2hnAuRzs8X8/nIcVS89v8zmIeck91keejqCngaUxPgnc0ZndF0ly+bY23ttOwRlx/XUM/PAqGuQzrlkqz0t7LNnc6dLGb1nRFxaodUj6vB5NEvs5vbW/V1YScBzRgMpCZ5rd4qj/KX3aZj6X4GstDZKocvdM7broxHPe6cXjZ5OGva+iHh24uEG2ZX6eNKsPNM3c6pNd0esyU6P+2t7br6DYg6Srm8frjuqbIoB9oPKgM4Frz+OARcSnwalzPhsjk0k+BbO7psDW+kFp33Di0RFx/BuPjyYVLRrTVO3WsyB9rwENqOlAPQiK/SOawxZOZ59EbojIAnRzwAK2o1+GpoDKgKOiAn9GYg/qBTsQlusiKRFMdM6SQoQ396DebZP4Mxg+8wYZo28/sQ8czRsML4FlQVZgamQhYRF2Koh7sgG1sb4FaJFAt6vVFMI5dgLCN8TaPvLbQkcAteEGU5K/w1+lAJEjkvlmIQ1lvSYNIrWs/NAzGT0rmg4dhLhBtWSLI7OMyO6SdZbCmeBwMRqI1CDoICBw4yXx+keoIOBCc/Y6GUQUE7lB3wEp2QGOUEthSlIQc6kJKir0HjdvKYASc8tDVfmOPkj6ycWgYjA8cfnhcMnicEl7I8WNFY46QxtYomSTA2dpZlMCxIIYdCMf8Vn17Gyrc71A7fshjxKkT/5HTPYdkzVQhXwM/ag5mDzC2Q4OHn66hdx4FwyCdOwzcha1KIYF8VOchLQKPrUWYFLiKRVyg3dqFsCNjNgaasgsBmugQEITHlO8kBw94vO5teMuOED8G40M/uvzJbUzNIcZCfoE8JJ6kn9ROVEXZquclXMp7RrJ1yFMX8/VtCMUqOhQIPUWStuFLSgYP8KO3H/k8DZ8G453HhdPHtckO8tjdgbnt4KcMIHYZj+3/3rv3/G952iEu0ZRVg9REAjeibGM2srWNKgM2hX61qPsPiM47AWj4aoJ45mGai0d5BDzq5GtOiH4AiB8oj8UXN27cWIr9KGF7EHiA86DlPKrEd8Th0iYiizMaDVPgR38IRMNX19C7fvg+iyOIkzC3HepO6eTAf/DPbqDEYt+D7ywqRUg4NOwh0r7A9k50G6IuwQGWg5pFeohQCB49CojDj8F45uHXXLq66oos7UYXd+isgMeOJO1C0fY94bEUi4FfIJsBcqACOdzHDQkLpPT5bQk3GiKOep6ZC4ThemAafiKMVx5668OHgMEUTYMh+oFJ2eKPS0xBXhZJhVsy9iqz7R7IRo5iXYM8ZCUX1I8a4t1gPOtHgLMAg9lFb4B1CX7ai5K0COH1+3uMx15eX84FGDnWOMPmIpSu4Ha3IARLxJEoiWB+1BDvTRCvPPybS1fXD1Dtb4NSYIJKwgbWuGA7MWYvMX2LA1vWVullD/DfEdGqXX5rkbRLgvpRUzx/7B6fWOg9fcwGAYORcf6khKXpB6k/ni8tIQ3wqBLVD42s14AvIT1nSEx/qC+iZdUlDeE8ahpH17BXg/EKzrlB3JPIbL0tv7sNcUPfG6a+ijF5IdH9QrS1Lsu0L5BISCCQyC7mVcDRjB81xLPBeOTRd/qQLgIGQ2t1bAWZKfcDnceeFCVNY0JN3yzGumPSYh4XdI8e+c173MXr5+7teQGiC8qOoiYaivWEktN5xPIEBXUidDeQhBc94JVDKrpV9KOBNLNBvLbZPXILeFIJrZhIWLd14DbSorSn8/iR7PnIKZKxWQxyNPQiCXJJ6m18j8GWAPG6LuWNRzBzgZougTUYJFq5YqlUJNfIQboh/WgoCNEPknbQ5oCKVIp4qR2YymM2lVbw8JqieuPReHmJN9nBQJqT9au/EriFFGzie4PHC+SB2yPoIqaxLGktVlrDw2PX0BuPoKf0iLrTEngDEFXf1C4ZPGIPVJqTkV6J3im1Fyut4eGxCeKJR1BzgRTVdSuZ9MLg8VwlqkF2A+k4IOl4ZZ1J8zBQPOHwxMNorPuXuiK5AXlmKshLstEB1YPhAIfzEkKx+R4t4uHNYDzxCK6xj9y3kpkRBlwquA9UD7osiRnpc7z7pvEeLeLhzWC88AhuLscajBlhYj+CWigqw5FLKHr2+gtjIi2AgeIFhycewc0FU1Q3HlDTmaKUoH4pIQ5JVR48N+7volfmtQqHN4PxwiNotEV5fLrBvII6n6yxaIry6pp5/56jTd6stIxHkN6HIe6XwlgNJqYmSrgPG/zotWsWHhYX0grxVtJ5yz+a0NnbpxvMK5Ws0iae/3rEigMspoXicZnfY/1y6dQtMMfJY/erHfIWg4m9TIAffTkCYucReNBG8bqo7blxdD6oOC96Ygbzwjrxl+BHG3HEAo/ZIF5nGfD6fR9SeOZ6eZClhkEhNJw4YgG/k6AZ+f/n8Vd3g5Ecc485YUCA6UQe58417g50RtxjpDN5FHKn1XTHyc3O5PFX95ru+1N53O1IHuf6XFPUknYqj/c6k0eh8Xo6XMROnMrjVofy2MUvODB1JKcqyoNXjdG1Qe50KI//wfYpXXco4ZcWHv3tmlu20SBtOLcGadmYhZ8fL/TLlIq4VC0v/m/hPYJjZOQ0Hie8o1VaNQOU/wN9YiEIXlPn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6402" name="AutoShape 18" descr="data:image/png;base64,iVBORw0KGgoAAAANSUhEUgAAAQ8AAAC6CAMAAACHgTh+AAAB1FBMVEVlho3wXFLbTEi7v8KMoj1CQUb8wZf////e39qmqq1sjJA/PkOAk5mCmJthX2O8zDWMmp5RT1Q1QEY7Oj+wSEb1XVKxUU61ubyssLOVn6bqr4c3Njs7QEWLTEzhTUiBR0WhSER0c3iBg4butIyNjZLbYVnwaGF9fYL828rwTkPaQTvg3tne5uGKoDjbPzvwVUrbbWf0fnm1xzWcsTmGni1ffoFehI2ZsDrA0TOtwTaluTeSqTvbVE/43NjchYDbjYfyjIM2M0afsWDctJStoY/8z7Tdv7ndmpXzoJzerafztrHxlo/68e/cx8LbeHHzysinqJ709uzZ4MPH0ae8yGizwYaitWiKk43svZXGoYbdqYK2m4aSkoiar7Tawq79zabI09SFdGaqiXH76ttvX1UbMj2dWlXkjXDLl3j3kHXwh27mkXLeamffcV7rqYzYLif1v7vcpp/aJR3taFLUckPCwDrInz7QfkHHqjfXZERvRUSab0B4Nkajiz3FqT91gj1cYEGHkTwtKUe5vbO+zVeqsJius4p/hz+JjXJEQVJ1eUdMTUGsuFTT3YTU3aDq78Xjz6fvwX3Rt3ivq1rVyFy7xoHjx229sWeDnnNxj33m2Jx5km1GYhtmAAAYi0lEQVR4nO2diWPb1nnATYgiJNE27WiqLo+ZZUk2QYCUQJYEQIk6bFEXJUaSKcs56m1Jmi1TaymNk7TL1riW09pz09lxnK77Z/d97z2chCQA5CiDzhc7Jng9vB+/+z2Q5/rOnaXEdLlZoHcUbo2MjFyLWeVWoZ1ndKY87hiTvsMm3Tcy4gRy843hUbilz3lPV4+7hMeITUHaek5nyuOmwyYK74+MNAK5085zOlMexpT1s3hX53HtTeRxweEiCu8ZOKw82npOZ8jDdB/vEx6FOyYOC483Jr6Y7oMenh9xU4/2hpcz5WGbsulL7erR98bwMNwHWoTpO87SWs6Sh+k++s4V+ozIYufRZms5Ux57bM57BYutOK2l3Wd1ZjwKfaYO3D0Ox/vtVo+z4lE498Ev9EnvvWvHYfK423YcZ8Tj54M8f+/ejRs37sGsrx2HY6/9OM6GR+EfeZ6PLQGPGzBt5HD3rguPO28ID4LjwxjiWCI87t55zwVHu0MtkTPgUbgEOPgb95h63Lx1vuCGo+2hlkhQHn3nLwSV8z2ExxJVjyXxlq4ddh6XAg8AEvhjDvjC4fGrFwMLb/CIxe6BIwGXaoiB45+Cv//Fi1fHh9vKY/jqaDyo9FMeW7El0I57VQg0MRf55+ADoIxeDQgkEI8L46PdgSVOefAf3ru39CHeWHLBcfet4AMQGR073z4ewxfjTfC4zNvFRT+udTcxABvlUht5XG6GR9zBw0U9mnl/XdrHo9AMj/holx3HjZHYu/YVl9hH/c3jOAMeV97yL1fiaYd6XBv56OOPbUQ++jjAG1uGOCMeV97+B//yy6oDx9IncO+/kFj7yean/wrysybl7Stnw+Otv0v6lcymg0Z1hUtyyU8Jjk+zAwMR8qc5+dlbZ8aD8yeZZYbhkCvXqny1Vs4IHJf8N4Yj0hIJBw98auaA4ShnuKSQAcF7k5+0FEdIeEwlOWGW2ci+YH3kV0hj71etwhEGHklulp+YYZ50dsb+MlLFTQy0CkcYeOwDiirDURPsj81cu3bv1zNcy3C8/jyETNkMKGsZ58N7N8rgRwZapiCvOY/MRG35vh5X+DknjqSQFLiJqanpyUgqlW2FE3m9eQgYUzZrDMemHUcyw5UPN9I9oiiin51dm8+mmkbymvOombZSnbD5DkEoVwBFDxH9ObXpZom83jy4zKw+1dmk9flJYS5NWIByiCYPoDafasqXvOY8uCQLLAc2W8mUCQ2xp7K8OQNwspHJ9TWGbnY61ck8Jsgkl604klyF0KhsChkB/mSEbAolskLhrTWhIq87D07YpCm6RTmmUDnE1RkItMnM1OoG+tPqAbiObGqaKEl1MrAXee15cEK5ZkvRhTLS2JjIEFgbouFP0VCyqXlyezookNefByYZVhxziIPaj3CIt9OV1dpslRpKJJLN1poBEgIedm1BHD2bRGEEcCNiZSpD/Mc8WkoNXWlqpQkgIeOR3AQcaZqJZFA7yqTqh4lkCYY1AmQdgUwGcqoh4zHTgzjIK5NTgGOKehYyFeI6pgd0ILOBFCRcPDIbwGMqqd8W9YKGziW1BhRI8mHqSkfzQOchzrFgsy/2bOhxh00mW9XNJFXTdaWTeXCgHRWmEsKyKC47eYCCrDEzqeq60rk8SHid0Q8qYDn6IzqPeRZi6E1+3r8LCROPJFjLoa4S6Ep0NjqPgUlTKVIQf6v+FSREPJLLYk/aOHLjEbHwyE4H8iAh4pFJW9TjVB5EQWq+FSREPCCgiBOe9SOSxZjbwTwgoPRsmHUu4cEWMjm21pidtAWVIB41PDww/zLNZWYfeGxOMZlmMo9Vrj41NJi1zuUhgPvYNF5D+2O62Fe52dSyawFSkPDwmAD3YT2wio0HP8l4zAdwIKHhgZVt2nAfXnhgNsL7xBEiHnNWd+qFR2QgQNUfHh4QXir+eKQCZGSh4SGcwEM8gYfPANMBPMTVqenaG6cfx/oPsZzhBmjP1MEj29E8ysfEl7SA+Xq22shj0nK783hgu9RITy08UGnANhp5DHR0/sFxkI/tu/DogRovgpVLQz62EqADEh4epH+sv8bKIz3DDUxWG3lgD9V3wR8eHsKq2Ty1x5cpLjvvEl8wvKx3bj2HDrVHP7Dx2OcGpht5EEY+aYSJB5fsMQ3GxmPClQeai/8Oe4h4CKtmBmLjgf7DxV7g1orvBnuIeJCGIeuA2HhwbjxSBwGibbh4ZCo9+pKcrX7JCKmskwch5Ls7Fi4emJKxnR+2eHt4eHDg5IHNQv/eNFw8QEEAw37SqR9iY31Lmuv+vUfIeHAzabCYBh6N/Q+yGBVk+TZkPDAHESvCaTyyuJodbENMuHiQPUEIBJLVtCl2HgcpgsN3ahpGHmzPmJAUbJKyCSlmAu2GCR8PTtgQcbel/ToY64zojsuDgJuUQ8eDaAjulLK+3JxPNktCb0DtCCMPkreDikxZiJg01knhvxJ4C3sIeXCZMsk6NsrGTl0yk6y+gb3axI7+MPLghBm6oT+9Wp5JZjLEnw5MrrALHA6auVAqlDxARdjGdVFMb1RWV2tswzZmYZPNXO4RVh5cMrNZ6REb8rHadHOXA4WWBxKZmaukyXYHyqNaW480SSMEPOgGoOOQJCc2lw8PVw/WVuYnW3A1YQh4lFH2hWMfT2Kqms225GLTMPCgG4AOjweC0hoW4eBRmZmYSosznCBwGYHD8JrM4GXbeASBJgm3uCxejQz5R2oAjSZF/kbwOBshD0XwWrJO4XE/c78iTkCaLvbMZebEZcjEksIhUZrk/oYoVrhMrQpZOuYf0/P8eqrGT6dmq6SBugbVTI2fJb32DuGRXl2tiJVMWVzeT6eBx8bUqlieEJe51Y0JLp0uLwOxGl+DKm5tha+l4E+VXxvga5P8wfQsH8H75w/4lXlva3Uh4AGZ15zACfenltM9wKOc2RTnZsSeylwSIM1lMhVRqPGRVLWayvKz9wEBX52d5+dT96chfZ+cBx2Bx+aBTWfwqNwvixtccqqnZ3UDeWwKwAPzU1Hch6MklHcc5ZEFHql1HpQBbCQyWeVrs8hjBe7nZ0E6w14qQmZVXAUXInxm8tg/3EdXMiWuZoR0z30LjwFM2XEhe42f/qxGeYAFpT5b8dQwCwMP3H27uSxubPSIScpjeQbcyoa4D7aSToMFzVIeEeCRmgUDqYJXXYeElThY0A+4PQt1XifwWC4nwViW54Tl1bmp5Ympw4nkxOGUMHO4erif5ITy6uqUkFxfi2RXVrKRNZj7/NpkFo4j2fXa2uTaNPwZiGSnD2rrngLua8+Dtjjg/0kBUlG4xbG/AknRkuQfzE71vwPsX8g8sgNZYIElzYDXZP615+FJPE31Jx4/8fiJx088XOQ3b8r3bbnJ5/T7DK2SePB5i4iEj8fnivLgiy9nLPckv1QSyoPfhp5HMPlCSSQURUl89eVvOdZOTKAoX/2m2e8+PcvvP+3+3duB5OsHZPaaJgOUr77497e//vo/FHKXrPznL7/++2bld2f0/bjdVwKKTOYeBSnlVNAU7aFMCUVzCSV6ZYE+q1/7/UKw9+9uMw9/3zcef/JkQZcncXjhN0QZcsVcLqcVAUpR03GAAJGH8SfwsoWcovxxwfswDdJOHj6+jz7+9CGIJMHkNVVVZTlBbYP+o0aplDQVdUYrSlFNSfwx/mRBQifzMDCQtn4f/SUfv1ewoCkoMrDQNA10olgsoURtPKhqICXQEk2Rnz4kDyvRoEBGx9rIo2/I/nsWJ/Ig00yUYMJS0TL7qNzAgyDA50jAkClRyRuQxt+zGAqEI+Dve5wfsv3eyck8FOI9S+AlFCuPkpMHuSPBbqvUpZSUXL8X23T+4Mn4ULCfswjIo3BhsMsiJ/IoER7UZeZsQGQWZXRRFcsdJTgCXSkp2sn6R6TfdjoggxcC/rpQMB69tsF7R4+XhT9ESXSln7dVHQgB2X5oewYQUUugNWr3Ce/PZLjLKb3t41FwjD7Ye7x8+wx8qVZi7iJxMo9oUbFqUBH8hypJCfmdEwag4tAPPGyjP9VHH2TCbjjuHXxUPwIYOd06MIAW7fNXHYBySslypBGPmgOUj8j73b49aBmgyzncoOP+tvHo09VieIzKOPmMxtnRMDl6vAvpuGqdf1HL0ZzLOuOTjjVdpWTlMWgaRO0/kQGoStjGtp6JTqRdPHRzGRq6ONqPAsENTmPocj89gvN9fBvSLc2hDC764OQh2xxMzshaVeXbI3TL6gIOQIAPj7Lh6GfBjrrhTIYYj0AGE4QH+wB6e/vZKdHPiJ3SlW9vQ/aglaIuUlTsdzt4SA79kQ2Po9KEBDJ4ChxmPeo2OGHFeAwFCTEBeBjm0nudCVVgevtPWMknHH7SmLBin7CDhxMXYMgZz6QyBkNQgxxng9OjMcuR7kEC+QL/L7nE8MNnxITyYLcTRvXqIo6AkrPz0BKS4+nm4xrNWG/36sP1ugxOjwabMBj/PAxzGbp4mUg3dR9Xu8nRE5J/ORMNA4BdAxyHJ4bfnCIXIT17+gRGpDpx2U26rw/pDiRIyu6fh2kuLJPup/bMegD9TxVWrriJZEswnAbiDD+yTX1yaGyq3B3v7qc+w7XrEAeXqhtMW3gY5jLOfgWsn35arOTtH2NFmbvINhWw8yg50pOc/bhE1A5L3jjVSPeuA5yObjAX2sCjMGSYC/Ppl20Rb3T8yJmFWsXuQUs2Hg7rcbDDbB6A5JRvRkcvEh7X2ZB2Gb1uRNxe/xHGv37oY/WOM6HqYRz21p1Rwk4gZzuyPtXpbO3vIzFHLas4iG1Iuwz3NmEwvnlcMtyHQ4b0/79j9xEOsaVcJazY3B8Cb+JwyoxHSanbhhxqOBOTh3+D8c1jSHcf1+0/Ikh93NDVeHxBOy7aotgMBlseBhFHNqY1JCMsjmvKfxHHEadDjjl+zBDvHgxsML556CMNObw7zaLx3oWHSvR4KSlazpgoFPNmV6QI1ewJ6kEMhuQnidyCJbANO3/csf+qEXH9G4xfHhcMc3E49zjVW7z1zYkGg2tRMtMEDL+QimtMc6xAGtQDeehInz4hQxK36jyR7vhlM+L67pL55FHo1c1lzO7cqcunUWZBPi4dQ1GJTjDbQHIaO5DVUsI0mUb1kI2sRk2wyEbDbkOEMSPuB34Nxq9+mNFlzC40ypC6+/riSQaDOUcRW4M4OzL/HO2LgJqUjA6J1pDSyRaFUZ5dNyv/4TGnmDWub4PxyeOCwWPoeOl97Oz72D5nYh5FWcEZU33Q0BJINqYxmyg1pLiyNcnLKY9psXLcGQQ2GH88Ch8Y7uOqu1A1URqUnSy5MG2XmdLDlJl9yPAvDTwy9a6qsyRU7T5JlklRPe5+EtdNHn5/RtsnD71SgtzQ/Xe8aab0zJ6F4lIDtgGoG9XzLFWRwUvkMWQUQS0ophzhAEFItrUGHDjgCQ9JrD3mLEwHMujTgfjjcf64aGsIzYeeWmydLqXIbMUBO+b6TEEr5D9vL0rkJoReGkzxpWpCKioWppqjb4L3vOMWa1nENWtcv00QX0+3mIs7jvhlGnVHzfPXEkpCLdK+Bq7mg2VAXZLPR2k29mee35XwWbLy3W6eaQJJ6mVztaYRBzjeIxbejzmNgAbjD9+gHm3HXUsp1kntHf9DTrd+IGBNyXGVSdWUra0dMvdE4miL38pj0EkoWzyqiga+h9T5muGEcg04MHdXvsX0z/08+s2mkM82uy8efUZ0OUWG9ZpObaj9sUms/IXnt/OsgicYUFW2yH05RaVtoJKefuUavDNb2jzxFAIajK9nDxs8LJGNDO48ZDWdpjR2hnAuRzs8X8/nIcVS89v8zmIeck91keejqCngaUxPgnc0ZndF0ly+bY23ttOwRlx/XUM/PAqGuQzrlkqz0t7LNnc6dLGb1nRFxaodUj6vB5NEvs5vbW/V1YScBzRgMpCZ5rd4qj/KX3aZj6X4GstDZKocvdM7broxHPe6cXjZ5OGva+iHh24uEG2ZX6eNKsPNM3c6pNd0esyU6P+2t7br6DYg6Srm8frjuqbIoB9oPKgM4Frz+OARcSnwalzPhsjk0k+BbO7psDW+kFp33Di0RFx/BuPjyYVLRrTVO3WsyB9rwENqOlAPQiK/SOawxZOZ59EbojIAnRzwAK2o1+GpoDKgKOiAn9GYg/qBTsQlusiKRFMdM6SQoQ396DebZP4Mxg+8wYZo28/sQ8czRsML4FlQVZgamQhYRF2Koh7sgG1sb4FaJFAt6vVFMI5dgLCN8TaPvLbQkcAteEGU5K/w1+lAJEjkvlmIQ1lvSYNIrWs/NAzGT0rmg4dhLhBtWSLI7OMyO6SdZbCmeBwMRqI1CDoICBw4yXx+keoIOBCc/Y6GUQUE7lB3wEp2QGOUEthSlIQc6kJKir0HjdvKYASc8tDVfmOPkj6ycWgYjA8cfnhcMnicEl7I8WNFY46QxtYomSTA2dpZlMCxIIYdCMf8Vn17Gyrc71A7fshjxKkT/5HTPYdkzVQhXwM/ag5mDzC2Q4OHn66hdx4FwyCdOwzcha1KIYF8VOchLQKPrUWYFLiKRVyg3dqFsCNjNgaasgsBmugQEITHlO8kBw94vO5teMuOED8G40M/uvzJbUzNIcZCfoE8JJ6kn9ROVEXZquclXMp7RrJ1yFMX8/VtCMUqOhQIPUWStuFLSgYP8KO3H/k8DZ8G453HhdPHtckO8tjdgbnt4KcMIHYZj+3/3rv3/G952iEu0ZRVg9REAjeibGM2srWNKgM2hX61qPsPiM47AWj4aoJ45mGai0d5BDzq5GtOiH4AiB8oj8UXN27cWIr9KGF7EHiA86DlPKrEd8Th0iYiizMaDVPgR38IRMNX19C7fvg+iyOIkzC3HepO6eTAf/DPbqDEYt+D7ywqRUg4NOwh0r7A9k50G6IuwQGWg5pFeohQCB49CojDj8F45uHXXLq66oos7UYXd+isgMeOJO1C0fY94bEUi4FfIJsBcqACOdzHDQkLpPT5bQk3GiKOep6ZC4ThemAafiKMVx5668OHgMEUTYMh+oFJ2eKPS0xBXhZJhVsy9iqz7R7IRo5iXYM8ZCUX1I8a4t1gPOtHgLMAg9lFb4B1CX7ai5K0COH1+3uMx15eX84FGDnWOMPmIpSu4Ha3IARLxJEoiWB+1BDvTRCvPPybS1fXD1Dtb4NSYIJKwgbWuGA7MWYvMX2LA1vWVullD/DfEdGqXX5rkbRLgvpRUzx/7B6fWOg9fcwGAYORcf6khKXpB6k/ni8tIQ3wqBLVD42s14AvIT1nSEx/qC+iZdUlDeE8ahpH17BXg/EKzrlB3JPIbL0tv7sNcUPfG6a+ijF5IdH9QrS1Lsu0L5BISCCQyC7mVcDRjB81xLPBeOTRd/qQLgIGQ2t1bAWZKfcDnceeFCVNY0JN3yzGumPSYh4XdI8e+c173MXr5+7teQGiC8qOoiYaivWEktN5xPIEBXUidDeQhBc94JVDKrpV9KOBNLNBvLbZPXILeFIJrZhIWLd14DbSorSn8/iR7PnIKZKxWQxyNPQiCXJJ6m18j8GWAPG6LuWNRzBzgZougTUYJFq5YqlUJNfIQboh/WgoCNEPknbQ5oCKVIp4qR2YymM2lVbw8JqieuPReHmJN9nBQJqT9au/EriFFGzie4PHC+SB2yPoIqaxLGktVlrDw2PX0BuPoKf0iLrTEngDEFXf1C4ZPGIPVJqTkV6J3im1Fyut4eGxCeKJR1BzgRTVdSuZ9MLg8VwlqkF2A+k4IOl4ZZ1J8zBQPOHwxMNorPuXuiK5AXlmKshLstEB1YPhAIfzEkKx+R4t4uHNYDzxCK6xj9y3kpkRBlwquA9UD7osiRnpc7z7pvEeLeLhzWC88AhuLscajBlhYj+CWigqw5FLKHr2+gtjIi2AgeIFhycewc0FU1Q3HlDTmaKUoH4pIQ5JVR48N+7volfmtQqHN4PxwiNotEV5fLrBvII6n6yxaIry6pp5/56jTd6stIxHkN6HIe6XwlgNJqYmSrgPG/zotWsWHhYX0grxVtJ5yz+a0NnbpxvMK5Ws0iae/3rEigMspoXicZnfY/1y6dQtMMfJY/erHfIWg4m9TIAffTkCYucReNBG8bqo7blxdD6oOC96Ygbzwjrxl+BHG3HEAo/ZIF5nGfD6fR9SeOZ6eZClhkEhNJw4YgG/k6AZ+f/n8Vd3g5Ecc485YUCA6UQe58417g50RtxjpDN5FHKn1XTHyc3O5PFX95ru+1N53O1IHuf6XFPUknYqj/c6k0eh8Xo6XMROnMrjVofy2MUvODB1JKcqyoNXjdG1Qe50KI//wfYpXXco4ZcWHv3tmlu20SBtOLcGadmYhZ8fL/TLlIq4VC0v/m/hPYJjZOQ0Hie8o1VaNQOU/wN9YiEIXlPn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533400"/>
            <a:ext cx="25812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3400" y="762000"/>
            <a:ext cx="6705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Fileless Malware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3733800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Fileless</a:t>
            </a:r>
            <a:r>
              <a:rPr lang="en-GB" dirty="0" smtClean="0">
                <a:solidFill>
                  <a:schemeClr val="bg1"/>
                </a:solidFill>
              </a:rPr>
              <a:t> Malware doesn’t install anything initially, instead, it makes changes to files that are native to the operating system, such as </a:t>
            </a:r>
            <a:r>
              <a:rPr lang="en-GB" dirty="0" err="1" smtClean="0">
                <a:solidFill>
                  <a:schemeClr val="bg1"/>
                </a:solidFill>
              </a:rPr>
              <a:t>PowerShell</a:t>
            </a:r>
            <a:r>
              <a:rPr lang="en-GB" dirty="0" smtClean="0">
                <a:solidFill>
                  <a:schemeClr val="bg1"/>
                </a:solidFill>
              </a:rPr>
              <a:t> or WMI.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819400"/>
            <a:ext cx="4038600" cy="37338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Stealthy Attacks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More successful than traditional malware attacks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457200"/>
            <a:ext cx="14859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762000"/>
            <a:ext cx="52578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Spyware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38600" cy="40386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Spyware collects information about users’ activities without their knowledge or consent.</a:t>
            </a:r>
          </a:p>
          <a:p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40386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Dark Hotel</a:t>
            </a:r>
          </a:p>
          <a:p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GB" dirty="0" smtClean="0">
                <a:solidFill>
                  <a:schemeClr val="bg1"/>
                </a:solidFill>
              </a:rPr>
              <a:t>argeted business and government leaders using hotel WIFI, used several types of malware in order to gain access to the systems belonging to specific powerful people. 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8434" name="Picture 2" descr="How to check Spyware on your Computer? | How to Remove Trojan Viru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990600"/>
            <a:ext cx="47244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Adware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38600" cy="4068763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Adware tracks a user’s surfing activity to determine which ads to serve them.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4068763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Fireball 2017 (Over 250 m computers)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Hijacked Browsers, changed their default search engines to track web activity.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Remote Code Execution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Download Malicious Files</a:t>
            </a:r>
          </a:p>
          <a:p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20482" name="Picture 2" descr="What is Adware? Tips for Preventing and Removing - Panda Security  Mediace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609600"/>
            <a:ext cx="2857500" cy="1609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914400"/>
            <a:ext cx="50292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Trojan Horses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38600" cy="40386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 Trojan disguises itself as desirable code or software. Trojans may hide in games, apps, or even software patches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4038600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DarkComet</a:t>
            </a:r>
            <a:r>
              <a:rPr lang="en-GB" dirty="0" smtClean="0">
                <a:solidFill>
                  <a:schemeClr val="bg1"/>
                </a:solidFill>
              </a:rPr>
              <a:t>  2014 was used by the Syrian government to spy on it’s civilians because people started using secure connections to bypass government </a:t>
            </a: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 smtClean="0">
                <a:solidFill>
                  <a:schemeClr val="bg1"/>
                </a:solidFill>
              </a:rPr>
              <a:t>ensorship.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9458" name="AutoShape 2" descr="What is a Trojan Horse malware - how to remove &amp; stay protected | ESET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14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460" name="AutoShape 4" descr="What is a Trojan Horse malware - how to remove &amp; stay protected | ESET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14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9462" name="Picture 6" descr="What is a Trojan Horse malware - how to remove &amp;amp; stay protected | ES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0"/>
            <a:ext cx="2571750" cy="2581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990600"/>
            <a:ext cx="4876800" cy="1143000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11AAA6"/>
                </a:solidFill>
                <a:latin typeface="Arial Black" pitchFamily="34" charset="0"/>
              </a:rPr>
              <a:t>Worms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38600" cy="39624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Worms target vulnerabilities in operating systems to install themselves into networks.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3962400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Stuxnet</a:t>
            </a:r>
            <a:r>
              <a:rPr lang="en-GB" dirty="0" smtClean="0">
                <a:solidFill>
                  <a:schemeClr val="bg1"/>
                </a:solidFill>
              </a:rPr>
              <a:t> was probably developed by the US and Israeli intelligence forces with the intent of setting back Iran’s nuclear program.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1506" name="AutoShape 2" descr="What is the difference: Viruses, Worms, Ransomware, Trojans, Bots, Malware,  Spyware, etc? | Loop Tong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21508" name="Picture 4" descr="What is the difference: Viruses, Worms, Ransomware, Trojans, Bots, Malware,  Spyware, etc? | Loop Tong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533400"/>
            <a:ext cx="3273425" cy="18298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903</Words>
  <Application>Microsoft Office PowerPoint</Application>
  <PresentationFormat>Προβολή στην οθόνη (4:3)</PresentationFormat>
  <Paragraphs>113</Paragraphs>
  <Slides>30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30</vt:i4>
      </vt:variant>
    </vt:vector>
  </HeadingPairs>
  <TitlesOfParts>
    <vt:vector size="31" baseType="lpstr">
      <vt:lpstr>Θέμα του Office</vt:lpstr>
      <vt:lpstr>Malware</vt:lpstr>
      <vt:lpstr>Διαφάνεια 2</vt:lpstr>
      <vt:lpstr>Malware Types</vt:lpstr>
      <vt:lpstr>Ransomware</vt:lpstr>
      <vt:lpstr>Fileless Malware</vt:lpstr>
      <vt:lpstr>Spyware</vt:lpstr>
      <vt:lpstr>Adware</vt:lpstr>
      <vt:lpstr>Trojan Horses</vt:lpstr>
      <vt:lpstr>Worms</vt:lpstr>
      <vt:lpstr>Rootkits</vt:lpstr>
      <vt:lpstr>Keyloggers</vt:lpstr>
      <vt:lpstr>Bots / Botnet</vt:lpstr>
      <vt:lpstr>Mobile Malware</vt:lpstr>
      <vt:lpstr>Virus</vt:lpstr>
      <vt:lpstr>Grayware</vt:lpstr>
      <vt:lpstr>Malvertising</vt:lpstr>
      <vt:lpstr>Browser Hijacker</vt:lpstr>
      <vt:lpstr>Crimeware</vt:lpstr>
      <vt:lpstr>RAM Scraper</vt:lpstr>
      <vt:lpstr>Rogue Security Software / Scareware</vt:lpstr>
      <vt:lpstr>Cryptojacking</vt:lpstr>
      <vt:lpstr>Backdoor</vt:lpstr>
      <vt:lpstr>Although ...</vt:lpstr>
      <vt:lpstr>Conclusion</vt:lpstr>
      <vt:lpstr>Real Life Forensics</vt:lpstr>
      <vt:lpstr>Real Life Forensics</vt:lpstr>
      <vt:lpstr>Real Life Forensics</vt:lpstr>
      <vt:lpstr>Real Life Forensics</vt:lpstr>
      <vt:lpstr>Real Life Forensics</vt:lpstr>
      <vt:lpstr>Real Life Forensics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Konstantinos Papanagnou</dc:creator>
  <cp:lastModifiedBy>Konstantinos Papanagnou</cp:lastModifiedBy>
  <cp:revision>31</cp:revision>
  <dcterms:created xsi:type="dcterms:W3CDTF">2021-10-22T17:14:09Z</dcterms:created>
  <dcterms:modified xsi:type="dcterms:W3CDTF">2021-10-26T07:24:27Z</dcterms:modified>
</cp:coreProperties>
</file>