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7" r:id="rId6"/>
    <p:sldId id="258" r:id="rId7"/>
    <p:sldId id="260" r:id="rId8"/>
    <p:sldId id="264" r:id="rId9"/>
    <p:sldId id="265" r:id="rId10"/>
    <p:sldId id="259" r:id="rId1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98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5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60F61D03-9D4F-45C2-A8C7-769D17DF2169}" type="datetimeFigureOut">
              <a:rPr lang="el-GR" smtClean="0"/>
              <a:pPr/>
              <a:t>28/10/2021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282CCC05-DD35-44FE-9927-DB09930D0EFD}"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61D03-9D4F-45C2-A8C7-769D17DF2169}" type="datetimeFigureOut">
              <a:rPr lang="el-GR" smtClean="0"/>
              <a:pPr/>
              <a:t>28/10/2021</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CCC05-DD35-44FE-9927-DB09930D0EF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verse and Bind Shells Basics | TryHackMe What the Shell?"/>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normAutofit/>
          </a:bodyPr>
          <a:lstStyle/>
          <a:p>
            <a:r>
              <a:rPr lang="es-ES" dirty="0" smtClean="0">
                <a:solidFill>
                  <a:srgbClr val="00598C"/>
                </a:solidFill>
                <a:latin typeface="Arial Black" pitchFamily="34" charset="0"/>
              </a:rPr>
              <a:t>Staged vs Non Staged</a:t>
            </a:r>
            <a:endParaRPr lang="el-GR" dirty="0"/>
          </a:p>
        </p:txBody>
      </p:sp>
      <p:pic>
        <p:nvPicPr>
          <p:cNvPr id="3074" name="Picture 2" descr="C:\Users\Konstantinos Pap\Documents\PEH notes\exploitation\reverse shell types\image 3.png"/>
          <p:cNvPicPr>
            <a:picLocks noChangeAspect="1" noChangeArrowheads="1"/>
          </p:cNvPicPr>
          <p:nvPr/>
        </p:nvPicPr>
        <p:blipFill>
          <a:blip r:embed="rId2" cstate="print"/>
          <a:srcRect/>
          <a:stretch>
            <a:fillRect/>
          </a:stretch>
        </p:blipFill>
        <p:spPr bwMode="auto">
          <a:xfrm>
            <a:off x="381000" y="3276600"/>
            <a:ext cx="8340222" cy="2895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8305800" cy="1143000"/>
          </a:xfrm>
        </p:spPr>
        <p:txBody>
          <a:bodyPr/>
          <a:lstStyle/>
          <a:p>
            <a:r>
              <a:rPr lang="es-ES" dirty="0" smtClean="0">
                <a:solidFill>
                  <a:srgbClr val="00598C"/>
                </a:solidFill>
                <a:latin typeface="Arial Black" pitchFamily="34" charset="0"/>
              </a:rPr>
              <a:t>Shells In General</a:t>
            </a:r>
            <a:endParaRPr lang="el-GR" dirty="0"/>
          </a:p>
        </p:txBody>
      </p:sp>
      <p:sp>
        <p:nvSpPr>
          <p:cNvPr id="3" name="2 - Θέση περιεχομένου"/>
          <p:cNvSpPr>
            <a:spLocks noGrp="1"/>
          </p:cNvSpPr>
          <p:nvPr>
            <p:ph idx="1"/>
          </p:nvPr>
        </p:nvSpPr>
        <p:spPr>
          <a:xfrm>
            <a:off x="457200" y="2743200"/>
            <a:ext cx="8229600" cy="3916363"/>
          </a:xfrm>
        </p:spPr>
        <p:txBody>
          <a:bodyPr>
            <a:normAutofit/>
          </a:bodyPr>
          <a:lstStyle/>
          <a:p>
            <a:pPr>
              <a:buNone/>
            </a:pPr>
            <a:r>
              <a:rPr lang="en-GB" sz="2400" dirty="0" smtClean="0">
                <a:solidFill>
                  <a:schemeClr val="bg1"/>
                </a:solidFill>
              </a:rPr>
              <a:t>The shell is an interactive interface that allows users to execute other commands and utilities in Linux and other UNIX-based operating systems</a:t>
            </a:r>
            <a:r>
              <a:rPr lang="en-GB" sz="2400" dirty="0" smtClean="0">
                <a:solidFill>
                  <a:schemeClr val="bg1"/>
                </a:solidFill>
              </a:rPr>
              <a:t>. When we login to a system the default shell is displayed for us to perform all kinds of operations. </a:t>
            </a:r>
            <a:endParaRPr lang="el-GR" sz="2400" dirty="0">
              <a:solidFill>
                <a:schemeClr val="bg1"/>
              </a:solidFill>
            </a:endParaRPr>
          </a:p>
        </p:txBody>
      </p:sp>
      <p:pic>
        <p:nvPicPr>
          <p:cNvPr id="4099" name="Picture 3"/>
          <p:cNvPicPr>
            <a:picLocks noChangeAspect="1" noChangeArrowheads="1"/>
          </p:cNvPicPr>
          <p:nvPr/>
        </p:nvPicPr>
        <p:blipFill>
          <a:blip r:embed="rId2" cstate="print"/>
          <a:srcRect/>
          <a:stretch>
            <a:fillRect/>
          </a:stretch>
        </p:blipFill>
        <p:spPr bwMode="auto">
          <a:xfrm>
            <a:off x="2667000" y="4800600"/>
            <a:ext cx="3810000" cy="170412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lstStyle/>
          <a:p>
            <a:r>
              <a:rPr lang="es-ES" dirty="0" smtClean="0">
                <a:solidFill>
                  <a:srgbClr val="00598C"/>
                </a:solidFill>
                <a:latin typeface="Arial Black" pitchFamily="34" charset="0"/>
              </a:rPr>
              <a:t>Common Shells</a:t>
            </a:r>
            <a:endParaRPr lang="el-GR" dirty="0"/>
          </a:p>
        </p:txBody>
      </p:sp>
      <p:sp>
        <p:nvSpPr>
          <p:cNvPr id="3" name="2 - Θέση περιεχομένου"/>
          <p:cNvSpPr>
            <a:spLocks noGrp="1"/>
          </p:cNvSpPr>
          <p:nvPr>
            <p:ph idx="1"/>
          </p:nvPr>
        </p:nvSpPr>
        <p:spPr>
          <a:xfrm>
            <a:off x="457200" y="2667001"/>
            <a:ext cx="8229600" cy="4038600"/>
          </a:xfrm>
        </p:spPr>
        <p:txBody>
          <a:bodyPr>
            <a:normAutofit/>
          </a:bodyPr>
          <a:lstStyle/>
          <a:p>
            <a:pPr>
              <a:buNone/>
            </a:pPr>
            <a:r>
              <a:rPr lang="en-GB" sz="2400" dirty="0" smtClean="0">
                <a:solidFill>
                  <a:schemeClr val="bg1"/>
                </a:solidFill>
              </a:rPr>
              <a:t>Some of the most common shells in Linux are Bash (Bourne-Again Shell) which is the go-to default shell for most of the Linux Distributions out there. More powerful shells are also available such as </a:t>
            </a:r>
            <a:r>
              <a:rPr lang="en-GB" sz="2400" dirty="0" err="1" smtClean="0">
                <a:solidFill>
                  <a:schemeClr val="bg1"/>
                </a:solidFill>
              </a:rPr>
              <a:t>zsh</a:t>
            </a:r>
            <a:r>
              <a:rPr lang="en-GB" sz="2400" dirty="0" smtClean="0">
                <a:solidFill>
                  <a:schemeClr val="bg1"/>
                </a:solidFill>
              </a:rPr>
              <a:t> (Z-Shell) which incorporates most features of old shells into one, </a:t>
            </a:r>
            <a:r>
              <a:rPr lang="en-GB" sz="2400" dirty="0" err="1" smtClean="0">
                <a:solidFill>
                  <a:schemeClr val="bg1"/>
                </a:solidFill>
              </a:rPr>
              <a:t>tcsh</a:t>
            </a:r>
            <a:r>
              <a:rPr lang="en-GB" sz="2400" dirty="0" smtClean="0">
                <a:solidFill>
                  <a:schemeClr val="bg1"/>
                </a:solidFill>
              </a:rPr>
              <a:t> (</a:t>
            </a:r>
            <a:r>
              <a:rPr lang="en-GB" sz="2400" dirty="0" err="1" smtClean="0">
                <a:solidFill>
                  <a:schemeClr val="bg1"/>
                </a:solidFill>
              </a:rPr>
              <a:t>Tenex</a:t>
            </a:r>
            <a:r>
              <a:rPr lang="en-GB" sz="2400" dirty="0" smtClean="0">
                <a:solidFill>
                  <a:schemeClr val="bg1"/>
                </a:solidFill>
              </a:rPr>
              <a:t> [OS] C shell) which is a better alternative of </a:t>
            </a:r>
            <a:r>
              <a:rPr lang="en-GB" sz="2400" dirty="0" err="1" smtClean="0">
                <a:solidFill>
                  <a:schemeClr val="bg1"/>
                </a:solidFill>
              </a:rPr>
              <a:t>csh</a:t>
            </a:r>
            <a:r>
              <a:rPr lang="en-GB" sz="2400" dirty="0" smtClean="0">
                <a:solidFill>
                  <a:schemeClr val="bg1"/>
                </a:solidFill>
              </a:rPr>
              <a:t> (C shell) and Fish (Friendly interactive shell) which uses </a:t>
            </a:r>
            <a:r>
              <a:rPr lang="en-GB" sz="2400" dirty="0" err="1" smtClean="0">
                <a:solidFill>
                  <a:schemeClr val="bg1"/>
                </a:solidFill>
              </a:rPr>
              <a:t>color</a:t>
            </a:r>
            <a:r>
              <a:rPr lang="en-GB" sz="2400" dirty="0" smtClean="0">
                <a:solidFill>
                  <a:schemeClr val="bg1"/>
                </a:solidFill>
              </a:rPr>
              <a:t> as well to help beginner users.</a:t>
            </a:r>
            <a:endParaRPr lang="el-GR"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s-ES" dirty="0" smtClean="0">
                <a:solidFill>
                  <a:srgbClr val="00598C"/>
                </a:solidFill>
                <a:latin typeface="Arial Black" pitchFamily="34" charset="0"/>
              </a:rPr>
              <a:t>Common Shells</a:t>
            </a:r>
            <a:endParaRPr lang="el-GR" dirty="0"/>
          </a:p>
        </p:txBody>
      </p:sp>
      <p:sp>
        <p:nvSpPr>
          <p:cNvPr id="3" name="2 - Θέση περιεχομένου"/>
          <p:cNvSpPr>
            <a:spLocks noGrp="1"/>
          </p:cNvSpPr>
          <p:nvPr>
            <p:ph idx="1"/>
          </p:nvPr>
        </p:nvSpPr>
        <p:spPr>
          <a:xfrm>
            <a:off x="457200" y="2743200"/>
            <a:ext cx="8229600" cy="3992563"/>
          </a:xfrm>
        </p:spPr>
        <p:txBody>
          <a:bodyPr>
            <a:normAutofit/>
          </a:bodyPr>
          <a:lstStyle/>
          <a:p>
            <a:pPr>
              <a:buNone/>
            </a:pPr>
            <a:r>
              <a:rPr lang="en-GB" sz="2400" dirty="0" smtClean="0">
                <a:solidFill>
                  <a:schemeClr val="bg1"/>
                </a:solidFill>
              </a:rPr>
              <a:t>We talked about shells for Linux and Unix Based systems. That doesn’t mean that other OS don’t have or use shells.</a:t>
            </a:r>
          </a:p>
          <a:p>
            <a:pPr>
              <a:buNone/>
            </a:pPr>
            <a:r>
              <a:rPr lang="en-GB" sz="2400" dirty="0" smtClean="0">
                <a:solidFill>
                  <a:schemeClr val="bg1"/>
                </a:solidFill>
              </a:rPr>
              <a:t>Microsoft for example has DOS (cmd.exe) and </a:t>
            </a:r>
            <a:r>
              <a:rPr lang="en-GB" sz="2400" dirty="0" err="1" smtClean="0">
                <a:solidFill>
                  <a:schemeClr val="bg1"/>
                </a:solidFill>
              </a:rPr>
              <a:t>Powershell</a:t>
            </a:r>
            <a:r>
              <a:rPr lang="en-GB" sz="2400" dirty="0" smtClean="0">
                <a:solidFill>
                  <a:schemeClr val="bg1"/>
                </a:solidFill>
              </a:rPr>
              <a:t>. </a:t>
            </a:r>
          </a:p>
          <a:p>
            <a:pPr>
              <a:buNone/>
            </a:pPr>
            <a:r>
              <a:rPr lang="en-GB" sz="2400" dirty="0" smtClean="0">
                <a:solidFill>
                  <a:schemeClr val="bg1"/>
                </a:solidFill>
              </a:rPr>
              <a:t>Mac uses </a:t>
            </a:r>
            <a:r>
              <a:rPr lang="en-GB" sz="2400" dirty="0" err="1" smtClean="0">
                <a:solidFill>
                  <a:schemeClr val="bg1"/>
                </a:solidFill>
              </a:rPr>
              <a:t>zsh</a:t>
            </a:r>
            <a:r>
              <a:rPr lang="en-GB" sz="2400" dirty="0" smtClean="0">
                <a:solidFill>
                  <a:schemeClr val="bg1"/>
                </a:solidFill>
              </a:rPr>
              <a:t> as it’s default shell and can also have bash.</a:t>
            </a:r>
            <a:endParaRPr lang="el-GR"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onstantinos Pap\Documents\PEH notes\exploitation\reverse shell types\image.png"/>
          <p:cNvPicPr>
            <a:picLocks noChangeAspect="1" noChangeArrowheads="1"/>
          </p:cNvPicPr>
          <p:nvPr/>
        </p:nvPicPr>
        <p:blipFill>
          <a:blip r:embed="rId2" cstate="print"/>
          <a:srcRect/>
          <a:stretch>
            <a:fillRect/>
          </a:stretch>
        </p:blipFill>
        <p:spPr bwMode="auto">
          <a:xfrm>
            <a:off x="0" y="2590801"/>
            <a:ext cx="9144000" cy="4267200"/>
          </a:xfrm>
          <a:prstGeom prst="rect">
            <a:avLst/>
          </a:prstGeom>
          <a:noFill/>
        </p:spPr>
      </p:pic>
      <p:sp>
        <p:nvSpPr>
          <p:cNvPr id="5" name="4 - Τίτλος"/>
          <p:cNvSpPr>
            <a:spLocks noGrp="1"/>
          </p:cNvSpPr>
          <p:nvPr>
            <p:ph type="title"/>
          </p:nvPr>
        </p:nvSpPr>
        <p:spPr>
          <a:xfrm>
            <a:off x="457200" y="609600"/>
            <a:ext cx="8229600" cy="1143000"/>
          </a:xfrm>
        </p:spPr>
        <p:txBody>
          <a:bodyPr/>
          <a:lstStyle/>
          <a:p>
            <a:r>
              <a:rPr lang="es-ES" dirty="0" smtClean="0">
                <a:solidFill>
                  <a:srgbClr val="00598C"/>
                </a:solidFill>
                <a:latin typeface="Arial Black" pitchFamily="34" charset="0"/>
              </a:rPr>
              <a:t>Bind Shells / Backdoor</a:t>
            </a:r>
            <a:endParaRPr lang="el-GR" dirty="0">
              <a:solidFill>
                <a:srgbClr val="00598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normAutofit fontScale="90000"/>
          </a:bodyPr>
          <a:lstStyle/>
          <a:p>
            <a:r>
              <a:rPr lang="es-ES" dirty="0" smtClean="0">
                <a:solidFill>
                  <a:srgbClr val="00598C"/>
                </a:solidFill>
                <a:latin typeface="Arial Black" pitchFamily="34" charset="0"/>
              </a:rPr>
              <a:t>Reverse Shells / One Liners</a:t>
            </a:r>
            <a:endParaRPr lang="el-GR" dirty="0"/>
          </a:p>
        </p:txBody>
      </p:sp>
      <p:pic>
        <p:nvPicPr>
          <p:cNvPr id="2050" name="Picture 2" descr="C:\Users\Konstantinos Pap\Documents\PEH notes\exploitation\reverse shell types\image 2.png"/>
          <p:cNvPicPr>
            <a:picLocks noChangeAspect="1" noChangeArrowheads="1"/>
          </p:cNvPicPr>
          <p:nvPr/>
        </p:nvPicPr>
        <p:blipFill>
          <a:blip r:embed="rId2" cstate="print"/>
          <a:srcRect/>
          <a:stretch>
            <a:fillRect/>
          </a:stretch>
        </p:blipFill>
        <p:spPr bwMode="auto">
          <a:xfrm>
            <a:off x="0" y="2590800"/>
            <a:ext cx="9159790" cy="4267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normAutofit/>
          </a:bodyPr>
          <a:lstStyle/>
          <a:p>
            <a:r>
              <a:rPr lang="es-ES" dirty="0" smtClean="0">
                <a:solidFill>
                  <a:srgbClr val="00598C"/>
                </a:solidFill>
                <a:latin typeface="Arial Black" pitchFamily="34" charset="0"/>
              </a:rPr>
              <a:t>When to use each?</a:t>
            </a:r>
            <a:endParaRPr lang="el-GR" dirty="0"/>
          </a:p>
        </p:txBody>
      </p:sp>
      <p:sp>
        <p:nvSpPr>
          <p:cNvPr id="3" name="2 - Θέση κειμένου"/>
          <p:cNvSpPr>
            <a:spLocks noGrp="1"/>
          </p:cNvSpPr>
          <p:nvPr>
            <p:ph type="body" idx="1"/>
          </p:nvPr>
        </p:nvSpPr>
        <p:spPr>
          <a:xfrm>
            <a:off x="457200" y="2667000"/>
            <a:ext cx="4040188" cy="639762"/>
          </a:xfrm>
        </p:spPr>
        <p:txBody>
          <a:bodyPr/>
          <a:lstStyle/>
          <a:p>
            <a:pPr algn="ctr"/>
            <a:r>
              <a:rPr lang="en-GB" dirty="0" smtClean="0">
                <a:solidFill>
                  <a:schemeClr val="bg1"/>
                </a:solidFill>
              </a:rPr>
              <a:t>Reverse Shells</a:t>
            </a:r>
            <a:endParaRPr lang="el-GR" dirty="0">
              <a:solidFill>
                <a:schemeClr val="bg1"/>
              </a:solidFill>
            </a:endParaRPr>
          </a:p>
        </p:txBody>
      </p:sp>
      <p:sp>
        <p:nvSpPr>
          <p:cNvPr id="4" name="3 - Θέση περιεχομένου"/>
          <p:cNvSpPr>
            <a:spLocks noGrp="1"/>
          </p:cNvSpPr>
          <p:nvPr>
            <p:ph sz="half" idx="2"/>
          </p:nvPr>
        </p:nvSpPr>
        <p:spPr>
          <a:xfrm>
            <a:off x="457200" y="3276600"/>
            <a:ext cx="4040188" cy="3429000"/>
          </a:xfrm>
        </p:spPr>
        <p:txBody>
          <a:bodyPr/>
          <a:lstStyle/>
          <a:p>
            <a:r>
              <a:rPr lang="en-GB" dirty="0" smtClean="0">
                <a:solidFill>
                  <a:schemeClr val="bg1"/>
                </a:solidFill>
              </a:rPr>
              <a:t>Victim connects to us</a:t>
            </a:r>
          </a:p>
          <a:p>
            <a:r>
              <a:rPr lang="en-GB" dirty="0" smtClean="0">
                <a:solidFill>
                  <a:schemeClr val="bg1"/>
                </a:solidFill>
              </a:rPr>
              <a:t>Requires port forward on our end</a:t>
            </a:r>
          </a:p>
          <a:p>
            <a:r>
              <a:rPr lang="en-GB" dirty="0" smtClean="0">
                <a:solidFill>
                  <a:schemeClr val="bg1"/>
                </a:solidFill>
              </a:rPr>
              <a:t>Outgoing connection from the victim, may bypass firewall rules</a:t>
            </a:r>
          </a:p>
          <a:p>
            <a:endParaRPr lang="el-GR" dirty="0">
              <a:solidFill>
                <a:schemeClr val="bg1"/>
              </a:solidFill>
            </a:endParaRPr>
          </a:p>
        </p:txBody>
      </p:sp>
      <p:sp>
        <p:nvSpPr>
          <p:cNvPr id="5" name="4 - Θέση κειμένου"/>
          <p:cNvSpPr>
            <a:spLocks noGrp="1"/>
          </p:cNvSpPr>
          <p:nvPr>
            <p:ph type="body" sz="quarter" idx="3"/>
          </p:nvPr>
        </p:nvSpPr>
        <p:spPr>
          <a:xfrm>
            <a:off x="4648200" y="2667000"/>
            <a:ext cx="4041775" cy="639762"/>
          </a:xfrm>
        </p:spPr>
        <p:txBody>
          <a:bodyPr/>
          <a:lstStyle/>
          <a:p>
            <a:pPr algn="ctr"/>
            <a:r>
              <a:rPr lang="en-GB" dirty="0" smtClean="0">
                <a:solidFill>
                  <a:schemeClr val="bg1"/>
                </a:solidFill>
              </a:rPr>
              <a:t>Bind Shells</a:t>
            </a:r>
            <a:endParaRPr lang="el-GR" dirty="0">
              <a:solidFill>
                <a:schemeClr val="bg1"/>
              </a:solidFill>
            </a:endParaRPr>
          </a:p>
        </p:txBody>
      </p:sp>
      <p:sp>
        <p:nvSpPr>
          <p:cNvPr id="6" name="5 - Θέση περιεχομένου"/>
          <p:cNvSpPr>
            <a:spLocks noGrp="1"/>
          </p:cNvSpPr>
          <p:nvPr>
            <p:ph sz="quarter" idx="4"/>
          </p:nvPr>
        </p:nvSpPr>
        <p:spPr>
          <a:xfrm>
            <a:off x="4648200" y="3276600"/>
            <a:ext cx="4041775" cy="3429000"/>
          </a:xfrm>
        </p:spPr>
        <p:txBody>
          <a:bodyPr/>
          <a:lstStyle/>
          <a:p>
            <a:r>
              <a:rPr lang="en-GB" dirty="0" smtClean="0">
                <a:solidFill>
                  <a:schemeClr val="bg1"/>
                </a:solidFill>
              </a:rPr>
              <a:t>We connect to the victim</a:t>
            </a:r>
          </a:p>
          <a:p>
            <a:r>
              <a:rPr lang="en-GB" dirty="0" smtClean="0">
                <a:solidFill>
                  <a:schemeClr val="bg1"/>
                </a:solidFill>
              </a:rPr>
              <a:t>May require port forward on the victim’s end</a:t>
            </a:r>
          </a:p>
          <a:p>
            <a:r>
              <a:rPr lang="en-GB" dirty="0" smtClean="0">
                <a:solidFill>
                  <a:schemeClr val="bg1"/>
                </a:solidFill>
              </a:rPr>
              <a:t>Incoming connection so we may get blocked by the victim’s firewall</a:t>
            </a:r>
          </a:p>
          <a:p>
            <a:endParaRPr lang="el-GR"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 Τίτλος"/>
          <p:cNvSpPr>
            <a:spLocks noGrp="1"/>
          </p:cNvSpPr>
          <p:nvPr>
            <p:ph type="title"/>
          </p:nvPr>
        </p:nvSpPr>
        <p:spPr>
          <a:xfrm>
            <a:off x="457200" y="762000"/>
            <a:ext cx="8229600" cy="1143000"/>
          </a:xfrm>
        </p:spPr>
        <p:txBody>
          <a:bodyPr/>
          <a:lstStyle/>
          <a:p>
            <a:r>
              <a:rPr lang="es-ES" dirty="0" smtClean="0">
                <a:solidFill>
                  <a:srgbClr val="00598C"/>
                </a:solidFill>
                <a:latin typeface="Arial Black" pitchFamily="34" charset="0"/>
              </a:rPr>
              <a:t>Malicious Shells</a:t>
            </a:r>
            <a:endParaRPr lang="el-GR" dirty="0"/>
          </a:p>
        </p:txBody>
      </p:sp>
      <p:sp>
        <p:nvSpPr>
          <p:cNvPr id="8" name="7 - Θέση περιεχομένου"/>
          <p:cNvSpPr>
            <a:spLocks noGrp="1"/>
          </p:cNvSpPr>
          <p:nvPr>
            <p:ph idx="1"/>
          </p:nvPr>
        </p:nvSpPr>
        <p:spPr>
          <a:xfrm>
            <a:off x="457200" y="2743200"/>
            <a:ext cx="8229600" cy="3886200"/>
          </a:xfrm>
        </p:spPr>
        <p:txBody>
          <a:bodyPr>
            <a:normAutofit/>
          </a:bodyPr>
          <a:lstStyle/>
          <a:p>
            <a:pPr>
              <a:buNone/>
            </a:pPr>
            <a:r>
              <a:rPr lang="en-GB" sz="2400" dirty="0" smtClean="0">
                <a:solidFill>
                  <a:schemeClr val="bg1"/>
                </a:solidFill>
              </a:rPr>
              <a:t>Basic shell access is usually just the beginning for threat actors. When we gain foothold on a compromised machine we tend to use more elegant (custom) shells. Some people write their own to minimize </a:t>
            </a:r>
            <a:r>
              <a:rPr lang="en-GB" sz="2400" dirty="0" err="1" smtClean="0">
                <a:solidFill>
                  <a:schemeClr val="bg1"/>
                </a:solidFill>
              </a:rPr>
              <a:t>detectability</a:t>
            </a:r>
            <a:r>
              <a:rPr lang="en-GB" sz="2400" dirty="0" smtClean="0">
                <a:solidFill>
                  <a:schemeClr val="bg1"/>
                </a:solidFill>
              </a:rPr>
              <a:t> rate and others use the most famous one called </a:t>
            </a:r>
            <a:r>
              <a:rPr lang="en-GB" sz="2400" dirty="0" err="1" smtClean="0">
                <a:solidFill>
                  <a:schemeClr val="bg1"/>
                </a:solidFill>
              </a:rPr>
              <a:t>meterpreter</a:t>
            </a:r>
            <a:r>
              <a:rPr lang="en-GB" sz="2400" dirty="0" smtClean="0">
                <a:solidFill>
                  <a:schemeClr val="bg1"/>
                </a:solidFill>
              </a:rPr>
              <a:t>.</a:t>
            </a:r>
            <a:endParaRPr lang="el-GR" sz="24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lstStyle/>
          <a:p>
            <a:r>
              <a:rPr lang="es-ES" dirty="0" smtClean="0">
                <a:solidFill>
                  <a:srgbClr val="00598C"/>
                </a:solidFill>
                <a:latin typeface="Arial Black" pitchFamily="34" charset="0"/>
              </a:rPr>
              <a:t>Meterpreter Shell</a:t>
            </a:r>
            <a:endParaRPr lang="el-GR" dirty="0"/>
          </a:p>
        </p:txBody>
      </p:sp>
      <p:sp>
        <p:nvSpPr>
          <p:cNvPr id="3" name="2 - Θέση περιεχομένου"/>
          <p:cNvSpPr>
            <a:spLocks noGrp="1"/>
          </p:cNvSpPr>
          <p:nvPr>
            <p:ph idx="1"/>
          </p:nvPr>
        </p:nvSpPr>
        <p:spPr>
          <a:xfrm>
            <a:off x="457200" y="2743200"/>
            <a:ext cx="8229600" cy="3886200"/>
          </a:xfrm>
        </p:spPr>
        <p:txBody>
          <a:bodyPr>
            <a:normAutofit/>
          </a:bodyPr>
          <a:lstStyle/>
          <a:p>
            <a:pPr>
              <a:buNone/>
            </a:pPr>
            <a:r>
              <a:rPr lang="en-GB" sz="2400" dirty="0" err="1" smtClean="0">
                <a:solidFill>
                  <a:schemeClr val="bg1"/>
                </a:solidFill>
              </a:rPr>
              <a:t>Meterpreter</a:t>
            </a:r>
            <a:r>
              <a:rPr lang="en-GB" sz="2400" dirty="0" smtClean="0">
                <a:solidFill>
                  <a:schemeClr val="bg1"/>
                </a:solidFill>
              </a:rPr>
              <a:t> shell is used along side with </a:t>
            </a:r>
            <a:r>
              <a:rPr lang="en-GB" sz="2400" dirty="0" err="1" smtClean="0">
                <a:solidFill>
                  <a:schemeClr val="bg1"/>
                </a:solidFill>
              </a:rPr>
              <a:t>metasploit</a:t>
            </a:r>
            <a:r>
              <a:rPr lang="en-GB" sz="2400" dirty="0" smtClean="0">
                <a:solidFill>
                  <a:schemeClr val="bg1"/>
                </a:solidFill>
              </a:rPr>
              <a:t>. It uses techniques such as DLL injection to stay on memory without touching the disk in an attempt to stay undetected. </a:t>
            </a:r>
          </a:p>
          <a:p>
            <a:pPr>
              <a:buNone/>
            </a:pPr>
            <a:r>
              <a:rPr lang="en-GB" sz="2400" dirty="0" smtClean="0">
                <a:solidFill>
                  <a:schemeClr val="bg1"/>
                </a:solidFill>
              </a:rPr>
              <a:t>It has a lot more features than normal shells such as a few automatic ways to get system access, enable remote </a:t>
            </a:r>
            <a:r>
              <a:rPr lang="en-GB" sz="2400" dirty="0" err="1" smtClean="0">
                <a:solidFill>
                  <a:schemeClr val="bg1"/>
                </a:solidFill>
              </a:rPr>
              <a:t>screenshare</a:t>
            </a:r>
            <a:r>
              <a:rPr lang="en-GB" sz="2400" dirty="0" smtClean="0">
                <a:solidFill>
                  <a:schemeClr val="bg1"/>
                </a:solidFill>
              </a:rPr>
              <a:t>, enable live video-feed, take photos, play audio, capture microphone, etc. In addition to that it also uses dynamic module loading so you can load custom scripts and get even more powerful commands, such as </a:t>
            </a:r>
            <a:r>
              <a:rPr lang="en-GB" sz="2400" dirty="0" err="1" smtClean="0">
                <a:solidFill>
                  <a:schemeClr val="bg1"/>
                </a:solidFill>
              </a:rPr>
              <a:t>mimikatz</a:t>
            </a:r>
            <a:r>
              <a:rPr lang="en-GB" sz="2400" dirty="0" smtClean="0">
                <a:solidFill>
                  <a:schemeClr val="bg1"/>
                </a:solidFill>
              </a:rPr>
              <a:t> to extract the SAM database for windows systems.</a:t>
            </a:r>
            <a:endParaRPr lang="el-GR" sz="2400" dirty="0">
              <a:solidFill>
                <a:schemeClr val="bg1"/>
              </a:solidFill>
            </a:endParaRPr>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410</Words>
  <Application>Microsoft Office PowerPoint</Application>
  <PresentationFormat>Προβολή στην οθόνη (4:3)</PresentationFormat>
  <Paragraphs>25</Paragraphs>
  <Slides>10</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10</vt:i4>
      </vt:variant>
    </vt:vector>
  </HeadingPairs>
  <TitlesOfParts>
    <vt:vector size="11" baseType="lpstr">
      <vt:lpstr>Θέμα του Office</vt:lpstr>
      <vt:lpstr>Διαφάνεια 1</vt:lpstr>
      <vt:lpstr>Shells In General</vt:lpstr>
      <vt:lpstr>Common Shells</vt:lpstr>
      <vt:lpstr>Common Shells</vt:lpstr>
      <vt:lpstr>Bind Shells / Backdoor</vt:lpstr>
      <vt:lpstr>Reverse Shells / One Liners</vt:lpstr>
      <vt:lpstr>When to use each?</vt:lpstr>
      <vt:lpstr>Malicious Shells</vt:lpstr>
      <vt:lpstr>Meterpreter Shell</vt:lpstr>
      <vt:lpstr>Staged vs Non Staged</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Konstantinos Papanagnou</dc:creator>
  <cp:lastModifiedBy>Konstantinos Papanagnou</cp:lastModifiedBy>
  <cp:revision>12</cp:revision>
  <dcterms:created xsi:type="dcterms:W3CDTF">2021-10-28T07:17:26Z</dcterms:created>
  <dcterms:modified xsi:type="dcterms:W3CDTF">2021-10-28T08:22:32Z</dcterms:modified>
</cp:coreProperties>
</file>