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4.jpeg" ContentType="image/jpeg"/>
  <Override PartName="/ppt/media/image23.png" ContentType="image/png"/>
  <Override PartName="/ppt/media/image21.png" ContentType="image/png"/>
  <Override PartName="/ppt/media/image20.png" ContentType="image/png"/>
  <Override PartName="/ppt/media/image22.jpeg" ContentType="image/jpeg"/>
  <Override PartName="/ppt/media/image7.png" ContentType="image/png"/>
  <Override PartName="/ppt/media/image14.jpeg" ContentType="image/jpeg"/>
  <Override PartName="/ppt/media/image8.png" ContentType="image/png"/>
  <Override PartName="/ppt/media/image6.png" ContentType="image/png"/>
  <Override PartName="/ppt/media/image29.png" ContentType="image/png"/>
  <Override PartName="/ppt/media/image13.png" ContentType="image/png"/>
  <Override PartName="/ppt/media/image28.png" ContentType="image/png"/>
  <Override PartName="/ppt/media/image5.png" ContentType="image/png"/>
  <Override PartName="/ppt/media/image10.jpeg" ContentType="image/jpeg"/>
  <Override PartName="/ppt/media/image30.png" ContentType="image/png"/>
  <Override PartName="/ppt/media/image19.jpeg" ContentType="image/jpeg"/>
  <Override PartName="/ppt/media/image12.jpeg" ContentType="image/jpeg"/>
  <Override PartName="/ppt/media/image34.png" ContentType="image/png"/>
  <Override PartName="/ppt/media/image4.jpeg" ContentType="image/jpeg"/>
  <Override PartName="/ppt/media/image32.png" ContentType="image/png"/>
  <Override PartName="/ppt/media/image2.png" ContentType="image/png"/>
  <Override PartName="/ppt/media/image25.jpeg" ContentType="image/jpeg"/>
  <Override PartName="/ppt/media/image33.png" ContentType="image/png"/>
  <Override PartName="/ppt/media/image3.png" ContentType="image/png"/>
  <Override PartName="/ppt/media/image26.png" ContentType="image/png"/>
  <Override PartName="/ppt/media/image11.png" ContentType="image/png"/>
  <Override PartName="/ppt/media/image9.jpeg" ContentType="image/jpeg"/>
  <Override PartName="/ppt/media/image31.png" ContentType="image/png"/>
  <Override PartName="/ppt/media/image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23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789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23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789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23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789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123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789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123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789200" y="160020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123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789200" y="3963960"/>
            <a:ext cx="633960" cy="21582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67000" y="396396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67000" y="1600200"/>
            <a:ext cx="961200" cy="215820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3960"/>
            <a:ext cx="1969920" cy="215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69920" cy="45252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69920" cy="45252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https://sectigostore.com/blog/wp-content/uploads/2020/09/malware-analysis-feature.jpg"/>
          <p:cNvPicPr/>
          <p:nvPr/>
        </p:nvPicPr>
        <p:blipFill>
          <a:blip r:embed="rId1"/>
          <a:stretch/>
        </p:blipFill>
        <p:spPr>
          <a:xfrm>
            <a:off x="-1219320" y="-295200"/>
            <a:ext cx="11438640" cy="71524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-609480" y="152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Forte"/>
              </a:rPr>
              <a:t>Malware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28600" y="1676520"/>
            <a:ext cx="6400080" cy="44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What is malware and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why it´s bad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The Ethical Point Of View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https://github.com/Konstantinos-Papanagnou/SecurityProject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914400"/>
            <a:ext cx="4037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Rootkits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rootkit is software that gives malicious actors remote control of a victim’s computer with full administrative privileges.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Zacinlo 2012-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Adware like with headless browser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Updated in 2018 to hide deep down on Windows 10 and registry.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Renders Anti-Virus useless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55520" y="-868320"/>
            <a:ext cx="2542320" cy="18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Picture 8" descr="https://www.passwordrevelator.net/blog/wp-content/uploads/2019/08/definition-rootkit.png"/>
          <p:cNvPicPr/>
          <p:nvPr/>
        </p:nvPicPr>
        <p:blipFill>
          <a:blip r:embed="rId1"/>
          <a:stretch/>
        </p:blipFill>
        <p:spPr>
          <a:xfrm>
            <a:off x="5410080" y="152280"/>
            <a:ext cx="3118320" cy="22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33520" y="914400"/>
            <a:ext cx="3580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Keyloggers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keylogger is a type of spyware that monitors user activity. Keyloggers can be used to steal password data, banking information and other sensitive information.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keylogger called Olympic Vision has been used to target US, Middle Eastern and Asian businessmen for business email compromise (BEC) attacks.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Available to Black Market for as low as 25$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2" name="Picture 2" descr="Keylogger Τι είναι, πώς λειτουργεί και ποια είναι τα μέτρα για την  προστασία σας; - Υπολογιστική μανία"/>
          <p:cNvPicPr/>
          <p:nvPr/>
        </p:nvPicPr>
        <p:blipFill>
          <a:blip r:embed="rId1"/>
          <a:stretch/>
        </p:blipFill>
        <p:spPr>
          <a:xfrm>
            <a:off x="5105520" y="117360"/>
            <a:ext cx="3351960" cy="232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33520" y="914400"/>
            <a:ext cx="4723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Bots / Botnet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bot is a software application that performs automated tasks on command.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Echobot is a variant of the well-known Mirai (Future Jpn). 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Takes advantage of outdated and vulnerable IoT devices.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Includes exploits for Oracle WebLogic Server and VMWare’s SD-Wan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6" name="Picture 2" descr="What is a Botnet? -Kaspersky Daily | Kaspersky official blog"/>
          <p:cNvPicPr/>
          <p:nvPr/>
        </p:nvPicPr>
        <p:blipFill>
          <a:blip r:embed="rId1"/>
          <a:stretch/>
        </p:blipFill>
        <p:spPr>
          <a:xfrm>
            <a:off x="5257800" y="228600"/>
            <a:ext cx="3276000" cy="21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33520" y="762120"/>
            <a:ext cx="4876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Mobile Malware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274320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Most common to be found are: Trojans, Ransomware, Advertising click fraud, Spyware. Usually installed via social engineering and are a problem for jailbroken devices.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648320" y="274320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Triada Trojan, injected into the supply chain and came preinstalled to several Android Devices. 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It used several rooting techniques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Installs spam apps to replace legitimate ads.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When the user clicked on the ads the revenue went to the developers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0" name="Picture 2" descr="Mobile Malware Threats | Android Security Issues | Kaspersky"/>
          <p:cNvPicPr/>
          <p:nvPr/>
        </p:nvPicPr>
        <p:blipFill>
          <a:blip r:embed="rId1"/>
          <a:stretch/>
        </p:blipFill>
        <p:spPr>
          <a:xfrm>
            <a:off x="5943600" y="152280"/>
            <a:ext cx="2285280" cy="22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838080"/>
            <a:ext cx="27424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Virus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virus is a piece of code that inserts itself into an application and executes when the app is run.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ILOVEYOU virus 2000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Spread through email attachment as a VBA script.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Overrides random files on the system and replicates by reading contact information and sending itself over outlook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55520" y="-693720"/>
            <a:ext cx="315216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4" descr="Does Your Computer Have a Virus? Here&amp;#39;s How to Check"/>
          <p:cNvPicPr/>
          <p:nvPr/>
        </p:nvPicPr>
        <p:blipFill>
          <a:blip r:embed="rId1"/>
          <a:stretch/>
        </p:blipFill>
        <p:spPr>
          <a:xfrm>
            <a:off x="4191120" y="304920"/>
            <a:ext cx="4463640" cy="20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914400"/>
            <a:ext cx="34282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Grayware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Grayware are unwanted applications or files that worsen the performance of the device.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They may cause security risk but they don’t necessarily have to be malware.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9" name="Picture 2" descr="A Guide to Grayware - VirusPup"/>
          <p:cNvPicPr/>
          <p:nvPr/>
        </p:nvPicPr>
        <p:blipFill>
          <a:blip r:embed="rId1"/>
          <a:stretch/>
        </p:blipFill>
        <p:spPr>
          <a:xfrm>
            <a:off x="5638680" y="228600"/>
            <a:ext cx="2208960" cy="22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838080"/>
            <a:ext cx="4494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Malvertising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Malvertising is the use of advertising to spread malware. It involves injecting malicious advertisements into legitimate advertising networks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They usually come in the form of “You won an iPhone, click here to get your price!”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3" name="Picture 4" descr="What is Malvertising? Explore 6 Real-Life Examples &amp;amp; Protection Tips"/>
          <p:cNvPicPr/>
          <p:nvPr/>
        </p:nvPicPr>
        <p:blipFill>
          <a:blip r:embed="rId1"/>
          <a:stretch/>
        </p:blipFill>
        <p:spPr>
          <a:xfrm>
            <a:off x="5181480" y="228600"/>
            <a:ext cx="3276000" cy="204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33520" y="990720"/>
            <a:ext cx="5333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Browser Hijacker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2743200"/>
            <a:ext cx="81525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browser hijacker or hijackware changes the behavior of a web browser by sending the user to a new page, changing their home page, installing unwanted toolbars, displaying unwanted ads or directing users to a different website.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6" name="Picture 2" descr="How to Remove Stay Web Browser Hijacker - Security Tips"/>
          <p:cNvPicPr/>
          <p:nvPr/>
        </p:nvPicPr>
        <p:blipFill>
          <a:blip r:embed="rId1"/>
          <a:stretch/>
        </p:blipFill>
        <p:spPr>
          <a:xfrm>
            <a:off x="5638680" y="152280"/>
            <a:ext cx="3220560" cy="23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990720"/>
            <a:ext cx="3733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Crimeware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266688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Crimeware is a class of malware designed to automate cybercrime.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648320" y="2743200"/>
            <a:ext cx="403776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It is designed to perpetrate identity theft through social engineering or stealth to access the victim's financial and retail accounts to steal funds or make unauthorized transactions.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0" name="Picture 2" descr="The Increasing Affordability of Crimeware as a Service"/>
          <p:cNvPicPr/>
          <p:nvPr/>
        </p:nvPicPr>
        <p:blipFill>
          <a:blip r:embed="rId1"/>
          <a:stretch/>
        </p:blipFill>
        <p:spPr>
          <a:xfrm>
            <a:off x="5257800" y="380880"/>
            <a:ext cx="2971080" cy="19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33520" y="914400"/>
            <a:ext cx="4342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RAM Scraper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RAM scraper is a type of malware that harvests the data temporarily stored in-memory or RAM.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Targets POS Systems that store unencrypted credit card information for a brief period of time before encrypting them to pass them to the back-end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4" name="Picture 2" descr="RAM Scrapers and Other Point-of-Sale Malware | Kaspersky official blog"/>
          <p:cNvPicPr/>
          <p:nvPr/>
        </p:nvPicPr>
        <p:blipFill>
          <a:blip r:embed="rId1"/>
          <a:stretch/>
        </p:blipFill>
        <p:spPr>
          <a:xfrm>
            <a:off x="5410080" y="152280"/>
            <a:ext cx="2924640" cy="219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9275760" cy="6857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914400"/>
            <a:ext cx="5637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Rogue Security Software / Scareware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2819520"/>
            <a:ext cx="830520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Rogue security software tricks users into thinking their system has a security problem such as a virus and entices them to pay to have it removed. In reality, the fake security software is the malware that needs to be removed. 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7" name="Picture 2" descr="Malvertising - Wikipedia"/>
          <p:cNvPicPr/>
          <p:nvPr/>
        </p:nvPicPr>
        <p:blipFill>
          <a:blip r:embed="rId1"/>
          <a:stretch/>
        </p:blipFill>
        <p:spPr>
          <a:xfrm>
            <a:off x="5943600" y="152280"/>
            <a:ext cx="2361600" cy="23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209680" y="838080"/>
            <a:ext cx="4799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Cryptojacking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9" name="Picture 2" descr="Cryptojacking - Cryptomining in the browser — ENISA"/>
          <p:cNvPicPr/>
          <p:nvPr/>
        </p:nvPicPr>
        <p:blipFill>
          <a:blip r:embed="rId1"/>
          <a:stretch/>
        </p:blipFill>
        <p:spPr>
          <a:xfrm>
            <a:off x="1447920" y="2666880"/>
            <a:ext cx="6266880" cy="40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33520" y="838080"/>
            <a:ext cx="38091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Backdoor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Backdoor is a covert method of bypassing normal authentication or encryption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648320" y="2743200"/>
            <a:ext cx="403776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PHP8.1-dev 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User-Agentt Header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Remote Code Execution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Not Published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3" name="Picture 2" descr="Point Blank Gamers Targeted with Backdoor Malware | Threatpost"/>
          <p:cNvPicPr/>
          <p:nvPr/>
        </p:nvPicPr>
        <p:blipFill>
          <a:blip r:embed="rId1"/>
          <a:stretch/>
        </p:blipFill>
        <p:spPr>
          <a:xfrm>
            <a:off x="4572000" y="152280"/>
            <a:ext cx="4062600" cy="2285280"/>
          </a:xfrm>
          <a:prstGeom prst="rect">
            <a:avLst/>
          </a:prstGeom>
          <a:ln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2"/>
          <a:stretch/>
        </p:blipFill>
        <p:spPr>
          <a:xfrm>
            <a:off x="228600" y="5029200"/>
            <a:ext cx="8755200" cy="1599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Although 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2743200"/>
            <a:ext cx="83811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Malware code has legitimate uses as well.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Parental Control Systems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Google’s Ad campaign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Remote Access Tools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Backdoors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Companies’ Monitoring Policies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2743200"/>
            <a:ext cx="82288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As all things, the code itself is not malicious. The intended usage is what marks it malicious. However, even legitimate applications used for non-malicious reasons may get flagged as malicious...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152280" y="3404160"/>
            <a:ext cx="8838360" cy="2538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295280" y="2666880"/>
            <a:ext cx="6476400" cy="4104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228600" y="2743200"/>
            <a:ext cx="8694720" cy="3961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6" name="Picture 3" descr=""/>
          <p:cNvPicPr/>
          <p:nvPr/>
        </p:nvPicPr>
        <p:blipFill>
          <a:blip r:embed="rId1"/>
          <a:stretch/>
        </p:blipFill>
        <p:spPr>
          <a:xfrm>
            <a:off x="457200" y="2666880"/>
            <a:ext cx="8267400" cy="4037760"/>
          </a:xfrm>
          <a:prstGeom prst="rect">
            <a:avLst/>
          </a:prstGeom>
          <a:ln w="9360">
            <a:noFill/>
          </a:ln>
        </p:spPr>
      </p:pic>
      <p:pic>
        <p:nvPicPr>
          <p:cNvPr id="227" name="Picture 2" descr=""/>
          <p:cNvPicPr/>
          <p:nvPr/>
        </p:nvPicPr>
        <p:blipFill>
          <a:blip r:embed="rId2"/>
          <a:stretch/>
        </p:blipFill>
        <p:spPr>
          <a:xfrm>
            <a:off x="2971800" y="2590920"/>
            <a:ext cx="1240560" cy="296280"/>
          </a:xfrm>
          <a:prstGeom prst="rect">
            <a:avLst/>
          </a:prstGeom>
          <a:ln w="9360">
            <a:noFill/>
          </a:ln>
        </p:spPr>
      </p:pic>
      <p:pic>
        <p:nvPicPr>
          <p:cNvPr id="228" name="Picture 3" descr=""/>
          <p:cNvPicPr/>
          <p:nvPr/>
        </p:nvPicPr>
        <p:blipFill>
          <a:blip r:embed="rId3"/>
          <a:stretch/>
        </p:blipFill>
        <p:spPr>
          <a:xfrm>
            <a:off x="4419720" y="2590920"/>
            <a:ext cx="2102760" cy="326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0" name="Picture 4" descr=""/>
          <p:cNvPicPr/>
          <p:nvPr/>
        </p:nvPicPr>
        <p:blipFill>
          <a:blip r:embed="rId1"/>
          <a:stretch/>
        </p:blipFill>
        <p:spPr>
          <a:xfrm>
            <a:off x="152280" y="3427200"/>
            <a:ext cx="8762400" cy="2439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09480"/>
            <a:ext cx="5866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11aaa6"/>
                </a:solidFill>
                <a:latin typeface="Arial Black"/>
              </a:rPr>
              <a:t>Malware Types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289548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Ransomware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Fileless Malware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Spyware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Adware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Trojan Horse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Worms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Rootkits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Keyloggers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Bots/Botnet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Mobile Malware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48320" y="289548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Virus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Grayware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Malvertising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Browser Hijacker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Crimeware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RAM Scraper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Rogue Security Software / Scareware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Cryptojacking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6477120" y="609480"/>
            <a:ext cx="1523160" cy="117252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Real Life Forensics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1219320" y="2743200"/>
            <a:ext cx="6628680" cy="3907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838080"/>
            <a:ext cx="4647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Ransomware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266688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Ransomware is software that uses encryption to disable a target’s access to its data until a ransom is paid.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648320" y="2666880"/>
            <a:ext cx="4037760" cy="34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The most famous Ransomware attack is Wannacry.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Leaked by Shadow Brokers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MS17-010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5520" y="-838080"/>
            <a:ext cx="25423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155520" y="-838080"/>
            <a:ext cx="25423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19" descr=""/>
          <p:cNvPicPr/>
          <p:nvPr/>
        </p:nvPicPr>
        <p:blipFill>
          <a:blip r:embed="rId1"/>
          <a:stretch/>
        </p:blipFill>
        <p:spPr>
          <a:xfrm>
            <a:off x="5638680" y="533520"/>
            <a:ext cx="2580480" cy="1770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33520" y="762120"/>
            <a:ext cx="6705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Fileless Malware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819520"/>
            <a:ext cx="403776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Fileless Malware doesn’t install anything initially, instead, it makes changes to files that are native to the operating system, such as PowerShell or WMI.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648320" y="2819520"/>
            <a:ext cx="403776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Stealthy Attacks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More successful than traditional malware attacks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7315200" y="457200"/>
            <a:ext cx="1485360" cy="1812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09480" y="762120"/>
            <a:ext cx="5257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Spyware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2666880"/>
            <a:ext cx="4037760" cy="40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Spyware collects information about users’ activities without their knowledge or consent.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648320" y="2666880"/>
            <a:ext cx="4037760" cy="40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Dark Hotel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Targeted business and government leaders using hotel WIFI, used several types of malware in order to gain access to the systems belonging to specific powerful people.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6" name="Picture 2" descr="How to check Spyware on your Computer? | How to Remove Trojan Virus?"/>
          <p:cNvPicPr/>
          <p:nvPr/>
        </p:nvPicPr>
        <p:blipFill>
          <a:blip r:embed="rId1"/>
          <a:stretch/>
        </p:blipFill>
        <p:spPr>
          <a:xfrm>
            <a:off x="6095880" y="304920"/>
            <a:ext cx="1932840" cy="19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990720"/>
            <a:ext cx="4723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Adware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2666880"/>
            <a:ext cx="4037760" cy="40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Adware tracks a user’s surfing activity to determine which ads to serve them.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48320" y="2666880"/>
            <a:ext cx="4037760" cy="40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Fireball 2017 (Over 250 m computers)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Hijacked Browsers, changed their default search engines to track web activity.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Remote Code Execution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Download Malicious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0" name="Picture 2" descr="What is Adware? Tips for Preventing and Removing - Panda Security  Mediacenter"/>
          <p:cNvPicPr/>
          <p:nvPr/>
        </p:nvPicPr>
        <p:blipFill>
          <a:blip r:embed="rId1"/>
          <a:stretch/>
        </p:blipFill>
        <p:spPr>
          <a:xfrm>
            <a:off x="5562720" y="609480"/>
            <a:ext cx="2856960" cy="16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914400"/>
            <a:ext cx="50284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Trojan Horses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2666880"/>
            <a:ext cx="4037760" cy="40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 Trojan disguises itself as desirable code or software. Trojans may hide in games, apps, or even software patches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48320" y="2666880"/>
            <a:ext cx="4037760" cy="40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DarkComet  2014 was used by the Syrian government to spy on it’s civilians because people started using secure connections to bypass government censorship.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55520" y="-914400"/>
            <a:ext cx="190440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155520" y="-914400"/>
            <a:ext cx="1904400" cy="19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Picture 6" descr="What is a Trojan Horse malware - how to remove &amp;amp; stay protected | ESET"/>
          <p:cNvPicPr/>
          <p:nvPr/>
        </p:nvPicPr>
        <p:blipFill>
          <a:blip r:embed="rId1"/>
          <a:stretch/>
        </p:blipFill>
        <p:spPr>
          <a:xfrm>
            <a:off x="5867280" y="0"/>
            <a:ext cx="2571120" cy="25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990720"/>
            <a:ext cx="4876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11aaa6"/>
                </a:solidFill>
                <a:latin typeface="Arial Black"/>
              </a:rPr>
              <a:t>Worms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266688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Worms target vulnerabilities in operating systems to install themselves into networks.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648320" y="2666880"/>
            <a:ext cx="4037760" cy="39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Stuxnet was probably developed by the US and Israeli intelligence forces with the intent of setting back Iran’s nuclear program.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Picture 4" descr="What is the difference: Viruses, Worms, Ransomware, Trojans, Bots, Malware,  Spyware, etc? | Loop Tonga"/>
          <p:cNvPicPr/>
          <p:nvPr/>
        </p:nvPicPr>
        <p:blipFill>
          <a:blip r:embed="rId1"/>
          <a:stretch/>
        </p:blipFill>
        <p:spPr>
          <a:xfrm>
            <a:off x="5181480" y="533520"/>
            <a:ext cx="3272760" cy="182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LibreOffice/6.4.7.2$Linux_X86_64 LibreOffice_project/40$Build-2</Application>
  <Words>903</Words>
  <Paragraphs>113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2021-10-22T17:14:09Z</dcterms:created>
  <dc:creator>Konstantinos Papanagnou</dc:creator>
  <dc:description/>
  <dc:language>en-US</dc:language>
  <cp:lastModifiedBy/>
  <dcterms:modified xsi:type="dcterms:W3CDTF">2021-10-27T17:02:32Z</dcterms:modified>
  <cp:revision>33</cp:revision>
  <dc:subject/>
  <dc:title>Διαφάνεια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Προβολή στην οθόνη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