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00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5FB94F3-E479-4CB0-BC2F-07C83F5D2FE6}" type="datetimeFigureOut">
              <a:rPr lang="el-GR" smtClean="0"/>
              <a:t>31/10/2021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3AD0D10-6146-41A3-9E64-F9E2426045E1}"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B94F3-E479-4CB0-BC2F-07C83F5D2FE6}" type="datetimeFigureOut">
              <a:rPr lang="el-GR" smtClean="0"/>
              <a:t>31/10/2021</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D0D10-6146-41A3-9E64-F9E2426045E1}"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es the UK need or even want a &amp;#39;Great British Firewall&amp;#39;?"/>
          <p:cNvPicPr>
            <a:picLocks noChangeAspect="1" noChangeArrowheads="1"/>
          </p:cNvPicPr>
          <p:nvPr/>
        </p:nvPicPr>
        <p:blipFill>
          <a:blip r:embed="rId2" cstate="print"/>
          <a:srcRect/>
          <a:stretch>
            <a:fillRect/>
          </a:stretch>
        </p:blipFill>
        <p:spPr bwMode="auto">
          <a:xfrm>
            <a:off x="0" y="0"/>
            <a:ext cx="9144000" cy="6862938"/>
          </a:xfrm>
          <a:prstGeom prst="rect">
            <a:avLst/>
          </a:prstGeom>
          <a:noFill/>
        </p:spPr>
      </p:pic>
      <p:sp>
        <p:nvSpPr>
          <p:cNvPr id="6" name="5 - Τίτλος"/>
          <p:cNvSpPr>
            <a:spLocks noGrp="1"/>
          </p:cNvSpPr>
          <p:nvPr>
            <p:ph type="ctrTitle"/>
          </p:nvPr>
        </p:nvSpPr>
        <p:spPr>
          <a:xfrm>
            <a:off x="228600" y="457200"/>
            <a:ext cx="4572000" cy="838199"/>
          </a:xfrm>
        </p:spPr>
        <p:txBody>
          <a:bodyPr/>
          <a:lstStyle/>
          <a:p>
            <a:r>
              <a:rPr lang="en-GB" dirty="0" smtClean="0">
                <a:solidFill>
                  <a:schemeClr val="bg1"/>
                </a:solidFill>
                <a:latin typeface="Blade Runner Movie Font" pitchFamily="34" charset="0"/>
              </a:rPr>
              <a:t>Firewalls</a:t>
            </a:r>
            <a:endParaRPr lang="el-GR" dirty="0">
              <a:solidFill>
                <a:schemeClr val="bg1"/>
              </a:solidFill>
            </a:endParaRPr>
          </a:p>
        </p:txBody>
      </p:sp>
      <p:sp>
        <p:nvSpPr>
          <p:cNvPr id="7" name="6 - Υπότιτλος"/>
          <p:cNvSpPr>
            <a:spLocks noGrp="1"/>
          </p:cNvSpPr>
          <p:nvPr>
            <p:ph type="subTitle" idx="1"/>
          </p:nvPr>
        </p:nvSpPr>
        <p:spPr>
          <a:xfrm>
            <a:off x="-304800" y="5943600"/>
            <a:ext cx="5029200" cy="914400"/>
          </a:xfrm>
        </p:spPr>
        <p:txBody>
          <a:bodyPr>
            <a:normAutofit/>
          </a:bodyPr>
          <a:lstStyle/>
          <a:p>
            <a:r>
              <a:rPr lang="en-GB" sz="2000" dirty="0" smtClean="0">
                <a:solidFill>
                  <a:schemeClr val="bg1"/>
                </a:solidFill>
                <a:latin typeface="Segoe UI" pitchFamily="34" charset="0"/>
                <a:cs typeface="Segoe UI" pitchFamily="34" charset="0"/>
              </a:rPr>
              <a:t>How they work</a:t>
            </a:r>
          </a:p>
          <a:p>
            <a:r>
              <a:rPr lang="en-GB" sz="2000" dirty="0" smtClean="0">
                <a:solidFill>
                  <a:schemeClr val="bg1"/>
                </a:solidFill>
                <a:latin typeface="Segoe UI" pitchFamily="34" charset="0"/>
                <a:cs typeface="Segoe UI" pitchFamily="34" charset="0"/>
              </a:rPr>
              <a:t>and how to bypass them</a:t>
            </a:r>
            <a:endParaRPr lang="el-GR" sz="2000"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229600" cy="1143000"/>
          </a:xfrm>
        </p:spPr>
        <p:txBody>
          <a:bodyPr/>
          <a:lstStyle/>
          <a:p>
            <a:r>
              <a:rPr lang="es-ES" dirty="0" smtClean="0">
                <a:solidFill>
                  <a:srgbClr val="880015"/>
                </a:solidFill>
                <a:latin typeface="Arial Black" pitchFamily="34" charset="0"/>
              </a:rPr>
              <a:t>NAT Firewalls</a:t>
            </a:r>
            <a:endParaRPr lang="el-GR" dirty="0"/>
          </a:p>
        </p:txBody>
      </p:sp>
      <p:sp>
        <p:nvSpPr>
          <p:cNvPr id="3" name="2 - Θέση περιεχομένου"/>
          <p:cNvSpPr>
            <a:spLocks noGrp="1"/>
          </p:cNvSpPr>
          <p:nvPr>
            <p:ph idx="1"/>
          </p:nvPr>
        </p:nvSpPr>
        <p:spPr>
          <a:xfrm>
            <a:off x="457200" y="2743200"/>
            <a:ext cx="8229600" cy="3950898"/>
          </a:xfrm>
        </p:spPr>
        <p:txBody>
          <a:bodyPr>
            <a:normAutofit/>
          </a:bodyPr>
          <a:lstStyle/>
          <a:p>
            <a:pPr>
              <a:buNone/>
            </a:pPr>
            <a:r>
              <a:rPr lang="en-GB" sz="2400" dirty="0">
                <a:solidFill>
                  <a:schemeClr val="bg1"/>
                </a:solidFill>
              </a:rPr>
              <a:t>	</a:t>
            </a:r>
            <a:r>
              <a:rPr lang="en-GB" sz="2400" dirty="0" smtClean="0">
                <a:solidFill>
                  <a:schemeClr val="bg1"/>
                </a:solidFill>
              </a:rPr>
              <a:t>They allow multiple devices with independent network addresses to connect to the internet using a single IP address, keeping individual IP addresses hidden.</a:t>
            </a:r>
            <a:endParaRPr lang="el-GR"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229600" cy="1143000"/>
          </a:xfrm>
        </p:spPr>
        <p:txBody>
          <a:bodyPr>
            <a:normAutofit fontScale="90000"/>
          </a:bodyPr>
          <a:lstStyle/>
          <a:p>
            <a:r>
              <a:rPr lang="es-ES" dirty="0" smtClean="0">
                <a:solidFill>
                  <a:srgbClr val="880015"/>
                </a:solidFill>
                <a:latin typeface="Arial Black" pitchFamily="34" charset="0"/>
              </a:rPr>
              <a:t>Stateful MultiLayer Inspection Firewalls</a:t>
            </a:r>
            <a:endParaRPr lang="el-GR" dirty="0"/>
          </a:p>
        </p:txBody>
      </p:sp>
      <p:sp>
        <p:nvSpPr>
          <p:cNvPr id="3" name="2 - Θέση περιεχομένου"/>
          <p:cNvSpPr>
            <a:spLocks noGrp="1"/>
          </p:cNvSpPr>
          <p:nvPr>
            <p:ph idx="1"/>
          </p:nvPr>
        </p:nvSpPr>
        <p:spPr>
          <a:xfrm>
            <a:off x="457200" y="2667001"/>
            <a:ext cx="8229600" cy="4038600"/>
          </a:xfrm>
        </p:spPr>
        <p:txBody>
          <a:bodyPr>
            <a:normAutofit/>
          </a:bodyPr>
          <a:lstStyle/>
          <a:p>
            <a:pPr>
              <a:buNone/>
            </a:pPr>
            <a:r>
              <a:rPr lang="en-GB" sz="2400" dirty="0" smtClean="0">
                <a:solidFill>
                  <a:schemeClr val="bg1"/>
                </a:solidFill>
              </a:rPr>
              <a:t>	SMLI filter packets at the network, transport, and application layers, comparing them against known trusted packets. They allow a packet to pass only if they pass every single layer individually. The firewall examines the packets to determine the state of the communication to ensure that all of the communication is taking place with trusted sources</a:t>
            </a:r>
            <a:endParaRPr lang="el-GR"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normAutofit fontScale="90000"/>
          </a:bodyPr>
          <a:lstStyle/>
          <a:p>
            <a:r>
              <a:rPr lang="es-ES" dirty="0" smtClean="0">
                <a:solidFill>
                  <a:srgbClr val="880015"/>
                </a:solidFill>
                <a:latin typeface="Arial Black" pitchFamily="34" charset="0"/>
              </a:rPr>
              <a:t>Unified Threat Management Firewalls</a:t>
            </a:r>
            <a:endParaRPr lang="el-GR" dirty="0"/>
          </a:p>
        </p:txBody>
      </p:sp>
      <p:sp>
        <p:nvSpPr>
          <p:cNvPr id="3" name="2 - Θέση περιεχομένου"/>
          <p:cNvSpPr>
            <a:spLocks noGrp="1"/>
          </p:cNvSpPr>
          <p:nvPr>
            <p:ph idx="1"/>
          </p:nvPr>
        </p:nvSpPr>
        <p:spPr>
          <a:xfrm>
            <a:off x="457200" y="2743200"/>
            <a:ext cx="8229600" cy="3962400"/>
          </a:xfrm>
        </p:spPr>
        <p:txBody>
          <a:bodyPr/>
          <a:lstStyle/>
          <a:p>
            <a:pPr>
              <a:buNone/>
            </a:pPr>
            <a:r>
              <a:rPr lang="en-GB" dirty="0">
                <a:solidFill>
                  <a:schemeClr val="bg1"/>
                </a:solidFill>
              </a:rPr>
              <a:t>	</a:t>
            </a:r>
            <a:r>
              <a:rPr lang="en-GB" sz="2400" dirty="0" smtClean="0">
                <a:solidFill>
                  <a:schemeClr val="bg1"/>
                </a:solidFill>
              </a:rPr>
              <a:t>Like the NGFW firewall it comes with a lot of security features such as </a:t>
            </a:r>
            <a:r>
              <a:rPr lang="en-GB" sz="2400" dirty="0" err="1" smtClean="0">
                <a:solidFill>
                  <a:schemeClr val="bg1"/>
                </a:solidFill>
              </a:rPr>
              <a:t>antispam</a:t>
            </a:r>
            <a:r>
              <a:rPr lang="en-GB" sz="2400" dirty="0" smtClean="0">
                <a:solidFill>
                  <a:schemeClr val="bg1"/>
                </a:solidFill>
              </a:rPr>
              <a:t>, content filtering, web filtering, antivirus. This firewall comes as hardware and is less customizable than NGFW but it is used heavily on businesses that want the easy way out.</a:t>
            </a:r>
            <a:endParaRPr lang="el-G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229600" cy="1143000"/>
          </a:xfrm>
        </p:spPr>
        <p:txBody>
          <a:bodyPr/>
          <a:lstStyle/>
          <a:p>
            <a:r>
              <a:rPr lang="es-ES" dirty="0" smtClean="0">
                <a:solidFill>
                  <a:srgbClr val="880015"/>
                </a:solidFill>
                <a:latin typeface="Arial Black" pitchFamily="34" charset="0"/>
              </a:rPr>
              <a:t>Cloud Firewalls</a:t>
            </a:r>
            <a:endParaRPr lang="el-GR" dirty="0"/>
          </a:p>
        </p:txBody>
      </p:sp>
      <p:sp>
        <p:nvSpPr>
          <p:cNvPr id="3" name="2 - Θέση περιεχομένου"/>
          <p:cNvSpPr>
            <a:spLocks noGrp="1"/>
          </p:cNvSpPr>
          <p:nvPr>
            <p:ph idx="1"/>
          </p:nvPr>
        </p:nvSpPr>
        <p:spPr>
          <a:xfrm>
            <a:off x="457200" y="2743200"/>
            <a:ext cx="8229600" cy="3886200"/>
          </a:xfrm>
        </p:spPr>
        <p:txBody>
          <a:bodyPr>
            <a:normAutofit/>
          </a:bodyPr>
          <a:lstStyle/>
          <a:p>
            <a:pPr>
              <a:buNone/>
            </a:pPr>
            <a:r>
              <a:rPr lang="en-GB" sz="2400" dirty="0" smtClean="0">
                <a:solidFill>
                  <a:schemeClr val="bg1"/>
                </a:solidFill>
              </a:rPr>
              <a:t>	Cloud Firewalls are software-based, cloud deployed network devices, built to stop or mitigate unwanted access to private networks. As a new technology, they are designed for modern business needs, and sit within online application environments.</a:t>
            </a:r>
            <a:endParaRPr lang="el-GR"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229600" cy="1143000"/>
          </a:xfrm>
        </p:spPr>
        <p:txBody>
          <a:bodyPr/>
          <a:lstStyle/>
          <a:p>
            <a:r>
              <a:rPr lang="es-ES" dirty="0" smtClean="0">
                <a:solidFill>
                  <a:srgbClr val="880015"/>
                </a:solidFill>
                <a:latin typeface="Arial Black" pitchFamily="34" charset="0"/>
              </a:rPr>
              <a:t>Threat Focused NGFW</a:t>
            </a:r>
            <a:endParaRPr lang="el-GR" dirty="0"/>
          </a:p>
        </p:txBody>
      </p:sp>
      <p:sp>
        <p:nvSpPr>
          <p:cNvPr id="3" name="2 - Θέση περιεχομένου"/>
          <p:cNvSpPr>
            <a:spLocks noGrp="1"/>
          </p:cNvSpPr>
          <p:nvPr>
            <p:ph idx="1"/>
          </p:nvPr>
        </p:nvSpPr>
        <p:spPr>
          <a:xfrm>
            <a:off x="457200" y="2667000"/>
            <a:ext cx="8229600" cy="4114800"/>
          </a:xfrm>
        </p:spPr>
        <p:txBody>
          <a:bodyPr>
            <a:normAutofit/>
          </a:bodyPr>
          <a:lstStyle/>
          <a:p>
            <a:pPr>
              <a:buNone/>
            </a:pPr>
            <a:r>
              <a:rPr lang="en-GB" sz="2400" dirty="0">
                <a:solidFill>
                  <a:schemeClr val="bg1"/>
                </a:solidFill>
              </a:rPr>
              <a:t>	</a:t>
            </a:r>
            <a:r>
              <a:rPr lang="en-GB" sz="2400" dirty="0" smtClean="0">
                <a:solidFill>
                  <a:schemeClr val="bg1"/>
                </a:solidFill>
              </a:rPr>
              <a:t>Basically a NGFW on steroids... </a:t>
            </a:r>
            <a:endParaRPr lang="el-GR"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8229600" cy="1143000"/>
          </a:xfrm>
        </p:spPr>
        <p:txBody>
          <a:bodyPr/>
          <a:lstStyle/>
          <a:p>
            <a:r>
              <a:rPr lang="es-ES" dirty="0" smtClean="0">
                <a:solidFill>
                  <a:srgbClr val="880015"/>
                </a:solidFill>
                <a:latin typeface="Arial Black" pitchFamily="34" charset="0"/>
              </a:rPr>
              <a:t>Circuit Level Firewalls</a:t>
            </a:r>
            <a:endParaRPr lang="el-GR" dirty="0"/>
          </a:p>
        </p:txBody>
      </p:sp>
      <p:sp>
        <p:nvSpPr>
          <p:cNvPr id="3" name="2 - Θέση περιεχομένου"/>
          <p:cNvSpPr>
            <a:spLocks noGrp="1"/>
          </p:cNvSpPr>
          <p:nvPr>
            <p:ph idx="1"/>
          </p:nvPr>
        </p:nvSpPr>
        <p:spPr>
          <a:xfrm>
            <a:off x="457200" y="2667000"/>
            <a:ext cx="8229600" cy="3459163"/>
          </a:xfrm>
        </p:spPr>
        <p:txBody>
          <a:bodyPr>
            <a:normAutofit/>
          </a:bodyPr>
          <a:lstStyle/>
          <a:p>
            <a:pPr>
              <a:buNone/>
            </a:pPr>
            <a:r>
              <a:rPr lang="en-GB" sz="2400" dirty="0" smtClean="0">
                <a:solidFill>
                  <a:schemeClr val="bg1"/>
                </a:solidFill>
              </a:rPr>
              <a:t>	A circuit-filtering firewall (also called a circuit-level gateway) works at the transport and session layers of the OSI model. It can examine the TCP handshake information that is sent between computers to verify that a session request is legitimate.</a:t>
            </a:r>
            <a:endParaRPr lang="el-GR"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3" name="2 - Θέση περιεχομένου"/>
          <p:cNvSpPr>
            <a:spLocks noGrp="1"/>
          </p:cNvSpPr>
          <p:nvPr>
            <p:ph idx="1"/>
          </p:nvPr>
        </p:nvSpPr>
        <p:spPr/>
        <p:txBody>
          <a:bodyPr/>
          <a:lstStyle/>
          <a:p>
            <a:endParaRPr lang="el-GR"/>
          </a:p>
        </p:txBody>
      </p:sp>
      <p:pic>
        <p:nvPicPr>
          <p:cNvPr id="4" name="Picture 2" descr="What Is A Firewall? | Firewall Explained | Firewall Tutorial | Network  Security | Simplilearn - YouTub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4572000" cy="1143000"/>
          </a:xfrm>
          <a:noFill/>
          <a:ln>
            <a:noFill/>
          </a:ln>
        </p:spPr>
        <p:txBody>
          <a:bodyPr/>
          <a:lstStyle/>
          <a:p>
            <a:r>
              <a:rPr lang="es-ES" dirty="0" smtClean="0">
                <a:solidFill>
                  <a:srgbClr val="880015"/>
                </a:solidFill>
                <a:latin typeface="Arial Black" pitchFamily="34" charset="0"/>
              </a:rPr>
              <a:t>Definition</a:t>
            </a:r>
            <a:endParaRPr lang="el-GR" dirty="0">
              <a:solidFill>
                <a:srgbClr val="880015"/>
              </a:solidFill>
            </a:endParaRPr>
          </a:p>
        </p:txBody>
      </p:sp>
      <p:sp>
        <p:nvSpPr>
          <p:cNvPr id="3" name="2 - Θέση περιεχομένου"/>
          <p:cNvSpPr>
            <a:spLocks noGrp="1"/>
          </p:cNvSpPr>
          <p:nvPr>
            <p:ph idx="1"/>
          </p:nvPr>
        </p:nvSpPr>
        <p:spPr>
          <a:xfrm>
            <a:off x="457200" y="2819400"/>
            <a:ext cx="8229600" cy="3611563"/>
          </a:xfrm>
        </p:spPr>
        <p:txBody>
          <a:bodyPr>
            <a:normAutofit/>
          </a:bodyPr>
          <a:lstStyle/>
          <a:p>
            <a:pPr>
              <a:buNone/>
            </a:pPr>
            <a:r>
              <a:rPr lang="en-GB" sz="2400" dirty="0" smtClean="0">
                <a:solidFill>
                  <a:schemeClr val="bg1"/>
                </a:solidFill>
              </a:rPr>
              <a:t>	A firewall is a network security device that monitors incoming and outgoing network traffic and permits or blocks data packets based on a set of security rules.</a:t>
            </a:r>
          </a:p>
          <a:p>
            <a:pPr>
              <a:buNone/>
            </a:pPr>
            <a:r>
              <a:rPr lang="en-GB" sz="2400" dirty="0" smtClean="0">
                <a:solidFill>
                  <a:schemeClr val="bg1"/>
                </a:solidFill>
              </a:rPr>
              <a:t>	</a:t>
            </a:r>
          </a:p>
        </p:txBody>
      </p:sp>
      <p:pic>
        <p:nvPicPr>
          <p:cNvPr id="7173" name="Picture 5"/>
          <p:cNvPicPr>
            <a:picLocks noChangeAspect="1" noChangeArrowheads="1"/>
          </p:cNvPicPr>
          <p:nvPr/>
        </p:nvPicPr>
        <p:blipFill>
          <a:blip r:embed="rId2" cstate="print"/>
          <a:srcRect/>
          <a:stretch>
            <a:fillRect/>
          </a:stretch>
        </p:blipFill>
        <p:spPr bwMode="auto">
          <a:xfrm>
            <a:off x="5715000" y="381000"/>
            <a:ext cx="2590800" cy="1945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685800"/>
            <a:ext cx="5638800" cy="1143000"/>
          </a:xfrm>
        </p:spPr>
        <p:txBody>
          <a:bodyPr>
            <a:normAutofit fontScale="90000"/>
          </a:bodyPr>
          <a:lstStyle/>
          <a:p>
            <a:r>
              <a:rPr lang="es-ES" dirty="0" smtClean="0">
                <a:solidFill>
                  <a:srgbClr val="880015"/>
                </a:solidFill>
                <a:latin typeface="Arial Black" pitchFamily="34" charset="0"/>
              </a:rPr>
              <a:t>One step Back...</a:t>
            </a:r>
            <a:br>
              <a:rPr lang="es-ES" dirty="0" smtClean="0">
                <a:solidFill>
                  <a:srgbClr val="880015"/>
                </a:solidFill>
                <a:latin typeface="Arial Black" pitchFamily="34" charset="0"/>
              </a:rPr>
            </a:br>
            <a:r>
              <a:rPr lang="es-ES" dirty="0" smtClean="0">
                <a:solidFill>
                  <a:srgbClr val="880015"/>
                </a:solidFill>
                <a:latin typeface="Arial Black" pitchFamily="34" charset="0"/>
              </a:rPr>
              <a:t>Ports?</a:t>
            </a:r>
            <a:endParaRPr lang="el-GR" dirty="0"/>
          </a:p>
        </p:txBody>
      </p:sp>
      <p:sp>
        <p:nvSpPr>
          <p:cNvPr id="3" name="2 - Θέση περιεχομένου"/>
          <p:cNvSpPr>
            <a:spLocks noGrp="1"/>
          </p:cNvSpPr>
          <p:nvPr>
            <p:ph idx="1"/>
          </p:nvPr>
        </p:nvSpPr>
        <p:spPr>
          <a:xfrm>
            <a:off x="457200" y="2743200"/>
            <a:ext cx="8229600" cy="3886200"/>
          </a:xfrm>
        </p:spPr>
        <p:txBody>
          <a:bodyPr>
            <a:normAutofit/>
          </a:bodyPr>
          <a:lstStyle/>
          <a:p>
            <a:pPr>
              <a:buNone/>
            </a:pPr>
            <a:r>
              <a:rPr lang="en-GB" sz="2400" dirty="0" smtClean="0">
                <a:solidFill>
                  <a:schemeClr val="bg1"/>
                </a:solidFill>
              </a:rPr>
              <a:t>	In computer networking a port is a communication endpoint. There are 65 535 ports on a computer network for any given IP. Whenever we open a connection to the internet, we open a port to receive and transmit data. </a:t>
            </a:r>
          </a:p>
          <a:p>
            <a:pPr>
              <a:buNone/>
            </a:pPr>
            <a:r>
              <a:rPr lang="en-GB" sz="2400" dirty="0">
                <a:solidFill>
                  <a:schemeClr val="bg1"/>
                </a:solidFill>
              </a:rPr>
              <a:t>	</a:t>
            </a:r>
            <a:r>
              <a:rPr lang="en-GB" sz="2400" dirty="0" smtClean="0">
                <a:solidFill>
                  <a:schemeClr val="bg1"/>
                </a:solidFill>
              </a:rPr>
              <a:t>If I open </a:t>
            </a:r>
            <a:r>
              <a:rPr lang="en-GB" sz="2400" dirty="0" err="1" smtClean="0">
                <a:solidFill>
                  <a:schemeClr val="bg1"/>
                </a:solidFill>
              </a:rPr>
              <a:t>google</a:t>
            </a:r>
            <a:r>
              <a:rPr lang="en-GB" sz="2400" dirty="0" smtClean="0">
                <a:solidFill>
                  <a:schemeClr val="bg1"/>
                </a:solidFill>
              </a:rPr>
              <a:t> on a browser and view the lower level, the browser opens a new random unused port (ex. 54265) to communicate with </a:t>
            </a:r>
            <a:r>
              <a:rPr lang="en-GB" sz="2400" dirty="0" err="1" smtClean="0">
                <a:solidFill>
                  <a:schemeClr val="bg1"/>
                </a:solidFill>
              </a:rPr>
              <a:t>google’s</a:t>
            </a:r>
            <a:r>
              <a:rPr lang="en-GB" sz="2400" dirty="0" smtClean="0">
                <a:solidFill>
                  <a:schemeClr val="bg1"/>
                </a:solidFill>
              </a:rPr>
              <a:t> server (on port 443). </a:t>
            </a:r>
            <a:endParaRPr lang="el-GR" sz="2400" dirty="0">
              <a:solidFill>
                <a:schemeClr val="bg1"/>
              </a:solidFill>
            </a:endParaRPr>
          </a:p>
        </p:txBody>
      </p:sp>
      <p:sp>
        <p:nvSpPr>
          <p:cNvPr id="6146" name="AutoShape 2" descr="16 Types of Computer Ports and Their Functions"/>
          <p:cNvSpPr>
            <a:spLocks noChangeAspect="1" noChangeArrowheads="1"/>
          </p:cNvSpPr>
          <p:nvPr/>
        </p:nvSpPr>
        <p:spPr bwMode="auto">
          <a:xfrm>
            <a:off x="155575" y="-960438"/>
            <a:ext cx="1609725" cy="200025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6148" name="AutoShape 4" descr="16 Types of Computer Ports and Their Functions"/>
          <p:cNvSpPr>
            <a:spLocks noChangeAspect="1" noChangeArrowheads="1"/>
          </p:cNvSpPr>
          <p:nvPr/>
        </p:nvSpPr>
        <p:spPr bwMode="auto">
          <a:xfrm>
            <a:off x="155575" y="-960438"/>
            <a:ext cx="1609725" cy="2000251"/>
          </a:xfrm>
          <a:prstGeom prst="rect">
            <a:avLst/>
          </a:prstGeom>
          <a:noFill/>
        </p:spPr>
        <p:txBody>
          <a:bodyPr vert="horz" wrap="square" lIns="91440" tIns="45720" rIns="91440" bIns="45720" numCol="1" anchor="t" anchorCtr="0" compatLnSpc="1">
            <a:prstTxWarp prst="textNoShape">
              <a:avLst/>
            </a:prstTxWarp>
          </a:bodyPr>
          <a:lstStyle/>
          <a:p>
            <a:endParaRPr lang="el-GR"/>
          </a:p>
        </p:txBody>
      </p:sp>
      <p:pic>
        <p:nvPicPr>
          <p:cNvPr id="6149" name="Picture 5"/>
          <p:cNvPicPr>
            <a:picLocks noChangeAspect="1" noChangeArrowheads="1"/>
          </p:cNvPicPr>
          <p:nvPr/>
        </p:nvPicPr>
        <p:blipFill>
          <a:blip r:embed="rId2" cstate="print"/>
          <a:srcRect/>
          <a:stretch>
            <a:fillRect/>
          </a:stretch>
        </p:blipFill>
        <p:spPr bwMode="auto">
          <a:xfrm>
            <a:off x="6400800" y="152400"/>
            <a:ext cx="1828800" cy="2279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normAutofit/>
          </a:bodyPr>
          <a:lstStyle/>
          <a:p>
            <a:r>
              <a:rPr lang="es-ES" sz="3200" dirty="0" smtClean="0">
                <a:solidFill>
                  <a:srgbClr val="880015"/>
                </a:solidFill>
                <a:latin typeface="Arial Black" pitchFamily="34" charset="0"/>
              </a:rPr>
              <a:t>So How Does A Firewall Work?</a:t>
            </a:r>
            <a:endParaRPr lang="el-GR" sz="3200" dirty="0"/>
          </a:p>
        </p:txBody>
      </p:sp>
      <p:sp>
        <p:nvSpPr>
          <p:cNvPr id="3" name="2 - Θέση περιεχομένου"/>
          <p:cNvSpPr>
            <a:spLocks noGrp="1"/>
          </p:cNvSpPr>
          <p:nvPr>
            <p:ph idx="1"/>
          </p:nvPr>
        </p:nvSpPr>
        <p:spPr>
          <a:xfrm>
            <a:off x="457200" y="2743200"/>
            <a:ext cx="8229600" cy="3962400"/>
          </a:xfrm>
        </p:spPr>
        <p:txBody>
          <a:bodyPr>
            <a:normAutofit/>
          </a:bodyPr>
          <a:lstStyle/>
          <a:p>
            <a:pPr>
              <a:buNone/>
            </a:pPr>
            <a:r>
              <a:rPr lang="en-GB" sz="2400" dirty="0" smtClean="0">
                <a:solidFill>
                  <a:schemeClr val="bg1"/>
                </a:solidFill>
              </a:rPr>
              <a:t>	 Firewalls carefully analyze incoming traffic based on pre-established rules and filter traffic coming from unsecured or suspicious sources to prevent attacks. Firewalls guard traffic at a computer’s entry point, which is where information is exchanged with external devices.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dirty="0"/>
          </a:p>
        </p:txBody>
      </p:sp>
      <p:sp>
        <p:nvSpPr>
          <p:cNvPr id="3" name="2 - Θέση περιεχομένου"/>
          <p:cNvSpPr>
            <a:spLocks noGrp="1"/>
          </p:cNvSpPr>
          <p:nvPr>
            <p:ph idx="1"/>
          </p:nvPr>
        </p:nvSpPr>
        <p:spPr/>
        <p:txBody>
          <a:bodyPr/>
          <a:lstStyle/>
          <a:p>
            <a:endParaRPr lang="el-GR"/>
          </a:p>
        </p:txBody>
      </p:sp>
      <p:pic>
        <p:nvPicPr>
          <p:cNvPr id="17410" name="Picture 2" descr="Types of Firewall | 5 Awseome Types of Firewall To Know"/>
          <p:cNvPicPr>
            <a:picLocks noChangeAspect="1" noChangeArrowheads="1"/>
          </p:cNvPicPr>
          <p:nvPr/>
        </p:nvPicPr>
        <p:blipFill>
          <a:blip r:embed="rId2" cstate="print"/>
          <a:srcRect/>
          <a:stretch>
            <a:fillRect/>
          </a:stretch>
        </p:blipFill>
        <p:spPr bwMode="auto">
          <a:xfrm>
            <a:off x="0" y="0"/>
            <a:ext cx="9146727"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lstStyle/>
          <a:p>
            <a:r>
              <a:rPr lang="es-ES" dirty="0" smtClean="0">
                <a:solidFill>
                  <a:srgbClr val="880015"/>
                </a:solidFill>
                <a:latin typeface="Arial Black" pitchFamily="34" charset="0"/>
              </a:rPr>
              <a:t>Packet Filtering Firewalls</a:t>
            </a:r>
            <a:endParaRPr lang="el-GR" dirty="0"/>
          </a:p>
        </p:txBody>
      </p:sp>
      <p:sp>
        <p:nvSpPr>
          <p:cNvPr id="6" name="5 - Θέση κειμένου"/>
          <p:cNvSpPr>
            <a:spLocks noGrp="1"/>
          </p:cNvSpPr>
          <p:nvPr>
            <p:ph type="body" idx="1"/>
          </p:nvPr>
        </p:nvSpPr>
        <p:spPr>
          <a:xfrm>
            <a:off x="457200" y="2636838"/>
            <a:ext cx="4040188" cy="519379"/>
          </a:xfrm>
        </p:spPr>
        <p:txBody>
          <a:bodyPr/>
          <a:lstStyle/>
          <a:p>
            <a:pPr algn="ctr"/>
            <a:r>
              <a:rPr lang="en-GB" dirty="0" err="1" smtClean="0">
                <a:solidFill>
                  <a:schemeClr val="bg1"/>
                </a:solidFill>
              </a:rPr>
              <a:t>Stateful</a:t>
            </a:r>
            <a:endParaRPr lang="el-GR" dirty="0">
              <a:solidFill>
                <a:schemeClr val="bg1"/>
              </a:solidFill>
            </a:endParaRPr>
          </a:p>
        </p:txBody>
      </p:sp>
      <p:sp>
        <p:nvSpPr>
          <p:cNvPr id="7" name="6 - Θέση περιεχομένου"/>
          <p:cNvSpPr>
            <a:spLocks noGrp="1"/>
          </p:cNvSpPr>
          <p:nvPr>
            <p:ph sz="half" idx="2"/>
          </p:nvPr>
        </p:nvSpPr>
        <p:spPr>
          <a:xfrm>
            <a:off x="457200" y="3276600"/>
            <a:ext cx="4040188" cy="3429000"/>
          </a:xfrm>
        </p:spPr>
        <p:txBody>
          <a:bodyPr/>
          <a:lstStyle/>
          <a:p>
            <a:r>
              <a:rPr lang="en-GB" dirty="0" smtClean="0">
                <a:solidFill>
                  <a:schemeClr val="bg1"/>
                </a:solidFill>
              </a:rPr>
              <a:t>Remember previous packets as they examine new ones</a:t>
            </a:r>
          </a:p>
          <a:p>
            <a:r>
              <a:rPr lang="en-GB" dirty="0" smtClean="0">
                <a:solidFill>
                  <a:schemeClr val="bg1"/>
                </a:solidFill>
              </a:rPr>
              <a:t>Have context knowledge</a:t>
            </a:r>
          </a:p>
          <a:p>
            <a:r>
              <a:rPr lang="en-GB" dirty="0" smtClean="0">
                <a:solidFill>
                  <a:schemeClr val="bg1"/>
                </a:solidFill>
              </a:rPr>
              <a:t>More Secure</a:t>
            </a:r>
            <a:endParaRPr lang="el-GR" dirty="0">
              <a:solidFill>
                <a:schemeClr val="bg1"/>
              </a:solidFill>
            </a:endParaRPr>
          </a:p>
        </p:txBody>
      </p:sp>
      <p:sp>
        <p:nvSpPr>
          <p:cNvPr id="8" name="7 - Θέση κειμένου"/>
          <p:cNvSpPr>
            <a:spLocks noGrp="1"/>
          </p:cNvSpPr>
          <p:nvPr>
            <p:ph type="body" sz="quarter" idx="3"/>
          </p:nvPr>
        </p:nvSpPr>
        <p:spPr>
          <a:xfrm>
            <a:off x="4648200" y="2667000"/>
            <a:ext cx="4041775" cy="533400"/>
          </a:xfrm>
        </p:spPr>
        <p:txBody>
          <a:bodyPr/>
          <a:lstStyle/>
          <a:p>
            <a:pPr algn="ctr"/>
            <a:r>
              <a:rPr lang="en-GB" dirty="0" smtClean="0">
                <a:solidFill>
                  <a:schemeClr val="bg1"/>
                </a:solidFill>
              </a:rPr>
              <a:t>Stateless</a:t>
            </a:r>
            <a:endParaRPr lang="el-GR" dirty="0">
              <a:solidFill>
                <a:schemeClr val="bg1"/>
              </a:solidFill>
            </a:endParaRPr>
          </a:p>
        </p:txBody>
      </p:sp>
      <p:sp>
        <p:nvSpPr>
          <p:cNvPr id="9" name="8 - Θέση περιεχομένου"/>
          <p:cNvSpPr>
            <a:spLocks noGrp="1"/>
          </p:cNvSpPr>
          <p:nvPr>
            <p:ph sz="quarter" idx="4"/>
          </p:nvPr>
        </p:nvSpPr>
        <p:spPr>
          <a:xfrm>
            <a:off x="4648200" y="3276600"/>
            <a:ext cx="4041775" cy="3429000"/>
          </a:xfrm>
        </p:spPr>
        <p:txBody>
          <a:bodyPr/>
          <a:lstStyle/>
          <a:p>
            <a:r>
              <a:rPr lang="en-GB" dirty="0" smtClean="0">
                <a:solidFill>
                  <a:schemeClr val="bg1"/>
                </a:solidFill>
              </a:rPr>
              <a:t>Examine Packets Independently of one another</a:t>
            </a:r>
          </a:p>
          <a:p>
            <a:r>
              <a:rPr lang="en-GB" dirty="0" smtClean="0">
                <a:solidFill>
                  <a:schemeClr val="bg1"/>
                </a:solidFill>
              </a:rPr>
              <a:t>Lack context</a:t>
            </a:r>
          </a:p>
          <a:p>
            <a:r>
              <a:rPr lang="en-GB" dirty="0" smtClean="0">
                <a:solidFill>
                  <a:schemeClr val="bg1"/>
                </a:solidFill>
              </a:rPr>
              <a:t>Less Secure</a:t>
            </a:r>
            <a:endParaRPr lang="el-GR" dirty="0">
              <a:solidFill>
                <a:schemeClr val="bg1"/>
              </a:solidFill>
            </a:endParaRPr>
          </a:p>
        </p:txBody>
      </p:sp>
      <p:sp>
        <p:nvSpPr>
          <p:cNvPr id="10" name="2 - Θέση περιεχομένου"/>
          <p:cNvSpPr txBox="1">
            <a:spLocks/>
          </p:cNvSpPr>
          <p:nvPr/>
        </p:nvSpPr>
        <p:spPr>
          <a:xfrm>
            <a:off x="457200" y="5486400"/>
            <a:ext cx="8229600" cy="12192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400" i="0" u="none" strike="noStrike" kern="1200" cap="none" spc="0" normalizeH="0" baseline="0" noProof="0" dirty="0" smtClean="0">
                <a:ln>
                  <a:noFill/>
                </a:ln>
                <a:solidFill>
                  <a:schemeClr val="bg1"/>
                </a:solidFill>
                <a:effectLst/>
                <a:uLnTx/>
                <a:uFillTx/>
                <a:latin typeface="+mn-lt"/>
                <a:ea typeface="+mn-ea"/>
                <a:cs typeface="+mn-cs"/>
              </a:rPr>
              <a:t>Ultimately</a:t>
            </a:r>
            <a:r>
              <a:rPr kumimoji="0" lang="en-GB" sz="2400" i="0" u="none" strike="noStrike" kern="1200" cap="none" spc="0" normalizeH="0" noProof="0" dirty="0" smtClean="0">
                <a:ln>
                  <a:noFill/>
                </a:ln>
                <a:solidFill>
                  <a:schemeClr val="bg1"/>
                </a:solidFill>
                <a:effectLst/>
                <a:uLnTx/>
                <a:uFillTx/>
                <a:latin typeface="+mn-lt"/>
                <a:ea typeface="+mn-ea"/>
                <a:cs typeface="+mn-cs"/>
              </a:rPr>
              <a:t> Packet Filtering Firewalls provide very basic protection and they both lack context of what the packet may do at the application level.</a:t>
            </a:r>
            <a:endParaRPr kumimoji="0" lang="en-GB" sz="240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 Τίτλος"/>
          <p:cNvSpPr>
            <a:spLocks noGrp="1"/>
          </p:cNvSpPr>
          <p:nvPr>
            <p:ph type="title"/>
          </p:nvPr>
        </p:nvSpPr>
        <p:spPr>
          <a:xfrm>
            <a:off x="457200" y="762000"/>
            <a:ext cx="8229600" cy="1143000"/>
          </a:xfrm>
        </p:spPr>
        <p:txBody>
          <a:bodyPr>
            <a:normAutofit fontScale="90000"/>
          </a:bodyPr>
          <a:lstStyle/>
          <a:p>
            <a:r>
              <a:rPr lang="es-ES" dirty="0" smtClean="0">
                <a:solidFill>
                  <a:srgbClr val="880015"/>
                </a:solidFill>
                <a:latin typeface="Arial Black" pitchFamily="34" charset="0"/>
              </a:rPr>
              <a:t>Next Generation Firewalls (NGFW)</a:t>
            </a:r>
            <a:endParaRPr lang="el-GR" dirty="0"/>
          </a:p>
        </p:txBody>
      </p:sp>
      <p:sp>
        <p:nvSpPr>
          <p:cNvPr id="8" name="7 - Θέση περιεχομένου"/>
          <p:cNvSpPr>
            <a:spLocks noGrp="1"/>
          </p:cNvSpPr>
          <p:nvPr>
            <p:ph idx="1"/>
          </p:nvPr>
        </p:nvSpPr>
        <p:spPr>
          <a:xfrm>
            <a:off x="457200" y="2743200"/>
            <a:ext cx="8229600" cy="3962400"/>
          </a:xfrm>
        </p:spPr>
        <p:txBody>
          <a:bodyPr/>
          <a:lstStyle/>
          <a:p>
            <a:pPr>
              <a:buNone/>
            </a:pPr>
            <a:r>
              <a:rPr lang="en-GB" dirty="0" smtClean="0"/>
              <a:t>	</a:t>
            </a:r>
            <a:r>
              <a:rPr lang="en-GB" sz="2400" dirty="0" smtClean="0">
                <a:solidFill>
                  <a:schemeClr val="bg1"/>
                </a:solidFill>
              </a:rPr>
              <a:t>NGFW are considered the go-to solution for firewalls nowadays. They provide old traditional firewall functionality such as packet filtering in addition to more features and mechanisms. They can inspect encrypted traffic, perform deep packet inspection, contain built-in IPS and antivirus, and more...</a:t>
            </a:r>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762000"/>
            <a:ext cx="8229600" cy="1143000"/>
          </a:xfrm>
        </p:spPr>
        <p:txBody>
          <a:bodyPr/>
          <a:lstStyle/>
          <a:p>
            <a:r>
              <a:rPr lang="es-ES" dirty="0" smtClean="0">
                <a:solidFill>
                  <a:srgbClr val="880015"/>
                </a:solidFill>
                <a:latin typeface="Arial Black" pitchFamily="34" charset="0"/>
              </a:rPr>
              <a:t>WAF or Proxy Firewalls</a:t>
            </a:r>
            <a:endParaRPr lang="el-GR" dirty="0"/>
          </a:p>
        </p:txBody>
      </p:sp>
      <p:sp>
        <p:nvSpPr>
          <p:cNvPr id="3" name="2 - Θέση περιεχομένου"/>
          <p:cNvSpPr>
            <a:spLocks noGrp="1"/>
          </p:cNvSpPr>
          <p:nvPr>
            <p:ph idx="1"/>
          </p:nvPr>
        </p:nvSpPr>
        <p:spPr>
          <a:xfrm>
            <a:off x="457200" y="2743200"/>
            <a:ext cx="8229600" cy="3886200"/>
          </a:xfrm>
        </p:spPr>
        <p:txBody>
          <a:bodyPr>
            <a:normAutofit/>
          </a:bodyPr>
          <a:lstStyle/>
          <a:p>
            <a:pPr>
              <a:buNone/>
            </a:pPr>
            <a:r>
              <a:rPr lang="en-GB" sz="2400" dirty="0">
                <a:solidFill>
                  <a:schemeClr val="bg1"/>
                </a:solidFill>
              </a:rPr>
              <a:t>	</a:t>
            </a:r>
            <a:r>
              <a:rPr lang="en-GB" sz="2400" dirty="0" smtClean="0">
                <a:solidFill>
                  <a:schemeClr val="bg1"/>
                </a:solidFill>
              </a:rPr>
              <a:t>This type of firewall sits in between the two communicating systems at the 7</a:t>
            </a:r>
            <a:r>
              <a:rPr lang="en-GB" sz="2400" baseline="30000" dirty="0" smtClean="0">
                <a:solidFill>
                  <a:schemeClr val="bg1"/>
                </a:solidFill>
              </a:rPr>
              <a:t>th</a:t>
            </a:r>
            <a:r>
              <a:rPr lang="en-GB" sz="2400" dirty="0" smtClean="0">
                <a:solidFill>
                  <a:schemeClr val="bg1"/>
                </a:solidFill>
              </a:rPr>
              <a:t> OSI layer (Application level). They use both packet filtering techniques and deep packet inspection to detect malicious traffic. They work for high level protocols (HTTP, ftp, etc...)</a:t>
            </a:r>
            <a:endParaRPr lang="en-GB" sz="2400" dirty="0">
              <a:solidFill>
                <a:schemeClr val="bg1"/>
              </a:solidFill>
            </a:endParaRP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101</Words>
  <Application>Microsoft Office PowerPoint</Application>
  <PresentationFormat>Προβολή στην οθόνη (4:3)</PresentationFormat>
  <Paragraphs>37</Paragraphs>
  <Slides>15</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15</vt:i4>
      </vt:variant>
    </vt:vector>
  </HeadingPairs>
  <TitlesOfParts>
    <vt:vector size="16" baseType="lpstr">
      <vt:lpstr>Θέμα του Office</vt:lpstr>
      <vt:lpstr>Firewalls</vt:lpstr>
      <vt:lpstr>Διαφάνεια 2</vt:lpstr>
      <vt:lpstr>Definition</vt:lpstr>
      <vt:lpstr>One step Back... Ports?</vt:lpstr>
      <vt:lpstr>So How Does A Firewall Work?</vt:lpstr>
      <vt:lpstr>Διαφάνεια 6</vt:lpstr>
      <vt:lpstr>Packet Filtering Firewalls</vt:lpstr>
      <vt:lpstr>Next Generation Firewalls (NGFW)</vt:lpstr>
      <vt:lpstr>WAF or Proxy Firewalls</vt:lpstr>
      <vt:lpstr>NAT Firewalls</vt:lpstr>
      <vt:lpstr>Stateful MultiLayer Inspection Firewalls</vt:lpstr>
      <vt:lpstr>Unified Threat Management Firewalls</vt:lpstr>
      <vt:lpstr>Cloud Firewalls</vt:lpstr>
      <vt:lpstr>Threat Focused NGFW</vt:lpstr>
      <vt:lpstr>Circuit Level Firewalls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Konstantinos Papanagnou</dc:creator>
  <cp:lastModifiedBy>Konstantinos Papanagnou</cp:lastModifiedBy>
  <cp:revision>15</cp:revision>
  <dcterms:created xsi:type="dcterms:W3CDTF">2021-10-31T08:26:21Z</dcterms:created>
  <dcterms:modified xsi:type="dcterms:W3CDTF">2021-10-31T10:08:53Z</dcterms:modified>
</cp:coreProperties>
</file>