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sldIdLst>
    <p:sldId id="256" r:id="rId2"/>
    <p:sldId id="260" r:id="rId3"/>
    <p:sldId id="259" r:id="rId4"/>
    <p:sldId id="274" r:id="rId5"/>
    <p:sldId id="267" r:id="rId6"/>
    <p:sldId id="261" r:id="rId7"/>
    <p:sldId id="270" r:id="rId8"/>
    <p:sldId id="273" r:id="rId9"/>
    <p:sldId id="275" r:id="rId10"/>
    <p:sldId id="277" r:id="rId11"/>
    <p:sldId id="278" r:id="rId12"/>
    <p:sldId id="279" r:id="rId13"/>
    <p:sldId id="280" r:id="rId14"/>
    <p:sldId id="281" r:id="rId15"/>
    <p:sldId id="262" r:id="rId16"/>
    <p:sldId id="263" r:id="rId17"/>
    <p:sldId id="282" r:id="rId18"/>
    <p:sldId id="283" r:id="rId19"/>
    <p:sldId id="284" r:id="rId20"/>
    <p:sldId id="287" r:id="rId21"/>
    <p:sldId id="288" r:id="rId22"/>
    <p:sldId id="289" r:id="rId23"/>
    <p:sldId id="291" r:id="rId24"/>
    <p:sldId id="290" r:id="rId25"/>
    <p:sldId id="292" r:id="rId26"/>
    <p:sldId id="307" r:id="rId27"/>
    <p:sldId id="293" r:id="rId28"/>
    <p:sldId id="294" r:id="rId29"/>
    <p:sldId id="285" r:id="rId30"/>
    <p:sldId id="266" r:id="rId31"/>
    <p:sldId id="308" r:id="rId32"/>
    <p:sldId id="296" r:id="rId33"/>
    <p:sldId id="299" r:id="rId34"/>
    <p:sldId id="298" r:id="rId35"/>
    <p:sldId id="305" r:id="rId36"/>
    <p:sldId id="297" r:id="rId37"/>
    <p:sldId id="300" r:id="rId38"/>
    <p:sldId id="301" r:id="rId39"/>
    <p:sldId id="302" r:id="rId40"/>
    <p:sldId id="303" r:id="rId41"/>
    <p:sldId id="304" r:id="rId42"/>
    <p:sldId id="306" r:id="rId43"/>
    <p:sldId id="269" r:id="rId44"/>
    <p:sldId id="272" r:id="rId45"/>
    <p:sldId id="268" r:id="rId4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5B3ED-EB2E-4F05-A1A6-67853E76DF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A8EF647-4C1D-44B1-9758-40908331CAFB}">
      <dgm:prSet phldrT="[Κείμενο]"/>
      <dgm:spPr/>
      <dgm:t>
        <a:bodyPr/>
        <a:lstStyle/>
        <a:p>
          <a:r>
            <a:rPr lang="el-GR" dirty="0"/>
            <a:t>Μοντελοποίηση δικτύου</a:t>
          </a:r>
        </a:p>
      </dgm:t>
    </dgm:pt>
    <dgm:pt modelId="{D8332005-C89A-42AA-BE37-D6F0EC309364}" type="parTrans" cxnId="{50B1E753-8248-499A-B7FF-924795C3ED17}">
      <dgm:prSet/>
      <dgm:spPr/>
      <dgm:t>
        <a:bodyPr/>
        <a:lstStyle/>
        <a:p>
          <a:endParaRPr lang="el-GR"/>
        </a:p>
      </dgm:t>
    </dgm:pt>
    <dgm:pt modelId="{F11E9FFA-FDCB-41A9-8F4B-8953CD918450}" type="sibTrans" cxnId="{50B1E753-8248-499A-B7FF-924795C3ED17}">
      <dgm:prSet/>
      <dgm:spPr/>
      <dgm:t>
        <a:bodyPr/>
        <a:lstStyle/>
        <a:p>
          <a:endParaRPr lang="el-GR"/>
        </a:p>
      </dgm:t>
    </dgm:pt>
    <dgm:pt modelId="{3B2AA91A-0DED-4F13-BF75-7B8BF224F953}">
      <dgm:prSet phldrT="[Κείμενο]"/>
      <dgm:spPr/>
      <dgm:t>
        <a:bodyPr/>
        <a:lstStyle/>
        <a:p>
          <a:r>
            <a:rPr lang="el-GR" dirty="0"/>
            <a:t>Προσομοίωση δικτύου</a:t>
          </a:r>
        </a:p>
      </dgm:t>
    </dgm:pt>
    <dgm:pt modelId="{02A1F030-B09B-4869-9C52-A378BFFD7478}" type="parTrans" cxnId="{1E678459-2430-4C35-8BD5-8601017ECB33}">
      <dgm:prSet/>
      <dgm:spPr/>
      <dgm:t>
        <a:bodyPr/>
        <a:lstStyle/>
        <a:p>
          <a:endParaRPr lang="el-GR"/>
        </a:p>
      </dgm:t>
    </dgm:pt>
    <dgm:pt modelId="{A570025D-89EA-4DCC-9FCA-7E5A479598FD}" type="sibTrans" cxnId="{1E678459-2430-4C35-8BD5-8601017ECB33}">
      <dgm:prSet/>
      <dgm:spPr/>
      <dgm:t>
        <a:bodyPr/>
        <a:lstStyle/>
        <a:p>
          <a:endParaRPr lang="el-GR"/>
        </a:p>
      </dgm:t>
    </dgm:pt>
    <dgm:pt modelId="{82B920B5-6266-4855-881B-F4B4D71AC1A2}">
      <dgm:prSet phldrT="[Κείμενο]"/>
      <dgm:spPr/>
      <dgm:t>
        <a:bodyPr/>
        <a:lstStyle/>
        <a:p>
          <a:r>
            <a:rPr lang="el-GR" dirty="0"/>
            <a:t>Ανάλυση κατάστασης δικτύου</a:t>
          </a:r>
        </a:p>
      </dgm:t>
    </dgm:pt>
    <dgm:pt modelId="{438895EC-32D7-4A52-BDD5-FC638BE7D263}" type="parTrans" cxnId="{CF544153-E727-46DA-A642-EAB73ADFCFE9}">
      <dgm:prSet/>
      <dgm:spPr/>
      <dgm:t>
        <a:bodyPr/>
        <a:lstStyle/>
        <a:p>
          <a:endParaRPr lang="el-GR"/>
        </a:p>
      </dgm:t>
    </dgm:pt>
    <dgm:pt modelId="{7BBDA662-2299-483E-AF8C-56C555FFCF11}" type="sibTrans" cxnId="{CF544153-E727-46DA-A642-EAB73ADFCFE9}">
      <dgm:prSet/>
      <dgm:spPr/>
      <dgm:t>
        <a:bodyPr/>
        <a:lstStyle/>
        <a:p>
          <a:endParaRPr lang="el-GR"/>
        </a:p>
      </dgm:t>
    </dgm:pt>
    <dgm:pt modelId="{4DFEC8DA-AAC9-408F-9093-E3F94A6CCE52}" type="pres">
      <dgm:prSet presAssocID="{15B5B3ED-EB2E-4F05-A1A6-67853E76DFB1}" presName="Name0" presStyleCnt="0">
        <dgm:presLayoutVars>
          <dgm:dir/>
          <dgm:resizeHandles val="exact"/>
        </dgm:presLayoutVars>
      </dgm:prSet>
      <dgm:spPr/>
    </dgm:pt>
    <dgm:pt modelId="{40844CA7-9C40-496A-82F0-D4975BF594C1}" type="pres">
      <dgm:prSet presAssocID="{3A8EF647-4C1D-44B1-9758-40908331CAFB}" presName="node" presStyleLbl="node1" presStyleIdx="0" presStyleCnt="3">
        <dgm:presLayoutVars>
          <dgm:bulletEnabled val="1"/>
        </dgm:presLayoutVars>
      </dgm:prSet>
      <dgm:spPr/>
    </dgm:pt>
    <dgm:pt modelId="{AD2600F7-3F37-44D6-9643-8C5726F6CAB1}" type="pres">
      <dgm:prSet presAssocID="{F11E9FFA-FDCB-41A9-8F4B-8953CD918450}" presName="sibTrans" presStyleLbl="sibTrans2D1" presStyleIdx="0" presStyleCnt="2"/>
      <dgm:spPr/>
    </dgm:pt>
    <dgm:pt modelId="{66E7B23B-FC28-4965-ADB8-010954B5F4E8}" type="pres">
      <dgm:prSet presAssocID="{F11E9FFA-FDCB-41A9-8F4B-8953CD918450}" presName="connectorText" presStyleLbl="sibTrans2D1" presStyleIdx="0" presStyleCnt="2"/>
      <dgm:spPr/>
    </dgm:pt>
    <dgm:pt modelId="{0A4E6D44-33C4-410D-A9BF-410429557EE6}" type="pres">
      <dgm:prSet presAssocID="{3B2AA91A-0DED-4F13-BF75-7B8BF224F953}" presName="node" presStyleLbl="node1" presStyleIdx="1" presStyleCnt="3">
        <dgm:presLayoutVars>
          <dgm:bulletEnabled val="1"/>
        </dgm:presLayoutVars>
      </dgm:prSet>
      <dgm:spPr/>
    </dgm:pt>
    <dgm:pt modelId="{9843B97D-2879-4ED8-B9A7-F8EA8EF98CD9}" type="pres">
      <dgm:prSet presAssocID="{A570025D-89EA-4DCC-9FCA-7E5A479598FD}" presName="sibTrans" presStyleLbl="sibTrans2D1" presStyleIdx="1" presStyleCnt="2"/>
      <dgm:spPr/>
    </dgm:pt>
    <dgm:pt modelId="{28BCB0DD-E82B-4969-A8FB-5471E6C80516}" type="pres">
      <dgm:prSet presAssocID="{A570025D-89EA-4DCC-9FCA-7E5A479598FD}" presName="connectorText" presStyleLbl="sibTrans2D1" presStyleIdx="1" presStyleCnt="2"/>
      <dgm:spPr/>
    </dgm:pt>
    <dgm:pt modelId="{F87B8C46-E5EB-4938-B9CF-6412AA0DFEBE}" type="pres">
      <dgm:prSet presAssocID="{82B920B5-6266-4855-881B-F4B4D71AC1A2}" presName="node" presStyleLbl="node1" presStyleIdx="2" presStyleCnt="3">
        <dgm:presLayoutVars>
          <dgm:bulletEnabled val="1"/>
        </dgm:presLayoutVars>
      </dgm:prSet>
      <dgm:spPr/>
    </dgm:pt>
  </dgm:ptLst>
  <dgm:cxnLst>
    <dgm:cxn modelId="{18E4AE22-2EC2-400B-B905-D3F915B5CE71}" type="presOf" srcId="{A570025D-89EA-4DCC-9FCA-7E5A479598FD}" destId="{9843B97D-2879-4ED8-B9A7-F8EA8EF98CD9}" srcOrd="0" destOrd="0" presId="urn:microsoft.com/office/officeart/2005/8/layout/process1"/>
    <dgm:cxn modelId="{4AA20737-E392-4AE5-8CA2-720839A8E0E0}" type="presOf" srcId="{A570025D-89EA-4DCC-9FCA-7E5A479598FD}" destId="{28BCB0DD-E82B-4969-A8FB-5471E6C80516}" srcOrd="1" destOrd="0" presId="urn:microsoft.com/office/officeart/2005/8/layout/process1"/>
    <dgm:cxn modelId="{C2384546-5983-46A1-8A53-E4DD8BAD746D}" type="presOf" srcId="{F11E9FFA-FDCB-41A9-8F4B-8953CD918450}" destId="{66E7B23B-FC28-4965-ADB8-010954B5F4E8}" srcOrd="1" destOrd="0" presId="urn:microsoft.com/office/officeart/2005/8/layout/process1"/>
    <dgm:cxn modelId="{C3936472-1C1E-41DA-8961-ECA356F37BDC}" type="presOf" srcId="{3A8EF647-4C1D-44B1-9758-40908331CAFB}" destId="{40844CA7-9C40-496A-82F0-D4975BF594C1}" srcOrd="0" destOrd="0" presId="urn:microsoft.com/office/officeart/2005/8/layout/process1"/>
    <dgm:cxn modelId="{CF544153-E727-46DA-A642-EAB73ADFCFE9}" srcId="{15B5B3ED-EB2E-4F05-A1A6-67853E76DFB1}" destId="{82B920B5-6266-4855-881B-F4B4D71AC1A2}" srcOrd="2" destOrd="0" parTransId="{438895EC-32D7-4A52-BDD5-FC638BE7D263}" sibTransId="{7BBDA662-2299-483E-AF8C-56C555FFCF11}"/>
    <dgm:cxn modelId="{50B1E753-8248-499A-B7FF-924795C3ED17}" srcId="{15B5B3ED-EB2E-4F05-A1A6-67853E76DFB1}" destId="{3A8EF647-4C1D-44B1-9758-40908331CAFB}" srcOrd="0" destOrd="0" parTransId="{D8332005-C89A-42AA-BE37-D6F0EC309364}" sibTransId="{F11E9FFA-FDCB-41A9-8F4B-8953CD918450}"/>
    <dgm:cxn modelId="{1E678459-2430-4C35-8BD5-8601017ECB33}" srcId="{15B5B3ED-EB2E-4F05-A1A6-67853E76DFB1}" destId="{3B2AA91A-0DED-4F13-BF75-7B8BF224F953}" srcOrd="1" destOrd="0" parTransId="{02A1F030-B09B-4869-9C52-A378BFFD7478}" sibTransId="{A570025D-89EA-4DCC-9FCA-7E5A479598FD}"/>
    <dgm:cxn modelId="{97EB707F-B2B0-4041-8601-6B013437720A}" type="presOf" srcId="{F11E9FFA-FDCB-41A9-8F4B-8953CD918450}" destId="{AD2600F7-3F37-44D6-9643-8C5726F6CAB1}" srcOrd="0" destOrd="0" presId="urn:microsoft.com/office/officeart/2005/8/layout/process1"/>
    <dgm:cxn modelId="{7C47FD89-148F-4396-A02D-042C5040B7C4}" type="presOf" srcId="{15B5B3ED-EB2E-4F05-A1A6-67853E76DFB1}" destId="{4DFEC8DA-AAC9-408F-9093-E3F94A6CCE52}" srcOrd="0" destOrd="0" presId="urn:microsoft.com/office/officeart/2005/8/layout/process1"/>
    <dgm:cxn modelId="{E9D331A2-91C5-4F0D-88F2-E2631881BA31}" type="presOf" srcId="{82B920B5-6266-4855-881B-F4B4D71AC1A2}" destId="{F87B8C46-E5EB-4938-B9CF-6412AA0DFEBE}" srcOrd="0" destOrd="0" presId="urn:microsoft.com/office/officeart/2005/8/layout/process1"/>
    <dgm:cxn modelId="{6BFDF2F5-8E44-4ABC-AFBD-E31BB94E90FB}" type="presOf" srcId="{3B2AA91A-0DED-4F13-BF75-7B8BF224F953}" destId="{0A4E6D44-33C4-410D-A9BF-410429557EE6}" srcOrd="0" destOrd="0" presId="urn:microsoft.com/office/officeart/2005/8/layout/process1"/>
    <dgm:cxn modelId="{3A6F71FC-5B05-4D8C-AA14-45B99C4FB9AA}" type="presParOf" srcId="{4DFEC8DA-AAC9-408F-9093-E3F94A6CCE52}" destId="{40844CA7-9C40-496A-82F0-D4975BF594C1}" srcOrd="0" destOrd="0" presId="urn:microsoft.com/office/officeart/2005/8/layout/process1"/>
    <dgm:cxn modelId="{6F228E8B-8A39-453D-ACA8-FDD8E6D5F328}" type="presParOf" srcId="{4DFEC8DA-AAC9-408F-9093-E3F94A6CCE52}" destId="{AD2600F7-3F37-44D6-9643-8C5726F6CAB1}" srcOrd="1" destOrd="0" presId="urn:microsoft.com/office/officeart/2005/8/layout/process1"/>
    <dgm:cxn modelId="{78476AEA-053F-4E3C-B130-792A405776D0}" type="presParOf" srcId="{AD2600F7-3F37-44D6-9643-8C5726F6CAB1}" destId="{66E7B23B-FC28-4965-ADB8-010954B5F4E8}" srcOrd="0" destOrd="0" presId="urn:microsoft.com/office/officeart/2005/8/layout/process1"/>
    <dgm:cxn modelId="{ACF1A5D9-4E3C-44DC-A1EB-0303DB5B95F8}" type="presParOf" srcId="{4DFEC8DA-AAC9-408F-9093-E3F94A6CCE52}" destId="{0A4E6D44-33C4-410D-A9BF-410429557EE6}" srcOrd="2" destOrd="0" presId="urn:microsoft.com/office/officeart/2005/8/layout/process1"/>
    <dgm:cxn modelId="{2DD5AD4D-ECF1-48C4-957F-F14BA810F913}" type="presParOf" srcId="{4DFEC8DA-AAC9-408F-9093-E3F94A6CCE52}" destId="{9843B97D-2879-4ED8-B9A7-F8EA8EF98CD9}" srcOrd="3" destOrd="0" presId="urn:microsoft.com/office/officeart/2005/8/layout/process1"/>
    <dgm:cxn modelId="{B38BF966-6441-4F7B-99BD-B8C8C831819C}" type="presParOf" srcId="{9843B97D-2879-4ED8-B9A7-F8EA8EF98CD9}" destId="{28BCB0DD-E82B-4969-A8FB-5471E6C80516}" srcOrd="0" destOrd="0" presId="urn:microsoft.com/office/officeart/2005/8/layout/process1"/>
    <dgm:cxn modelId="{17FEB8FF-AEF3-4331-A4C6-DA0A770383B0}" type="presParOf" srcId="{4DFEC8DA-AAC9-408F-9093-E3F94A6CCE52}" destId="{F87B8C46-E5EB-4938-B9CF-6412AA0DFEB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44CA7-9C40-496A-82F0-D4975BF594C1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Μοντελοποίηση δικτύου</a:t>
          </a:r>
        </a:p>
      </dsp:txBody>
      <dsp:txXfrm>
        <a:off x="44665" y="2106299"/>
        <a:ext cx="2060143" cy="1206068"/>
      </dsp:txXfrm>
    </dsp:sp>
    <dsp:sp modelId="{AD2600F7-3F37-44D6-9643-8C5726F6CAB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800" kern="1200"/>
        </a:p>
      </dsp:txBody>
      <dsp:txXfrm>
        <a:off x="2355850" y="2550475"/>
        <a:ext cx="316861" cy="317716"/>
      </dsp:txXfrm>
    </dsp:sp>
    <dsp:sp modelId="{0A4E6D44-33C4-410D-A9BF-410429557EE6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Προσομοίωση δικτύου</a:t>
          </a:r>
        </a:p>
      </dsp:txBody>
      <dsp:txXfrm>
        <a:off x="3033928" y="2106299"/>
        <a:ext cx="2060143" cy="1206068"/>
      </dsp:txXfrm>
    </dsp:sp>
    <dsp:sp modelId="{9843B97D-2879-4ED8-B9A7-F8EA8EF98CD9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800" kern="1200"/>
        </a:p>
      </dsp:txBody>
      <dsp:txXfrm>
        <a:off x="5345112" y="2550475"/>
        <a:ext cx="316861" cy="317716"/>
      </dsp:txXfrm>
    </dsp:sp>
    <dsp:sp modelId="{F87B8C46-E5EB-4938-B9CF-6412AA0DFEBE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kern="1200" dirty="0"/>
            <a:t>Ανάλυση κατάστασης δικτύου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6:48:1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1747 212 24575,'0'-1'0,"0"-1"0,0 1 0,-1 0 0,1 0 0,0 0 0,-1 0 0,1 0 0,-1 0 0,1 0 0,-1 0 0,0 0 0,0 0 0,1 0 0,-1 0 0,0 0 0,0 0 0,0 1 0,0-1 0,0 0 0,0 1 0,0-1 0,0 0 0,0 1 0,0 0 0,0-1 0,-2 0 0,-36-7 0,32 7 0,-95-9 0,-192 7 0,160 5 0,-914 0 0,987 3 0,59-5 0,1 0 0,-1 1 0,0-1 0,0 1 0,0-1 0,0 1 0,1-1 0,-1 1 0,0 0 0,1 0 0,-1 0 0,0 0 0,1 0 0,0 0 0,-1 1 0,1-1 0,-1 0 0,1 1 0,0-1 0,0 1 0,0-1 0,0 1 0,0-1 0,0 1 0,0 0 0,1 0 0,-1-1 0,1 1 0,-1 2 0,1-2 0,1-1 0,-1 1 0,1 0 0,-1-1 0,1 1 0,0-1 0,0 1 0,0-1 0,-1 1 0,1-1 0,1 0 0,-1 1 0,0-1 0,0 0 0,0 0 0,1 0 0,-1 0 0,1 0 0,-1 0 0,1 0 0,-1-1 0,1 1 0,-1 0 0,1-1 0,0 1 0,-1-1 0,1 0 0,2 1 0,53 8 0,-54-9 0,364 4 0,-186-8 0,-35 4 0,649-24 0,-740 20 0,-35 4 0,-1-2 0,1 0 0,-1-1 0,32-9 0,-36 3 0,-18 1 0,-28-3 0,25 9 0,-185-60 0,-56-15 0,201 67 0,0 1 0,0 2 0,-75-2 0,-494 14 0,674-1 0,-1 3 0,78 18 0,-1 1 0,-20-14 0,203-5 0,-54-5 0,-250-1 0,-1 0 0,0 0 0,1 1 0,-1 1 0,13 4 0,-26-7 0,0 0 0,0 0 0,-1 0 0,1 1 0,0-1 0,0 0 0,0 0 0,-1 0 0,1 0 0,0 0 0,0 0 0,0 0 0,-1 1 0,1-1 0,0 0 0,0 0 0,0 0 0,0 0 0,0 1 0,-1-1 0,1 0 0,0 0 0,0 1 0,0-1 0,0 0 0,0 0 0,0 0 0,0 1 0,0-1 0,0 0 0,0 0 0,0 1 0,0-1 0,0 0 0,0 0 0,0 0 0,0 1 0,0-1 0,0 0 0,0 0 0,0 1 0,0-1 0,0 0 0,1 0 0,-1 0 0,0 1 0,0-1 0,0 0 0,0 0 0,0 0 0,1 0 0,-1 1 0,0-1 0,0 0 0,0 0 0,1 0 0,-1 0 0,0 0 0,0 0 0,1 1 0,-27 4 0,-113 6 0,-176-9 0,157-4 0,-81 0 0,-247 4 0,482-2 0,-3 0 0,-1 0 0,0 1 0,1 0 0,-1 0 0,1 0 0,-1 1 0,1 0 0,-9 4 0,16-5-35,-1-1 0,1 0 0,0 0 0,0 0 0,-1 0 0,1 0 0,0 0 0,0 0 0,-1 1 0,1-1 0,0 0 0,0 0 0,0 0 0,-1 1 0,1-1 0,0 0 0,0 0 0,0 0 0,0 1 0,0-1 0,0 0 0,-1 0 0,1 1 0,0-1 0,0 0 0,0 0 0,0 1 0,0-1 0,0 0 0,0 1 0,0-1 0,0 0 0,0 0 0,0 1 0,0-1 0,0 0 0,1 0 0,-1 1 0,8 6-6791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6:50:45.0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4156 197 24575,'-2'2'0,"1"0"0,-1 0 0,0 1 0,1-1 0,-1 0 0,0-1 0,0 1 0,0 0 0,-1 0 0,1-1 0,0 1 0,0-1 0,-1 0 0,1 0 0,-1 0 0,1 0 0,-5 1 0,0 1 0,-21 8 0,1-1 0,-2-1 0,1-1 0,-1-2 0,-1-1 0,1-1 0,-1-1 0,-43-3 0,-5-2 0,33-1 0,-1 2 0,-79 9 0,109-3 0,16-1 0,1-4 0,0 0 0,1-1 0,-1 1 0,0 0 0,1 0 0,-1-1 0,0 1 0,0 0 0,0-1 0,1 0 0,-1 1 0,0-1 0,0 1 0,0-1 0,0 0 0,0 0 0,0 0 0,1-1 0,1 0 0,-2 0 0,1 1 0,0-1 0,0 0 0,0 0 0,-1 0 0,1 0 0,-1-1 0,0 1 0,1 0 0,-1-1 0,0 1 0,0 0 0,-1-1 0,1 0 0,0 1 0,-1-1 0,0 1 0,1-1 0,-1 1 0,0-1 0,-1 0 0,1 1 0,0-1 0,-1 1 0,1-1 0,-1 1 0,0-1 0,0 1 0,0-1 0,0 1 0,0 0 0,-2-4 0,-3 0 0,1-1 0,-1 1 0,-1 1 0,1-1 0,-1 1 0,0 0 0,0 0 0,-1 1 0,-9-5 0,-3 1 0,1 1 0,-2 0 0,1 2 0,-25-4 0,19 4 0,-48-15 0,18-4 0,39 15 0,-1 1 0,-1 1 0,0 1 0,1 0 0,-38-5 0,49 12 0,0 0 0,0 0 0,0 1 0,0 0 0,0 1 0,1 0 0,-1 0 0,1 0 0,0 0 0,0 1 0,0 0 0,0 1 0,1-1 0,-1 1 0,-6 9 0,4-6 0,-1-1 0,0 0 0,0 0 0,0-1 0,-16 8 0,7-7 0,0-2 0,0 0 0,0-1 0,-1-1 0,-28 1 0,-99-5 0,55-2 0,-456 3 0,354 18 0,-162-19 0,379 1 0,4 2 0,0-2 0,1-1 0,-1-2 0,-1 0 0,1-2 0,0-1 0,30-11 0,-3 0 0,-39 12 0,0 0 0,28-13 0,-40 16 0,1-1 0,-1 1 0,0-1 0,0 0 0,0 0 0,-1-1 0,1 1 0,-1-1 0,0 0 0,0 0 0,0 0 0,0 0 0,4-9 0,-7 13 0,1-1 0,0 0 0,-1 0 0,1 0 0,-1 0 0,1 0 0,-1 0 0,1 0 0,-1 0 0,0 0 0,1 0 0,-1 0 0,0 0 0,0 0 0,0 0 0,0 0 0,0 0 0,0 0 0,0 0 0,0-1 0,0 1 0,-1 0 0,1 0 0,0 0 0,-1-1 0,-30 5 0,28-3 0,-120 25 0,-1-5 0,-1-6 0,-144-2 0,-417-14 0,367 3 0,312-1 0,-1-1 0,1 0 0,0 0 0,0-1 0,0 0 0,0 0 0,0-1 0,1 0 0,-1 0 0,1 0 0,-12-9 0,-27-13 0,44 25 0,0-1 0,0 1 0,0-1 0,0 1 0,0 0 0,0-1 0,0 1 0,0 0 0,0-1 0,0 1 0,0 0 0,0 0 0,0 0 0,0 0 0,0 0 0,0 0 0,0 0 0,0 1 0,0-1 0,0 0 0,0 1 0,-1-1 0,2 1 0,-1 0 0,1-1 0,-1 1 0,1 0 0,0-1 0,-1 1 0,1 0 0,0 0 0,0-1 0,0 1 0,0 0 0,0 0 0,0 0 0,0-1 0,0 1 0,0 0 0,0 0 0,0-1 0,0 1 0,0 0 0,1 1 0,1 4 0,0 0 0,1 0 0,0 0 0,0-1 0,5 9 0,-2-7 0,-1 0 0,1 0 0,1-1 0,-1 0 0,1 0 0,0 0 0,0-1 0,1 0 0,-1-1 0,1 0 0,13 5 0,-5-4 0,0-1 0,0 0 0,1-2 0,-1 0 0,21 0 0,-2 2 0,0 1 0,-1 2 0,1 2 0,41 15 0,48 12 0,-71-22 0,29 4 0,17-1 0,-54-9 0,1-2 0,67 2 0,-97-7 27,0 0 0,0 2 0,-1-1-1,24 9 1,40 5-1526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6:50:56.2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 42 24575,'-44'0'0,"40"0"0,29 0 0,21 0 0,155 4 0,-164 0 0,0 0 0,-1 3 0,52 15 0,-7 0 0,102 15 0,-62-15 0,-135-25 0,0-2 0,1 0 0,0 0 0,0-1 0,-12-8 0,20 11 0,0 1 0,1-1 0,-1-1 0,1 1 0,-1 0 0,1-1 0,0 0 0,0 0 0,1 0 0,-1 0 0,1-1 0,0 0 0,0 1 0,1-1 0,-1 0 0,1 0 0,-2-8 0,4 12 0,0-1 0,1 1 0,-1-1 0,1 1 0,-1 0 0,1-1 0,0 1 0,-1 0 0,1-1 0,0 1 0,0 0 0,0 0 0,0 0 0,0 0 0,0 0 0,0 0 0,0 0 0,1 0 0,-1 0 0,0 0 0,1 1 0,-1-1 0,0 1 0,1-1 0,-1 1 0,1-1 0,-1 1 0,1 0 0,1-1 0,49-8 0,-50 9 0,11-2 0,1 1 0,-1 1 0,1 0 0,-1 0 0,1 2 0,-1 0 0,1 0 0,-1 1 0,0 1 0,0 0 0,0 1 0,-1 0 0,14 8 0,-7-5 0,1-1 0,-1-1 0,1-1 0,1 0 0,-1-1 0,34 1 0,45 9 0,-86-11 0,43 11 0,1-2 0,1-3 0,90 2 0,-108-9 0,-27-1 0,0-1 0,0 1 0,0-2 0,0 0 0,19-4 0,-32 5 0,0 0 0,1 0 0,-1 0 0,0 0 0,1 0 0,-1 0 0,0-1 0,1 1 0,-1 0 0,0 0 0,0 0 0,1 0 0,-1 0 0,0 0 0,0-1 0,1 1 0,-1 0 0,0 0 0,0 0 0,0-1 0,1 1 0,-1 0 0,0 0 0,0 0 0,0-1 0,1 1 0,-1 0 0,0-1 0,0 1 0,0 0 0,0 0 0,0-1 0,0 1 0,0 0 0,0-1 0,0 1 0,0 0 0,0 0 0,0-1 0,0 1 0,0 0 0,0-1 0,-13-10 0,-24-7 0,35 18 0,-27-11 0,19 8 0,1-1 0,-1 0 0,0 0 0,-8-6 0,20 8 0,13 4 0,18 7 0,-19-2 0,0 0 0,-1 1 0,1 1 0,-2 0 0,1 1 0,13 14 0,-18-16 0,0 0 0,0 0 0,1-1 0,0 0 0,0 0 0,1-1 0,0-1 0,0 0 0,0 0 0,1-1 0,-1 0 0,1 0 0,17 2 0,33-1 0,37 4 0,1-4 0,106-9 0,-204 5 0,0-1 0,0 0 0,0 0 0,0 0 0,0 0 0,1-1 0,-1 1 0,0 0 0,0 0 0,0-1 0,0 1 0,0 0 0,0-1 0,0 1 0,0-1 0,0 0 0,0 1 0,0-1 0,0 0 0,0 0 0,0 1 0,-1-1 0,1 0 0,0 0 0,-1 0 0,1 0 0,0 0 0,-1 0 0,1 0 0,-1 0 0,0 0 0,1 0 0,-1 0 0,0 0 0,1 0 0,-1-3 0,-1 3 0,1-1 0,-1 0 0,1 0 0,-1 0 0,0 0 0,0 1 0,0-1 0,0 0 0,0 1 0,0-1 0,0 1 0,0-1 0,-1 1 0,1 0 0,-1-1 0,1 1 0,-1 0 0,1 0 0,-1 0 0,0 0 0,-2-1 0,-28-13 0,22 9 0,-1 0 0,0 2 0,-1-1 0,1 1 0,-1 1 0,-16-3 0,22 5 0,0-1 0,0 0 0,0 0 0,0 0 0,0 0 0,1-1 0,-8-5 0,11 7 0,0 0 0,0 0 0,1 0 0,-1 0 0,0-1 0,1 1 0,-1-1 0,0 1 0,1-1 0,0 0 0,-1 1 0,1-1 0,0 0 0,0 0 0,0 0 0,0 0 0,1 0 0,-1 0 0,0 0 0,1 0 0,-1 0 0,1-1 0,0 1 0,0-2 0,0 3 0,1-1 0,0 1 0,-1 0 0,1-1 0,0 1 0,0 0 0,0 0 0,0 0 0,0 0 0,0 0 0,0 0 0,1 0 0,-1 0 0,0 0 0,1 1 0,-1-1 0,0 0 0,1 1 0,-1-1 0,0 1 0,1 0 0,-1-1 0,1 1 0,-1 0 0,1 0 0,2 0 0,49-1 0,-42 2 0,99-2 0,104 4 0,-193 0 0,0 0 0,27 9 0,-31-7 0,1-1 0,-1 0 0,1-2 0,19 1 0,289 14 0,-315-18 0,-1 1 0,1 1 0,-1 0 0,0 0 0,1 1 0,-1 0 0,0 1 0,0 0 0,13 6 0,-6-4 0,-1-1 0,1 0 0,0-1 0,1-1 0,-1 0 0,0-2 0,1 0 0,26-4 0,18 2 0,-52 2 0,0 0 0,0-1 0,0-1 0,0 1 0,0-1 0,0-1 0,16-6 0,-25 8 0,1 0 0,0 0 0,0 0 0,-1 0 0,1 0 0,0 0 0,-1 0 0,0-1 0,1 1 0,-1-1 0,0 1 0,1-1 0,-1 0 0,0 1 0,0-1 0,0 0 0,1-3 0,-2 2 0,0 1 0,0-1 0,0 1 0,0-1 0,0 1 0,-1-1 0,1 1 0,-1-1 0,1 1 0,-1 0 0,0-1 0,0 1 0,0 0 0,0-1 0,-1 1 0,1 0 0,-1 0 0,-1-2 0,-5-9 0,26 29 0,27 35 0,-26-27 0,-4-6 0,-1 0 0,19 32 0,-33-49 0,1-1 0,-1 1 0,1 0 0,-1 0 0,1-1 0,-1 1 0,0 0 0,0 0 0,1 0 0,-1-1 0,0 1 0,0 0 0,0 0 0,0 0 0,0-1 0,0 1 0,0 0 0,0 0 0,0 0 0,0 0 0,0-1 0,0 1 0,-1 0 0,1 0 0,0 0 0,-1-1 0,1 1 0,0 0 0,-1 0 0,1-1 0,-1 1 0,0 0 0,-1 0 0,0 0 0,0 0 0,0 0 0,0 0 0,0-1 0,0 1 0,0-1 0,0 1 0,0-1 0,0 0 0,-1 0 0,-2 0 0,-6-1 0,1 0 0,-1-1 0,1 0 0,-14-4 0,12 0 0,1 0 0,1-1 0,-1 0 0,1 0 0,0-1 0,1-1 0,0 1 0,0-2 0,1 1 0,-11-18 0,12 17 0,-1-1 0,0 2 0,0-1 0,-1 1 0,0 1 0,-1-1 0,0 1 0,0 1 0,0 0 0,-1 1 0,-12-6 0,-11 3 0,-1 2 0,1 1 0,-1 2 0,0 1 0,0 2 0,-52 5 0,-5-1 0,-14-3-1365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6:51:01.60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118 1 24575,'-6'0'0,"1"0"0,0 0 0,0 1 0,0 0 0,-1 0 0,1 0 0,0 1 0,0-1 0,1 1 0,-1 0 0,0 1 0,1-1 0,-1 1 0,1 0 0,0 0 0,0 0 0,0 1 0,0 0 0,0-1 0,1 1 0,0 0 0,0 1 0,0-1 0,0 0 0,1 1 0,-4 8 0,6-13 0,0 1 0,-1 0 0,1-1 0,0 1 0,0 0 0,0-1 0,0 1 0,0 0 0,0-1 0,0 1 0,0-1 0,0 1 0,0 0 0,1-1 0,-1 1 0,0 0 0,0-1 0,1 1 0,-1-1 0,0 1 0,1 0 0,-1-1 0,0 1 0,1-1 0,-1 1 0,1-1 0,-1 0 0,1 1 0,0 0 0,23 8 0,33-6 0,-51-3 0,154-11 0,-100 4 0,-58 7 0,0 0 0,0-1 0,0 1 0,1 0 0,-1 1 0,0-1 0,0 0 0,0 1 0,0-1 0,0 1 0,0-1 0,0 1 0,0 0 0,0 0 0,0 0 0,0 0 0,0 0 0,-1 0 0,1 1 0,0-1 0,-1 1 0,1-1 0,-1 1 0,0-1 0,1 1 0,-1 0 0,2 3 0,1 4 0,-1 0 0,0 1 0,0-1 0,-1 1 0,1 11 0,10 37 0,-12-56 0,0 1 0,0 0 0,1 0 0,-1-1 0,0 1 0,1-1 0,0 1 0,0-1 0,-1 1 0,1-1 0,1 0 0,-1 0 0,0 0 0,0 0 0,4 1 0,3 1 0,1 0 0,0-1 0,-1 0 0,2 0 0,-1-1 0,0 0 0,17 0 0,80-3 0,-53-1 0,136 2 0,152-3 0,-333 3 0,1 0 0,-1-1 0,0-1 0,0 1 0,0-1 0,0-1 0,11-4 0,-17 6 0,-1-1 0,0 1 0,0-1 0,1 1 0,-1-1 0,0 0 0,0 1 0,-1-1 0,1 0 0,0 0 0,-1 0 0,1-1 0,-1 1 0,0 0 0,1-1 0,-1 1 0,0 0 0,-1-1 0,1 1 0,0-1 0,-1 0 0,1 1 0,-1-1 0,0 0 0,0 1 0,0-1 0,0 1 0,0-1 0,-2-4 0,2 4 0,-1 0 0,0 0 0,0 1 0,0-1 0,-1 0 0,1 1 0,-1-1 0,1 1 0,-1 0 0,0 0 0,0-1 0,0 1 0,0 0 0,0 0 0,0 1 0,-1-1 0,1 0 0,-1 1 0,1 0 0,-1-1 0,-4-1 0,-9-2 0,-1 0 0,-28-5 0,2 0 0,9-1 0,-1 1 0,-1 1 0,1 3 0,-1 0 0,-55 0 0,-267 9 0,1736-3 0,-1349 1 0,0 2 0,46 11 0,-44-8 0,59 6 0,449-10 0,-258-5 0,111 16 0,-167-11 0,17 1 0,-210 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5ED4-6D6A-4EB4-AA78-3A9F4F97937B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8A57-5F26-40AF-B44B-40B2649030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608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18A57-5F26-40AF-B44B-40B264903026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366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1 2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18A57-5F26-40AF-B44B-40B264903026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82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B603DE-C563-4377-A08E-A61835E9F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1109CD3-CEC5-419C-AE57-902D1F83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5891076-8C7F-47B1-AB2E-4BA385CD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E30BE8A-5065-4AAA-B5AD-44C5EF41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F71FEDE-5F4F-411C-B2E9-57372815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521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0C3DCB-C282-4221-A3C9-C2FA3521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F4642C9-838B-48E8-AED1-886381501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B11CB32-8C02-4AD4-A7A1-B18779C8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7319CE6-DF7F-4ECD-BE03-2DC621EF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BFD4421-C313-401A-B037-C726D5E5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729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888A3E3-D8D8-4062-B308-B3AD72AA7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260A4A6-2439-4C85-AE6A-14D56B91B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8373AA3-07C9-4B3D-9E4C-71C4CACC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9381B2E-14C5-477A-B5FD-5C7DC096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6D929E0-8100-4394-BDC0-9A25E1ED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1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A372B8-84E6-483A-AA3C-1DFA421F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5AF29B6-050F-48B6-BFBE-2FE153FF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896E833-93B8-4745-A339-83D06651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E87EC1B-1B60-47CC-AEC4-EB98E07B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F0C34B8-50FC-4598-8B14-D1DAA734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02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0127C2-DA9A-4539-9EF2-A16FDFA2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E8BA5B1-D6FE-469F-A037-6E971D79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F9702ED-A467-4301-ACDC-E52B95B2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AA7B491-87ED-4248-9B0A-6DBB5CA2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646CC2C-AF09-46A0-B487-259F7B1F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61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984963-BB4E-492F-BC47-884A6E30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9D8339D-F1CA-45EE-8249-60B32D65C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386DC5F-37DC-4451-BAB2-97CDA950C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428DF86-00E3-4468-B5C7-392A7CED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EFB3446-1257-47FE-A51D-1277643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B0685A3-7576-44C7-8C06-B9A063A7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64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C1F017-82FC-45BD-A50C-60D41389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867F26F-58CF-47A6-964D-594314E3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B1A4B1A-B566-41D3-8DCC-04D5702A6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A87E0DB-7431-40B8-B5AD-0712C3052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01F0310-127E-4FEC-A027-E5A894F00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51F1FAD-330F-44B3-996A-5A6F60F6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EC2F76E8-0898-46A6-887F-ED5E330E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7144B84-D846-4759-B1B1-F2B97339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82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598614-AD33-4BE9-89C5-0B05F012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38A7C84-426A-4C90-BD12-70603CBF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5B5457C-A969-4293-B1C6-F1570C82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2C39F90-9AA1-4F99-B48E-836CD965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79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149EBB0-98B7-4E78-A28A-38EF3BE0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397EFC5-9739-49A3-8A23-7DB7FF7B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0AB775A-D45A-4980-9865-C5C4B312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925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441545-C95E-49C0-A29A-7368BF00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0EF0FB1-61C6-4491-965A-34D1F4DD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46FB857-E820-4F8F-9A76-B0BE103C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0717A1B-46B5-43B1-A36D-5AC0BB22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5F5FEB9-D7F7-4C42-87FC-DB01E18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9C04D41-3EF5-43DF-8FD0-ACEA4399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178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FFED88-6EAD-4F2C-B4D7-C0C88E8D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192076F-6F90-4200-B871-B15583F9A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C074536-9DAC-46BE-BA60-7DD117AD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4813BA8-DA35-4A23-902D-8B4E9F3B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BA66649-F3EB-4CE3-A853-1EAE47EF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4D71B4F-D989-47E1-9E29-24F336F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379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BD586D5-8E9B-491C-924B-660B0AA2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0BE995A-9FA8-4229-9A67-9161312D4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0CCD735-6C34-4185-9143-39F3D4953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5EA4-08ED-41EC-8DC3-31A069176E74}" type="datetimeFigureOut">
              <a:rPr lang="el-GR" smtClean="0"/>
              <a:t>4/5/2022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E329CBE-FC8F-4650-8B93-9BF018CF5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4365C0C-ACB1-4014-B731-ADC7B4222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0C9A-1477-435A-9696-F37D631918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48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2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>
            <a:extLst>
              <a:ext uri="{FF2B5EF4-FFF2-40B4-BE49-F238E27FC236}">
                <a16:creationId xmlns:a16="http://schemas.microsoft.com/office/drawing/2014/main" id="{C70119C5-86A5-4C59-BFD2-0FFADE4A5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24580" cy="41623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4C1F6B2-9338-4CE6-A94B-6C28D4F8E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75896"/>
          </a:xfrm>
        </p:spPr>
        <p:txBody>
          <a:bodyPr>
            <a:normAutofit fontScale="90000"/>
          </a:bodyPr>
          <a:lstStyle/>
          <a:p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Αυτόματη ρύθμιση και επαλήθευση ορθότητας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παραμέτρων δικτύων νέας γενιάς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83224C0-D156-435A-BA06-E2016AD63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159211"/>
            <a:ext cx="9144000" cy="1095474"/>
          </a:xfrm>
        </p:spPr>
        <p:txBody>
          <a:bodyPr/>
          <a:lstStyle/>
          <a:p>
            <a:r>
              <a:rPr lang="el-GR" dirty="0"/>
              <a:t>Διπλωματική εργασία</a:t>
            </a:r>
          </a:p>
          <a:p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627EF3F-68D3-40D0-A090-7917DA1E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2326"/>
            <a:ext cx="1124582" cy="134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BC6E64-73F0-4FC2-84E9-E62672CFC1C2}"/>
              </a:ext>
            </a:extLst>
          </p:cNvPr>
          <p:cNvSpPr txBox="1"/>
          <p:nvPr/>
        </p:nvSpPr>
        <p:spPr>
          <a:xfrm>
            <a:off x="1523999" y="488535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Φοιτητής: </a:t>
            </a:r>
            <a:r>
              <a:rPr lang="el-GR" dirty="0" err="1"/>
              <a:t>Θεμελιώτης</a:t>
            </a:r>
            <a:r>
              <a:rPr lang="el-GR" dirty="0"/>
              <a:t> Κωνσταντίνος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295E5-54E8-47F5-87B7-B90C91040B7F}"/>
              </a:ext>
            </a:extLst>
          </p:cNvPr>
          <p:cNvSpPr txBox="1"/>
          <p:nvPr/>
        </p:nvSpPr>
        <p:spPr>
          <a:xfrm>
            <a:off x="1523999" y="541247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Επιβλέπων: </a:t>
            </a:r>
            <a:r>
              <a:rPr lang="el-G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Λιάσκος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Χρήστος</a:t>
            </a:r>
          </a:p>
          <a:p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CA063-0EEC-474A-8F62-0EE9440E2E97}"/>
              </a:ext>
            </a:extLst>
          </p:cNvPr>
          <p:cNvSpPr txBox="1"/>
          <p:nvPr/>
        </p:nvSpPr>
        <p:spPr>
          <a:xfrm>
            <a:off x="1523997" y="5977712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Ιωάννινα,</a:t>
            </a:r>
            <a:r>
              <a:rPr lang="en-US" dirty="0"/>
              <a:t> </a:t>
            </a:r>
            <a:r>
              <a:rPr lang="el-GR"/>
              <a:t>Μάιος </a:t>
            </a:r>
            <a:r>
              <a:rPr lang="el-GR" dirty="0"/>
              <a:t>2022  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3D742222-AB81-4247-8351-EADD6E650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515997"/>
            <a:ext cx="1124581" cy="13420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712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230">
        <p159:morph option="byObject"/>
      </p:transition>
    </mc:Choice>
    <mc:Fallback>
      <p:transition spd="slow" advTm="1823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90D7BA-C863-4B9C-9CA3-BF3BA944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Πυλώνες του </a:t>
            </a:r>
            <a:r>
              <a:rPr lang="en-US" dirty="0"/>
              <a:t>Network Validation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AB4FAF-C0C1-4A2A-BE4B-6A29D2CB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l-GR" dirty="0"/>
              <a:t>Οι τρεις βασικοί πυλώνες του </a:t>
            </a:r>
            <a:r>
              <a:rPr lang="en-US" dirty="0"/>
              <a:t>Network Validation:</a:t>
            </a:r>
          </a:p>
          <a:p>
            <a:pPr>
              <a:lnSpc>
                <a:spcPct val="150000"/>
              </a:lnSpc>
            </a:pPr>
            <a:r>
              <a:rPr lang="el-GR" b="1" dirty="0"/>
              <a:t>Το εύρος της επαλήθευσης</a:t>
            </a:r>
          </a:p>
          <a:p>
            <a:pPr>
              <a:lnSpc>
                <a:spcPct val="150000"/>
              </a:lnSpc>
            </a:pPr>
            <a:r>
              <a:rPr lang="el-GR" b="1" dirty="0"/>
              <a:t>Η χρονική στιγμή της επαλήθευσης</a:t>
            </a:r>
          </a:p>
          <a:p>
            <a:pPr>
              <a:lnSpc>
                <a:spcPct val="150000"/>
              </a:lnSpc>
            </a:pPr>
            <a:r>
              <a:rPr lang="el-GR" b="1" dirty="0"/>
              <a:t>Ο τρόπος που γίνεται η επαλήθευση</a:t>
            </a:r>
            <a:endParaRPr lang="en-US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1190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B5AFB0-9335-47F1-8534-AC08746B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Το εύρος της επαλήθευσης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68CB35D-3244-4171-833B-DA9D9439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l-GR" dirty="0"/>
              <a:t>Οι διαδικασίες του εύρους επαλήθευσης ταξινομούνται σε 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Unit testing</a:t>
            </a:r>
            <a:r>
              <a:rPr lang="el-GR" b="1" dirty="0"/>
              <a:t> – έλεγχος μονάδων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Functional testing</a:t>
            </a:r>
            <a:r>
              <a:rPr lang="el-GR" b="1" dirty="0"/>
              <a:t> – έλεγχος λειτουργικότητας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Verification</a:t>
            </a:r>
            <a:r>
              <a:rPr lang="el-GR" b="1" dirty="0"/>
              <a:t> - επαλήθευση</a:t>
            </a:r>
          </a:p>
        </p:txBody>
      </p:sp>
    </p:spTree>
    <p:extLst>
      <p:ext uri="{BB962C8B-B14F-4D97-AF65-F5344CB8AC3E}">
        <p14:creationId xmlns:p14="http://schemas.microsoft.com/office/powerpoint/2010/main" val="97321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0420E4-DCAE-469E-87AF-0505D863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7487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/>
              <a:t>Η χρονική στιγμή της επαλήθευσης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16885B2-545C-4384-88CB-A66D1284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 deployment</a:t>
            </a:r>
            <a:r>
              <a:rPr lang="el-GR" b="1" dirty="0"/>
              <a:t> </a:t>
            </a:r>
            <a:r>
              <a:rPr lang="el-GR" dirty="0"/>
              <a:t>: Πριν την εφαρμογή κάποιας  αλλαγής στο δίκτυο</a:t>
            </a:r>
            <a:endParaRPr lang="en-US" dirty="0"/>
          </a:p>
          <a:p>
            <a:r>
              <a:rPr lang="en-US" b="1" dirty="0"/>
              <a:t>Post deployment</a:t>
            </a:r>
            <a:r>
              <a:rPr lang="en-US" dirty="0"/>
              <a:t>:</a:t>
            </a:r>
            <a:r>
              <a:rPr lang="el-GR" dirty="0"/>
              <a:t> Μετά την εφαρμογή κάποιας αλλαγής στο δίκτυο</a:t>
            </a:r>
          </a:p>
          <a:p>
            <a:pPr marL="0" indent="0">
              <a:buNone/>
            </a:pPr>
            <a:endParaRPr lang="el-GR" dirty="0"/>
          </a:p>
        </p:txBody>
      </p: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9A8552C0-B8B4-47AA-87AE-3BD75AE1771A}"/>
              </a:ext>
            </a:extLst>
          </p:cNvPr>
          <p:cNvGrpSpPr/>
          <p:nvPr/>
        </p:nvGrpSpPr>
        <p:grpSpPr>
          <a:xfrm>
            <a:off x="875983" y="4441286"/>
            <a:ext cx="2794747" cy="1122036"/>
            <a:chOff x="1569944" y="3512717"/>
            <a:chExt cx="2794747" cy="1633024"/>
          </a:xfrm>
        </p:grpSpPr>
        <p:sp>
          <p:nvSpPr>
            <p:cNvPr id="7" name="Βέλος: Δεξιό 6">
              <a:extLst>
                <a:ext uri="{FF2B5EF4-FFF2-40B4-BE49-F238E27FC236}">
                  <a16:creationId xmlns:a16="http://schemas.microsoft.com/office/drawing/2014/main" id="{02F03B5E-B773-4654-9BDF-3CE19EF455B3}"/>
                </a:ext>
              </a:extLst>
            </p:cNvPr>
            <p:cNvSpPr/>
            <p:nvPr/>
          </p:nvSpPr>
          <p:spPr>
            <a:xfrm>
              <a:off x="1618130" y="3512717"/>
              <a:ext cx="2698376" cy="1633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BC8F34-4C01-4637-8A07-EC618DCE30C8}"/>
                </a:ext>
              </a:extLst>
            </p:cNvPr>
            <p:cNvSpPr txBox="1"/>
            <p:nvPr/>
          </p:nvSpPr>
          <p:spPr>
            <a:xfrm>
              <a:off x="1569944" y="4035009"/>
              <a:ext cx="2794747" cy="537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Pre-Deployment</a:t>
              </a:r>
              <a:r>
                <a:rPr lang="el-GR" dirty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Validation</a:t>
              </a:r>
              <a:endParaRPr lang="el-GR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059F13-BC72-4449-9A17-AE512EE0D242}"/>
              </a:ext>
            </a:extLst>
          </p:cNvPr>
          <p:cNvSpPr txBox="1"/>
          <p:nvPr/>
        </p:nvSpPr>
        <p:spPr>
          <a:xfrm>
            <a:off x="5528982" y="5287144"/>
            <a:ext cx="170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Pre-Deployment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E87E9-D706-406F-A8A5-1CD1A63EAD79}"/>
              </a:ext>
            </a:extLst>
          </p:cNvPr>
          <p:cNvSpPr txBox="1"/>
          <p:nvPr/>
        </p:nvSpPr>
        <p:spPr>
          <a:xfrm>
            <a:off x="5544670" y="5002304"/>
            <a:ext cx="170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Pre-Deployment</a:t>
            </a:r>
            <a:endParaRPr lang="el-GR" dirty="0">
              <a:solidFill>
                <a:schemeClr val="bg1"/>
              </a:solidFill>
            </a:endParaRPr>
          </a:p>
        </p:txBody>
      </p:sp>
      <p:grpSp>
        <p:nvGrpSpPr>
          <p:cNvPr id="27" name="Ομάδα 26">
            <a:extLst>
              <a:ext uri="{FF2B5EF4-FFF2-40B4-BE49-F238E27FC236}">
                <a16:creationId xmlns:a16="http://schemas.microsoft.com/office/drawing/2014/main" id="{26D00FC9-9499-4F2A-8381-43289C3A711A}"/>
              </a:ext>
            </a:extLst>
          </p:cNvPr>
          <p:cNvGrpSpPr/>
          <p:nvPr/>
        </p:nvGrpSpPr>
        <p:grpSpPr>
          <a:xfrm>
            <a:off x="7737888" y="4423796"/>
            <a:ext cx="2956112" cy="1122036"/>
            <a:chOff x="1565688" y="3512717"/>
            <a:chExt cx="2956112" cy="1633024"/>
          </a:xfrm>
        </p:grpSpPr>
        <p:sp>
          <p:nvSpPr>
            <p:cNvPr id="28" name="Βέλος: Δεξιό 27">
              <a:extLst>
                <a:ext uri="{FF2B5EF4-FFF2-40B4-BE49-F238E27FC236}">
                  <a16:creationId xmlns:a16="http://schemas.microsoft.com/office/drawing/2014/main" id="{D7E01FF2-11C3-4E49-A372-747CE0CF39E1}"/>
                </a:ext>
              </a:extLst>
            </p:cNvPr>
            <p:cNvSpPr/>
            <p:nvPr/>
          </p:nvSpPr>
          <p:spPr>
            <a:xfrm>
              <a:off x="1618130" y="3512717"/>
              <a:ext cx="2698376" cy="1633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976AAA-80DD-43AF-BC9A-02437947DA30}"/>
                </a:ext>
              </a:extLst>
            </p:cNvPr>
            <p:cNvSpPr txBox="1"/>
            <p:nvPr/>
          </p:nvSpPr>
          <p:spPr>
            <a:xfrm>
              <a:off x="1565688" y="4052392"/>
              <a:ext cx="2956112" cy="537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Post-Deployment Validation</a:t>
              </a:r>
              <a:endParaRPr lang="el-G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Ομάδα 38">
            <a:extLst>
              <a:ext uri="{FF2B5EF4-FFF2-40B4-BE49-F238E27FC236}">
                <a16:creationId xmlns:a16="http://schemas.microsoft.com/office/drawing/2014/main" id="{C71989F4-CF6A-4673-838C-BC2FA9F37F8C}"/>
              </a:ext>
            </a:extLst>
          </p:cNvPr>
          <p:cNvGrpSpPr/>
          <p:nvPr/>
        </p:nvGrpSpPr>
        <p:grpSpPr>
          <a:xfrm>
            <a:off x="4641992" y="3737831"/>
            <a:ext cx="2124634" cy="2124634"/>
            <a:chOff x="4634754" y="3117618"/>
            <a:chExt cx="2124634" cy="2124634"/>
          </a:xfrm>
        </p:grpSpPr>
        <p:pic>
          <p:nvPicPr>
            <p:cNvPr id="5" name="Γραφικό 4" descr="Σύννεφο περίγραμμα">
              <a:extLst>
                <a:ext uri="{FF2B5EF4-FFF2-40B4-BE49-F238E27FC236}">
                  <a16:creationId xmlns:a16="http://schemas.microsoft.com/office/drawing/2014/main" id="{36D35C81-88F8-4E7E-B459-D56F61B1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4754" y="3117618"/>
              <a:ext cx="2124634" cy="212463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60CF29-B548-4A17-930D-3CA7896AC056}"/>
                </a:ext>
              </a:extLst>
            </p:cNvPr>
            <p:cNvSpPr txBox="1"/>
            <p:nvPr/>
          </p:nvSpPr>
          <p:spPr>
            <a:xfrm>
              <a:off x="5230906" y="4067593"/>
              <a:ext cx="93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/>
                <a:t>Δίκτυο</a:t>
              </a:r>
            </a:p>
          </p:txBody>
        </p:sp>
      </p:grpSp>
      <p:grpSp>
        <p:nvGrpSpPr>
          <p:cNvPr id="36" name="Ομάδα 35">
            <a:extLst>
              <a:ext uri="{FF2B5EF4-FFF2-40B4-BE49-F238E27FC236}">
                <a16:creationId xmlns:a16="http://schemas.microsoft.com/office/drawing/2014/main" id="{AFB5E665-2F35-414E-AA76-068FDF905895}"/>
              </a:ext>
            </a:extLst>
          </p:cNvPr>
          <p:cNvGrpSpPr/>
          <p:nvPr/>
        </p:nvGrpSpPr>
        <p:grpSpPr>
          <a:xfrm>
            <a:off x="3082103" y="3725427"/>
            <a:ext cx="2400148" cy="1070044"/>
            <a:chOff x="3052332" y="3216788"/>
            <a:chExt cx="2400148" cy="1070044"/>
          </a:xfrm>
        </p:grpSpPr>
        <p:pic>
          <p:nvPicPr>
            <p:cNvPr id="32" name="Γραφικό 31" descr="Πίσω περίγραμμα">
              <a:extLst>
                <a:ext uri="{FF2B5EF4-FFF2-40B4-BE49-F238E27FC236}">
                  <a16:creationId xmlns:a16="http://schemas.microsoft.com/office/drawing/2014/main" id="{9D04BDB7-B829-4009-AB65-4F2EFE1E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46485">
              <a:off x="3795206" y="3372432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B796DB-7901-4740-B7E3-8EF232604AA1}"/>
                </a:ext>
              </a:extLst>
            </p:cNvPr>
            <p:cNvSpPr txBox="1"/>
            <p:nvPr/>
          </p:nvSpPr>
          <p:spPr>
            <a:xfrm>
              <a:off x="3052332" y="3216788"/>
              <a:ext cx="2400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Εφαρμογή αλλαγής</a:t>
              </a:r>
            </a:p>
          </p:txBody>
        </p:sp>
      </p:grpSp>
      <p:grpSp>
        <p:nvGrpSpPr>
          <p:cNvPr id="37" name="Ομάδα 36">
            <a:extLst>
              <a:ext uri="{FF2B5EF4-FFF2-40B4-BE49-F238E27FC236}">
                <a16:creationId xmlns:a16="http://schemas.microsoft.com/office/drawing/2014/main" id="{5D8EAF86-6A1B-488C-881E-0868B5E1CB44}"/>
              </a:ext>
            </a:extLst>
          </p:cNvPr>
          <p:cNvGrpSpPr/>
          <p:nvPr/>
        </p:nvGrpSpPr>
        <p:grpSpPr>
          <a:xfrm>
            <a:off x="5719479" y="3751980"/>
            <a:ext cx="3117998" cy="983684"/>
            <a:chOff x="5776527" y="3234047"/>
            <a:chExt cx="3117998" cy="983684"/>
          </a:xfrm>
        </p:grpSpPr>
        <p:pic>
          <p:nvPicPr>
            <p:cNvPr id="33" name="Γραφικό 32" descr="Πίσω περίγραμμα">
              <a:extLst>
                <a:ext uri="{FF2B5EF4-FFF2-40B4-BE49-F238E27FC236}">
                  <a16:creationId xmlns:a16="http://schemas.microsoft.com/office/drawing/2014/main" id="{A6B924C1-CF79-4122-AC06-12D44F5F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46485">
              <a:off x="6676618" y="3303331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EA0B2A-0C90-4386-8F8B-E222421EA486}"/>
                </a:ext>
              </a:extLst>
            </p:cNvPr>
            <p:cNvSpPr txBox="1"/>
            <p:nvPr/>
          </p:nvSpPr>
          <p:spPr>
            <a:xfrm>
              <a:off x="5776527" y="3234047"/>
              <a:ext cx="311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Ανάλυση κατάστασης δικτύου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2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145A34-1BAA-46F0-8E39-EC73FD9A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 τρόπος που γίνεται η επαλήθευση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46BE5B-3237-429A-9EAF-763793A7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Πώς θα γίνουν στην πράξη οι παραπάνω διαδικασίες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Text analysis</a:t>
            </a:r>
            <a:r>
              <a:rPr lang="el-GR" b="1" dirty="0"/>
              <a:t> – Ανάλυση κειμένου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Simulation – Emulation</a:t>
            </a:r>
            <a:r>
              <a:rPr lang="el-GR" b="1" dirty="0"/>
              <a:t> - Προσομοίωση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Operational state analysis</a:t>
            </a:r>
            <a:r>
              <a:rPr lang="el-GR" b="1" dirty="0"/>
              <a:t> – Ανάλυση κατάστασης δικτύου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Model based analysis</a:t>
            </a:r>
            <a:r>
              <a:rPr lang="el-GR" b="1" dirty="0"/>
              <a:t> – Μοντελοποίηση δικτύου</a:t>
            </a:r>
          </a:p>
        </p:txBody>
      </p:sp>
    </p:spTree>
    <p:extLst>
      <p:ext uri="{BB962C8B-B14F-4D97-AF65-F5344CB8AC3E}">
        <p14:creationId xmlns:p14="http://schemas.microsoft.com/office/powerpoint/2010/main" val="253502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070623-8733-4071-B838-D3FE436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Validation Pipeline</a:t>
            </a:r>
            <a:endParaRPr lang="el-GR" sz="4000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84A8E59-05FA-4D67-9E70-0C02BDAD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l-GR" dirty="0"/>
              <a:t>Ο συνδυασμός των παραπάνω διαδικασιών για την όσο πιο δυνατά καλύτερη επαλήθευση ενός δικτύου:</a:t>
            </a:r>
          </a:p>
        </p:txBody>
      </p:sp>
      <p:graphicFrame>
        <p:nvGraphicFramePr>
          <p:cNvPr id="4" name="Διάγραμμα 3">
            <a:extLst>
              <a:ext uri="{FF2B5EF4-FFF2-40B4-BE49-F238E27FC236}">
                <a16:creationId xmlns:a16="http://schemas.microsoft.com/office/drawing/2014/main" id="{ED025643-25CD-4CEB-BD1A-1193BCDB6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89098"/>
              </p:ext>
            </p:extLst>
          </p:nvPr>
        </p:nvGraphicFramePr>
        <p:xfrm>
          <a:off x="1834038" y="18224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49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5344D6-8219-4740-95ED-3D9DBA02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000" b="1" dirty="0"/>
              <a:t>Διαθέσιμα εργαλεία αυτοματισμών και επαλήθευσης δικτύων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0ED7B5-0CC7-4B69-8687-0E5F0FCA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Ansible</a:t>
            </a:r>
            <a:r>
              <a:rPr lang="el-GR" dirty="0"/>
              <a:t>: Αυτοματισμοί δικτύων, παραμετροποίηση </a:t>
            </a:r>
            <a:r>
              <a:rPr lang="el-GR" dirty="0" err="1"/>
              <a:t>κτλπ</a:t>
            </a:r>
            <a:r>
              <a:rPr lang="el-GR" dirty="0"/>
              <a:t>.</a:t>
            </a:r>
          </a:p>
          <a:p>
            <a:r>
              <a:rPr lang="en-US" b="1" dirty="0"/>
              <a:t>GNS3</a:t>
            </a:r>
            <a:r>
              <a:rPr lang="en-US" dirty="0"/>
              <a:t>: Simulator – Emulator </a:t>
            </a:r>
            <a:r>
              <a:rPr lang="el-GR" dirty="0"/>
              <a:t>δικτύου</a:t>
            </a:r>
            <a:r>
              <a:rPr lang="en-US" dirty="0"/>
              <a:t> – Pre deployment</a:t>
            </a:r>
            <a:endParaRPr lang="el-GR" dirty="0"/>
          </a:p>
          <a:p>
            <a:r>
              <a:rPr lang="en-US" b="1" dirty="0"/>
              <a:t>Batfish</a:t>
            </a:r>
            <a:r>
              <a:rPr lang="en-US" dirty="0"/>
              <a:t>: </a:t>
            </a:r>
            <a:r>
              <a:rPr lang="el-GR" dirty="0"/>
              <a:t>Ανάλυση μοντελοποίησης δικτύου-</a:t>
            </a:r>
            <a:r>
              <a:rPr lang="en-US" dirty="0"/>
              <a:t>Pre deployment</a:t>
            </a:r>
          </a:p>
          <a:p>
            <a:r>
              <a:rPr lang="en-US" b="1" dirty="0" err="1"/>
              <a:t>Suzieq</a:t>
            </a:r>
            <a:r>
              <a:rPr lang="en-US" dirty="0"/>
              <a:t>: Operational state analysis – </a:t>
            </a:r>
            <a:r>
              <a:rPr lang="en-US" dirty="0" err="1"/>
              <a:t>Pre&amp;Post</a:t>
            </a:r>
            <a:r>
              <a:rPr lang="en-US" dirty="0"/>
              <a:t> deployment</a:t>
            </a:r>
          </a:p>
          <a:p>
            <a:r>
              <a:rPr lang="en-US" b="1" dirty="0"/>
              <a:t>Emulated</a:t>
            </a:r>
            <a:r>
              <a:rPr lang="en-US" dirty="0"/>
              <a:t> </a:t>
            </a:r>
            <a:r>
              <a:rPr lang="en-US" b="1" dirty="0"/>
              <a:t>Virtual Environment – Next Generation(EVE-NG</a:t>
            </a:r>
            <a:r>
              <a:rPr lang="en-US" dirty="0"/>
              <a:t>): Simulator-Pre deployment</a:t>
            </a:r>
          </a:p>
          <a:p>
            <a:r>
              <a:rPr lang="en-US" b="1" dirty="0"/>
              <a:t>Cisco packet tracer: </a:t>
            </a:r>
            <a:r>
              <a:rPr lang="en-US" dirty="0"/>
              <a:t>Simulator – Pre </a:t>
            </a:r>
            <a:r>
              <a:rPr lang="en-US" dirty="0" err="1"/>
              <a:t>deployement</a:t>
            </a:r>
            <a:endParaRPr lang="en-US" b="1" dirty="0"/>
          </a:p>
          <a:p>
            <a:r>
              <a:rPr lang="en-US" b="1" dirty="0" err="1"/>
              <a:t>pyATS</a:t>
            </a:r>
            <a:r>
              <a:rPr lang="en-US" b="1" dirty="0"/>
              <a:t>: </a:t>
            </a:r>
            <a:r>
              <a:rPr lang="en-US" dirty="0"/>
              <a:t>Operational state analysis – automation - </a:t>
            </a:r>
            <a:r>
              <a:rPr lang="el-GR" dirty="0"/>
              <a:t>παραμετροποίηση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15820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3807EC-2317-4012-9FA3-952D7DEB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Το δικό μας εργαλείο επαλήθευσης δικτύων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BF8A53-6769-4178-881C-62AFB12D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Αποτελεί μία πρώιμη μορφή ενός προσομοιωτή-δικτύων.</a:t>
            </a:r>
          </a:p>
          <a:p>
            <a:r>
              <a:rPr lang="el-GR" dirty="0"/>
              <a:t>Σκοπός είναι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Στήσιμο μίας τοπολογίας </a:t>
            </a:r>
            <a:endParaRPr lang="en-US" dirty="0"/>
          </a:p>
          <a:p>
            <a:pPr lvl="1"/>
            <a:r>
              <a:rPr lang="el-GR" dirty="0"/>
              <a:t>Οπτικοποίηση της τοπολογίας δικτύου</a:t>
            </a:r>
            <a:endParaRPr lang="en-US" dirty="0"/>
          </a:p>
          <a:p>
            <a:pPr lvl="1"/>
            <a:r>
              <a:rPr lang="el-GR" dirty="0"/>
              <a:t>Επαλήθευση της τοπολογίας δικτύου</a:t>
            </a:r>
          </a:p>
          <a:p>
            <a:r>
              <a:rPr lang="el-GR" dirty="0"/>
              <a:t>Οι έλεγχοι που γίνονται αποτελούν βασικούς ελέγχους: </a:t>
            </a:r>
          </a:p>
          <a:p>
            <a:pPr lvl="1"/>
            <a:r>
              <a:rPr lang="el-GR" dirty="0"/>
              <a:t>στα </a:t>
            </a:r>
            <a:r>
              <a:rPr lang="en-US" dirty="0"/>
              <a:t>configurations </a:t>
            </a:r>
            <a:r>
              <a:rPr lang="el-GR" dirty="0"/>
              <a:t>των συσκευών </a:t>
            </a:r>
          </a:p>
          <a:p>
            <a:pPr lvl="1"/>
            <a:r>
              <a:rPr lang="el-GR" dirty="0"/>
              <a:t>στην συνολική συμπεριφορά του δικτύου και των υπό-δικτύων του</a:t>
            </a:r>
          </a:p>
        </p:txBody>
      </p:sp>
    </p:spTree>
    <p:extLst>
      <p:ext uri="{BB962C8B-B14F-4D97-AF65-F5344CB8AC3E}">
        <p14:creationId xmlns:p14="http://schemas.microsoft.com/office/powerpoint/2010/main" val="1703289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E4F9E4-F402-4B86-A9C2-F5974677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/>
              <a:t>Έλεγχοι που πραγματοποιούνται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853299-AF88-4F89-BE49-DF510FE3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Επαλήθευση ορθότητας </a:t>
            </a:r>
            <a:r>
              <a:rPr lang="en-US" dirty="0"/>
              <a:t>format </a:t>
            </a:r>
            <a:r>
              <a:rPr lang="el-GR" dirty="0"/>
              <a:t>των </a:t>
            </a:r>
            <a:r>
              <a:rPr lang="en-US" dirty="0"/>
              <a:t>configuration files</a:t>
            </a:r>
          </a:p>
          <a:p>
            <a:r>
              <a:rPr lang="el-GR" dirty="0"/>
              <a:t>Επαλήθευση αρχικοποίησης των </a:t>
            </a:r>
            <a:r>
              <a:rPr lang="en-US" dirty="0"/>
              <a:t>interfaces</a:t>
            </a:r>
          </a:p>
          <a:p>
            <a:r>
              <a:rPr lang="el-GR" dirty="0"/>
              <a:t>Επαλήθευση τιμών πεδίων των </a:t>
            </a:r>
            <a:r>
              <a:rPr lang="en-US" dirty="0"/>
              <a:t>configuration files</a:t>
            </a:r>
          </a:p>
          <a:p>
            <a:r>
              <a:rPr lang="el-GR" dirty="0"/>
              <a:t>Επαλήθευση μοναδικότητας διευθύνσεων </a:t>
            </a:r>
            <a:r>
              <a:rPr lang="en-US" dirty="0"/>
              <a:t>MAC</a:t>
            </a:r>
          </a:p>
          <a:p>
            <a:r>
              <a:rPr lang="el-GR" dirty="0"/>
              <a:t>Επαλήθευση μοναδικότητας </a:t>
            </a:r>
            <a:r>
              <a:rPr lang="en-US" dirty="0"/>
              <a:t>IP-</a:t>
            </a:r>
            <a:r>
              <a:rPr lang="el-GR" dirty="0"/>
              <a:t> υπό-δικτύων</a:t>
            </a:r>
          </a:p>
          <a:p>
            <a:r>
              <a:rPr lang="el-GR" dirty="0"/>
              <a:t>Επαλήθευση ορθά ρυθμισμένης διεύθυνσης </a:t>
            </a:r>
            <a:r>
              <a:rPr lang="en-US" dirty="0"/>
              <a:t>gateway</a:t>
            </a:r>
          </a:p>
          <a:p>
            <a:r>
              <a:rPr lang="el-GR" dirty="0"/>
              <a:t>Επαλήθευση ορθά ρυθμισμένης διεύθυνσης </a:t>
            </a:r>
            <a:r>
              <a:rPr lang="en-US" dirty="0"/>
              <a:t>IP</a:t>
            </a:r>
          </a:p>
          <a:p>
            <a:r>
              <a:rPr lang="el-GR" dirty="0"/>
              <a:t>Επαλήθευση πινάκων δρομολόγησης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183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AA14FF-A0AC-442E-B912-5113843B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/>
              <a:t>Λογική του εργαλείου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8214B4-EBD9-49CD-9909-7B1BDA5F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Τα βήματα που ακολουθούνται για το στήσιμο και την επαλήθευση μίας τοπολογίας δικτύου είναι:</a:t>
            </a:r>
          </a:p>
          <a:p>
            <a:r>
              <a:rPr lang="el-GR" dirty="0"/>
              <a:t>Ορισμός τοπολογίας</a:t>
            </a:r>
          </a:p>
          <a:p>
            <a:r>
              <a:rPr lang="el-GR" dirty="0"/>
              <a:t>Αρχικοποίηση των </a:t>
            </a:r>
            <a:r>
              <a:rPr lang="en-US" dirty="0"/>
              <a:t>configurations files</a:t>
            </a:r>
          </a:p>
          <a:p>
            <a:r>
              <a:rPr lang="el-GR" dirty="0"/>
              <a:t>Επαλήθευση των </a:t>
            </a:r>
            <a:r>
              <a:rPr lang="en-US" dirty="0"/>
              <a:t>configuration files</a:t>
            </a:r>
          </a:p>
          <a:p>
            <a:r>
              <a:rPr lang="el-GR" dirty="0"/>
              <a:t>Παραμετροποίηση των</a:t>
            </a:r>
            <a:r>
              <a:rPr lang="en-US" dirty="0"/>
              <a:t> </a:t>
            </a:r>
            <a:r>
              <a:rPr lang="el-GR" dirty="0"/>
              <a:t>συσκευών με χρήση των </a:t>
            </a:r>
            <a:r>
              <a:rPr lang="en-US" dirty="0"/>
              <a:t>configuration files</a:t>
            </a:r>
          </a:p>
          <a:p>
            <a:r>
              <a:rPr lang="el-GR" dirty="0"/>
              <a:t>Προσομοίωση του δικτύου</a:t>
            </a:r>
          </a:p>
          <a:p>
            <a:r>
              <a:rPr lang="el-GR" dirty="0"/>
              <a:t>Οπτικοποίηση</a:t>
            </a:r>
          </a:p>
          <a:p>
            <a:r>
              <a:rPr lang="el-GR" dirty="0"/>
              <a:t>Εκκίνηση διαδικασιών επαλήθευσης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3652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D96FD6-B573-4812-8BAA-3ACBD296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/>
              <a:t>Χαρακτηριστικά του εργαλείου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63D85B-3F37-41FC-BEC7-6120437B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Το δίκτυο αναπαρίσταται ως ένα γράφημα. Σε αυτό το γράφημα:</a:t>
            </a:r>
          </a:p>
          <a:p>
            <a:pPr lvl="1"/>
            <a:r>
              <a:rPr lang="el-GR" dirty="0"/>
              <a:t>Κάθε κόμβος είναι μία συσκευή </a:t>
            </a:r>
          </a:p>
          <a:p>
            <a:pPr lvl="1"/>
            <a:r>
              <a:rPr lang="el-GR" dirty="0"/>
              <a:t>Κάθε ακμή μία σύζευξη-</a:t>
            </a:r>
            <a:r>
              <a:rPr lang="en-US" dirty="0"/>
              <a:t>link</a:t>
            </a:r>
          </a:p>
          <a:p>
            <a:endParaRPr lang="en-US" dirty="0"/>
          </a:p>
          <a:p>
            <a:r>
              <a:rPr lang="el-GR" dirty="0"/>
              <a:t>Υποστηριζόμενες συσκευές:</a:t>
            </a:r>
          </a:p>
          <a:p>
            <a:pPr lvl="1"/>
            <a:r>
              <a:rPr lang="en-US" dirty="0"/>
              <a:t>Hub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Client PC</a:t>
            </a:r>
          </a:p>
          <a:p>
            <a:pPr lvl="1"/>
            <a:r>
              <a:rPr lang="en-US" dirty="0"/>
              <a:t>Server PC</a:t>
            </a:r>
          </a:p>
          <a:p>
            <a:pPr lvl="1"/>
            <a:r>
              <a:rPr lang="en-US" dirty="0"/>
              <a:t>Router</a:t>
            </a:r>
            <a:endParaRPr lang="el-GR" dirty="0"/>
          </a:p>
          <a:p>
            <a:pPr marL="457200" lvl="1" indent="0">
              <a:buNone/>
            </a:pPr>
            <a:endParaRPr lang="el-GR" dirty="0"/>
          </a:p>
          <a:p>
            <a:pPr marL="457200" lvl="1" indent="0">
              <a:buNone/>
            </a:pPr>
            <a:endParaRPr lang="el-GR" dirty="0"/>
          </a:p>
          <a:p>
            <a:pPr marL="457200" lvl="1" indent="0">
              <a:buNone/>
            </a:pPr>
            <a:endParaRPr lang="el-GR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3133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FA6A14-8511-4F26-8FDD-81B59B81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Περιεχόμενα παρουσίασης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8B8D25A-E6CC-46AF-A4BD-5D622129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307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Εισαγωγή</a:t>
            </a:r>
          </a:p>
          <a:p>
            <a:pPr>
              <a:lnSpc>
                <a:spcPct val="160000"/>
              </a:lnSpc>
            </a:pP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Στόχοι της Διπλωματικής </a:t>
            </a:r>
          </a:p>
          <a:p>
            <a:pPr>
              <a:lnSpc>
                <a:spcPct val="160000"/>
              </a:lnSpc>
            </a:pP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Αυτόματη ρύθμιση και επαλήθευση ορθότητας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παραμέτρων δικτύων νέας γενιάς</a:t>
            </a:r>
          </a:p>
          <a:p>
            <a:pPr>
              <a:lnSpc>
                <a:spcPct val="160000"/>
              </a:lnSpc>
            </a:pP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Διαθέσιμα εργαλεία αυτοματισμών και επαλήθευσης δικτύων </a:t>
            </a:r>
          </a:p>
          <a:p>
            <a:pPr>
              <a:lnSpc>
                <a:spcPct val="160000"/>
              </a:lnSpc>
            </a:pP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Το δικό μας εργαλείο επαλήθευσης δικτύων</a:t>
            </a:r>
          </a:p>
          <a:p>
            <a:pPr>
              <a:lnSpc>
                <a:spcPct val="160000"/>
              </a:lnSpc>
            </a:pP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Παραδείγματα</a:t>
            </a:r>
          </a:p>
          <a:p>
            <a:pPr>
              <a:lnSpc>
                <a:spcPct val="160000"/>
              </a:lnSpc>
            </a:pP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Μελλοντικές επεκτάσεις</a:t>
            </a:r>
          </a:p>
          <a:p>
            <a:pPr>
              <a:lnSpc>
                <a:spcPct val="160000"/>
              </a:lnSpc>
            </a:pP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Επίλογος</a:t>
            </a:r>
          </a:p>
          <a:p>
            <a:pPr marL="0" indent="0">
              <a:buNone/>
            </a:pPr>
            <a:endParaRPr lang="el-GR" sz="2000" dirty="0"/>
          </a:p>
        </p:txBody>
      </p:sp>
      <p:pic>
        <p:nvPicPr>
          <p:cNvPr id="4" name="Θέση περιεχομένου 4" descr="Ανοιχτό βιβλίο περίγραμμα">
            <a:extLst>
              <a:ext uri="{FF2B5EF4-FFF2-40B4-BE49-F238E27FC236}">
                <a16:creationId xmlns:a16="http://schemas.microsoft.com/office/drawing/2014/main" id="{0D093BC9-91AC-491B-A808-590E6BD72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6620" y="551355"/>
            <a:ext cx="1139333" cy="11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9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3"/>
    </mc:Choice>
    <mc:Fallback>
      <p:transition spd="slow" advTm="79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FCBA256-BD81-488C-9DF5-6DD3E816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r>
              <a:rPr lang="el-GR" dirty="0"/>
              <a:t>Κάθε συσκευή 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Υποστηρίζει πολλαπλά </a:t>
            </a:r>
            <a:r>
              <a:rPr lang="en-US" dirty="0"/>
              <a:t>interfaces</a:t>
            </a:r>
            <a:r>
              <a:rPr lang="el-GR" dirty="0"/>
              <a:t>-κάρτες δικτύου </a:t>
            </a:r>
            <a:endParaRPr lang="en-US" dirty="0"/>
          </a:p>
          <a:p>
            <a:pPr lvl="1"/>
            <a:r>
              <a:rPr lang="el-GR" dirty="0"/>
              <a:t>Έχει ένα </a:t>
            </a:r>
            <a:r>
              <a:rPr lang="en-US" dirty="0"/>
              <a:t>configuration file </a:t>
            </a:r>
            <a:r>
              <a:rPr lang="el-GR" dirty="0"/>
              <a:t>όπου </a:t>
            </a:r>
            <a:r>
              <a:rPr lang="el-GR" dirty="0" err="1"/>
              <a:t>αρχικοποιούνται</a:t>
            </a:r>
            <a:r>
              <a:rPr lang="el-GR" dirty="0"/>
              <a:t> τα </a:t>
            </a:r>
            <a:r>
              <a:rPr lang="en-US" dirty="0"/>
              <a:t>interfaces </a:t>
            </a:r>
            <a:r>
              <a:rPr lang="el-GR" dirty="0"/>
              <a:t>του</a:t>
            </a:r>
          </a:p>
          <a:p>
            <a:r>
              <a:rPr lang="el-GR" dirty="0"/>
              <a:t>Κάθε σύζευξη-</a:t>
            </a:r>
            <a:r>
              <a:rPr lang="en-US" dirty="0"/>
              <a:t>link</a:t>
            </a:r>
          </a:p>
          <a:p>
            <a:pPr lvl="1"/>
            <a:r>
              <a:rPr lang="el-GR" dirty="0"/>
              <a:t>Πραγματοποιείται μεταξύ 2 </a:t>
            </a:r>
            <a:r>
              <a:rPr lang="en-US" dirty="0"/>
              <a:t>interfaces </a:t>
            </a:r>
            <a:r>
              <a:rPr lang="el-GR" dirty="0"/>
              <a:t>των συσκευών</a:t>
            </a:r>
          </a:p>
          <a:p>
            <a:pPr lvl="1"/>
            <a:r>
              <a:rPr lang="el-GR" dirty="0"/>
              <a:t>Αποτελείται από </a:t>
            </a:r>
            <a:r>
              <a:rPr lang="en-US" dirty="0"/>
              <a:t>attributes </a:t>
            </a:r>
            <a:r>
              <a:rPr lang="el-GR" dirty="0"/>
              <a:t>του </a:t>
            </a:r>
            <a:r>
              <a:rPr lang="en-US" dirty="0"/>
              <a:t>link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5400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1512F5-9051-445A-B9D6-DDB5A306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/>
              <a:t>Ορισμός τοπολογίας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33DB0EC-45E2-49C0-9CA8-7A40394C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να ορίσουμε την τοπολογία χρησιμοποιούμε το </a:t>
            </a:r>
            <a:r>
              <a:rPr lang="en-US" dirty="0"/>
              <a:t>Trivial Graph Format</a:t>
            </a:r>
          </a:p>
          <a:p>
            <a:r>
              <a:rPr lang="el-GR" dirty="0"/>
              <a:t>Είναι ένα απλό </a:t>
            </a:r>
            <a:r>
              <a:rPr lang="en-US" dirty="0"/>
              <a:t>text-based</a:t>
            </a:r>
            <a:r>
              <a:rPr lang="el-GR" dirty="0"/>
              <a:t> </a:t>
            </a:r>
            <a:r>
              <a:rPr lang="en-US" dirty="0"/>
              <a:t>format </a:t>
            </a:r>
            <a:r>
              <a:rPr lang="el-GR" dirty="0"/>
              <a:t>αρχείο με λίστες γειτνίασης για περιγραφή ενός γραφήματος</a:t>
            </a:r>
          </a:p>
          <a:p>
            <a:r>
              <a:rPr lang="el-GR" dirty="0"/>
              <a:t>Δύο αρχεία </a:t>
            </a:r>
            <a:r>
              <a:rPr lang="en-US" dirty="0"/>
              <a:t>TGF </a:t>
            </a:r>
            <a:r>
              <a:rPr lang="el-GR" dirty="0"/>
              <a:t>για μία τοπολογία</a:t>
            </a:r>
          </a:p>
          <a:p>
            <a:pPr lvl="1"/>
            <a:r>
              <a:rPr lang="el-GR" dirty="0"/>
              <a:t>Το μη-παραμετροποιημένο</a:t>
            </a:r>
          </a:p>
          <a:p>
            <a:pPr lvl="1"/>
            <a:r>
              <a:rPr lang="el-GR" dirty="0"/>
              <a:t>Το παραμετροποιημένο</a:t>
            </a:r>
          </a:p>
        </p:txBody>
      </p:sp>
    </p:spTree>
    <p:extLst>
      <p:ext uri="{BB962C8B-B14F-4D97-AF65-F5344CB8AC3E}">
        <p14:creationId xmlns:p14="http://schemas.microsoft.com/office/powerpoint/2010/main" val="64371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67DD131-A329-40A0-8305-88045C92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433"/>
            <a:ext cx="10515600" cy="567527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Πως ορίζουμε μία συσκευή;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Πως ορίζουμε μία σύζευξη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4A8FADA5-A974-450B-A181-548D90D2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0274"/>
            <a:ext cx="4582886" cy="603010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2CABB682-8C94-4CB0-B4C0-8016AF41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739"/>
            <a:ext cx="4648200" cy="712723"/>
          </a:xfrm>
          <a:prstGeom prst="rect">
            <a:avLst/>
          </a:prstGeom>
        </p:spPr>
      </p:pic>
      <p:grpSp>
        <p:nvGrpSpPr>
          <p:cNvPr id="93" name="Ομάδα 92">
            <a:extLst>
              <a:ext uri="{FF2B5EF4-FFF2-40B4-BE49-F238E27FC236}">
                <a16:creationId xmlns:a16="http://schemas.microsoft.com/office/drawing/2014/main" id="{07110010-7C7A-4DB2-A685-DAB23C6F14F8}"/>
              </a:ext>
            </a:extLst>
          </p:cNvPr>
          <p:cNvGrpSpPr/>
          <p:nvPr/>
        </p:nvGrpSpPr>
        <p:grpSpPr>
          <a:xfrm>
            <a:off x="838198" y="1196432"/>
            <a:ext cx="4582888" cy="1132329"/>
            <a:chOff x="838198" y="1196432"/>
            <a:chExt cx="4582888" cy="1132329"/>
          </a:xfrm>
        </p:grpSpPr>
        <p:sp>
          <p:nvSpPr>
            <p:cNvPr id="2" name="Οβάλ 1">
              <a:extLst>
                <a:ext uri="{FF2B5EF4-FFF2-40B4-BE49-F238E27FC236}">
                  <a16:creationId xmlns:a16="http://schemas.microsoft.com/office/drawing/2014/main" id="{F94758E0-C57E-444E-85C7-1EAF995052B5}"/>
                </a:ext>
              </a:extLst>
            </p:cNvPr>
            <p:cNvSpPr/>
            <p:nvPr/>
          </p:nvSpPr>
          <p:spPr>
            <a:xfrm>
              <a:off x="838198" y="1196432"/>
              <a:ext cx="682691" cy="6018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" name="Γραμμή σύνδεσης: Καμπύλη 4">
              <a:extLst>
                <a:ext uri="{FF2B5EF4-FFF2-40B4-BE49-F238E27FC236}">
                  <a16:creationId xmlns:a16="http://schemas.microsoft.com/office/drawing/2014/main" id="{7483874A-E564-434B-9AF3-84CD1D980FD9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548882" y="1526180"/>
              <a:ext cx="1315616" cy="617915"/>
            </a:xfrm>
            <a:prstGeom prst="curvedConnector3">
              <a:avLst>
                <a:gd name="adj1" fmla="val 1099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9A4991-1E12-439C-91D9-D30F999231F1}"/>
                </a:ext>
              </a:extLst>
            </p:cNvPr>
            <p:cNvSpPr txBox="1"/>
            <p:nvPr/>
          </p:nvSpPr>
          <p:spPr>
            <a:xfrm>
              <a:off x="2864498" y="1959429"/>
              <a:ext cx="255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 </a:t>
              </a:r>
              <a:r>
                <a:rPr lang="el-GR" dirty="0"/>
                <a:t>της συσκευής-κόμβου</a:t>
              </a:r>
            </a:p>
          </p:txBody>
        </p:sp>
      </p:grpSp>
      <p:grpSp>
        <p:nvGrpSpPr>
          <p:cNvPr id="94" name="Ομάδα 93">
            <a:extLst>
              <a:ext uri="{FF2B5EF4-FFF2-40B4-BE49-F238E27FC236}">
                <a16:creationId xmlns:a16="http://schemas.microsoft.com/office/drawing/2014/main" id="{0AB7FF73-DEBA-4DE7-A0B5-FD0D1D4F036D}"/>
              </a:ext>
            </a:extLst>
          </p:cNvPr>
          <p:cNvGrpSpPr/>
          <p:nvPr/>
        </p:nvGrpSpPr>
        <p:grpSpPr>
          <a:xfrm>
            <a:off x="1735493" y="1201656"/>
            <a:ext cx="8721014" cy="1175686"/>
            <a:chOff x="1735493" y="1201656"/>
            <a:chExt cx="8721014" cy="1175686"/>
          </a:xfrm>
        </p:grpSpPr>
        <p:sp>
          <p:nvSpPr>
            <p:cNvPr id="13" name="Οβάλ 12">
              <a:extLst>
                <a:ext uri="{FF2B5EF4-FFF2-40B4-BE49-F238E27FC236}">
                  <a16:creationId xmlns:a16="http://schemas.microsoft.com/office/drawing/2014/main" id="{34185496-C4D5-482A-AC7B-D6DC97BC1F5D}"/>
                </a:ext>
              </a:extLst>
            </p:cNvPr>
            <p:cNvSpPr/>
            <p:nvPr/>
          </p:nvSpPr>
          <p:spPr>
            <a:xfrm>
              <a:off x="1735493" y="1201656"/>
              <a:ext cx="3750907" cy="6018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5" name="Γραμμή σύνδεσης: Καμπύλη 14">
              <a:extLst>
                <a:ext uri="{FF2B5EF4-FFF2-40B4-BE49-F238E27FC236}">
                  <a16:creationId xmlns:a16="http://schemas.microsoft.com/office/drawing/2014/main" id="{E28DA5D0-2487-4EE1-BE0C-649299D6654C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5486400" y="1502593"/>
              <a:ext cx="923731" cy="45683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5A4072-D803-4A4D-B1F6-D32AA67851E7}"/>
                </a:ext>
              </a:extLst>
            </p:cNvPr>
            <p:cNvSpPr txBox="1"/>
            <p:nvPr/>
          </p:nvSpPr>
          <p:spPr>
            <a:xfrm>
              <a:off x="6609183" y="1731011"/>
              <a:ext cx="3847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Attribute </a:t>
              </a:r>
              <a:r>
                <a:rPr lang="el-GR" dirty="0"/>
                <a:t>που περιέχει τον τύπο της συσκευής</a:t>
              </a:r>
            </a:p>
          </p:txBody>
        </p:sp>
      </p:grp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4F8D0F0D-4283-4345-9C5C-D45442C58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89" y="4212298"/>
            <a:ext cx="8403644" cy="2437056"/>
          </a:xfrm>
          <a:prstGeom prst="rect">
            <a:avLst/>
          </a:prstGeom>
        </p:spPr>
      </p:pic>
      <p:grpSp>
        <p:nvGrpSpPr>
          <p:cNvPr id="73" name="Ομάδα 72">
            <a:extLst>
              <a:ext uri="{FF2B5EF4-FFF2-40B4-BE49-F238E27FC236}">
                <a16:creationId xmlns:a16="http://schemas.microsoft.com/office/drawing/2014/main" id="{5BDED2C3-35B8-4765-AFF1-B35D137A446B}"/>
              </a:ext>
            </a:extLst>
          </p:cNvPr>
          <p:cNvGrpSpPr/>
          <p:nvPr/>
        </p:nvGrpSpPr>
        <p:grpSpPr>
          <a:xfrm>
            <a:off x="3172409" y="4287994"/>
            <a:ext cx="4789712" cy="778528"/>
            <a:chOff x="1306286" y="4287994"/>
            <a:chExt cx="4789712" cy="778528"/>
          </a:xfrm>
        </p:grpSpPr>
        <p:sp>
          <p:nvSpPr>
            <p:cNvPr id="24" name="Οβάλ 23">
              <a:extLst>
                <a:ext uri="{FF2B5EF4-FFF2-40B4-BE49-F238E27FC236}">
                  <a16:creationId xmlns:a16="http://schemas.microsoft.com/office/drawing/2014/main" id="{E065C0D7-BF2E-4DC1-BD30-2123CA2EA97B}"/>
                </a:ext>
              </a:extLst>
            </p:cNvPr>
            <p:cNvSpPr/>
            <p:nvPr/>
          </p:nvSpPr>
          <p:spPr>
            <a:xfrm>
              <a:off x="1306286" y="4742753"/>
              <a:ext cx="1558212" cy="3237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29" name="Γραμμή σύνδεσης: Καμπύλη 28">
              <a:extLst>
                <a:ext uri="{FF2B5EF4-FFF2-40B4-BE49-F238E27FC236}">
                  <a16:creationId xmlns:a16="http://schemas.microsoft.com/office/drawing/2014/main" id="{8038290B-4935-4A1E-8D18-F6ABA0C2DB35}"/>
                </a:ext>
              </a:extLst>
            </p:cNvPr>
            <p:cNvCxnSpPr>
              <a:cxnSpLocks/>
              <a:stCxn id="24" idx="6"/>
              <a:endCxn id="43" idx="1"/>
            </p:cNvCxnSpPr>
            <p:nvPr/>
          </p:nvCxnSpPr>
          <p:spPr>
            <a:xfrm flipV="1">
              <a:off x="2864498" y="4457271"/>
              <a:ext cx="1331879" cy="44736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88B328-6CC9-40F1-B8B3-860F60AD8F6A}"/>
                </a:ext>
              </a:extLst>
            </p:cNvPr>
            <p:cNvSpPr txBox="1"/>
            <p:nvPr/>
          </p:nvSpPr>
          <p:spPr>
            <a:xfrm>
              <a:off x="4196377" y="4287994"/>
              <a:ext cx="1899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ID </a:t>
              </a:r>
              <a:r>
                <a:rPr lang="el-GR" sz="1600" dirty="0">
                  <a:solidFill>
                    <a:schemeClr val="bg1"/>
                  </a:solidFill>
                </a:rPr>
                <a:t>της σύζευξης</a:t>
              </a:r>
            </a:p>
          </p:txBody>
        </p:sp>
      </p:grpSp>
      <p:grpSp>
        <p:nvGrpSpPr>
          <p:cNvPr id="74" name="Ομάδα 73">
            <a:extLst>
              <a:ext uri="{FF2B5EF4-FFF2-40B4-BE49-F238E27FC236}">
                <a16:creationId xmlns:a16="http://schemas.microsoft.com/office/drawing/2014/main" id="{C4D545F9-3E82-413D-92F6-3FE0713A00D7}"/>
              </a:ext>
            </a:extLst>
          </p:cNvPr>
          <p:cNvGrpSpPr/>
          <p:nvPr/>
        </p:nvGrpSpPr>
        <p:grpSpPr>
          <a:xfrm>
            <a:off x="3172409" y="4361455"/>
            <a:ext cx="7772399" cy="1028836"/>
            <a:chOff x="1306286" y="4361455"/>
            <a:chExt cx="7772399" cy="1028836"/>
          </a:xfrm>
        </p:grpSpPr>
        <p:sp>
          <p:nvSpPr>
            <p:cNvPr id="25" name="Οβάλ 24">
              <a:extLst>
                <a:ext uri="{FF2B5EF4-FFF2-40B4-BE49-F238E27FC236}">
                  <a16:creationId xmlns:a16="http://schemas.microsoft.com/office/drawing/2014/main" id="{B1F9A46A-B045-4492-A5DB-B8D54033DAE7}"/>
                </a:ext>
              </a:extLst>
            </p:cNvPr>
            <p:cNvSpPr/>
            <p:nvPr/>
          </p:nvSpPr>
          <p:spPr>
            <a:xfrm>
              <a:off x="1306286" y="5066522"/>
              <a:ext cx="1558212" cy="3237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4" name="Γραμμή σύνδεσης: Καμπύλη 33">
              <a:extLst>
                <a:ext uri="{FF2B5EF4-FFF2-40B4-BE49-F238E27FC236}">
                  <a16:creationId xmlns:a16="http://schemas.microsoft.com/office/drawing/2014/main" id="{8A3B0D9C-BC0C-4987-9B2D-2A511C7C8C15}"/>
                </a:ext>
              </a:extLst>
            </p:cNvPr>
            <p:cNvCxnSpPr>
              <a:cxnSpLocks/>
              <a:stCxn id="25" idx="6"/>
              <a:endCxn id="44" idx="1"/>
            </p:cNvCxnSpPr>
            <p:nvPr/>
          </p:nvCxnSpPr>
          <p:spPr>
            <a:xfrm flipV="1">
              <a:off x="2864498" y="4653843"/>
              <a:ext cx="2790697" cy="574564"/>
            </a:xfrm>
            <a:prstGeom prst="curvedConnector3">
              <a:avLst>
                <a:gd name="adj1" fmla="val 1623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35BAFF-7850-4175-B30C-C0E05D8BE4C1}"/>
                </a:ext>
              </a:extLst>
            </p:cNvPr>
            <p:cNvSpPr txBox="1"/>
            <p:nvPr/>
          </p:nvSpPr>
          <p:spPr>
            <a:xfrm>
              <a:off x="5655195" y="4361455"/>
              <a:ext cx="3423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Interface </a:t>
              </a:r>
              <a:r>
                <a:rPr lang="el-GR" sz="1600" dirty="0">
                  <a:solidFill>
                    <a:schemeClr val="bg1"/>
                  </a:solidFill>
                </a:rPr>
                <a:t>του αριστερού άκρου της σύζευξης</a:t>
              </a:r>
            </a:p>
          </p:txBody>
        </p:sp>
      </p:grpSp>
      <p:grpSp>
        <p:nvGrpSpPr>
          <p:cNvPr id="76" name="Ομάδα 75">
            <a:extLst>
              <a:ext uri="{FF2B5EF4-FFF2-40B4-BE49-F238E27FC236}">
                <a16:creationId xmlns:a16="http://schemas.microsoft.com/office/drawing/2014/main" id="{5F89023C-BD91-44C4-B403-5526616A19DD}"/>
              </a:ext>
            </a:extLst>
          </p:cNvPr>
          <p:cNvGrpSpPr/>
          <p:nvPr/>
        </p:nvGrpSpPr>
        <p:grpSpPr>
          <a:xfrm>
            <a:off x="3149083" y="5714060"/>
            <a:ext cx="7863338" cy="434248"/>
            <a:chOff x="1282960" y="5714060"/>
            <a:chExt cx="7863338" cy="434248"/>
          </a:xfrm>
        </p:grpSpPr>
        <p:sp>
          <p:nvSpPr>
            <p:cNvPr id="27" name="Οβάλ 26">
              <a:extLst>
                <a:ext uri="{FF2B5EF4-FFF2-40B4-BE49-F238E27FC236}">
                  <a16:creationId xmlns:a16="http://schemas.microsoft.com/office/drawing/2014/main" id="{47043740-CAED-472B-B77A-DA855CB48128}"/>
                </a:ext>
              </a:extLst>
            </p:cNvPr>
            <p:cNvSpPr/>
            <p:nvPr/>
          </p:nvSpPr>
          <p:spPr>
            <a:xfrm>
              <a:off x="1282960" y="5714060"/>
              <a:ext cx="1558212" cy="3237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8" name="Γραμμή σύνδεσης: Καμπύλη 37">
              <a:extLst>
                <a:ext uri="{FF2B5EF4-FFF2-40B4-BE49-F238E27FC236}">
                  <a16:creationId xmlns:a16="http://schemas.microsoft.com/office/drawing/2014/main" id="{24A7E061-8E28-414B-A250-230259FAE0CF}"/>
                </a:ext>
              </a:extLst>
            </p:cNvPr>
            <p:cNvCxnSpPr>
              <a:cxnSpLocks/>
              <a:stCxn id="27" idx="6"/>
              <a:endCxn id="45" idx="1"/>
            </p:cNvCxnSpPr>
            <p:nvPr/>
          </p:nvCxnSpPr>
          <p:spPr>
            <a:xfrm>
              <a:off x="2841172" y="5875945"/>
              <a:ext cx="2841170" cy="103086"/>
            </a:xfrm>
            <a:prstGeom prst="curvedConnector3">
              <a:avLst>
                <a:gd name="adj1" fmla="val 106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7A6CBF-9A9C-4EF0-A3E8-F0F1B0F88A0E}"/>
                </a:ext>
              </a:extLst>
            </p:cNvPr>
            <p:cNvSpPr txBox="1"/>
            <p:nvPr/>
          </p:nvSpPr>
          <p:spPr>
            <a:xfrm>
              <a:off x="5682342" y="5809754"/>
              <a:ext cx="3463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Bandwidth </a:t>
              </a:r>
              <a:r>
                <a:rPr lang="el-GR" sz="1600" dirty="0">
                  <a:solidFill>
                    <a:schemeClr val="bg1"/>
                  </a:solidFill>
                </a:rPr>
                <a:t>του συνδέσμου</a:t>
              </a:r>
            </a:p>
          </p:txBody>
        </p:sp>
      </p:grpSp>
      <p:grpSp>
        <p:nvGrpSpPr>
          <p:cNvPr id="75" name="Ομάδα 74">
            <a:extLst>
              <a:ext uri="{FF2B5EF4-FFF2-40B4-BE49-F238E27FC236}">
                <a16:creationId xmlns:a16="http://schemas.microsoft.com/office/drawing/2014/main" id="{5580E61F-DC4C-4D6B-821F-68B2E9D669B3}"/>
              </a:ext>
            </a:extLst>
          </p:cNvPr>
          <p:cNvGrpSpPr/>
          <p:nvPr/>
        </p:nvGrpSpPr>
        <p:grpSpPr>
          <a:xfrm>
            <a:off x="3172409" y="4932313"/>
            <a:ext cx="7772399" cy="745414"/>
            <a:chOff x="1306286" y="4932313"/>
            <a:chExt cx="7772399" cy="745414"/>
          </a:xfrm>
        </p:grpSpPr>
        <p:sp>
          <p:nvSpPr>
            <p:cNvPr id="26" name="Οβάλ 25">
              <a:extLst>
                <a:ext uri="{FF2B5EF4-FFF2-40B4-BE49-F238E27FC236}">
                  <a16:creationId xmlns:a16="http://schemas.microsoft.com/office/drawing/2014/main" id="{B29B6268-2EF9-4D62-A13A-993914D394AF}"/>
                </a:ext>
              </a:extLst>
            </p:cNvPr>
            <p:cNvSpPr/>
            <p:nvPr/>
          </p:nvSpPr>
          <p:spPr>
            <a:xfrm>
              <a:off x="1306286" y="5353958"/>
              <a:ext cx="1558212" cy="3237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6" name="Γραμμή σύνδεσης: Καμπύλη 35">
              <a:extLst>
                <a:ext uri="{FF2B5EF4-FFF2-40B4-BE49-F238E27FC236}">
                  <a16:creationId xmlns:a16="http://schemas.microsoft.com/office/drawing/2014/main" id="{3C434F75-FEEC-40E5-B2BA-1D3FE1396B10}"/>
                </a:ext>
              </a:extLst>
            </p:cNvPr>
            <p:cNvCxnSpPr>
              <a:cxnSpLocks/>
              <a:stCxn id="26" idx="6"/>
              <a:endCxn id="46" idx="1"/>
            </p:cNvCxnSpPr>
            <p:nvPr/>
          </p:nvCxnSpPr>
          <p:spPr>
            <a:xfrm flipV="1">
              <a:off x="2864498" y="5224701"/>
              <a:ext cx="2817844" cy="291142"/>
            </a:xfrm>
            <a:prstGeom prst="curvedConnector3">
              <a:avLst>
                <a:gd name="adj1" fmla="val 2582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58D22-1828-4774-B016-8C9BA64463F0}"/>
                </a:ext>
              </a:extLst>
            </p:cNvPr>
            <p:cNvSpPr txBox="1"/>
            <p:nvPr/>
          </p:nvSpPr>
          <p:spPr>
            <a:xfrm>
              <a:off x="5682342" y="4932313"/>
              <a:ext cx="33963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Interface </a:t>
              </a:r>
              <a:r>
                <a:rPr lang="el-GR" sz="1600" dirty="0">
                  <a:solidFill>
                    <a:schemeClr val="bg1"/>
                  </a:solidFill>
                </a:rPr>
                <a:t>του δεξιού άκρου της σύζευξης</a:t>
              </a:r>
            </a:p>
          </p:txBody>
        </p:sp>
      </p:grpSp>
      <p:grpSp>
        <p:nvGrpSpPr>
          <p:cNvPr id="77" name="Ομάδα 76">
            <a:extLst>
              <a:ext uri="{FF2B5EF4-FFF2-40B4-BE49-F238E27FC236}">
                <a16:creationId xmlns:a16="http://schemas.microsoft.com/office/drawing/2014/main" id="{48DB3F66-A47D-4121-9CE2-EC5E3B78A32F}"/>
              </a:ext>
            </a:extLst>
          </p:cNvPr>
          <p:cNvGrpSpPr/>
          <p:nvPr/>
        </p:nvGrpSpPr>
        <p:grpSpPr>
          <a:xfrm>
            <a:off x="3045666" y="6032937"/>
            <a:ext cx="7966755" cy="460788"/>
            <a:chOff x="1179543" y="6032937"/>
            <a:chExt cx="7966755" cy="460788"/>
          </a:xfrm>
        </p:grpSpPr>
        <p:sp>
          <p:nvSpPr>
            <p:cNvPr id="28" name="Οβάλ 27">
              <a:extLst>
                <a:ext uri="{FF2B5EF4-FFF2-40B4-BE49-F238E27FC236}">
                  <a16:creationId xmlns:a16="http://schemas.microsoft.com/office/drawing/2014/main" id="{A5247351-B53C-45B8-AD1D-36B745BD7298}"/>
                </a:ext>
              </a:extLst>
            </p:cNvPr>
            <p:cNvSpPr/>
            <p:nvPr/>
          </p:nvSpPr>
          <p:spPr>
            <a:xfrm>
              <a:off x="1179543" y="6032937"/>
              <a:ext cx="1558212" cy="3237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40" name="Γραμμή σύνδεσης: Καμπύλη 39">
              <a:extLst>
                <a:ext uri="{FF2B5EF4-FFF2-40B4-BE49-F238E27FC236}">
                  <a16:creationId xmlns:a16="http://schemas.microsoft.com/office/drawing/2014/main" id="{171640B0-CDA8-4767-9975-1F13421FE672}"/>
                </a:ext>
              </a:extLst>
            </p:cNvPr>
            <p:cNvCxnSpPr>
              <a:cxnSpLocks/>
              <a:stCxn id="28" idx="6"/>
              <a:endCxn id="47" idx="1"/>
            </p:cNvCxnSpPr>
            <p:nvPr/>
          </p:nvCxnSpPr>
          <p:spPr>
            <a:xfrm>
              <a:off x="2737755" y="6194822"/>
              <a:ext cx="2297665" cy="12962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DB1B0A4-B158-4F08-8A1B-7B65C0DD07AD}"/>
                </a:ext>
              </a:extLst>
            </p:cNvPr>
            <p:cNvSpPr txBox="1"/>
            <p:nvPr/>
          </p:nvSpPr>
          <p:spPr>
            <a:xfrm>
              <a:off x="5035420" y="6155171"/>
              <a:ext cx="4110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dirty="0">
                  <a:solidFill>
                    <a:schemeClr val="bg1"/>
                  </a:solidFill>
                </a:rPr>
                <a:t>Καθυστέρηση διάδοσης του συνδέσμου</a:t>
              </a:r>
            </a:p>
          </p:txBody>
        </p:sp>
      </p:grpSp>
      <p:grpSp>
        <p:nvGrpSpPr>
          <p:cNvPr id="91" name="Ομάδα 90">
            <a:extLst>
              <a:ext uri="{FF2B5EF4-FFF2-40B4-BE49-F238E27FC236}">
                <a16:creationId xmlns:a16="http://schemas.microsoft.com/office/drawing/2014/main" id="{AF71363E-C9C2-4332-975F-2D38AE348307}"/>
              </a:ext>
            </a:extLst>
          </p:cNvPr>
          <p:cNvGrpSpPr/>
          <p:nvPr/>
        </p:nvGrpSpPr>
        <p:grpSpPr>
          <a:xfrm>
            <a:off x="290875" y="4126246"/>
            <a:ext cx="2892487" cy="954107"/>
            <a:chOff x="290875" y="4126246"/>
            <a:chExt cx="2892487" cy="954107"/>
          </a:xfrm>
        </p:grpSpPr>
        <p:sp>
          <p:nvSpPr>
            <p:cNvPr id="80" name="Οβάλ 79">
              <a:extLst>
                <a:ext uri="{FF2B5EF4-FFF2-40B4-BE49-F238E27FC236}">
                  <a16:creationId xmlns:a16="http://schemas.microsoft.com/office/drawing/2014/main" id="{E7847B4E-6AD9-45CB-BCA4-F796F2094AB5}"/>
                </a:ext>
              </a:extLst>
            </p:cNvPr>
            <p:cNvSpPr/>
            <p:nvPr/>
          </p:nvSpPr>
          <p:spPr>
            <a:xfrm>
              <a:off x="2631299" y="4380492"/>
              <a:ext cx="552063" cy="4317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82" name="Γραμμή σύνδεσης: Καμπύλη 81">
              <a:extLst>
                <a:ext uri="{FF2B5EF4-FFF2-40B4-BE49-F238E27FC236}">
                  <a16:creationId xmlns:a16="http://schemas.microsoft.com/office/drawing/2014/main" id="{2D82AC5D-8CE0-41B0-9A16-9B2FEA918587}"/>
                </a:ext>
              </a:extLst>
            </p:cNvPr>
            <p:cNvCxnSpPr>
              <a:cxnSpLocks/>
              <a:stCxn id="80" idx="1"/>
              <a:endCxn id="85" idx="3"/>
            </p:cNvCxnSpPr>
            <p:nvPr/>
          </p:nvCxnSpPr>
          <p:spPr>
            <a:xfrm rot="16200000" flipH="1" flipV="1">
              <a:off x="2089210" y="3980363"/>
              <a:ext cx="159585" cy="1086288"/>
            </a:xfrm>
            <a:prstGeom prst="curvedConnector4">
              <a:avLst>
                <a:gd name="adj1" fmla="val -143247"/>
                <a:gd name="adj2" fmla="val 5372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EF682D-421A-4998-B69D-CE344CFF56E1}"/>
                </a:ext>
              </a:extLst>
            </p:cNvPr>
            <p:cNvSpPr txBox="1"/>
            <p:nvPr/>
          </p:nvSpPr>
          <p:spPr>
            <a:xfrm>
              <a:off x="290875" y="4126246"/>
              <a:ext cx="1334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Συσκευή-κόμβος στο αριστερό άκρο της σύζευξης</a:t>
              </a:r>
            </a:p>
          </p:txBody>
        </p:sp>
      </p:grpSp>
      <p:grpSp>
        <p:nvGrpSpPr>
          <p:cNvPr id="92" name="Ομάδα 91">
            <a:extLst>
              <a:ext uri="{FF2B5EF4-FFF2-40B4-BE49-F238E27FC236}">
                <a16:creationId xmlns:a16="http://schemas.microsoft.com/office/drawing/2014/main" id="{3D6BFED3-2645-46C8-B3C8-1FA05DB3B5D2}"/>
              </a:ext>
            </a:extLst>
          </p:cNvPr>
          <p:cNvGrpSpPr/>
          <p:nvPr/>
        </p:nvGrpSpPr>
        <p:grpSpPr>
          <a:xfrm>
            <a:off x="249663" y="4364866"/>
            <a:ext cx="3475518" cy="1730789"/>
            <a:chOff x="249663" y="4364866"/>
            <a:chExt cx="3475518" cy="1730789"/>
          </a:xfrm>
        </p:grpSpPr>
        <p:sp>
          <p:nvSpPr>
            <p:cNvPr id="79" name="Οβάλ 78">
              <a:extLst>
                <a:ext uri="{FF2B5EF4-FFF2-40B4-BE49-F238E27FC236}">
                  <a16:creationId xmlns:a16="http://schemas.microsoft.com/office/drawing/2014/main" id="{67D4D66E-688C-41F1-AEE7-8F441D2CB323}"/>
                </a:ext>
              </a:extLst>
            </p:cNvPr>
            <p:cNvSpPr/>
            <p:nvPr/>
          </p:nvSpPr>
          <p:spPr>
            <a:xfrm>
              <a:off x="3173118" y="4364866"/>
              <a:ext cx="552063" cy="4317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84" name="Γραμμή σύνδεσης: Καμπύλη 83">
              <a:extLst>
                <a:ext uri="{FF2B5EF4-FFF2-40B4-BE49-F238E27FC236}">
                  <a16:creationId xmlns:a16="http://schemas.microsoft.com/office/drawing/2014/main" id="{588428F1-837F-4CBE-B051-04CCECCEC7A4}"/>
                </a:ext>
              </a:extLst>
            </p:cNvPr>
            <p:cNvCxnSpPr>
              <a:cxnSpLocks/>
              <a:stCxn id="79" idx="3"/>
              <a:endCxn id="88" idx="3"/>
            </p:cNvCxnSpPr>
            <p:nvPr/>
          </p:nvCxnSpPr>
          <p:spPr>
            <a:xfrm rot="5400000">
              <a:off x="1976686" y="4341321"/>
              <a:ext cx="885243" cy="1669319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CD956A3-E7A1-4556-8F52-2F8B504988C0}"/>
                </a:ext>
              </a:extLst>
            </p:cNvPr>
            <p:cNvSpPr txBox="1"/>
            <p:nvPr/>
          </p:nvSpPr>
          <p:spPr>
            <a:xfrm>
              <a:off x="249663" y="5141548"/>
              <a:ext cx="1334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Συσκευή-κόμβος στο δεξί άκρο της σύζευξης</a:t>
              </a:r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BE9F4F0-DF33-8C89-EE28-2AEC2B6A3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108920"/>
            <a:ext cx="4648200" cy="5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2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1ADDF9-74AD-4089-BEA3-8909DCA0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Παραμετροποιημένος κόμβος δρομολογητή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Παραμετροποιημένη ακμή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A271B98-4306-4347-8480-599828FB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89" y="1246644"/>
            <a:ext cx="6648450" cy="1495425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E73EC440-8B3D-4FB3-A9D4-BDCB2F4E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952876"/>
            <a:ext cx="11049000" cy="1457325"/>
          </a:xfrm>
          <a:prstGeom prst="rect">
            <a:avLst/>
          </a:prstGeom>
        </p:spPr>
      </p:pic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42795DF4-3B41-4A60-B8C7-3A1DCF6AF717}"/>
              </a:ext>
            </a:extLst>
          </p:cNvPr>
          <p:cNvGrpSpPr/>
          <p:nvPr/>
        </p:nvGrpSpPr>
        <p:grpSpPr>
          <a:xfrm>
            <a:off x="2107088" y="962315"/>
            <a:ext cx="9316189" cy="1738023"/>
            <a:chOff x="2107088" y="962315"/>
            <a:chExt cx="9316189" cy="1738023"/>
          </a:xfrm>
        </p:grpSpPr>
        <p:sp>
          <p:nvSpPr>
            <p:cNvPr id="2" name="Οβάλ 1">
              <a:extLst>
                <a:ext uri="{FF2B5EF4-FFF2-40B4-BE49-F238E27FC236}">
                  <a16:creationId xmlns:a16="http://schemas.microsoft.com/office/drawing/2014/main" id="{787C3461-03DC-485F-869B-4DECB720ABA5}"/>
                </a:ext>
              </a:extLst>
            </p:cNvPr>
            <p:cNvSpPr/>
            <p:nvPr/>
          </p:nvSpPr>
          <p:spPr>
            <a:xfrm>
              <a:off x="2107088" y="1406068"/>
              <a:ext cx="6648451" cy="12942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9" name="Γραμμή σύνδεσης: Καμπύλη 8">
              <a:extLst>
                <a:ext uri="{FF2B5EF4-FFF2-40B4-BE49-F238E27FC236}">
                  <a16:creationId xmlns:a16="http://schemas.microsoft.com/office/drawing/2014/main" id="{2624CD5A-8EBA-4AFF-9E39-8CE8317A25A2}"/>
                </a:ext>
              </a:extLst>
            </p:cNvPr>
            <p:cNvCxnSpPr>
              <a:cxnSpLocks/>
              <a:stCxn id="2" idx="6"/>
              <a:endCxn id="10" idx="1"/>
            </p:cNvCxnSpPr>
            <p:nvPr/>
          </p:nvCxnSpPr>
          <p:spPr>
            <a:xfrm flipV="1">
              <a:off x="8755539" y="1423980"/>
              <a:ext cx="917379" cy="629223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157D4D-3A4D-4A7A-81CA-4538E8C8FDD2}"/>
                </a:ext>
              </a:extLst>
            </p:cNvPr>
            <p:cNvSpPr txBox="1"/>
            <p:nvPr/>
          </p:nvSpPr>
          <p:spPr>
            <a:xfrm>
              <a:off x="9672918" y="962315"/>
              <a:ext cx="17503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Πίνακας δρομολόγησης του </a:t>
              </a:r>
              <a:r>
                <a:rPr lang="en-US" dirty="0"/>
                <a:t>router</a:t>
              </a:r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3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4F7404-7486-4733-86B9-B3861EB4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Configuration file format</a:t>
            </a:r>
            <a:endParaRPr lang="el-GR" sz="3600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760B322-FBAC-4D5C-8139-62D0BD9D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l-GR" dirty="0"/>
              <a:t>Για τα </a:t>
            </a:r>
            <a:r>
              <a:rPr lang="en-US" dirty="0"/>
              <a:t>configuration files </a:t>
            </a:r>
            <a:r>
              <a:rPr lang="el-GR" dirty="0"/>
              <a:t>χρησιμοποιούμε το </a:t>
            </a:r>
            <a:r>
              <a:rPr lang="en-US" dirty="0"/>
              <a:t>Networking Config Version 2 format </a:t>
            </a:r>
            <a:r>
              <a:rPr lang="el-GR" dirty="0"/>
              <a:t>του </a:t>
            </a:r>
            <a:r>
              <a:rPr lang="en-US" dirty="0" err="1"/>
              <a:t>netplan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l-GR" dirty="0"/>
              <a:t>Το αρχείο είναι μορφής </a:t>
            </a:r>
            <a:r>
              <a:rPr lang="en-US" dirty="0"/>
              <a:t>YAML</a:t>
            </a:r>
          </a:p>
          <a:p>
            <a:pPr>
              <a:lnSpc>
                <a:spcPct val="150000"/>
              </a:lnSpc>
            </a:pPr>
            <a:r>
              <a:rPr lang="el-GR" dirty="0"/>
              <a:t>Το </a:t>
            </a:r>
            <a:r>
              <a:rPr lang="el-GR" dirty="0" err="1"/>
              <a:t>netplan</a:t>
            </a:r>
            <a:r>
              <a:rPr lang="el-GR" dirty="0"/>
              <a:t> είναι ένα εργαλείο για την εύκολη παραμετροποίηση συσκευών σε συστήματα </a:t>
            </a:r>
            <a:r>
              <a:rPr lang="el-GR" dirty="0" err="1"/>
              <a:t>Linux</a:t>
            </a:r>
            <a:r>
              <a:rPr lang="el-GR" dirty="0"/>
              <a:t>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08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CA8534-277B-4A09-BD4E-3F20145C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/>
          </a:bodyPr>
          <a:lstStyle/>
          <a:p>
            <a:pPr algn="ctr"/>
            <a:r>
              <a:rPr lang="el-GR" sz="3200" b="1" dirty="0"/>
              <a:t>Παράδειγμα </a:t>
            </a:r>
            <a:r>
              <a:rPr lang="en-US" sz="3200" b="1" dirty="0"/>
              <a:t>configuration file</a:t>
            </a:r>
            <a:endParaRPr lang="el-GR" sz="3200" b="1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4D3B2004-044B-4A3B-9B46-E2F7E4744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002"/>
            <a:ext cx="10515600" cy="4307351"/>
          </a:xfrm>
        </p:spPr>
      </p:pic>
      <p:grpSp>
        <p:nvGrpSpPr>
          <p:cNvPr id="65" name="Ομάδα 64">
            <a:extLst>
              <a:ext uri="{FF2B5EF4-FFF2-40B4-BE49-F238E27FC236}">
                <a16:creationId xmlns:a16="http://schemas.microsoft.com/office/drawing/2014/main" id="{C8952FD4-8624-46A8-B47E-EEF484AA9204}"/>
              </a:ext>
            </a:extLst>
          </p:cNvPr>
          <p:cNvGrpSpPr/>
          <p:nvPr/>
        </p:nvGrpSpPr>
        <p:grpSpPr>
          <a:xfrm>
            <a:off x="2092750" y="1154179"/>
            <a:ext cx="6050831" cy="1918958"/>
            <a:chOff x="2092750" y="1154179"/>
            <a:chExt cx="6050831" cy="1918958"/>
          </a:xfrm>
        </p:grpSpPr>
        <p:sp>
          <p:nvSpPr>
            <p:cNvPr id="3" name="Οβάλ 2">
              <a:extLst>
                <a:ext uri="{FF2B5EF4-FFF2-40B4-BE49-F238E27FC236}">
                  <a16:creationId xmlns:a16="http://schemas.microsoft.com/office/drawing/2014/main" id="{C7653CE8-9F9C-4656-B281-31F1D346A01D}"/>
                </a:ext>
              </a:extLst>
            </p:cNvPr>
            <p:cNvSpPr/>
            <p:nvPr/>
          </p:nvSpPr>
          <p:spPr>
            <a:xfrm>
              <a:off x="2092750" y="2215298"/>
              <a:ext cx="3676453" cy="8578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6" name="Γραμμή σύνδεσης: Καμπύλη 5">
              <a:extLst>
                <a:ext uri="{FF2B5EF4-FFF2-40B4-BE49-F238E27FC236}">
                  <a16:creationId xmlns:a16="http://schemas.microsoft.com/office/drawing/2014/main" id="{6083D315-F86B-4AC0-BF23-56FF0736AA17}"/>
                </a:ext>
              </a:extLst>
            </p:cNvPr>
            <p:cNvCxnSpPr>
              <a:cxnSpLocks/>
              <a:stCxn id="3" idx="0"/>
              <a:endCxn id="7" idx="2"/>
            </p:cNvCxnSpPr>
            <p:nvPr/>
          </p:nvCxnSpPr>
          <p:spPr>
            <a:xfrm rot="5400000" flipH="1" flipV="1">
              <a:off x="4861611" y="869876"/>
              <a:ext cx="414788" cy="227605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281386-1E12-4CF9-A592-81A94F75780E}"/>
                </a:ext>
              </a:extLst>
            </p:cNvPr>
            <p:cNvSpPr txBox="1"/>
            <p:nvPr/>
          </p:nvSpPr>
          <p:spPr>
            <a:xfrm>
              <a:off x="4270487" y="1154179"/>
              <a:ext cx="3873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Πεδία απαραίτητα για το </a:t>
              </a:r>
              <a:r>
                <a:rPr lang="en-US" dirty="0"/>
                <a:t>Networking config Version 2</a:t>
              </a:r>
              <a:endParaRPr lang="el-GR" dirty="0"/>
            </a:p>
          </p:txBody>
        </p:sp>
      </p:grpSp>
      <p:grpSp>
        <p:nvGrpSpPr>
          <p:cNvPr id="66" name="Ομάδα 65">
            <a:extLst>
              <a:ext uri="{FF2B5EF4-FFF2-40B4-BE49-F238E27FC236}">
                <a16:creationId xmlns:a16="http://schemas.microsoft.com/office/drawing/2014/main" id="{FD4F6940-C095-4217-8DDB-200043D4195E}"/>
              </a:ext>
            </a:extLst>
          </p:cNvPr>
          <p:cNvGrpSpPr/>
          <p:nvPr/>
        </p:nvGrpSpPr>
        <p:grpSpPr>
          <a:xfrm>
            <a:off x="952107" y="3073137"/>
            <a:ext cx="2716490" cy="690688"/>
            <a:chOff x="952107" y="3073137"/>
            <a:chExt cx="2716490" cy="690688"/>
          </a:xfrm>
        </p:grpSpPr>
        <p:cxnSp>
          <p:nvCxnSpPr>
            <p:cNvPr id="40" name="Γραμμή σύνδεσης: Καμπύλη 39">
              <a:extLst>
                <a:ext uri="{FF2B5EF4-FFF2-40B4-BE49-F238E27FC236}">
                  <a16:creationId xmlns:a16="http://schemas.microsoft.com/office/drawing/2014/main" id="{EC1E869B-9628-4657-96A4-805C9A2F24C2}"/>
                </a:ext>
              </a:extLst>
            </p:cNvPr>
            <p:cNvCxnSpPr>
              <a:cxnSpLocks/>
              <a:stCxn id="45" idx="2"/>
              <a:endCxn id="47" idx="3"/>
            </p:cNvCxnSpPr>
            <p:nvPr/>
          </p:nvCxnSpPr>
          <p:spPr>
            <a:xfrm rot="10800000">
              <a:off x="2092751" y="3396304"/>
              <a:ext cx="732541" cy="20255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Οβάλ 44">
              <a:extLst>
                <a:ext uri="{FF2B5EF4-FFF2-40B4-BE49-F238E27FC236}">
                  <a16:creationId xmlns:a16="http://schemas.microsoft.com/office/drawing/2014/main" id="{BC6DB3C6-BFB4-459D-9059-50ADED77E915}"/>
                </a:ext>
              </a:extLst>
            </p:cNvPr>
            <p:cNvSpPr/>
            <p:nvPr/>
          </p:nvSpPr>
          <p:spPr>
            <a:xfrm>
              <a:off x="2825291" y="3433887"/>
              <a:ext cx="843306" cy="3299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24047C-E7D1-4196-8E58-CF4EC9C18CE3}"/>
                </a:ext>
              </a:extLst>
            </p:cNvPr>
            <p:cNvSpPr txBox="1"/>
            <p:nvPr/>
          </p:nvSpPr>
          <p:spPr>
            <a:xfrm>
              <a:off x="952107" y="3073137"/>
              <a:ext cx="1140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Δήλωση </a:t>
              </a:r>
              <a:r>
                <a:rPr lang="en-US" dirty="0">
                  <a:solidFill>
                    <a:schemeClr val="bg1"/>
                  </a:solidFill>
                </a:rPr>
                <a:t>interface</a:t>
              </a:r>
              <a:endParaRPr lang="el-G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Ομάδα 67">
            <a:extLst>
              <a:ext uri="{FF2B5EF4-FFF2-40B4-BE49-F238E27FC236}">
                <a16:creationId xmlns:a16="http://schemas.microsoft.com/office/drawing/2014/main" id="{224CCB5E-BA10-4D13-9DA0-0DE2676AAF15}"/>
              </a:ext>
            </a:extLst>
          </p:cNvPr>
          <p:cNvGrpSpPr/>
          <p:nvPr/>
        </p:nvGrpSpPr>
        <p:grpSpPr>
          <a:xfrm>
            <a:off x="3063711" y="2215298"/>
            <a:ext cx="6447934" cy="2007910"/>
            <a:chOff x="3063711" y="2215298"/>
            <a:chExt cx="6447934" cy="2007910"/>
          </a:xfrm>
        </p:grpSpPr>
        <p:sp>
          <p:nvSpPr>
            <p:cNvPr id="8" name="Οβάλ 7">
              <a:extLst>
                <a:ext uri="{FF2B5EF4-FFF2-40B4-BE49-F238E27FC236}">
                  <a16:creationId xmlns:a16="http://schemas.microsoft.com/office/drawing/2014/main" id="{A829D42F-4CBD-4D9D-BBA2-2A5C179292C7}"/>
                </a:ext>
              </a:extLst>
            </p:cNvPr>
            <p:cNvSpPr/>
            <p:nvPr/>
          </p:nvSpPr>
          <p:spPr>
            <a:xfrm>
              <a:off x="3063711" y="3780148"/>
              <a:ext cx="1734532" cy="443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7" name="Γραμμή σύνδεσης: Καμπύλη 36">
              <a:extLst>
                <a:ext uri="{FF2B5EF4-FFF2-40B4-BE49-F238E27FC236}">
                  <a16:creationId xmlns:a16="http://schemas.microsoft.com/office/drawing/2014/main" id="{4903374A-2EC6-4E72-9784-C1A9B86D8EF9}"/>
                </a:ext>
              </a:extLst>
            </p:cNvPr>
            <p:cNvCxnSpPr>
              <a:cxnSpLocks/>
              <a:stCxn id="8" idx="6"/>
              <a:endCxn id="48" idx="1"/>
            </p:cNvCxnSpPr>
            <p:nvPr/>
          </p:nvCxnSpPr>
          <p:spPr>
            <a:xfrm flipV="1">
              <a:off x="4798243" y="2399964"/>
              <a:ext cx="2744774" cy="1601714"/>
            </a:xfrm>
            <a:prstGeom prst="curvedConnector3">
              <a:avLst>
                <a:gd name="adj1" fmla="val 3729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4D6010-9418-4A42-8559-C632F41C4000}"/>
                </a:ext>
              </a:extLst>
            </p:cNvPr>
            <p:cNvSpPr txBox="1"/>
            <p:nvPr/>
          </p:nvSpPr>
          <p:spPr>
            <a:xfrm>
              <a:off x="7543017" y="2215298"/>
              <a:ext cx="196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Διεύθυνση </a:t>
              </a:r>
              <a:r>
                <a:rPr lang="en-US" dirty="0">
                  <a:solidFill>
                    <a:schemeClr val="bg1"/>
                  </a:solidFill>
                </a:rPr>
                <a:t>MAC</a:t>
              </a:r>
              <a:endParaRPr lang="el-G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Ομάδα 68">
            <a:extLst>
              <a:ext uri="{FF2B5EF4-FFF2-40B4-BE49-F238E27FC236}">
                <a16:creationId xmlns:a16="http://schemas.microsoft.com/office/drawing/2014/main" id="{C99EE41D-316F-4103-B117-4272B3D77EAC}"/>
              </a:ext>
            </a:extLst>
          </p:cNvPr>
          <p:cNvGrpSpPr/>
          <p:nvPr/>
        </p:nvGrpSpPr>
        <p:grpSpPr>
          <a:xfrm>
            <a:off x="3063710" y="2883493"/>
            <a:ext cx="6237797" cy="1669653"/>
            <a:chOff x="3063710" y="2883493"/>
            <a:chExt cx="6237797" cy="1669653"/>
          </a:xfrm>
        </p:grpSpPr>
        <p:sp>
          <p:nvSpPr>
            <p:cNvPr id="10" name="Οβάλ 9">
              <a:extLst>
                <a:ext uri="{FF2B5EF4-FFF2-40B4-BE49-F238E27FC236}">
                  <a16:creationId xmlns:a16="http://schemas.microsoft.com/office/drawing/2014/main" id="{799AF2D5-19C6-46AB-8AEC-29E65CC20BD3}"/>
                </a:ext>
              </a:extLst>
            </p:cNvPr>
            <p:cNvSpPr/>
            <p:nvPr/>
          </p:nvSpPr>
          <p:spPr>
            <a:xfrm>
              <a:off x="3063710" y="4223208"/>
              <a:ext cx="1640265" cy="3299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8" name="Γραμμή σύνδεσης: Καμπύλη 17">
              <a:extLst>
                <a:ext uri="{FF2B5EF4-FFF2-40B4-BE49-F238E27FC236}">
                  <a16:creationId xmlns:a16="http://schemas.microsoft.com/office/drawing/2014/main" id="{F8AC9099-E775-45F0-8694-5928FC462179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4703975" y="3068159"/>
              <a:ext cx="2628904" cy="132001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CB94E8-41C9-4757-A87A-A886E708FA6A}"/>
                </a:ext>
              </a:extLst>
            </p:cNvPr>
            <p:cNvSpPr txBox="1"/>
            <p:nvPr/>
          </p:nvSpPr>
          <p:spPr>
            <a:xfrm>
              <a:off x="7332879" y="2883493"/>
              <a:ext cx="196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Διεύθυνση </a:t>
              </a:r>
              <a:r>
                <a:rPr lang="en-US" dirty="0">
                  <a:solidFill>
                    <a:schemeClr val="bg1"/>
                  </a:solidFill>
                </a:rPr>
                <a:t>IP</a:t>
              </a:r>
              <a:endParaRPr lang="el-G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Ομάδα 69">
            <a:extLst>
              <a:ext uri="{FF2B5EF4-FFF2-40B4-BE49-F238E27FC236}">
                <a16:creationId xmlns:a16="http://schemas.microsoft.com/office/drawing/2014/main" id="{D22418B9-187C-4B32-9DB8-F816FD82EF75}"/>
              </a:ext>
            </a:extLst>
          </p:cNvPr>
          <p:cNvGrpSpPr/>
          <p:nvPr/>
        </p:nvGrpSpPr>
        <p:grpSpPr>
          <a:xfrm>
            <a:off x="6499782" y="3759780"/>
            <a:ext cx="4416456" cy="793366"/>
            <a:chOff x="6499782" y="3759780"/>
            <a:chExt cx="4416456" cy="793366"/>
          </a:xfrm>
        </p:grpSpPr>
        <p:sp>
          <p:nvSpPr>
            <p:cNvPr id="13" name="Οβάλ 12">
              <a:extLst>
                <a:ext uri="{FF2B5EF4-FFF2-40B4-BE49-F238E27FC236}">
                  <a16:creationId xmlns:a16="http://schemas.microsoft.com/office/drawing/2014/main" id="{504F9C12-6D19-4E76-B8B4-BF91035ABA0B}"/>
                </a:ext>
              </a:extLst>
            </p:cNvPr>
            <p:cNvSpPr/>
            <p:nvPr/>
          </p:nvSpPr>
          <p:spPr>
            <a:xfrm>
              <a:off x="6499782" y="4223208"/>
              <a:ext cx="617455" cy="3299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25" name="Γραμμή σύνδεσης: Καμπύλη 24">
              <a:extLst>
                <a:ext uri="{FF2B5EF4-FFF2-40B4-BE49-F238E27FC236}">
                  <a16:creationId xmlns:a16="http://schemas.microsoft.com/office/drawing/2014/main" id="{8F50DF66-9DFE-451E-8E55-3A1BB52FA43C}"/>
                </a:ext>
              </a:extLst>
            </p:cNvPr>
            <p:cNvCxnSpPr>
              <a:cxnSpLocks/>
              <a:stCxn id="13" idx="6"/>
              <a:endCxn id="50" idx="1"/>
            </p:cNvCxnSpPr>
            <p:nvPr/>
          </p:nvCxnSpPr>
          <p:spPr>
            <a:xfrm flipV="1">
              <a:off x="7117237" y="3944446"/>
              <a:ext cx="1641048" cy="44373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3934D0-C9E9-4DC3-9E73-3C073659DF44}"/>
                </a:ext>
              </a:extLst>
            </p:cNvPr>
            <p:cNvSpPr txBox="1"/>
            <p:nvPr/>
          </p:nvSpPr>
          <p:spPr>
            <a:xfrm>
              <a:off x="8758285" y="3759780"/>
              <a:ext cx="215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Μάσκα υπό-δικτύου</a:t>
              </a:r>
            </a:p>
          </p:txBody>
        </p:sp>
      </p:grpSp>
      <p:grpSp>
        <p:nvGrpSpPr>
          <p:cNvPr id="71" name="Ομάδα 70">
            <a:extLst>
              <a:ext uri="{FF2B5EF4-FFF2-40B4-BE49-F238E27FC236}">
                <a16:creationId xmlns:a16="http://schemas.microsoft.com/office/drawing/2014/main" id="{F5E68421-8A22-4DDC-8AE4-8283C3E07C99}"/>
              </a:ext>
            </a:extLst>
          </p:cNvPr>
          <p:cNvGrpSpPr/>
          <p:nvPr/>
        </p:nvGrpSpPr>
        <p:grpSpPr>
          <a:xfrm>
            <a:off x="2969442" y="4577062"/>
            <a:ext cx="7332092" cy="683775"/>
            <a:chOff x="2969442" y="4577062"/>
            <a:chExt cx="7332092" cy="683775"/>
          </a:xfrm>
        </p:grpSpPr>
        <p:sp>
          <p:nvSpPr>
            <p:cNvPr id="11" name="Οβάλ 10">
              <a:extLst>
                <a:ext uri="{FF2B5EF4-FFF2-40B4-BE49-F238E27FC236}">
                  <a16:creationId xmlns:a16="http://schemas.microsoft.com/office/drawing/2014/main" id="{C8994D32-0BD7-49F6-95C3-B393AD0A8464}"/>
                </a:ext>
              </a:extLst>
            </p:cNvPr>
            <p:cNvSpPr/>
            <p:nvPr/>
          </p:nvSpPr>
          <p:spPr>
            <a:xfrm>
              <a:off x="2969442" y="4577062"/>
              <a:ext cx="1640265" cy="3299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29" name="Γραμμή σύνδεσης: Καμπύλη 28">
              <a:extLst>
                <a:ext uri="{FF2B5EF4-FFF2-40B4-BE49-F238E27FC236}">
                  <a16:creationId xmlns:a16="http://schemas.microsoft.com/office/drawing/2014/main" id="{8B62095D-164C-4649-9E40-9AB9CB2D93DD}"/>
                </a:ext>
              </a:extLst>
            </p:cNvPr>
            <p:cNvCxnSpPr>
              <a:cxnSpLocks/>
              <a:stCxn id="11" idx="6"/>
              <a:endCxn id="51" idx="1"/>
            </p:cNvCxnSpPr>
            <p:nvPr/>
          </p:nvCxnSpPr>
          <p:spPr>
            <a:xfrm>
              <a:off x="4609707" y="4742031"/>
              <a:ext cx="3533874" cy="33414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6C8001-CD1D-48CF-9EBB-31560CFE99B7}"/>
                </a:ext>
              </a:extLst>
            </p:cNvPr>
            <p:cNvSpPr txBox="1"/>
            <p:nvPr/>
          </p:nvSpPr>
          <p:spPr>
            <a:xfrm>
              <a:off x="8143581" y="4891505"/>
              <a:ext cx="215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el-G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Ομάδα 71">
            <a:extLst>
              <a:ext uri="{FF2B5EF4-FFF2-40B4-BE49-F238E27FC236}">
                <a16:creationId xmlns:a16="http://schemas.microsoft.com/office/drawing/2014/main" id="{61B23C94-1484-462A-BB9D-2C2ACC609562}"/>
              </a:ext>
            </a:extLst>
          </p:cNvPr>
          <p:cNvGrpSpPr/>
          <p:nvPr/>
        </p:nvGrpSpPr>
        <p:grpSpPr>
          <a:xfrm>
            <a:off x="3668597" y="5383054"/>
            <a:ext cx="7393364" cy="479411"/>
            <a:chOff x="3668597" y="5383054"/>
            <a:chExt cx="7393364" cy="479411"/>
          </a:xfrm>
        </p:grpSpPr>
        <p:sp>
          <p:nvSpPr>
            <p:cNvPr id="12" name="Οβάλ 11">
              <a:extLst>
                <a:ext uri="{FF2B5EF4-FFF2-40B4-BE49-F238E27FC236}">
                  <a16:creationId xmlns:a16="http://schemas.microsoft.com/office/drawing/2014/main" id="{2326A5AE-DF47-4E31-8789-9E9BC1C9D99D}"/>
                </a:ext>
              </a:extLst>
            </p:cNvPr>
            <p:cNvSpPr/>
            <p:nvPr/>
          </p:nvSpPr>
          <p:spPr>
            <a:xfrm>
              <a:off x="3668597" y="5383054"/>
              <a:ext cx="1640265" cy="3299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33" name="Γραμμή σύνδεσης: Καμπύλη 32">
              <a:extLst>
                <a:ext uri="{FF2B5EF4-FFF2-40B4-BE49-F238E27FC236}">
                  <a16:creationId xmlns:a16="http://schemas.microsoft.com/office/drawing/2014/main" id="{B3E25449-62F2-4AE6-99DD-2C31DD0FBD91}"/>
                </a:ext>
              </a:extLst>
            </p:cNvPr>
            <p:cNvCxnSpPr>
              <a:cxnSpLocks/>
              <a:stCxn id="12" idx="6"/>
              <a:endCxn id="52" idx="1"/>
            </p:cNvCxnSpPr>
            <p:nvPr/>
          </p:nvCxnSpPr>
          <p:spPr>
            <a:xfrm>
              <a:off x="5308862" y="5548023"/>
              <a:ext cx="3595146" cy="12977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A6F8E04-0B9A-43D8-B58B-4DFA173A1D86}"/>
                </a:ext>
              </a:extLst>
            </p:cNvPr>
            <p:cNvSpPr txBox="1"/>
            <p:nvPr/>
          </p:nvSpPr>
          <p:spPr>
            <a:xfrm>
              <a:off x="8904008" y="5493133"/>
              <a:ext cx="2157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DNS </a:t>
              </a:r>
              <a:endParaRPr lang="el-G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Ομάδα 85">
            <a:extLst>
              <a:ext uri="{FF2B5EF4-FFF2-40B4-BE49-F238E27FC236}">
                <a16:creationId xmlns:a16="http://schemas.microsoft.com/office/drawing/2014/main" id="{5C2AB120-BE6A-4DEB-92EE-A21CE767AFB2}"/>
              </a:ext>
            </a:extLst>
          </p:cNvPr>
          <p:cNvGrpSpPr/>
          <p:nvPr/>
        </p:nvGrpSpPr>
        <p:grpSpPr>
          <a:xfrm>
            <a:off x="344271" y="1067288"/>
            <a:ext cx="3324326" cy="1189970"/>
            <a:chOff x="344271" y="1067288"/>
            <a:chExt cx="3324326" cy="1189970"/>
          </a:xfrm>
        </p:grpSpPr>
        <p:sp>
          <p:nvSpPr>
            <p:cNvPr id="79" name="Οβάλ 78">
              <a:extLst>
                <a:ext uri="{FF2B5EF4-FFF2-40B4-BE49-F238E27FC236}">
                  <a16:creationId xmlns:a16="http://schemas.microsoft.com/office/drawing/2014/main" id="{EEE93495-4700-4913-827F-8A524EB66898}"/>
                </a:ext>
              </a:extLst>
            </p:cNvPr>
            <p:cNvSpPr/>
            <p:nvPr/>
          </p:nvSpPr>
          <p:spPr>
            <a:xfrm>
              <a:off x="2015412" y="1819373"/>
              <a:ext cx="1653185" cy="4378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81" name="Γραμμή σύνδεσης: Καμπύλη 80">
              <a:extLst>
                <a:ext uri="{FF2B5EF4-FFF2-40B4-BE49-F238E27FC236}">
                  <a16:creationId xmlns:a16="http://schemas.microsoft.com/office/drawing/2014/main" id="{15AF7086-5A14-4FF1-8CC5-1C0C06AA61C7}"/>
                </a:ext>
              </a:extLst>
            </p:cNvPr>
            <p:cNvCxnSpPr>
              <a:cxnSpLocks/>
              <a:stCxn id="79" idx="0"/>
              <a:endCxn id="82" idx="3"/>
            </p:cNvCxnSpPr>
            <p:nvPr/>
          </p:nvCxnSpPr>
          <p:spPr>
            <a:xfrm rot="5400000" flipH="1" flipV="1">
              <a:off x="2691264" y="1541196"/>
              <a:ext cx="428919" cy="127437"/>
            </a:xfrm>
            <a:prstGeom prst="curvedConnector4">
              <a:avLst>
                <a:gd name="adj1" fmla="val 12328"/>
                <a:gd name="adj2" fmla="val 27938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E25B1CE-8851-4600-B89C-62987E61EAFC}"/>
                </a:ext>
              </a:extLst>
            </p:cNvPr>
            <p:cNvSpPr txBox="1"/>
            <p:nvPr/>
          </p:nvSpPr>
          <p:spPr>
            <a:xfrm>
              <a:off x="344271" y="1067288"/>
              <a:ext cx="2625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Αρχικοποίηση </a:t>
              </a:r>
              <a:r>
                <a:rPr lang="en-US" dirty="0"/>
                <a:t>configuration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Θέση περιεχομένου 37">
            <a:extLst>
              <a:ext uri="{FF2B5EF4-FFF2-40B4-BE49-F238E27FC236}">
                <a16:creationId xmlns:a16="http://schemas.microsoft.com/office/drawing/2014/main" id="{88568FB1-8657-4B7C-BAFC-C7BBBFEDD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638" y="972838"/>
            <a:ext cx="4660268" cy="5799965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F329B0-BB4B-46B3-8310-F5C2F3AB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969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Router configuration file</a:t>
            </a:r>
            <a:endParaRPr lang="el-GR" sz="2400" dirty="0"/>
          </a:p>
        </p:txBody>
      </p:sp>
      <p:grpSp>
        <p:nvGrpSpPr>
          <p:cNvPr id="25" name="Ομάδα 24">
            <a:extLst>
              <a:ext uri="{FF2B5EF4-FFF2-40B4-BE49-F238E27FC236}">
                <a16:creationId xmlns:a16="http://schemas.microsoft.com/office/drawing/2014/main" id="{E48B89FC-4A1F-42E3-9FB4-AFE0BEAE67DF}"/>
              </a:ext>
            </a:extLst>
          </p:cNvPr>
          <p:cNvGrpSpPr/>
          <p:nvPr/>
        </p:nvGrpSpPr>
        <p:grpSpPr>
          <a:xfrm>
            <a:off x="4140178" y="1507997"/>
            <a:ext cx="3911643" cy="995885"/>
            <a:chOff x="4187328" y="1408624"/>
            <a:chExt cx="3911643" cy="995885"/>
          </a:xfrm>
        </p:grpSpPr>
        <p:sp>
          <p:nvSpPr>
            <p:cNvPr id="20" name="Οβάλ 19">
              <a:extLst>
                <a:ext uri="{FF2B5EF4-FFF2-40B4-BE49-F238E27FC236}">
                  <a16:creationId xmlns:a16="http://schemas.microsoft.com/office/drawing/2014/main" id="{4A287493-2E5A-4252-B455-0133D2BF6DE7}"/>
                </a:ext>
              </a:extLst>
            </p:cNvPr>
            <p:cNvSpPr/>
            <p:nvPr/>
          </p:nvSpPr>
          <p:spPr>
            <a:xfrm>
              <a:off x="4187328" y="1857754"/>
              <a:ext cx="1908671" cy="5467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cxnSp>
          <p:nvCxnSpPr>
            <p:cNvPr id="22" name="Γραμμή σύνδεσης: Καμπύλη 21">
              <a:extLst>
                <a:ext uri="{FF2B5EF4-FFF2-40B4-BE49-F238E27FC236}">
                  <a16:creationId xmlns:a16="http://schemas.microsoft.com/office/drawing/2014/main" id="{6F4BFCA4-7C8E-4A60-A0E8-E63D78FC25CB}"/>
                </a:ext>
              </a:extLst>
            </p:cNvPr>
            <p:cNvCxnSpPr>
              <a:cxnSpLocks/>
              <a:stCxn id="20" idx="6"/>
              <a:endCxn id="23" idx="1"/>
            </p:cNvCxnSpPr>
            <p:nvPr/>
          </p:nvCxnSpPr>
          <p:spPr>
            <a:xfrm flipV="1">
              <a:off x="6095999" y="1593290"/>
              <a:ext cx="771332" cy="537842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F11552-D11F-443E-A03B-2C84ADC9076A}"/>
                </a:ext>
              </a:extLst>
            </p:cNvPr>
            <p:cNvSpPr txBox="1"/>
            <p:nvPr/>
          </p:nvSpPr>
          <p:spPr>
            <a:xfrm>
              <a:off x="6867331" y="1408624"/>
              <a:ext cx="123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l-GR" dirty="0">
                  <a:solidFill>
                    <a:schemeClr val="bg1"/>
                  </a:solidFill>
                </a:rPr>
                <a:t>ΑΤ</a:t>
              </a:r>
            </a:p>
          </p:txBody>
        </p:sp>
      </p:grpSp>
      <p:grpSp>
        <p:nvGrpSpPr>
          <p:cNvPr id="32" name="Ομάδα 31">
            <a:extLst>
              <a:ext uri="{FF2B5EF4-FFF2-40B4-BE49-F238E27FC236}">
                <a16:creationId xmlns:a16="http://schemas.microsoft.com/office/drawing/2014/main" id="{B4BB003E-85F5-4D69-9DC4-0A9FD85E4F43}"/>
              </a:ext>
            </a:extLst>
          </p:cNvPr>
          <p:cNvGrpSpPr/>
          <p:nvPr/>
        </p:nvGrpSpPr>
        <p:grpSpPr>
          <a:xfrm>
            <a:off x="3829511" y="5084933"/>
            <a:ext cx="4660268" cy="1662471"/>
            <a:chOff x="3829511" y="5084933"/>
            <a:chExt cx="4660268" cy="1662471"/>
          </a:xfrm>
        </p:grpSpPr>
        <p:pic>
          <p:nvPicPr>
            <p:cNvPr id="26" name="Εικόνα 25">
              <a:extLst>
                <a:ext uri="{FF2B5EF4-FFF2-40B4-BE49-F238E27FC236}">
                  <a16:creationId xmlns:a16="http://schemas.microsoft.com/office/drawing/2014/main" id="{3C633A2B-E1D0-4985-967B-A45985D1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9511" y="5896152"/>
              <a:ext cx="4660268" cy="851252"/>
            </a:xfrm>
            <a:prstGeom prst="rect">
              <a:avLst/>
            </a:prstGeom>
          </p:spPr>
        </p:pic>
        <p:cxnSp>
          <p:nvCxnSpPr>
            <p:cNvPr id="27" name="Γραμμή σύνδεσης: Καμπύλη 26">
              <a:extLst>
                <a:ext uri="{FF2B5EF4-FFF2-40B4-BE49-F238E27FC236}">
                  <a16:creationId xmlns:a16="http://schemas.microsoft.com/office/drawing/2014/main" id="{E5F0A57F-D3F7-429B-A49A-C58555DB0AD3}"/>
                </a:ext>
              </a:extLst>
            </p:cNvPr>
            <p:cNvCxnSpPr>
              <a:cxnSpLocks/>
              <a:stCxn id="26" idx="0"/>
              <a:endCxn id="30" idx="2"/>
            </p:cNvCxnSpPr>
            <p:nvPr/>
          </p:nvCxnSpPr>
          <p:spPr>
            <a:xfrm rot="5400000" flipH="1" flipV="1">
              <a:off x="6418508" y="5195403"/>
              <a:ext cx="441887" cy="95961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D8CFB8-958C-47D1-B7F8-EF649C9A0847}"/>
                </a:ext>
              </a:extLst>
            </p:cNvPr>
            <p:cNvSpPr txBox="1"/>
            <p:nvPr/>
          </p:nvSpPr>
          <p:spPr>
            <a:xfrm>
              <a:off x="5832171" y="5084933"/>
              <a:ext cx="2574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Πίνακας δρομολόγησης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2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D4FB34-3E25-49A2-B393-08866AC5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Οπτικοποίηση δικτύου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30747CD-D360-4D0C-AA3D-312FF8D9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την οπτικοποίηση γίνεται η χρήση της βιβλιοθήκης </a:t>
            </a:r>
            <a:r>
              <a:rPr lang="en-US" dirty="0" err="1"/>
              <a:t>Pyvis</a:t>
            </a:r>
            <a:r>
              <a:rPr lang="en-US" dirty="0"/>
              <a:t> </a:t>
            </a:r>
            <a:r>
              <a:rPr lang="el-GR" dirty="0"/>
              <a:t>όπου παράγει ένα αρχείο </a:t>
            </a:r>
            <a:r>
              <a:rPr lang="en-US" dirty="0"/>
              <a:t>HTML </a:t>
            </a:r>
            <a:r>
              <a:rPr lang="el-GR" dirty="0"/>
              <a:t>που περιέχει το γράφημα-δίκτυο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D3D1990F-A907-47E5-BAB9-2F68DDBC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15" y="2844259"/>
            <a:ext cx="7274169" cy="30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0CC0C87-C663-4BA0-BACC-5317EC68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059"/>
            <a:ext cx="10515600" cy="5683904"/>
          </a:xfrm>
        </p:spPr>
        <p:txBody>
          <a:bodyPr/>
          <a:lstStyle/>
          <a:p>
            <a:r>
              <a:rPr lang="el-GR" dirty="0"/>
              <a:t>Πάνω στις ακμές βρίσκονται οι πληροφορίες της κάθε σύζευξης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D998A968-DD37-4DE5-98C4-E66F576C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75" y="999700"/>
            <a:ext cx="5390509" cy="53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97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9CDFFA-FA57-4937-A8D8-4EC41B7A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Εργαλεία που χρησιμοποιήσαμε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79018F-C21D-4E91-A9FA-5744AA1A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Python 3.8.8</a:t>
            </a:r>
            <a:endParaRPr lang="el-GR" dirty="0"/>
          </a:p>
          <a:p>
            <a:pPr>
              <a:lnSpc>
                <a:spcPct val="150000"/>
              </a:lnSpc>
            </a:pPr>
            <a:r>
              <a:rPr lang="en-US" dirty="0" err="1"/>
              <a:t>NetworkX</a:t>
            </a:r>
            <a:r>
              <a:rPr lang="en-US" dirty="0"/>
              <a:t> 2.5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Pyvis</a:t>
            </a:r>
            <a:r>
              <a:rPr lang="en-US" dirty="0"/>
              <a:t> library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Netaddr</a:t>
            </a:r>
            <a:r>
              <a:rPr lang="en-US" dirty="0"/>
              <a:t> python module</a:t>
            </a:r>
          </a:p>
          <a:p>
            <a:pPr>
              <a:lnSpc>
                <a:spcPct val="150000"/>
              </a:lnSpc>
            </a:pPr>
            <a:r>
              <a:rPr lang="en-US" dirty="0"/>
              <a:t>Pandas </a:t>
            </a:r>
          </a:p>
          <a:p>
            <a:pPr lvl="1"/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F0B4AC9-9F43-40F6-B34C-1418606B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80" y="2805476"/>
            <a:ext cx="1478328" cy="389559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B2136B6-756F-47EE-9AF8-0EBD4069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80" y="1955747"/>
            <a:ext cx="631660" cy="60977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7C22DD2E-3B65-4C61-9EB2-A12A604AD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272" y="4955844"/>
            <a:ext cx="1666875" cy="676275"/>
          </a:xfrm>
          <a:prstGeom prst="rect">
            <a:avLst/>
          </a:prstGeom>
        </p:spPr>
      </p:pic>
      <p:pic>
        <p:nvPicPr>
          <p:cNvPr id="10" name="Γραφικό 9" descr="Βιβλία με συμπαγές γέμισμα">
            <a:extLst>
              <a:ext uri="{FF2B5EF4-FFF2-40B4-BE49-F238E27FC236}">
                <a16:creationId xmlns:a16="http://schemas.microsoft.com/office/drawing/2014/main" id="{B297E53B-FAED-4560-9D72-0EB1479C9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783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4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293441-BB9D-435E-8F3E-38F076AB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63388"/>
          </a:xfrm>
        </p:spPr>
        <p:txBody>
          <a:bodyPr>
            <a:normAutofit/>
          </a:bodyPr>
          <a:lstStyle/>
          <a:p>
            <a:pPr algn="ctr"/>
            <a:r>
              <a:rPr lang="el-GR" b="1" dirty="0"/>
              <a:t>Εισαγωγή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9983F-C035-4898-B128-8895A0F9575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r="7827"/>
          <a:stretch>
            <a:fillRect/>
          </a:stretch>
        </p:blipFill>
        <p:spPr bwMode="auto">
          <a:xfrm>
            <a:off x="5387788" y="992187"/>
            <a:ext cx="6172200" cy="48736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Θέση κειμένου 14">
            <a:extLst>
              <a:ext uri="{FF2B5EF4-FFF2-40B4-BE49-F238E27FC236}">
                <a16:creationId xmlns:a16="http://schemas.microsoft.com/office/drawing/2014/main" id="{7A0C5B06-2337-40E5-982B-435A5674B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26775"/>
            <a:ext cx="4548000" cy="48736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/>
              <a:t>Όλο και μεγαλύτερα και πολυπλοκότερα δίκτυα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/>
              <a:t>Όλο και μεγαλύτερη η εξάρτηση της καθημερινότητας από την τεχνολογία και τα δίκτυα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/>
              <a:t>Απαιτείται από αυτά να παρέχουν</a:t>
            </a:r>
            <a:r>
              <a:rPr lang="en-US" dirty="0"/>
              <a:t> </a:t>
            </a:r>
            <a:r>
              <a:rPr lang="el-GR" dirty="0"/>
              <a:t>ποιότητα υπηρεσιών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/>
              <a:t>Ο σχεδιασμός και η διαχείριση τους είναι δύσκολη διαδικασία</a:t>
            </a:r>
          </a:p>
          <a:p>
            <a:pPr>
              <a:lnSpc>
                <a:spcPct val="150000"/>
              </a:lnSpc>
            </a:pP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726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23C162-9285-4F7D-A0DF-CB074FD1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Autofit/>
          </a:bodyPr>
          <a:lstStyle/>
          <a:p>
            <a:pPr algn="ctr"/>
            <a:r>
              <a:rPr lang="el-GR" sz="2800" b="1" dirty="0"/>
              <a:t>Παραδείγματα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1955942E-383E-4C33-8F77-97C0275D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/>
          <a:lstStyle/>
          <a:p>
            <a:r>
              <a:rPr lang="el-GR" dirty="0"/>
              <a:t>Παράδειγμα 1</a:t>
            </a:r>
          </a:p>
          <a:p>
            <a:pPr lvl="1"/>
            <a:r>
              <a:rPr lang="el-GR" dirty="0"/>
              <a:t>Σκοπός να δούμε περιπτώσεις λάθους στα </a:t>
            </a:r>
            <a:r>
              <a:rPr lang="en-US" dirty="0"/>
              <a:t>configuration files</a:t>
            </a:r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35F2A73C-23CB-4D95-A18B-80F9CC67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76" y="1822964"/>
            <a:ext cx="7836247" cy="39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6AB748-564B-B630-FE7A-75FDA42F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Πρώτα μία «σωστή εκτέλεση»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02A153C-398C-A42C-5342-1EFA9E3AC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20" y="1690688"/>
            <a:ext cx="7983960" cy="4331299"/>
          </a:xfrm>
        </p:spPr>
      </p:pic>
    </p:spTree>
    <p:extLst>
      <p:ext uri="{BB962C8B-B14F-4D97-AF65-F5344CB8AC3E}">
        <p14:creationId xmlns:p14="http://schemas.microsoft.com/office/powerpoint/2010/main" val="3241271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7E85EF-A485-44E2-A6A7-41233BE6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el-GR" dirty="0"/>
              <a:t>Εκτέλεση 1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2919877-77EA-4B15-B543-4D647CE2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259"/>
            <a:ext cx="10515600" cy="5226704"/>
          </a:xfrm>
        </p:spPr>
        <p:txBody>
          <a:bodyPr/>
          <a:lstStyle/>
          <a:p>
            <a:r>
              <a:rPr lang="el-GR" dirty="0"/>
              <a:t>Περιγραφή εκτέλεσης:</a:t>
            </a:r>
          </a:p>
          <a:p>
            <a:pPr lvl="1"/>
            <a:r>
              <a:rPr lang="el-GR" dirty="0"/>
              <a:t>Δεν ορίζουμε πεδίο για MAC διεύθυνση στο </a:t>
            </a:r>
            <a:r>
              <a:rPr lang="el-GR" dirty="0" err="1"/>
              <a:t>Interface</a:t>
            </a:r>
            <a:r>
              <a:rPr lang="el-GR" dirty="0"/>
              <a:t> eth01 του pc1</a:t>
            </a:r>
          </a:p>
          <a:p>
            <a:pPr lvl="1"/>
            <a:r>
              <a:rPr lang="el-GR" dirty="0"/>
              <a:t>Δεν ορίζουμε πεδίο </a:t>
            </a:r>
            <a:r>
              <a:rPr lang="el-GR" dirty="0" err="1"/>
              <a:t>gateway</a:t>
            </a:r>
            <a:r>
              <a:rPr lang="el-GR" dirty="0"/>
              <a:t> στο </a:t>
            </a:r>
            <a:r>
              <a:rPr lang="el-GR" dirty="0" err="1"/>
              <a:t>interface</a:t>
            </a:r>
            <a:r>
              <a:rPr lang="el-GR" dirty="0"/>
              <a:t> eth01 του pc1</a:t>
            </a:r>
          </a:p>
          <a:p>
            <a:pPr lvl="1"/>
            <a:endParaRPr lang="el-GR" dirty="0"/>
          </a:p>
          <a:p>
            <a:pPr marL="457200" lvl="1" indent="0">
              <a:buNone/>
            </a:pPr>
            <a:endParaRPr lang="el-GR" dirty="0"/>
          </a:p>
        </p:txBody>
      </p:sp>
      <p:pic>
        <p:nvPicPr>
          <p:cNvPr id="5" name="Εικόνα 4" descr="φδσ">
            <a:extLst>
              <a:ext uri="{FF2B5EF4-FFF2-40B4-BE49-F238E27FC236}">
                <a16:creationId xmlns:a16="http://schemas.microsoft.com/office/drawing/2014/main" id="{4ED7B652-17AA-4BA6-ADB9-CA7294DA45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70" y="2753460"/>
            <a:ext cx="9612860" cy="17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50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A2E8F3-74A5-47A9-BA31-D7EB9145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2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85772BF-459C-4A43-85C9-70D763DF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Περιγραφή εκτέλεσης</a:t>
            </a:r>
          </a:p>
          <a:p>
            <a:pPr lvl="1"/>
            <a:r>
              <a:rPr lang="el-GR" dirty="0"/>
              <a:t>Δεν κάνουμε αρχικοποίηση των </a:t>
            </a:r>
            <a:r>
              <a:rPr lang="el-GR" dirty="0" err="1"/>
              <a:t>interfaces</a:t>
            </a:r>
            <a:r>
              <a:rPr lang="el-GR" dirty="0"/>
              <a:t> eth01 και eth02 του </a:t>
            </a:r>
            <a:r>
              <a:rPr lang="el-GR" dirty="0" err="1"/>
              <a:t>router</a:t>
            </a:r>
            <a:r>
              <a:rPr lang="el-GR" dirty="0"/>
              <a:t> r1</a:t>
            </a:r>
          </a:p>
          <a:p>
            <a:pPr lvl="1"/>
            <a:endParaRPr lang="el-GR" dirty="0"/>
          </a:p>
          <a:p>
            <a:pPr marL="457200" lvl="1" indent="0">
              <a:buNone/>
            </a:pP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9DF1F76-3196-4882-B0C9-2E02028A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09" y="3271877"/>
            <a:ext cx="1110158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8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DEDAFC-B959-4891-8154-BB9711E3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3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492FA9E-0B0F-4CD6-ACB1-8E818281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Περιγραφή εκτέλεσης</a:t>
            </a:r>
          </a:p>
          <a:p>
            <a:pPr lvl="1"/>
            <a:r>
              <a:rPr lang="el-GR" dirty="0"/>
              <a:t>Ορίζουμε μη έγκυρη διεύθυνση MAC στο </a:t>
            </a:r>
            <a:r>
              <a:rPr lang="el-GR" dirty="0" err="1"/>
              <a:t>interface</a:t>
            </a:r>
            <a:r>
              <a:rPr lang="el-GR" dirty="0"/>
              <a:t> του κόμβου pc2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B80D876-DC3C-49E4-AEB4-1CD602F4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6231"/>
            <a:ext cx="1058977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8B7DF5-ED01-42EA-BFAA-27AC5508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4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74A5183-3662-4C1B-B9A2-92DA07E7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Περιγραφή εκτέλεσης</a:t>
            </a:r>
          </a:p>
          <a:p>
            <a:pPr lvl="1"/>
            <a:r>
              <a:rPr lang="el-GR" dirty="0"/>
              <a:t>Ορίζουμε μη έγκυρη διεύθυνση IP στο </a:t>
            </a:r>
            <a:r>
              <a:rPr lang="el-GR" dirty="0" err="1"/>
              <a:t>interface</a:t>
            </a:r>
            <a:r>
              <a:rPr lang="el-GR" dirty="0"/>
              <a:t> του κόμβου pc2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DE23CF4-C4FD-4460-B51C-D4C28187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5259"/>
            <a:ext cx="10509210" cy="21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8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3D3519-3B74-47D1-AAD3-1B369E02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496"/>
          </a:xfrm>
        </p:spPr>
        <p:txBody>
          <a:bodyPr/>
          <a:lstStyle/>
          <a:p>
            <a:r>
              <a:rPr lang="el-GR" dirty="0"/>
              <a:t>Παράδειγμα 2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B37D23-CDFC-4690-BD3F-69177E25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2"/>
            <a:ext cx="10515600" cy="4797341"/>
          </a:xfrm>
        </p:spPr>
        <p:txBody>
          <a:bodyPr/>
          <a:lstStyle/>
          <a:p>
            <a:r>
              <a:rPr lang="el-GR" sz="1600" dirty="0"/>
              <a:t>Σκοπός να εντοπίσουμε σφάλματα στη συνολική λειτουργία του δικτύου και των υπό-δικτύων</a:t>
            </a:r>
          </a:p>
          <a:p>
            <a:endParaRPr lang="el-GR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A758F25E-9EAB-40C0-9A67-EF936580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91" y="1695532"/>
            <a:ext cx="4842600" cy="47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C4B41C-042F-4698-A9EE-D5C8CB77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1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0918DF2-26DA-494B-9858-BD8B7B8E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80"/>
            <a:ext cx="10515600" cy="4813384"/>
          </a:xfrm>
        </p:spPr>
        <p:txBody>
          <a:bodyPr/>
          <a:lstStyle/>
          <a:p>
            <a:r>
              <a:rPr lang="el-GR" dirty="0"/>
              <a:t>Περιγραφή εκτέλεσης</a:t>
            </a:r>
          </a:p>
          <a:p>
            <a:pPr lvl="2"/>
            <a:r>
              <a:rPr lang="el-GR" dirty="0"/>
              <a:t>Ορίζουμε διπλότυπη MAC διεύθυνση μεταξύ των κόμβων pc2 και pc5 στο υπό-δίκτυο 10.7.1.0/24 </a:t>
            </a:r>
            <a:r>
              <a:rPr lang="en-US" dirty="0"/>
              <a:t> </a:t>
            </a:r>
            <a:r>
              <a:rPr lang="el-GR" dirty="0"/>
              <a:t>και μεταξύ των κόμβων </a:t>
            </a:r>
            <a:r>
              <a:rPr lang="en-US" dirty="0"/>
              <a:t>pc12, pc13 </a:t>
            </a:r>
            <a:r>
              <a:rPr lang="el-GR" dirty="0"/>
              <a:t>και </a:t>
            </a:r>
            <a:r>
              <a:rPr lang="en-US" dirty="0"/>
              <a:t>pc14 </a:t>
            </a:r>
            <a:r>
              <a:rPr lang="el-GR" dirty="0"/>
              <a:t>στο υπό-δίκτυο 10.7.4.0/24.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B1D27FEA-720C-44EE-BB65-C0CD243A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54" y="2689143"/>
            <a:ext cx="9286492" cy="39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7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893D070-48EF-461F-9938-3F138B0C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2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C78784-2387-4BD4-91B4-8B41BDEF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/>
          <a:lstStyle/>
          <a:p>
            <a:r>
              <a:rPr lang="el-GR" dirty="0"/>
              <a:t>Περιγραφή εκτέλεσης</a:t>
            </a:r>
          </a:p>
          <a:p>
            <a:pPr lvl="1"/>
            <a:r>
              <a:rPr lang="el-GR" dirty="0"/>
              <a:t>Ορίζουμε εσφαλμένη IP διεύθυνση για το </a:t>
            </a:r>
            <a:r>
              <a:rPr lang="el-GR" dirty="0" err="1"/>
              <a:t>interface</a:t>
            </a:r>
            <a:r>
              <a:rPr lang="el-GR" dirty="0"/>
              <a:t> του κόμβου pc13 στο υπό-δίκτυο 10.7.4.0/24</a:t>
            </a:r>
          </a:p>
          <a:p>
            <a:pPr lvl="1"/>
            <a:r>
              <a:rPr lang="el-GR" dirty="0"/>
              <a:t>Ορίζουμε εσφαλμένη IP διεύθυνση για το </a:t>
            </a:r>
            <a:r>
              <a:rPr lang="el-GR" dirty="0" err="1"/>
              <a:t>interface</a:t>
            </a:r>
            <a:r>
              <a:rPr lang="el-GR" dirty="0"/>
              <a:t> του κόμβου sr1 στο υπό-δίκτυο 220.2.1.0/24</a:t>
            </a:r>
          </a:p>
          <a:p>
            <a:pPr lvl="1"/>
            <a:endParaRPr lang="el-GR" dirty="0"/>
          </a:p>
          <a:p>
            <a:endParaRPr lang="el-GR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55FD4265-F458-49CB-850D-3652A9D56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"/>
          <a:stretch/>
        </p:blipFill>
        <p:spPr>
          <a:xfrm>
            <a:off x="838200" y="3428999"/>
            <a:ext cx="10765700" cy="27479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Γραφή 3">
                <a:extLst>
                  <a:ext uri="{FF2B5EF4-FFF2-40B4-BE49-F238E27FC236}">
                    <a16:creationId xmlns:a16="http://schemas.microsoft.com/office/drawing/2014/main" id="{F940E145-9911-36FC-9F35-5A29FBD04058}"/>
                  </a:ext>
                </a:extLst>
              </p14:cNvPr>
              <p14:cNvContentPartPr/>
              <p14:nvPr/>
            </p14:nvContentPartPr>
            <p14:xfrm>
              <a:off x="1347132" y="4289191"/>
              <a:ext cx="642960" cy="92160"/>
            </p14:xfrm>
          </p:contentPart>
        </mc:Choice>
        <mc:Fallback xmlns="">
          <p:pic>
            <p:nvPicPr>
              <p:cNvPr id="4" name="Γραφή 3">
                <a:extLst>
                  <a:ext uri="{FF2B5EF4-FFF2-40B4-BE49-F238E27FC236}">
                    <a16:creationId xmlns:a16="http://schemas.microsoft.com/office/drawing/2014/main" id="{F940E145-9911-36FC-9F35-5A29FBD040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8492" y="4280551"/>
                <a:ext cx="660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Γραφή 12">
                <a:extLst>
                  <a:ext uri="{FF2B5EF4-FFF2-40B4-BE49-F238E27FC236}">
                    <a16:creationId xmlns:a16="http://schemas.microsoft.com/office/drawing/2014/main" id="{4F7E2415-0E31-C511-74E4-238F223C6E87}"/>
                  </a:ext>
                </a:extLst>
              </p14:cNvPr>
              <p14:cNvContentPartPr/>
              <p14:nvPr/>
            </p14:nvContentPartPr>
            <p14:xfrm>
              <a:off x="973980" y="4323240"/>
              <a:ext cx="1496160" cy="128160"/>
            </p14:xfrm>
          </p:contentPart>
        </mc:Choice>
        <mc:Fallback xmlns="">
          <p:pic>
            <p:nvPicPr>
              <p:cNvPr id="13" name="Γραφή 12">
                <a:extLst>
                  <a:ext uri="{FF2B5EF4-FFF2-40B4-BE49-F238E27FC236}">
                    <a16:creationId xmlns:a16="http://schemas.microsoft.com/office/drawing/2014/main" id="{4F7E2415-0E31-C511-74E4-238F223C6E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1340" y="4260240"/>
                <a:ext cx="16218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Γραφή 13">
                <a:extLst>
                  <a:ext uri="{FF2B5EF4-FFF2-40B4-BE49-F238E27FC236}">
                    <a16:creationId xmlns:a16="http://schemas.microsoft.com/office/drawing/2014/main" id="{0F236AEC-484A-13AD-45FF-5292A5023A92}"/>
                  </a:ext>
                </a:extLst>
              </p14:cNvPr>
              <p14:cNvContentPartPr/>
              <p14:nvPr/>
            </p14:nvContentPartPr>
            <p14:xfrm>
              <a:off x="2338380" y="4321800"/>
              <a:ext cx="1333800" cy="92880"/>
            </p14:xfrm>
          </p:contentPart>
        </mc:Choice>
        <mc:Fallback xmlns="">
          <p:pic>
            <p:nvPicPr>
              <p:cNvPr id="14" name="Γραφή 13">
                <a:extLst>
                  <a:ext uri="{FF2B5EF4-FFF2-40B4-BE49-F238E27FC236}">
                    <a16:creationId xmlns:a16="http://schemas.microsoft.com/office/drawing/2014/main" id="{0F236AEC-484A-13AD-45FF-5292A5023A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5380" y="4258800"/>
                <a:ext cx="14594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Γραφή 14">
                <a:extLst>
                  <a:ext uri="{FF2B5EF4-FFF2-40B4-BE49-F238E27FC236}">
                    <a16:creationId xmlns:a16="http://schemas.microsoft.com/office/drawing/2014/main" id="{CF2B5BE6-4909-5E2C-84DE-F5EC3EB443D9}"/>
                  </a:ext>
                </a:extLst>
              </p14:cNvPr>
              <p14:cNvContentPartPr/>
              <p14:nvPr/>
            </p14:nvContentPartPr>
            <p14:xfrm>
              <a:off x="3729420" y="4298400"/>
              <a:ext cx="1399680" cy="110160"/>
            </p14:xfrm>
          </p:contentPart>
        </mc:Choice>
        <mc:Fallback xmlns="">
          <p:pic>
            <p:nvPicPr>
              <p:cNvPr id="15" name="Γραφή 14">
                <a:extLst>
                  <a:ext uri="{FF2B5EF4-FFF2-40B4-BE49-F238E27FC236}">
                    <a16:creationId xmlns:a16="http://schemas.microsoft.com/office/drawing/2014/main" id="{CF2B5BE6-4909-5E2C-84DE-F5EC3EB443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6420" y="4235760"/>
                <a:ext cx="152532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840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325B0B-5153-4C7C-BB40-9E0819DC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3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4E717B-24D6-402D-BDB1-FCA24E96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0515600" cy="4749216"/>
          </a:xfrm>
        </p:spPr>
        <p:txBody>
          <a:bodyPr/>
          <a:lstStyle/>
          <a:p>
            <a:r>
              <a:rPr lang="el-GR" dirty="0"/>
              <a:t>Περιγραφή εκτέλεσης</a:t>
            </a:r>
          </a:p>
          <a:p>
            <a:pPr lvl="1"/>
            <a:r>
              <a:rPr lang="el-GR" dirty="0"/>
              <a:t>Ορίζουμε εσφαλμένη διεύθυνση</a:t>
            </a:r>
            <a:r>
              <a:rPr lang="en-US" dirty="0"/>
              <a:t> gateway</a:t>
            </a:r>
            <a:r>
              <a:rPr lang="el-GR" dirty="0"/>
              <a:t> για τον κόμβο pc10 για το υπό-δίκτυο που ανήκει</a:t>
            </a:r>
            <a:endParaRPr lang="en-US" dirty="0"/>
          </a:p>
          <a:p>
            <a:pPr lvl="1"/>
            <a:r>
              <a:rPr lang="el-GR" dirty="0"/>
              <a:t>Ορίζουμε εσφαλμένη διεύθυνση</a:t>
            </a:r>
            <a:r>
              <a:rPr lang="en-US" dirty="0"/>
              <a:t> gateway</a:t>
            </a:r>
            <a:r>
              <a:rPr lang="el-GR" dirty="0"/>
              <a:t> για τον </a:t>
            </a:r>
            <a:r>
              <a:rPr lang="el-GR"/>
              <a:t>κόμβο pc14 </a:t>
            </a:r>
            <a:r>
              <a:rPr lang="el-GR" dirty="0"/>
              <a:t>για το υπό-δίκτυο που ανήκει</a:t>
            </a:r>
          </a:p>
          <a:p>
            <a:pPr marL="457200" lvl="1" indent="0">
              <a:buNone/>
            </a:pPr>
            <a:endParaRPr lang="el-GR" dirty="0"/>
          </a:p>
          <a:p>
            <a:pPr lvl="1"/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F4D8A6F-3908-4C00-9363-DD0AB1F9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52" y="3429000"/>
            <a:ext cx="952289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0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282108-35A1-4565-A23F-2072F097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b="1" dirty="0"/>
              <a:t>Σφάλματα συμβαίνουν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CD3CD0-916D-4A48-AC6A-B2E2D5D6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l-GR" dirty="0"/>
              <a:t>Τα σφάλματα συνέβαιναν, συμβαίνουν και θα συνεχίσουν να συμβαίνουν</a:t>
            </a:r>
          </a:p>
          <a:p>
            <a:pPr>
              <a:lnSpc>
                <a:spcPct val="150000"/>
              </a:lnSpc>
            </a:pPr>
            <a:r>
              <a:rPr lang="el-GR" dirty="0"/>
              <a:t>Προκαλούνται από πολλούς παράγοντες:</a:t>
            </a:r>
          </a:p>
          <a:p>
            <a:pPr lvl="1">
              <a:lnSpc>
                <a:spcPct val="150000"/>
              </a:lnSpc>
            </a:pPr>
            <a:r>
              <a:rPr lang="el-GR" dirty="0"/>
              <a:t>Ανθρώπινο λάθος, </a:t>
            </a:r>
            <a:r>
              <a:rPr lang="en-US" dirty="0"/>
              <a:t>misconfigurations, hardware errors, software errors, cyberattacks, </a:t>
            </a:r>
            <a:r>
              <a:rPr lang="el-GR" dirty="0"/>
              <a:t>προβλήματα στην παροχή ενέργειας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>
              <a:lnSpc>
                <a:spcPct val="150000"/>
              </a:lnSpc>
            </a:pPr>
            <a:r>
              <a:rPr lang="el-GR" dirty="0"/>
              <a:t>Είναι δυσάρεστα και ακριβά!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l-GR" dirty="0"/>
              <a:t>Τι μπορούμε να κάνουμε για αυτό;</a:t>
            </a:r>
          </a:p>
          <a:p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953EA262-E386-4858-B222-59EF2D8E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36" y="600869"/>
            <a:ext cx="1028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5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392BE6-09BB-4516-9EDF-521EB457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4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F3AD555-13D3-46B4-8DA2-C95B5DF4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/>
          <a:lstStyle/>
          <a:p>
            <a:r>
              <a:rPr lang="el-GR" dirty="0"/>
              <a:t>Περιγραφή εκτέλεσης</a:t>
            </a:r>
          </a:p>
          <a:p>
            <a:pPr lvl="1"/>
            <a:r>
              <a:rPr lang="el-GR" dirty="0"/>
              <a:t>Ορίζουμε διπλότυπες διευθύνσεις μεταξύ των κόμβων </a:t>
            </a:r>
            <a:r>
              <a:rPr lang="en-US" dirty="0"/>
              <a:t>pc4, pc5</a:t>
            </a:r>
          </a:p>
          <a:p>
            <a:pPr lvl="1"/>
            <a:r>
              <a:rPr lang="el-GR" dirty="0"/>
              <a:t>Ορίζουμε διπλότυπες διευθύνσεις μεταξύ των κόμβων </a:t>
            </a:r>
            <a:r>
              <a:rPr lang="en-US" dirty="0"/>
              <a:t>pc8, pc11</a:t>
            </a:r>
            <a:endParaRPr lang="el-GR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7AE10BD-3A57-4233-97B9-9B125D82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46" y="2772276"/>
            <a:ext cx="9460169" cy="39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27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B30961-F2DB-4C1B-987B-7C65C347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5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5B3D38-214D-4B1D-A581-3A41B03B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/>
          <a:lstStyle/>
          <a:p>
            <a:r>
              <a:rPr lang="el-GR" dirty="0"/>
              <a:t>Περιγραφή εκτέλεσης</a:t>
            </a:r>
          </a:p>
          <a:p>
            <a:pPr lvl="1"/>
            <a:r>
              <a:rPr lang="el-GR" sz="1800" dirty="0"/>
              <a:t>Έχουμε ορίσει στον πίνακα δρομολόγησης, όλη η κίνηση από το δρομολογητή r1, να ακολουθεί το </a:t>
            </a:r>
            <a:r>
              <a:rPr lang="el-GR" sz="1800" dirty="0" err="1"/>
              <a:t>default</a:t>
            </a:r>
            <a:r>
              <a:rPr lang="el-GR" sz="1800" dirty="0"/>
              <a:t> </a:t>
            </a:r>
            <a:r>
              <a:rPr lang="el-GR" sz="1800" dirty="0" err="1"/>
              <a:t>gateway</a:t>
            </a:r>
            <a:r>
              <a:rPr lang="el-GR" sz="1800" dirty="0"/>
              <a:t> του. Παρ’ όλα αυτά στην </a:t>
            </a:r>
            <a:r>
              <a:rPr lang="el-GR" sz="1800" dirty="0" err="1"/>
              <a:t>default</a:t>
            </a:r>
            <a:r>
              <a:rPr lang="el-GR" sz="1800" dirty="0"/>
              <a:t> διαδρομή, το </a:t>
            </a:r>
            <a:r>
              <a:rPr lang="el-GR" sz="1800" dirty="0" err="1"/>
              <a:t>next</a:t>
            </a:r>
            <a:r>
              <a:rPr lang="el-GR" sz="1800" dirty="0"/>
              <a:t> </a:t>
            </a:r>
            <a:r>
              <a:rPr lang="el-GR" sz="1800" dirty="0" err="1"/>
              <a:t>hop</a:t>
            </a:r>
            <a:r>
              <a:rPr lang="el-GR" sz="1800" dirty="0"/>
              <a:t> είναι μία διεύθυνση IP – </a:t>
            </a:r>
            <a:r>
              <a:rPr lang="el-GR" sz="1800" dirty="0" err="1"/>
              <a:t>interface</a:t>
            </a:r>
            <a:r>
              <a:rPr lang="el-GR" sz="1800" dirty="0"/>
              <a:t> με το οποίο δεν είναι συνδεδεμένο.</a:t>
            </a:r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3E1ABEF-A7E5-4784-9CE7-8B27B257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40" y="2796234"/>
            <a:ext cx="7100047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37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E9F946-71CA-4DFE-8A46-E44A781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 6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17D9346-C27A-40B9-8DAE-D7781854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/>
          <a:lstStyle/>
          <a:p>
            <a:r>
              <a:rPr lang="el-GR" dirty="0"/>
              <a:t>Περιγραφή εκτέλεσης</a:t>
            </a:r>
          </a:p>
          <a:p>
            <a:pPr lvl="1"/>
            <a:r>
              <a:rPr lang="el-GR" dirty="0"/>
              <a:t>Ορίσαμε όλη η κίνηση που περνάει από το </a:t>
            </a:r>
            <a:r>
              <a:rPr lang="en-US" dirty="0"/>
              <a:t>r3 </a:t>
            </a:r>
            <a:r>
              <a:rPr lang="el-GR" dirty="0"/>
              <a:t>με προορισμό το </a:t>
            </a:r>
            <a:r>
              <a:rPr lang="en-US" dirty="0"/>
              <a:t>r1 </a:t>
            </a:r>
            <a:r>
              <a:rPr lang="el-GR" dirty="0"/>
              <a:t>να γυρνάει στο </a:t>
            </a:r>
            <a:r>
              <a:rPr lang="en-US" dirty="0"/>
              <a:t>r8</a:t>
            </a:r>
            <a:endParaRPr lang="el-GR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B9DAA07-8E82-4B57-B784-5E991638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79" y="2595374"/>
            <a:ext cx="4999705" cy="42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61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1074CB-99CD-43DE-9364-9DD3169F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Μελλοντικές επεκτάσεις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17F2A0-2F53-41E2-BF92-AC1CF419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Μελλοντικές επεκτάσεις με σκοπό να γίνει ένα ολοκληρωμένο εργαλείο προσομοίωσης. 2 επίπεδα επέκτασης</a:t>
            </a:r>
          </a:p>
          <a:p>
            <a:pPr lvl="1">
              <a:lnSpc>
                <a:spcPct val="200000"/>
              </a:lnSpc>
            </a:pPr>
            <a:r>
              <a:rPr lang="el-GR" dirty="0"/>
              <a:t>Βελτιωμένη γραφική διεπαφή με το χρήστη </a:t>
            </a:r>
            <a:r>
              <a:rPr lang="en-US" dirty="0"/>
              <a:t>(GUI)</a:t>
            </a:r>
            <a:endParaRPr lang="el-GR" dirty="0"/>
          </a:p>
          <a:p>
            <a:pPr lvl="1">
              <a:lnSpc>
                <a:spcPct val="200000"/>
              </a:lnSpc>
            </a:pPr>
            <a:r>
              <a:rPr lang="el-GR" dirty="0"/>
              <a:t>Υποστήριξη εικονικών συσκευών</a:t>
            </a:r>
            <a:r>
              <a:rPr lang="en-US" dirty="0"/>
              <a:t> - </a:t>
            </a:r>
            <a:r>
              <a:rPr lang="el-GR" dirty="0"/>
              <a:t>προσομοίωση</a:t>
            </a:r>
          </a:p>
        </p:txBody>
      </p:sp>
    </p:spTree>
    <p:extLst>
      <p:ext uri="{BB962C8B-B14F-4D97-AF65-F5344CB8AC3E}">
        <p14:creationId xmlns:p14="http://schemas.microsoft.com/office/powerpoint/2010/main" val="3085009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C07326-51EF-4866-8D72-C37E644A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l-GR" b="1" dirty="0"/>
              <a:t>Τέλος παρουσίασης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E4A1D-5EB7-442E-8A02-BC0B47503329}"/>
              </a:ext>
            </a:extLst>
          </p:cNvPr>
          <p:cNvSpPr txBox="1"/>
          <p:nvPr/>
        </p:nvSpPr>
        <p:spPr>
          <a:xfrm>
            <a:off x="838200" y="342899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Ερωτήσεις - Απορίες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353DE-FF77-4BE3-89AE-3FE30CC2DCE2}"/>
              </a:ext>
            </a:extLst>
          </p:cNvPr>
          <p:cNvSpPr txBox="1"/>
          <p:nvPr/>
        </p:nvSpPr>
        <p:spPr>
          <a:xfrm>
            <a:off x="838200" y="25190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Σας ευχαριστώ πολύ για την προσοχή σας!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34920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094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08844DA7-8DF1-433C-85F5-394AF1B3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/>
              <a:t>Στόχοι της Διπλωματικής </a:t>
            </a:r>
            <a:endParaRPr lang="el-GR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384D4B9-4FF8-41EE-8D05-B76C2E7C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l-GR" sz="2400" dirty="0"/>
              <a:t>Παρουσίαση του πεδίου των αυτοματισμών δικτύων – </a:t>
            </a:r>
            <a:r>
              <a:rPr lang="en-US" sz="2400" dirty="0"/>
              <a:t>Network Automation</a:t>
            </a:r>
            <a:endParaRPr lang="el-GR" sz="2400" dirty="0"/>
          </a:p>
          <a:p>
            <a:pPr>
              <a:lnSpc>
                <a:spcPct val="300000"/>
              </a:lnSpc>
            </a:pPr>
            <a:r>
              <a:rPr lang="el-GR" sz="2400" dirty="0"/>
              <a:t>Μελέτη του πεδίου της επαλήθευση δικτύων</a:t>
            </a:r>
            <a:r>
              <a:rPr lang="en-US" sz="2400" dirty="0"/>
              <a:t> </a:t>
            </a:r>
            <a:r>
              <a:rPr lang="el-GR" sz="2400" dirty="0"/>
              <a:t>-</a:t>
            </a:r>
            <a:r>
              <a:rPr lang="en-US" sz="2400" dirty="0"/>
              <a:t> Network Validation</a:t>
            </a:r>
          </a:p>
          <a:p>
            <a:pPr>
              <a:lnSpc>
                <a:spcPct val="300000"/>
              </a:lnSpc>
            </a:pPr>
            <a:r>
              <a:rPr lang="el-GR" sz="2400" dirty="0"/>
              <a:t>Ανάπτυξη εργαλείου προσομοίωσης τοπολογίας δικτύου</a:t>
            </a:r>
          </a:p>
        </p:txBody>
      </p:sp>
      <p:pic>
        <p:nvPicPr>
          <p:cNvPr id="5" name="Θέση περιεχομένου 6" descr="Κέντρο με συμπαγές γέμισμα">
            <a:extLst>
              <a:ext uri="{FF2B5EF4-FFF2-40B4-BE49-F238E27FC236}">
                <a16:creationId xmlns:a16="http://schemas.microsoft.com/office/drawing/2014/main" id="{017E5C8A-BE06-4A1B-B312-0980A4D0B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567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F16CAE-C3D6-4FF5-A1A1-D5E21050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Αυτόματη ρύθμιση και επαλήθευση ορθότητας</a:t>
            </a:r>
            <a:r>
              <a:rPr lang="en-US" b="1" dirty="0"/>
              <a:t> </a:t>
            </a:r>
            <a:r>
              <a:rPr lang="el-GR" b="1" dirty="0"/>
              <a:t>παραμέτρων δικτύων νέας γενιάς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F97D3F-52B8-49E2-A142-B497CBBD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l-GR" dirty="0"/>
              <a:t>Τι σημαίνει η «αυτόματη ρύθμιση»; </a:t>
            </a:r>
          </a:p>
          <a:p>
            <a:pPr>
              <a:lnSpc>
                <a:spcPct val="150000"/>
              </a:lnSpc>
            </a:pPr>
            <a:r>
              <a:rPr lang="el-GR" dirty="0"/>
              <a:t>Τι σημαίνει η «επαλήθευση ορθότητας παραμέτρων»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l-GR" dirty="0"/>
              <a:t>Ποια η χρησιμότητα τους;</a:t>
            </a:r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5E74902B-AFBC-497C-9C08-0AD2BB32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461454"/>
            <a:ext cx="1367119" cy="203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292162-A836-4D74-9FCE-D9CDC09B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b="1" dirty="0"/>
              <a:t>Αυτόματη ρύθμιση = </a:t>
            </a:r>
            <a:r>
              <a:rPr lang="en-US" sz="3200" b="1" dirty="0"/>
              <a:t>Network Automation</a:t>
            </a:r>
            <a:endParaRPr lang="el-GR" sz="3200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07F16A8-D813-4DC1-A18E-CAFAD85D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Ως </a:t>
            </a:r>
            <a:r>
              <a:rPr lang="en-US" dirty="0"/>
              <a:t>network automation </a:t>
            </a:r>
            <a:r>
              <a:rPr lang="el-GR" dirty="0"/>
              <a:t>περιγράφεται η χρήση λογισμικού για αυτοματοποίηση διαδικασιών διαχείρισης δικτύου.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l-GR" dirty="0"/>
              <a:t>Τέτοιες διαδικασίες μπορεί να είναι</a:t>
            </a:r>
          </a:p>
          <a:p>
            <a:pPr lvl="1">
              <a:lnSpc>
                <a:spcPct val="120000"/>
              </a:lnSpc>
            </a:pPr>
            <a:r>
              <a:rPr lang="el-GR" dirty="0"/>
              <a:t>Παραμετροποίηση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Provisioning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Monitoring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Updates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Validation</a:t>
            </a:r>
            <a:endParaRPr lang="el-GR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20000"/>
              </a:lnSpc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881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645423-3883-46CF-899A-11BFAA3A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/>
              <a:t>Πλεονεκτήματα του </a:t>
            </a:r>
            <a:r>
              <a:rPr lang="en-US" b="1" dirty="0"/>
              <a:t>Network Automation</a:t>
            </a:r>
            <a:endParaRPr lang="el-GR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036021-E01B-4322-8222-A5107C5C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l-GR" dirty="0"/>
              <a:t>Μείωση πιθανότητας σφαλμάτων</a:t>
            </a:r>
          </a:p>
          <a:p>
            <a:pPr>
              <a:lnSpc>
                <a:spcPct val="150000"/>
              </a:lnSpc>
            </a:pPr>
            <a:r>
              <a:rPr lang="el-GR" dirty="0"/>
              <a:t>Γρήγορες αλλαγές και ενημερώσεις</a:t>
            </a:r>
          </a:p>
          <a:p>
            <a:pPr>
              <a:lnSpc>
                <a:spcPct val="150000"/>
              </a:lnSpc>
            </a:pPr>
            <a:r>
              <a:rPr lang="el-GR" dirty="0"/>
              <a:t>Ασφάλεια</a:t>
            </a:r>
          </a:p>
          <a:p>
            <a:pPr>
              <a:lnSpc>
                <a:spcPct val="150000"/>
              </a:lnSpc>
            </a:pPr>
            <a:r>
              <a:rPr lang="el-GR" dirty="0"/>
              <a:t>Βελτιστοποιημένη απόδοση</a:t>
            </a:r>
          </a:p>
          <a:p>
            <a:pPr>
              <a:lnSpc>
                <a:spcPct val="150000"/>
              </a:lnSpc>
            </a:pPr>
            <a:r>
              <a:rPr lang="el-GR" dirty="0"/>
              <a:t>Καλύτερη γνώση και απλοποιημένη διαχείριση του δικτύου</a:t>
            </a:r>
          </a:p>
        </p:txBody>
      </p:sp>
      <p:pic>
        <p:nvPicPr>
          <p:cNvPr id="5" name="Γραφικό 4" descr="Σημάδι ελέγχου με συμπαγές γέμισμα">
            <a:extLst>
              <a:ext uri="{FF2B5EF4-FFF2-40B4-BE49-F238E27FC236}">
                <a16:creationId xmlns:a16="http://schemas.microsoft.com/office/drawing/2014/main" id="{5A6EDF12-05D5-49B8-BBD5-29525E5E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082" y="672750"/>
            <a:ext cx="710312" cy="7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9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44B5E8E-522E-468E-89D7-CFE25655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Ως επαλήθευση δικτύου – </a:t>
            </a:r>
            <a:r>
              <a:rPr lang="en-US" dirty="0"/>
              <a:t>network</a:t>
            </a:r>
            <a:r>
              <a:rPr lang="el-GR" dirty="0"/>
              <a:t> </a:t>
            </a:r>
            <a:r>
              <a:rPr lang="en-US" dirty="0"/>
              <a:t>validation</a:t>
            </a:r>
            <a:r>
              <a:rPr lang="el-GR" dirty="0"/>
              <a:t> περιγράφεται η συνολική διαδικασία επαλήθευσης ενός δικτύου και της ορθότητας του.</a:t>
            </a:r>
            <a:endParaRPr lang="en-US" dirty="0"/>
          </a:p>
          <a:p>
            <a:r>
              <a:rPr lang="el-GR" dirty="0"/>
              <a:t>Δηλαδή ότι όλα «δουλεύουν σωστά» και θα συνεχίσουν να «δουλεύουν σωστά»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Ορθές </a:t>
            </a:r>
            <a:r>
              <a:rPr lang="el-GR" dirty="0" err="1"/>
              <a:t>παραματροποιήσεις</a:t>
            </a:r>
            <a:r>
              <a:rPr lang="el-GR" dirty="0"/>
              <a:t> συσκευών</a:t>
            </a:r>
          </a:p>
          <a:p>
            <a:pPr lvl="1"/>
            <a:r>
              <a:rPr lang="en-US" dirty="0"/>
              <a:t>Interfaces &amp; links up and running</a:t>
            </a:r>
          </a:p>
          <a:p>
            <a:pPr lvl="1"/>
            <a:r>
              <a:rPr lang="en-US" dirty="0"/>
              <a:t>End to end </a:t>
            </a:r>
            <a:r>
              <a:rPr lang="el-GR" dirty="0"/>
              <a:t>συμπεριφορά</a:t>
            </a:r>
          </a:p>
          <a:p>
            <a:pPr lvl="1"/>
            <a:r>
              <a:rPr lang="el-GR" dirty="0"/>
              <a:t>Πως συμπεριφέρεται σε πιθανά σενάρια; Τι θα γίνει αν μια συσκευή «πέσει»</a:t>
            </a:r>
          </a:p>
          <a:p>
            <a:r>
              <a:rPr lang="el-GR" dirty="0"/>
              <a:t>Τι θα γίνει αν κάνω μία αλλαγή στα </a:t>
            </a:r>
            <a:r>
              <a:rPr lang="en-US" dirty="0"/>
              <a:t>configurations</a:t>
            </a:r>
            <a:r>
              <a:rPr lang="el-GR" dirty="0"/>
              <a:t>; Τι θα γίνει αν προσθέσω μία συσκευή στο δίκτυο</a:t>
            </a:r>
          </a:p>
          <a:p>
            <a:r>
              <a:rPr lang="en-US" dirty="0"/>
              <a:t>Software testing </a:t>
            </a:r>
            <a:r>
              <a:rPr lang="el-GR" dirty="0"/>
              <a:t>για τα Δίκτυα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56C106F0-0015-4607-BDCB-F91F13E3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141" y="365125"/>
            <a:ext cx="8709891" cy="1325563"/>
          </a:xfrm>
        </p:spPr>
        <p:txBody>
          <a:bodyPr>
            <a:normAutofit/>
          </a:bodyPr>
          <a:lstStyle/>
          <a:p>
            <a:pPr algn="ctr"/>
            <a:r>
              <a:rPr lang="el-GR" sz="2800" b="1" dirty="0"/>
              <a:t>Αυτόματη επαλήθευση ορθότητας παραμέτρων = </a:t>
            </a:r>
            <a:r>
              <a:rPr lang="en-US" sz="2800" b="1" dirty="0"/>
              <a:t>Network</a:t>
            </a:r>
            <a:r>
              <a:rPr lang="el-GR" sz="2800" b="1" dirty="0"/>
              <a:t> </a:t>
            </a:r>
            <a:r>
              <a:rPr lang="en-US" sz="2800" b="1" dirty="0"/>
              <a:t>Validation</a:t>
            </a:r>
            <a:endParaRPr lang="el-GR" sz="2800" b="1" dirty="0"/>
          </a:p>
        </p:txBody>
      </p:sp>
    </p:spTree>
    <p:extLst>
      <p:ext uri="{BB962C8B-B14F-4D97-AF65-F5344CB8AC3E}">
        <p14:creationId xmlns:p14="http://schemas.microsoft.com/office/powerpoint/2010/main" val="255747348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4460</TotalTime>
  <Words>1307</Words>
  <Application>Microsoft Office PowerPoint</Application>
  <PresentationFormat>Ευρεία οθόνη</PresentationFormat>
  <Paragraphs>250</Paragraphs>
  <Slides>45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Θέμα του Office</vt:lpstr>
      <vt:lpstr>               Αυτόματη ρύθμιση και επαλήθευση ορθότητας παραμέτρων δικτύων νέας γενιάς</vt:lpstr>
      <vt:lpstr>Περιεχόμενα παρουσίασης</vt:lpstr>
      <vt:lpstr>Εισαγωγή</vt:lpstr>
      <vt:lpstr>Σφάλματα συμβαίνουν</vt:lpstr>
      <vt:lpstr>Στόχοι της Διπλωματικής </vt:lpstr>
      <vt:lpstr>Αυτόματη ρύθμιση και επαλήθευση ορθότητας παραμέτρων δικτύων νέας γενιάς</vt:lpstr>
      <vt:lpstr>Αυτόματη ρύθμιση = Network Automation</vt:lpstr>
      <vt:lpstr>Πλεονεκτήματα του Network Automation</vt:lpstr>
      <vt:lpstr>Αυτόματη επαλήθευση ορθότητας παραμέτρων = Network Validation</vt:lpstr>
      <vt:lpstr>Πυλώνες του Network Validation</vt:lpstr>
      <vt:lpstr>Το εύρος της επαλήθευσης </vt:lpstr>
      <vt:lpstr>Η χρονική στιγμή της επαλήθευσης </vt:lpstr>
      <vt:lpstr>Ο τρόπος που γίνεται η επαλήθευση</vt:lpstr>
      <vt:lpstr>Network Validation Pipeline</vt:lpstr>
      <vt:lpstr>Διαθέσιμα εργαλεία αυτοματισμών και επαλήθευσης δικτύων </vt:lpstr>
      <vt:lpstr>Το δικό μας εργαλείο επαλήθευσης δικτύων</vt:lpstr>
      <vt:lpstr>Έλεγχοι που πραγματοποιούνται</vt:lpstr>
      <vt:lpstr>Λογική του εργαλείου</vt:lpstr>
      <vt:lpstr>Χαρακτηριστικά του εργαλείου</vt:lpstr>
      <vt:lpstr>Παρουσίαση του PowerPoint</vt:lpstr>
      <vt:lpstr>Ορισμός τοπολογίας</vt:lpstr>
      <vt:lpstr>Παρουσίαση του PowerPoint</vt:lpstr>
      <vt:lpstr>Παρουσίαση του PowerPoint</vt:lpstr>
      <vt:lpstr>Configuration file format</vt:lpstr>
      <vt:lpstr>Παράδειγμα configuration file</vt:lpstr>
      <vt:lpstr>Router configuration file</vt:lpstr>
      <vt:lpstr>Οπτικοποίηση δικτύου</vt:lpstr>
      <vt:lpstr>Παρουσίαση του PowerPoint</vt:lpstr>
      <vt:lpstr>Εργαλεία που χρησιμοποιήσαμε</vt:lpstr>
      <vt:lpstr>Παραδείγματα</vt:lpstr>
      <vt:lpstr>Πρώτα μία «σωστή εκτέλεση»</vt:lpstr>
      <vt:lpstr>Εκτέλεση 1</vt:lpstr>
      <vt:lpstr>Εκτέλεση 2</vt:lpstr>
      <vt:lpstr>Εκτέλεση 3</vt:lpstr>
      <vt:lpstr>Εκτέλεση 4</vt:lpstr>
      <vt:lpstr>Παράδειγμα 2</vt:lpstr>
      <vt:lpstr>Εκτέλεση 1</vt:lpstr>
      <vt:lpstr>Εκτέλεση 2</vt:lpstr>
      <vt:lpstr>Εκτέλεση 3</vt:lpstr>
      <vt:lpstr>Εκτέλεση 4</vt:lpstr>
      <vt:lpstr>Εκτέλεση 5</vt:lpstr>
      <vt:lpstr>Εκτέλεση 6</vt:lpstr>
      <vt:lpstr>Μελλοντικές επεκτάσεις</vt:lpstr>
      <vt:lpstr>Τέλος παρουσίασης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Αυτόματη ρύθμιση και επαλήθευση ορθότητας δικτύων νέας γενιάς</dc:title>
  <dc:creator>KONSTANTINOS THEMELIOTIS</dc:creator>
  <cp:lastModifiedBy>KONSTANTINOS THEMELIOTIS</cp:lastModifiedBy>
  <cp:revision>33</cp:revision>
  <dcterms:created xsi:type="dcterms:W3CDTF">2022-02-23T19:33:26Z</dcterms:created>
  <dcterms:modified xsi:type="dcterms:W3CDTF">2022-05-04T21:54:32Z</dcterms:modified>
</cp:coreProperties>
</file>