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19"/>
  </p:notesMasterIdLst>
  <p:handoutMasterIdLst>
    <p:handoutMasterId r:id="rId20"/>
  </p:handoutMasterIdLst>
  <p:sldIdLst>
    <p:sldId id="1859" r:id="rId6"/>
    <p:sldId id="1857" r:id="rId7"/>
    <p:sldId id="1867" r:id="rId8"/>
    <p:sldId id="1876" r:id="rId9"/>
    <p:sldId id="1873" r:id="rId10"/>
    <p:sldId id="1868" r:id="rId11"/>
    <p:sldId id="1869" r:id="rId12"/>
    <p:sldId id="1874" r:id="rId13"/>
    <p:sldId id="1872" r:id="rId14"/>
    <p:sldId id="1527" r:id="rId15"/>
    <p:sldId id="1875" r:id="rId16"/>
    <p:sldId id="1871" r:id="rId17"/>
    <p:sldId id="1866" r:id="rId1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Light Template" id="{A073DAE3-B461-442F-A3D3-6642BD875E45}">
          <p14:sldIdLst>
            <p14:sldId id="1859"/>
            <p14:sldId id="1857"/>
            <p14:sldId id="1867"/>
            <p14:sldId id="1876"/>
            <p14:sldId id="1873"/>
            <p14:sldId id="1868"/>
            <p14:sldId id="1869"/>
            <p14:sldId id="1874"/>
            <p14:sldId id="1872"/>
            <p14:sldId id="1527"/>
            <p14:sldId id="1875"/>
            <p14:sldId id="1871"/>
            <p14:sldId id="1866"/>
          </p14:sldIdLst>
        </p14:section>
        <p14:section name="Dark template" id="{888AB95E-1B7E-4E95-8F39-C5D0E8372BC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66" autoAdjust="0"/>
    <p:restoredTop sz="92133" autoAdjust="0"/>
  </p:normalViewPr>
  <p:slideViewPr>
    <p:cSldViewPr snapToGrid="0">
      <p:cViewPr varScale="1">
        <p:scale>
          <a:sx n="128" d="100"/>
          <a:sy n="128" d="100"/>
        </p:scale>
        <p:origin x="552" y="176"/>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8/23/21 1:14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8/23/21 1:14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8/23/21 1:14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13687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8/23/21 1:14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781249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8/23/21 1:14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511922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8/23/21 1:14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5660659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hyperlink" Target="https://www.linkedin.com/in/konstantinos-barmpas/" TargetMode="External"/><Relationship Id="rId7"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0.xml"/><Relationship Id="rId6" Type="http://schemas.openxmlformats.org/officeDocument/2006/relationships/image" Target="../media/image21.png"/><Relationship Id="rId5" Type="http://schemas.openxmlformats.org/officeDocument/2006/relationships/hyperlink" Target="https://github.com/KonstantinosBarmpas" TargetMode="External"/><Relationship Id="rId4" Type="http://schemas.openxmlformats.org/officeDocument/2006/relationships/hyperlink" Target="https://twitter.com/ntinosbarmpa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e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432847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 / Hands-On</a:t>
            </a:r>
          </a:p>
        </p:txBody>
      </p:sp>
    </p:spTree>
    <p:extLst>
      <p:ext uri="{BB962C8B-B14F-4D97-AF65-F5344CB8AC3E}">
        <p14:creationId xmlns:p14="http://schemas.microsoft.com/office/powerpoint/2010/main" val="20320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A74F4FE-CB84-234C-8226-6DCB4013FB95}"/>
              </a:ext>
            </a:extLst>
          </p:cNvPr>
          <p:cNvSpPr>
            <a:spLocks noGrp="1"/>
          </p:cNvSpPr>
          <p:nvPr>
            <p:ph type="title"/>
          </p:nvPr>
        </p:nvSpPr>
        <p:spPr/>
        <p:txBody>
          <a:bodyPr/>
          <a:lstStyle/>
          <a:p>
            <a:r>
              <a:rPr lang="en-US" dirty="0"/>
              <a:t>Our Map</a:t>
            </a:r>
            <a:endParaRPr lang="el-GB" dirty="0"/>
          </a:p>
        </p:txBody>
      </p:sp>
      <p:pic>
        <p:nvPicPr>
          <p:cNvPr id="5" name="Εικόνα 4">
            <a:extLst>
              <a:ext uri="{FF2B5EF4-FFF2-40B4-BE49-F238E27FC236}">
                <a16:creationId xmlns:a16="http://schemas.microsoft.com/office/drawing/2014/main" id="{3C1C816E-5C8C-734D-B5C5-70359AFB1CD1}"/>
              </a:ext>
            </a:extLst>
          </p:cNvPr>
          <p:cNvPicPr>
            <a:picLocks noChangeAspect="1"/>
          </p:cNvPicPr>
          <p:nvPr/>
        </p:nvPicPr>
        <p:blipFill>
          <a:blip r:embed="rId2"/>
          <a:stretch>
            <a:fillRect/>
          </a:stretch>
        </p:blipFill>
        <p:spPr>
          <a:xfrm>
            <a:off x="1757569" y="1705113"/>
            <a:ext cx="8676861" cy="2892287"/>
          </a:xfrm>
          <a:prstGeom prst="rect">
            <a:avLst/>
          </a:prstGeom>
        </p:spPr>
      </p:pic>
    </p:spTree>
    <p:extLst>
      <p:ext uri="{BB962C8B-B14F-4D97-AF65-F5344CB8AC3E}">
        <p14:creationId xmlns:p14="http://schemas.microsoft.com/office/powerpoint/2010/main" val="114070858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5703" y="1553714"/>
            <a:ext cx="9144000" cy="276999"/>
          </a:xfrm>
        </p:spPr>
        <p:txBody>
          <a:bodyPr/>
          <a:lstStyle/>
          <a:p>
            <a:r>
              <a:rPr lang="en-US" sz="2000" dirty="0"/>
              <a:t>Speaker: Konstantinos Barmpas</a:t>
            </a:r>
          </a:p>
        </p:txBody>
      </p:sp>
      <p:sp>
        <p:nvSpPr>
          <p:cNvPr id="4" name="Title 2">
            <a:extLst>
              <a:ext uri="{FF2B5EF4-FFF2-40B4-BE49-F238E27FC236}">
                <a16:creationId xmlns:a16="http://schemas.microsoft.com/office/drawing/2014/main" id="{FFF1D850-0EC0-C041-AFF5-B005A18BE57E}"/>
              </a:ext>
            </a:extLst>
          </p:cNvPr>
          <p:cNvSpPr txBox="1">
            <a:spLocks/>
          </p:cNvSpPr>
          <p:nvPr/>
        </p:nvSpPr>
        <p:spPr>
          <a:xfrm>
            <a:off x="505703" y="2521954"/>
            <a:ext cx="9144000" cy="1551194"/>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sz="1600" dirty="0"/>
              <a:t>Connect with me: </a:t>
            </a:r>
            <a:r>
              <a:rPr lang="en-US" sz="1600" dirty="0">
                <a:hlinkClick r:id="rId3"/>
              </a:rPr>
              <a:t>https://www.linkedin.com/in/konstantinos-barmpas/</a:t>
            </a:r>
            <a:endParaRPr lang="en-US" sz="1600" dirty="0"/>
          </a:p>
          <a:p>
            <a:endParaRPr lang="en-US" sz="1600" dirty="0"/>
          </a:p>
          <a:p>
            <a:endParaRPr lang="en-US" sz="1600" dirty="0"/>
          </a:p>
          <a:p>
            <a:r>
              <a:rPr lang="en-US" sz="1600" dirty="0"/>
              <a:t>Follow me: @</a:t>
            </a:r>
            <a:r>
              <a:rPr lang="en-US" sz="1600" dirty="0">
                <a:hlinkClick r:id="rId4"/>
              </a:rPr>
              <a:t>ntinosbarmpas</a:t>
            </a:r>
            <a:r>
              <a:rPr lang="en-US" sz="1600" dirty="0"/>
              <a:t> </a:t>
            </a:r>
          </a:p>
          <a:p>
            <a:endParaRPr lang="en-US" sz="1600" dirty="0"/>
          </a:p>
          <a:p>
            <a:endParaRPr lang="en-US" sz="1600" dirty="0"/>
          </a:p>
          <a:p>
            <a:r>
              <a:rPr lang="en-US" sz="1600" dirty="0"/>
              <a:t>	 @</a:t>
            </a:r>
            <a:r>
              <a:rPr lang="en-US" sz="1600" dirty="0">
                <a:hlinkClick r:id="rId5"/>
              </a:rPr>
              <a:t>KonstantinosBarmpas</a:t>
            </a:r>
            <a:endParaRPr lang="en-US" sz="1600" dirty="0"/>
          </a:p>
        </p:txBody>
      </p:sp>
      <p:sp>
        <p:nvSpPr>
          <p:cNvPr id="2" name="TextBox 1">
            <a:extLst>
              <a:ext uri="{FF2B5EF4-FFF2-40B4-BE49-F238E27FC236}">
                <a16:creationId xmlns:a16="http://schemas.microsoft.com/office/drawing/2014/main" id="{8365CC20-BDD3-9142-A4D4-9DDA9641478A}"/>
              </a:ext>
            </a:extLst>
          </p:cNvPr>
          <p:cNvSpPr txBox="1"/>
          <p:nvPr/>
        </p:nvSpPr>
        <p:spPr>
          <a:xfrm>
            <a:off x="336738" y="4873399"/>
            <a:ext cx="8899296"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The code and slides of this tutorial will be released here on my GitHub account</a:t>
            </a:r>
          </a:p>
        </p:txBody>
      </p:sp>
      <p:pic>
        <p:nvPicPr>
          <p:cNvPr id="6" name="Εικόνα 5">
            <a:extLst>
              <a:ext uri="{FF2B5EF4-FFF2-40B4-BE49-F238E27FC236}">
                <a16:creationId xmlns:a16="http://schemas.microsoft.com/office/drawing/2014/main" id="{1F5EF507-1E1A-B54C-A641-7FB0ABAB8C0D}"/>
              </a:ext>
            </a:extLst>
          </p:cNvPr>
          <p:cNvPicPr>
            <a:picLocks noChangeAspect="1"/>
          </p:cNvPicPr>
          <p:nvPr/>
        </p:nvPicPr>
        <p:blipFill>
          <a:blip r:embed="rId6"/>
          <a:stretch>
            <a:fillRect/>
          </a:stretch>
        </p:blipFill>
        <p:spPr>
          <a:xfrm>
            <a:off x="3641034" y="3798165"/>
            <a:ext cx="274983" cy="274983"/>
          </a:xfrm>
          <a:prstGeom prst="rect">
            <a:avLst/>
          </a:prstGeom>
        </p:spPr>
      </p:pic>
      <p:pic>
        <p:nvPicPr>
          <p:cNvPr id="10" name="Εικόνα 9">
            <a:extLst>
              <a:ext uri="{FF2B5EF4-FFF2-40B4-BE49-F238E27FC236}">
                <a16:creationId xmlns:a16="http://schemas.microsoft.com/office/drawing/2014/main" id="{B6EC1BEF-30C0-E141-B16F-3E54D6A3C19D}"/>
              </a:ext>
            </a:extLst>
          </p:cNvPr>
          <p:cNvPicPr>
            <a:picLocks noChangeAspect="1"/>
          </p:cNvPicPr>
          <p:nvPr/>
        </p:nvPicPr>
        <p:blipFill>
          <a:blip r:embed="rId7"/>
          <a:stretch>
            <a:fillRect/>
          </a:stretch>
        </p:blipFill>
        <p:spPr>
          <a:xfrm>
            <a:off x="2986149" y="3077287"/>
            <a:ext cx="540846" cy="440528"/>
          </a:xfrm>
          <a:prstGeom prst="rect">
            <a:avLst/>
          </a:prstGeom>
        </p:spPr>
      </p:pic>
      <p:pic>
        <p:nvPicPr>
          <p:cNvPr id="12" name="Εικόνα 11">
            <a:extLst>
              <a:ext uri="{FF2B5EF4-FFF2-40B4-BE49-F238E27FC236}">
                <a16:creationId xmlns:a16="http://schemas.microsoft.com/office/drawing/2014/main" id="{259EB8A8-BDB4-E341-AF99-CA177F720317}"/>
              </a:ext>
            </a:extLst>
          </p:cNvPr>
          <p:cNvPicPr>
            <a:picLocks noChangeAspect="1"/>
          </p:cNvPicPr>
          <p:nvPr/>
        </p:nvPicPr>
        <p:blipFill>
          <a:blip r:embed="rId8"/>
          <a:stretch>
            <a:fillRect/>
          </a:stretch>
        </p:blipFill>
        <p:spPr>
          <a:xfrm>
            <a:off x="6716644" y="2409687"/>
            <a:ext cx="469348" cy="469348"/>
          </a:xfrm>
          <a:prstGeom prst="rect">
            <a:avLst/>
          </a:prstGeom>
        </p:spPr>
      </p:pic>
    </p:spTree>
    <p:extLst>
      <p:ext uri="{BB962C8B-B14F-4D97-AF65-F5344CB8AC3E}">
        <p14:creationId xmlns:p14="http://schemas.microsoft.com/office/powerpoint/2010/main" val="3934088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0322E37-D7F9-45CA-8755-69DA47610FE6}"/>
              </a:ext>
            </a:extLst>
          </p:cNvPr>
          <p:cNvSpPr>
            <a:spLocks noGrp="1"/>
          </p:cNvSpPr>
          <p:nvPr>
            <p:ph type="title"/>
          </p:nvPr>
        </p:nvSpPr>
        <p:spPr>
          <a:xfrm>
            <a:off x="585216" y="3035808"/>
            <a:ext cx="9144000" cy="498598"/>
          </a:xfrm>
        </p:spPr>
        <p:txBody>
          <a:bodyPr/>
          <a:lstStyle/>
          <a:p>
            <a:r>
              <a:rPr lang="en-US" dirty="0"/>
              <a:t>Thank you !</a:t>
            </a:r>
          </a:p>
        </p:txBody>
      </p:sp>
    </p:spTree>
    <p:extLst>
      <p:ext uri="{BB962C8B-B14F-4D97-AF65-F5344CB8AC3E}">
        <p14:creationId xmlns:p14="http://schemas.microsoft.com/office/powerpoint/2010/main" val="257184857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432484"/>
            <a:ext cx="10995736" cy="1107996"/>
          </a:xfrm>
        </p:spPr>
        <p:txBody>
          <a:bodyPr/>
          <a:lstStyle/>
          <a:p>
            <a:r>
              <a:rPr lang="en-US" dirty="0"/>
              <a:t>From IoT Devices</a:t>
            </a:r>
            <a:br>
              <a:rPr lang="en-US" dirty="0"/>
            </a:br>
            <a:r>
              <a:rPr lang="en-US" dirty="0"/>
              <a:t>to Time-Series Insights (TSI)</a:t>
            </a:r>
          </a:p>
        </p:txBody>
      </p:sp>
      <p:sp>
        <p:nvSpPr>
          <p:cNvPr id="5" name="Text Placeholder 4"/>
          <p:cNvSpPr>
            <a:spLocks noGrp="1"/>
          </p:cNvSpPr>
          <p:nvPr>
            <p:ph type="body" sz="quarter" idx="4294967295"/>
          </p:nvPr>
        </p:nvSpPr>
        <p:spPr>
          <a:xfrm>
            <a:off x="584200" y="3654623"/>
            <a:ext cx="11025188" cy="307777"/>
          </a:xfrm>
        </p:spPr>
        <p:txBody>
          <a:bodyPr/>
          <a:lstStyle/>
          <a:p>
            <a:r>
              <a:rPr lang="en-US"/>
              <a:t>Subtitle or speaker name</a:t>
            </a:r>
            <a:endParaRPr lang="en-US" dirty="0"/>
          </a:p>
        </p:txBody>
      </p:sp>
      <p:sp>
        <p:nvSpPr>
          <p:cNvPr id="6" name="Text Placeholder 4">
            <a:extLst>
              <a:ext uri="{FF2B5EF4-FFF2-40B4-BE49-F238E27FC236}">
                <a16:creationId xmlns:a16="http://schemas.microsoft.com/office/drawing/2014/main" id="{244832E3-0549-4444-8F0D-702584810927}"/>
              </a:ext>
            </a:extLst>
          </p:cNvPr>
          <p:cNvSpPr>
            <a:spLocks noGrp="1"/>
          </p:cNvSpPr>
          <p:nvPr>
            <p:ph type="body" sz="quarter" idx="12"/>
          </p:nvPr>
        </p:nvSpPr>
        <p:spPr>
          <a:xfrm>
            <a:off x="582612" y="3805534"/>
            <a:ext cx="6655646" cy="923330"/>
          </a:xfrm>
        </p:spPr>
        <p:txBody>
          <a:bodyPr/>
          <a:lstStyle/>
          <a:p>
            <a:r>
              <a:rPr lang="en-US" dirty="0"/>
              <a:t>Konstantinos Barmpas – Imperial College London</a:t>
            </a:r>
          </a:p>
          <a:p>
            <a:r>
              <a:rPr lang="en-US" dirty="0"/>
              <a:t>PhD Candidate, M.Eng.</a:t>
            </a:r>
          </a:p>
          <a:p>
            <a:r>
              <a:rPr lang="en-US" dirty="0"/>
              <a:t>Microsoft Learn Student Ambassador – Alpha Level</a:t>
            </a:r>
          </a:p>
        </p:txBody>
      </p:sp>
    </p:spTree>
    <p:extLst>
      <p:ext uri="{BB962C8B-B14F-4D97-AF65-F5344CB8AC3E}">
        <p14:creationId xmlns:p14="http://schemas.microsoft.com/office/powerpoint/2010/main" val="405641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B5B8F29-2502-3B41-B65A-7BAA5B288CD7}"/>
              </a:ext>
            </a:extLst>
          </p:cNvPr>
          <p:cNvSpPr>
            <a:spLocks noGrp="1"/>
          </p:cNvSpPr>
          <p:nvPr>
            <p:ph type="title"/>
          </p:nvPr>
        </p:nvSpPr>
        <p:spPr/>
        <p:txBody>
          <a:bodyPr/>
          <a:lstStyle/>
          <a:p>
            <a:r>
              <a:rPr lang="en-US" dirty="0"/>
              <a:t>Internet of Things (IoT)</a:t>
            </a:r>
            <a:endParaRPr lang="el-GB" dirty="0"/>
          </a:p>
        </p:txBody>
      </p:sp>
      <p:sp>
        <p:nvSpPr>
          <p:cNvPr id="3" name="Θέση κειμένου 2">
            <a:extLst>
              <a:ext uri="{FF2B5EF4-FFF2-40B4-BE49-F238E27FC236}">
                <a16:creationId xmlns:a16="http://schemas.microsoft.com/office/drawing/2014/main" id="{C12F7944-D699-9847-BA98-0097023EC91F}"/>
              </a:ext>
            </a:extLst>
          </p:cNvPr>
          <p:cNvSpPr>
            <a:spLocks noGrp="1"/>
          </p:cNvSpPr>
          <p:nvPr>
            <p:ph type="body" sz="quarter" idx="10"/>
          </p:nvPr>
        </p:nvSpPr>
        <p:spPr>
          <a:xfrm>
            <a:off x="586390" y="1434370"/>
            <a:ext cx="11018520" cy="861774"/>
          </a:xfrm>
        </p:spPr>
        <p:txBody>
          <a:bodyPr/>
          <a:lstStyle/>
          <a:p>
            <a:r>
              <a:rPr lang="en-US" dirty="0"/>
              <a:t>The Internet of Things describes the network of devices that are connected and allow data exchange</a:t>
            </a:r>
            <a:endParaRPr lang="el-GB" dirty="0"/>
          </a:p>
        </p:txBody>
      </p:sp>
      <p:sp>
        <p:nvSpPr>
          <p:cNvPr id="6" name="TextBox 5">
            <a:extLst>
              <a:ext uri="{FF2B5EF4-FFF2-40B4-BE49-F238E27FC236}">
                <a16:creationId xmlns:a16="http://schemas.microsoft.com/office/drawing/2014/main" id="{70DAFB39-C13E-8D43-8470-4D7D986EF0D9}"/>
              </a:ext>
            </a:extLst>
          </p:cNvPr>
          <p:cNvSpPr txBox="1"/>
          <p:nvPr/>
        </p:nvSpPr>
        <p:spPr>
          <a:xfrm>
            <a:off x="10436033" y="6636938"/>
            <a:ext cx="1641475" cy="153888"/>
          </a:xfrm>
          <a:prstGeom prst="rect">
            <a:avLst/>
          </a:prstGeom>
          <a:noFill/>
        </p:spPr>
        <p:txBody>
          <a:bodyPr wrap="none" lIns="0" tIns="0" rIns="0" bIns="0" rtlCol="0">
            <a:spAutoFit/>
          </a:bodyPr>
          <a:lstStyle/>
          <a:p>
            <a:r>
              <a:rPr lang="en-US" sz="1000" dirty="0">
                <a:gradFill>
                  <a:gsLst>
                    <a:gs pos="2917">
                      <a:schemeClr val="tx1"/>
                    </a:gs>
                    <a:gs pos="30000">
                      <a:schemeClr val="tx1"/>
                    </a:gs>
                  </a:gsLst>
                  <a:lin ang="5400000" scaled="0"/>
                </a:gradFill>
              </a:rPr>
              <a:t>Source 2: </a:t>
            </a:r>
            <a:r>
              <a:rPr lang="en-US" sz="1000" dirty="0" err="1">
                <a:gradFill>
                  <a:gsLst>
                    <a:gs pos="2917">
                      <a:schemeClr val="tx1"/>
                    </a:gs>
                    <a:gs pos="30000">
                      <a:schemeClr val="tx1"/>
                    </a:gs>
                  </a:gsLst>
                  <a:lin ang="5400000" scaled="0"/>
                </a:gradFill>
              </a:rPr>
              <a:t>www.e-zigurat.com</a:t>
            </a:r>
            <a:endParaRPr lang="el-GB" sz="1000" dirty="0" err="1">
              <a:gradFill>
                <a:gsLst>
                  <a:gs pos="2917">
                    <a:schemeClr val="tx1"/>
                  </a:gs>
                  <a:gs pos="30000">
                    <a:schemeClr val="tx1"/>
                  </a:gs>
                </a:gsLst>
                <a:lin ang="5400000" scaled="0"/>
              </a:gradFill>
            </a:endParaRPr>
          </a:p>
        </p:txBody>
      </p:sp>
      <p:sp>
        <p:nvSpPr>
          <p:cNvPr id="8" name="TextBox 7">
            <a:extLst>
              <a:ext uri="{FF2B5EF4-FFF2-40B4-BE49-F238E27FC236}">
                <a16:creationId xmlns:a16="http://schemas.microsoft.com/office/drawing/2014/main" id="{BB29FF60-FAD8-0A48-842D-0E6294DF9EAA}"/>
              </a:ext>
            </a:extLst>
          </p:cNvPr>
          <p:cNvSpPr txBox="1"/>
          <p:nvPr/>
        </p:nvSpPr>
        <p:spPr>
          <a:xfrm>
            <a:off x="8855472" y="6418277"/>
            <a:ext cx="3222036" cy="153888"/>
          </a:xfrm>
          <a:prstGeom prst="rect">
            <a:avLst/>
          </a:prstGeom>
          <a:noFill/>
        </p:spPr>
        <p:txBody>
          <a:bodyPr wrap="none" lIns="0" tIns="0" rIns="0" bIns="0" rtlCol="0">
            <a:spAutoFit/>
          </a:bodyPr>
          <a:lstStyle/>
          <a:p>
            <a:r>
              <a:rPr lang="en-US" sz="1000" dirty="0">
                <a:gradFill>
                  <a:gsLst>
                    <a:gs pos="2917">
                      <a:schemeClr val="tx1"/>
                    </a:gs>
                    <a:gs pos="30000">
                      <a:schemeClr val="tx1"/>
                    </a:gs>
                  </a:gsLst>
                  <a:lin ang="5400000" scaled="0"/>
                </a:gradFill>
              </a:rPr>
              <a:t>Source 1: https://</a:t>
            </a:r>
            <a:r>
              <a:rPr lang="en-US" sz="1000" dirty="0" err="1">
                <a:gradFill>
                  <a:gsLst>
                    <a:gs pos="2917">
                      <a:schemeClr val="tx1"/>
                    </a:gs>
                    <a:gs pos="30000">
                      <a:schemeClr val="tx1"/>
                    </a:gs>
                  </a:gsLst>
                  <a:lin ang="5400000" scaled="0"/>
                </a:gradFill>
              </a:rPr>
              <a:t>en.wikipedia.org</a:t>
            </a:r>
            <a:r>
              <a:rPr lang="en-US" sz="1000" dirty="0">
                <a:gradFill>
                  <a:gsLst>
                    <a:gs pos="2917">
                      <a:schemeClr val="tx1"/>
                    </a:gs>
                    <a:gs pos="30000">
                      <a:schemeClr val="tx1"/>
                    </a:gs>
                  </a:gsLst>
                  <a:lin ang="5400000" scaled="0"/>
                </a:gradFill>
              </a:rPr>
              <a:t>/wiki/</a:t>
            </a:r>
            <a:r>
              <a:rPr lang="en-US" sz="1000" dirty="0" err="1">
                <a:gradFill>
                  <a:gsLst>
                    <a:gs pos="2917">
                      <a:schemeClr val="tx1"/>
                    </a:gs>
                    <a:gs pos="30000">
                      <a:schemeClr val="tx1"/>
                    </a:gs>
                  </a:gsLst>
                  <a:lin ang="5400000" scaled="0"/>
                </a:gradFill>
              </a:rPr>
              <a:t>Internet_of_things</a:t>
            </a:r>
            <a:endParaRPr lang="el-GB" sz="1000" dirty="0" err="1">
              <a:gradFill>
                <a:gsLst>
                  <a:gs pos="2917">
                    <a:schemeClr val="tx1"/>
                  </a:gs>
                  <a:gs pos="30000">
                    <a:schemeClr val="tx1"/>
                  </a:gs>
                </a:gsLst>
                <a:lin ang="5400000" scaled="0"/>
              </a:gradFill>
            </a:endParaRPr>
          </a:p>
        </p:txBody>
      </p:sp>
      <p:pic>
        <p:nvPicPr>
          <p:cNvPr id="10" name="Εικόνα 9">
            <a:extLst>
              <a:ext uri="{FF2B5EF4-FFF2-40B4-BE49-F238E27FC236}">
                <a16:creationId xmlns:a16="http://schemas.microsoft.com/office/drawing/2014/main" id="{E2F13B7B-972C-F84B-BA68-C867166658BB}"/>
              </a:ext>
            </a:extLst>
          </p:cNvPr>
          <p:cNvPicPr>
            <a:picLocks noChangeAspect="1"/>
          </p:cNvPicPr>
          <p:nvPr/>
        </p:nvPicPr>
        <p:blipFill>
          <a:blip r:embed="rId2"/>
          <a:stretch>
            <a:fillRect/>
          </a:stretch>
        </p:blipFill>
        <p:spPr>
          <a:xfrm>
            <a:off x="2722217" y="2296144"/>
            <a:ext cx="6350000" cy="3670300"/>
          </a:xfrm>
          <a:prstGeom prst="rect">
            <a:avLst/>
          </a:prstGeom>
        </p:spPr>
      </p:pic>
    </p:spTree>
    <p:extLst>
      <p:ext uri="{BB962C8B-B14F-4D97-AF65-F5344CB8AC3E}">
        <p14:creationId xmlns:p14="http://schemas.microsoft.com/office/powerpoint/2010/main" val="58952861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Εικόνα 4">
            <a:extLst>
              <a:ext uri="{FF2B5EF4-FFF2-40B4-BE49-F238E27FC236}">
                <a16:creationId xmlns:a16="http://schemas.microsoft.com/office/drawing/2014/main" id="{5073F83D-07CA-9C43-A7C8-CB9CC1F8C6B9}"/>
              </a:ext>
            </a:extLst>
          </p:cNvPr>
          <p:cNvPicPr>
            <a:picLocks noChangeAspect="1"/>
          </p:cNvPicPr>
          <p:nvPr/>
        </p:nvPicPr>
        <p:blipFill>
          <a:blip r:embed="rId2"/>
          <a:stretch>
            <a:fillRect/>
          </a:stretch>
        </p:blipFill>
        <p:spPr>
          <a:xfrm>
            <a:off x="6001440" y="1946234"/>
            <a:ext cx="2502881" cy="2462338"/>
          </a:xfrm>
          <a:prstGeom prst="rect">
            <a:avLst/>
          </a:prstGeom>
        </p:spPr>
      </p:pic>
      <p:pic>
        <p:nvPicPr>
          <p:cNvPr id="7" name="Εικόνα 6" descr="Εικόνα που περιέχει οθόνη, ηλεκτρονικές συσκευές, κινητό τηλέφωνο&#10;&#10;Περιγραφή που δημιουργήθηκε αυτόματα">
            <a:extLst>
              <a:ext uri="{FF2B5EF4-FFF2-40B4-BE49-F238E27FC236}">
                <a16:creationId xmlns:a16="http://schemas.microsoft.com/office/drawing/2014/main" id="{342DB9B7-7952-6549-9CA8-30741E028B3D}"/>
              </a:ext>
            </a:extLst>
          </p:cNvPr>
          <p:cNvPicPr>
            <a:picLocks noChangeAspect="1"/>
          </p:cNvPicPr>
          <p:nvPr/>
        </p:nvPicPr>
        <p:blipFill>
          <a:blip r:embed="rId3"/>
          <a:stretch>
            <a:fillRect/>
          </a:stretch>
        </p:blipFill>
        <p:spPr>
          <a:xfrm>
            <a:off x="0" y="1576138"/>
            <a:ext cx="2832434" cy="2832434"/>
          </a:xfrm>
          <a:prstGeom prst="rect">
            <a:avLst/>
          </a:prstGeom>
        </p:spPr>
      </p:pic>
      <p:pic>
        <p:nvPicPr>
          <p:cNvPr id="9" name="Εικόνα 8" descr="Εικόνα που περιέχει φως, λάμπα&#10;&#10;Περιγραφή που δημιουργήθηκε αυτόματα">
            <a:extLst>
              <a:ext uri="{FF2B5EF4-FFF2-40B4-BE49-F238E27FC236}">
                <a16:creationId xmlns:a16="http://schemas.microsoft.com/office/drawing/2014/main" id="{AD362BB5-D97C-7943-B558-A85007355C67}"/>
              </a:ext>
            </a:extLst>
          </p:cNvPr>
          <p:cNvPicPr>
            <a:picLocks noChangeAspect="1"/>
          </p:cNvPicPr>
          <p:nvPr/>
        </p:nvPicPr>
        <p:blipFill>
          <a:blip r:embed="rId4"/>
          <a:stretch>
            <a:fillRect/>
          </a:stretch>
        </p:blipFill>
        <p:spPr>
          <a:xfrm>
            <a:off x="8807116" y="1474538"/>
            <a:ext cx="2934034" cy="2934034"/>
          </a:xfrm>
          <a:prstGeom prst="rect">
            <a:avLst/>
          </a:prstGeom>
        </p:spPr>
      </p:pic>
      <p:pic>
        <p:nvPicPr>
          <p:cNvPr id="11" name="Εικόνα 10">
            <a:extLst>
              <a:ext uri="{FF2B5EF4-FFF2-40B4-BE49-F238E27FC236}">
                <a16:creationId xmlns:a16="http://schemas.microsoft.com/office/drawing/2014/main" id="{ABBB97EC-36F9-8747-8F87-616B09DE589C}"/>
              </a:ext>
            </a:extLst>
          </p:cNvPr>
          <p:cNvPicPr>
            <a:picLocks noChangeAspect="1"/>
          </p:cNvPicPr>
          <p:nvPr/>
        </p:nvPicPr>
        <p:blipFill>
          <a:blip r:embed="rId5"/>
          <a:stretch>
            <a:fillRect/>
          </a:stretch>
        </p:blipFill>
        <p:spPr>
          <a:xfrm>
            <a:off x="2504574" y="1443289"/>
            <a:ext cx="3098132" cy="3098132"/>
          </a:xfrm>
          <a:prstGeom prst="rect">
            <a:avLst/>
          </a:prstGeom>
        </p:spPr>
      </p:pic>
      <p:sp>
        <p:nvSpPr>
          <p:cNvPr id="12" name="TextBox 11">
            <a:extLst>
              <a:ext uri="{FF2B5EF4-FFF2-40B4-BE49-F238E27FC236}">
                <a16:creationId xmlns:a16="http://schemas.microsoft.com/office/drawing/2014/main" id="{4C4532AF-547E-944D-9AB2-D3F7D7435ECC}"/>
              </a:ext>
            </a:extLst>
          </p:cNvPr>
          <p:cNvSpPr txBox="1"/>
          <p:nvPr/>
        </p:nvSpPr>
        <p:spPr>
          <a:xfrm>
            <a:off x="10876777" y="6490466"/>
            <a:ext cx="1160574" cy="153888"/>
          </a:xfrm>
          <a:prstGeom prst="rect">
            <a:avLst/>
          </a:prstGeom>
          <a:noFill/>
        </p:spPr>
        <p:txBody>
          <a:bodyPr wrap="none" lIns="0" tIns="0" rIns="0" bIns="0" rtlCol="0">
            <a:spAutoFit/>
          </a:bodyPr>
          <a:lstStyle/>
          <a:p>
            <a:r>
              <a:rPr lang="en-US" sz="1000" dirty="0">
                <a:gradFill>
                  <a:gsLst>
                    <a:gs pos="2917">
                      <a:schemeClr val="tx1"/>
                    </a:gs>
                    <a:gs pos="30000">
                      <a:schemeClr val="tx1"/>
                    </a:gs>
                  </a:gsLst>
                  <a:lin ang="5400000" scaled="0"/>
                </a:gradFill>
              </a:rPr>
              <a:t>Sources: Apple, Nest</a:t>
            </a:r>
            <a:endParaRPr lang="el-GB" sz="10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59743247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71B2349-1D05-4442-AE6E-6E6CE5AE5E7F}"/>
              </a:ext>
            </a:extLst>
          </p:cNvPr>
          <p:cNvSpPr>
            <a:spLocks noGrp="1"/>
          </p:cNvSpPr>
          <p:nvPr>
            <p:ph type="title"/>
          </p:nvPr>
        </p:nvSpPr>
        <p:spPr/>
        <p:txBody>
          <a:bodyPr/>
          <a:lstStyle/>
          <a:p>
            <a:r>
              <a:rPr lang="en-US" dirty="0"/>
              <a:t>How big is IoT ?</a:t>
            </a:r>
            <a:endParaRPr lang="el-GB" dirty="0"/>
          </a:p>
        </p:txBody>
      </p:sp>
      <p:sp>
        <p:nvSpPr>
          <p:cNvPr id="3" name="Θέση κειμένου 2">
            <a:extLst>
              <a:ext uri="{FF2B5EF4-FFF2-40B4-BE49-F238E27FC236}">
                <a16:creationId xmlns:a16="http://schemas.microsoft.com/office/drawing/2014/main" id="{7E40ABEC-F905-4D4E-9451-CFF1B71D957F}"/>
              </a:ext>
            </a:extLst>
          </p:cNvPr>
          <p:cNvSpPr>
            <a:spLocks noGrp="1"/>
          </p:cNvSpPr>
          <p:nvPr>
            <p:ph type="body" sz="quarter" idx="10"/>
          </p:nvPr>
        </p:nvSpPr>
        <p:spPr>
          <a:xfrm>
            <a:off x="586740" y="2060535"/>
            <a:ext cx="11018520" cy="1895904"/>
          </a:xfrm>
        </p:spPr>
        <p:txBody>
          <a:bodyPr/>
          <a:lstStyle/>
          <a:p>
            <a:r>
              <a:rPr lang="en-US" dirty="0"/>
              <a:t>“Tech analyst company IDC predicts that in total there will be 41.6 billion connected IoT devices by 2025, or "things." ”</a:t>
            </a:r>
          </a:p>
          <a:p>
            <a:endParaRPr lang="en-US" dirty="0"/>
          </a:p>
          <a:p>
            <a:r>
              <a:rPr lang="en-US" dirty="0"/>
              <a:t>- </a:t>
            </a:r>
            <a:r>
              <a:rPr lang="en-US" dirty="0" err="1"/>
              <a:t>Zdnet</a:t>
            </a:r>
            <a:endParaRPr lang="el-GB" dirty="0"/>
          </a:p>
        </p:txBody>
      </p:sp>
    </p:spTree>
    <p:extLst>
      <p:ext uri="{BB962C8B-B14F-4D97-AF65-F5344CB8AC3E}">
        <p14:creationId xmlns:p14="http://schemas.microsoft.com/office/powerpoint/2010/main" val="117703406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FCD036A-DCD6-3E49-A73D-5611E0722BDD}"/>
              </a:ext>
            </a:extLst>
          </p:cNvPr>
          <p:cNvSpPr>
            <a:spLocks noGrp="1"/>
          </p:cNvSpPr>
          <p:nvPr>
            <p:ph type="title"/>
          </p:nvPr>
        </p:nvSpPr>
        <p:spPr/>
        <p:txBody>
          <a:bodyPr/>
          <a:lstStyle/>
          <a:p>
            <a:r>
              <a:rPr lang="en-US" dirty="0"/>
              <a:t>IoT Devices with Timeseries Data</a:t>
            </a:r>
            <a:endParaRPr lang="el-GB" dirty="0"/>
          </a:p>
        </p:txBody>
      </p:sp>
      <p:pic>
        <p:nvPicPr>
          <p:cNvPr id="6" name="Εικόνα 5">
            <a:extLst>
              <a:ext uri="{FF2B5EF4-FFF2-40B4-BE49-F238E27FC236}">
                <a16:creationId xmlns:a16="http://schemas.microsoft.com/office/drawing/2014/main" id="{28F442CD-11CC-2145-9EDF-2A92756CB380}"/>
              </a:ext>
            </a:extLst>
          </p:cNvPr>
          <p:cNvPicPr>
            <a:picLocks noChangeAspect="1"/>
          </p:cNvPicPr>
          <p:nvPr/>
        </p:nvPicPr>
        <p:blipFill>
          <a:blip r:embed="rId2"/>
          <a:stretch>
            <a:fillRect/>
          </a:stretch>
        </p:blipFill>
        <p:spPr>
          <a:xfrm>
            <a:off x="3224648" y="1153795"/>
            <a:ext cx="5511848" cy="4550410"/>
          </a:xfrm>
          <a:prstGeom prst="rect">
            <a:avLst/>
          </a:prstGeom>
        </p:spPr>
      </p:pic>
    </p:spTree>
    <p:extLst>
      <p:ext uri="{BB962C8B-B14F-4D97-AF65-F5344CB8AC3E}">
        <p14:creationId xmlns:p14="http://schemas.microsoft.com/office/powerpoint/2010/main" val="208306805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FF37EF1-6D35-1F48-B767-0921A5DE9014}"/>
              </a:ext>
            </a:extLst>
          </p:cNvPr>
          <p:cNvSpPr>
            <a:spLocks noGrp="1"/>
          </p:cNvSpPr>
          <p:nvPr>
            <p:ph type="title"/>
          </p:nvPr>
        </p:nvSpPr>
        <p:spPr/>
        <p:txBody>
          <a:bodyPr/>
          <a:lstStyle/>
          <a:p>
            <a:r>
              <a:rPr lang="en-US" dirty="0"/>
              <a:t>Time-Series Insights (TSI)</a:t>
            </a:r>
            <a:endParaRPr lang="el-GB" dirty="0"/>
          </a:p>
        </p:txBody>
      </p:sp>
      <p:pic>
        <p:nvPicPr>
          <p:cNvPr id="5" name="Εικόνα 4">
            <a:extLst>
              <a:ext uri="{FF2B5EF4-FFF2-40B4-BE49-F238E27FC236}">
                <a16:creationId xmlns:a16="http://schemas.microsoft.com/office/drawing/2014/main" id="{E6051E5F-8AB8-9246-AFFA-995E2629851F}"/>
              </a:ext>
            </a:extLst>
          </p:cNvPr>
          <p:cNvPicPr>
            <a:picLocks noChangeAspect="1"/>
          </p:cNvPicPr>
          <p:nvPr/>
        </p:nvPicPr>
        <p:blipFill>
          <a:blip r:embed="rId2"/>
          <a:stretch>
            <a:fillRect/>
          </a:stretch>
        </p:blipFill>
        <p:spPr>
          <a:xfrm>
            <a:off x="2383320" y="1949652"/>
            <a:ext cx="6583846" cy="3771698"/>
          </a:xfrm>
          <a:prstGeom prst="rect">
            <a:avLst/>
          </a:prstGeom>
        </p:spPr>
      </p:pic>
      <p:sp>
        <p:nvSpPr>
          <p:cNvPr id="7" name="Θέση κειμένου 6">
            <a:extLst>
              <a:ext uri="{FF2B5EF4-FFF2-40B4-BE49-F238E27FC236}">
                <a16:creationId xmlns:a16="http://schemas.microsoft.com/office/drawing/2014/main" id="{D9C40D9E-8791-5E4D-B756-9EA485BA0351}"/>
              </a:ext>
            </a:extLst>
          </p:cNvPr>
          <p:cNvSpPr>
            <a:spLocks noGrp="1"/>
          </p:cNvSpPr>
          <p:nvPr>
            <p:ph type="body" sz="quarter" idx="10"/>
          </p:nvPr>
        </p:nvSpPr>
        <p:spPr>
          <a:xfrm>
            <a:off x="586390" y="1434370"/>
            <a:ext cx="11018520" cy="430887"/>
          </a:xfrm>
        </p:spPr>
        <p:txBody>
          <a:bodyPr/>
          <a:lstStyle/>
          <a:p>
            <a:r>
              <a:rPr lang="en-US" dirty="0"/>
              <a:t>TSI provides access to data via an amazing dashboard</a:t>
            </a:r>
            <a:endParaRPr lang="el-GB" dirty="0"/>
          </a:p>
        </p:txBody>
      </p:sp>
      <p:pic>
        <p:nvPicPr>
          <p:cNvPr id="9" name="Εικόνα 8">
            <a:extLst>
              <a:ext uri="{FF2B5EF4-FFF2-40B4-BE49-F238E27FC236}">
                <a16:creationId xmlns:a16="http://schemas.microsoft.com/office/drawing/2014/main" id="{1A178AB3-F735-734A-84F4-F001566E6941}"/>
              </a:ext>
            </a:extLst>
          </p:cNvPr>
          <p:cNvPicPr>
            <a:picLocks noChangeAspect="1"/>
          </p:cNvPicPr>
          <p:nvPr/>
        </p:nvPicPr>
        <p:blipFill>
          <a:blip r:embed="rId3"/>
          <a:stretch>
            <a:fillRect/>
          </a:stretch>
        </p:blipFill>
        <p:spPr>
          <a:xfrm>
            <a:off x="5675243" y="443517"/>
            <a:ext cx="1113183" cy="583803"/>
          </a:xfrm>
          <a:prstGeom prst="rect">
            <a:avLst/>
          </a:prstGeom>
        </p:spPr>
      </p:pic>
      <p:sp>
        <p:nvSpPr>
          <p:cNvPr id="10" name="TextBox 9">
            <a:extLst>
              <a:ext uri="{FF2B5EF4-FFF2-40B4-BE49-F238E27FC236}">
                <a16:creationId xmlns:a16="http://schemas.microsoft.com/office/drawing/2014/main" id="{70447E50-1A1D-3F4E-934E-5DFA10BA495F}"/>
              </a:ext>
            </a:extLst>
          </p:cNvPr>
          <p:cNvSpPr txBox="1"/>
          <p:nvPr/>
        </p:nvSpPr>
        <p:spPr>
          <a:xfrm>
            <a:off x="10624638" y="6487851"/>
            <a:ext cx="1384995" cy="153888"/>
          </a:xfrm>
          <a:prstGeom prst="rect">
            <a:avLst/>
          </a:prstGeom>
          <a:noFill/>
        </p:spPr>
        <p:txBody>
          <a:bodyPr wrap="none" lIns="0" tIns="0" rIns="0" bIns="0" rtlCol="0">
            <a:spAutoFit/>
          </a:bodyPr>
          <a:lstStyle/>
          <a:p>
            <a:r>
              <a:rPr lang="en-US" sz="1000" dirty="0">
                <a:gradFill>
                  <a:gsLst>
                    <a:gs pos="2917">
                      <a:schemeClr val="tx1"/>
                    </a:gs>
                    <a:gs pos="30000">
                      <a:schemeClr val="tx1"/>
                    </a:gs>
                  </a:gsLst>
                  <a:lin ang="5400000" scaled="0"/>
                </a:gradFill>
              </a:rPr>
              <a:t>Source : Microsoft Azure</a:t>
            </a:r>
            <a:endParaRPr lang="el-GB" sz="10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8346132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0797F2A-2CC2-8544-B226-99939A19A984}"/>
              </a:ext>
            </a:extLst>
          </p:cNvPr>
          <p:cNvSpPr>
            <a:spLocks noGrp="1"/>
          </p:cNvSpPr>
          <p:nvPr>
            <p:ph type="title"/>
          </p:nvPr>
        </p:nvSpPr>
        <p:spPr/>
        <p:txBody>
          <a:bodyPr/>
          <a:lstStyle/>
          <a:p>
            <a:r>
              <a:rPr lang="en-US" dirty="0"/>
              <a:t>Our Test Case</a:t>
            </a:r>
            <a:endParaRPr lang="el-GB" dirty="0"/>
          </a:p>
        </p:txBody>
      </p:sp>
      <p:sp>
        <p:nvSpPr>
          <p:cNvPr id="3" name="Θέση κειμένου 2">
            <a:extLst>
              <a:ext uri="{FF2B5EF4-FFF2-40B4-BE49-F238E27FC236}">
                <a16:creationId xmlns:a16="http://schemas.microsoft.com/office/drawing/2014/main" id="{8E178D32-602F-8E41-8E4A-DE6254E3DA06}"/>
              </a:ext>
            </a:extLst>
          </p:cNvPr>
          <p:cNvSpPr>
            <a:spLocks noGrp="1"/>
          </p:cNvSpPr>
          <p:nvPr>
            <p:ph type="body" sz="quarter" idx="10"/>
          </p:nvPr>
        </p:nvSpPr>
        <p:spPr>
          <a:xfrm>
            <a:off x="586390" y="2019321"/>
            <a:ext cx="5834288" cy="2240613"/>
          </a:xfrm>
        </p:spPr>
        <p:txBody>
          <a:bodyPr/>
          <a:lstStyle/>
          <a:p>
            <a:pPr marL="457200" indent="-457200">
              <a:buFont typeface="Arial" panose="020B0604020202020204" pitchFamily="34" charset="0"/>
              <a:buChar char="•"/>
            </a:pPr>
            <a:r>
              <a:rPr lang="en-US" dirty="0"/>
              <a:t>Two devices and each device has a temperature sensor</a:t>
            </a:r>
          </a:p>
          <a:p>
            <a:pPr marL="457200" indent="-457200">
              <a:buFont typeface="Arial" panose="020B0604020202020204" pitchFamily="34" charset="0"/>
              <a:buChar char="•"/>
            </a:pPr>
            <a:r>
              <a:rPr lang="en-US" dirty="0"/>
              <a:t>Each device calculates a temperature monthly mean and stores it locally</a:t>
            </a:r>
          </a:p>
        </p:txBody>
      </p:sp>
      <p:pic>
        <p:nvPicPr>
          <p:cNvPr id="4" name="Εικόνα 3">
            <a:extLst>
              <a:ext uri="{FF2B5EF4-FFF2-40B4-BE49-F238E27FC236}">
                <a16:creationId xmlns:a16="http://schemas.microsoft.com/office/drawing/2014/main" id="{18B70CCB-E00F-0D49-ACFB-CD159378BF1C}"/>
              </a:ext>
            </a:extLst>
          </p:cNvPr>
          <p:cNvPicPr>
            <a:picLocks noChangeAspect="1"/>
          </p:cNvPicPr>
          <p:nvPr/>
        </p:nvPicPr>
        <p:blipFill>
          <a:blip r:embed="rId2"/>
          <a:stretch>
            <a:fillRect/>
          </a:stretch>
        </p:blipFill>
        <p:spPr>
          <a:xfrm>
            <a:off x="6647729" y="1321904"/>
            <a:ext cx="4957881" cy="3635449"/>
          </a:xfrm>
          <a:prstGeom prst="rect">
            <a:avLst/>
          </a:prstGeom>
        </p:spPr>
      </p:pic>
    </p:spTree>
    <p:extLst>
      <p:ext uri="{BB962C8B-B14F-4D97-AF65-F5344CB8AC3E}">
        <p14:creationId xmlns:p14="http://schemas.microsoft.com/office/powerpoint/2010/main" val="293108449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A74F4FE-CB84-234C-8226-6DCB4013FB95}"/>
              </a:ext>
            </a:extLst>
          </p:cNvPr>
          <p:cNvSpPr>
            <a:spLocks noGrp="1"/>
          </p:cNvSpPr>
          <p:nvPr>
            <p:ph type="title"/>
          </p:nvPr>
        </p:nvSpPr>
        <p:spPr/>
        <p:txBody>
          <a:bodyPr/>
          <a:lstStyle/>
          <a:p>
            <a:r>
              <a:rPr lang="en-US" dirty="0"/>
              <a:t>Our Map</a:t>
            </a:r>
            <a:endParaRPr lang="el-GB" dirty="0"/>
          </a:p>
        </p:txBody>
      </p:sp>
      <p:pic>
        <p:nvPicPr>
          <p:cNvPr id="5" name="Εικόνα 4">
            <a:extLst>
              <a:ext uri="{FF2B5EF4-FFF2-40B4-BE49-F238E27FC236}">
                <a16:creationId xmlns:a16="http://schemas.microsoft.com/office/drawing/2014/main" id="{3C1C816E-5C8C-734D-B5C5-70359AFB1CD1}"/>
              </a:ext>
            </a:extLst>
          </p:cNvPr>
          <p:cNvPicPr>
            <a:picLocks noChangeAspect="1"/>
          </p:cNvPicPr>
          <p:nvPr/>
        </p:nvPicPr>
        <p:blipFill>
          <a:blip r:embed="rId2"/>
          <a:stretch>
            <a:fillRect/>
          </a:stretch>
        </p:blipFill>
        <p:spPr>
          <a:xfrm>
            <a:off x="1757569" y="1705113"/>
            <a:ext cx="8676861" cy="2892287"/>
          </a:xfrm>
          <a:prstGeom prst="rect">
            <a:avLst/>
          </a:prstGeom>
        </p:spPr>
      </p:pic>
    </p:spTree>
    <p:extLst>
      <p:ext uri="{BB962C8B-B14F-4D97-AF65-F5344CB8AC3E}">
        <p14:creationId xmlns:p14="http://schemas.microsoft.com/office/powerpoint/2010/main" val="213309607"/>
      </p:ext>
    </p:extLst>
  </p:cSld>
  <p:clrMapOvr>
    <a:masterClrMapping/>
  </p:clrMapOvr>
  <p:transition>
    <p:fade/>
  </p:transition>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6B78FCE4F94D941B32D6B6061C29C09" ma:contentTypeVersion="12" ma:contentTypeDescription="Create a new document." ma:contentTypeScope="" ma:versionID="31624e6d8e043a6a1f4b09adabada31e">
  <xsd:schema xmlns:xsd="http://www.w3.org/2001/XMLSchema" xmlns:xs="http://www.w3.org/2001/XMLSchema" xmlns:p="http://schemas.microsoft.com/office/2006/metadata/properties" xmlns:ns2="976fdccd-ca8b-4477-a16f-3129ac8e5ee5" xmlns:ns3="6d3b3f7c-4b71-40c9-8fff-4f7fb96ddea0" targetNamespace="http://schemas.microsoft.com/office/2006/metadata/properties" ma:root="true" ma:fieldsID="66ee5bbb11c78621360800e3e78489b1" ns2:_="" ns3:_="">
    <xsd:import namespace="976fdccd-ca8b-4477-a16f-3129ac8e5ee5"/>
    <xsd:import namespace="6d3b3f7c-4b71-40c9-8fff-4f7fb96dde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6fdccd-ca8b-4477-a16f-3129ac8e5ee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3b3f7c-4b71-40c9-8fff-4f7fb96dde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6d3b3f7c-4b71-40c9-8fff-4f7fb96ddea0"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CE5F0CDA-BD34-485A-92BD-16A779012A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6fdccd-ca8b-4477-a16f-3129ac8e5ee5"/>
    <ds:schemaRef ds:uri="6d3b3f7c-4b71-40c9-8fff-4f7fb96dde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http://purl.org/dc/dcmitype/"/>
    <ds:schemaRef ds:uri="http://purl.org/dc/elements/1.1/"/>
    <ds:schemaRef ds:uri="http://schemas.openxmlformats.org/package/2006/metadata/core-properties"/>
    <ds:schemaRef ds:uri="http://www.w3.org/XML/1998/namespace"/>
    <ds:schemaRef ds:uri="http://purl.org/dc/terms/"/>
    <ds:schemaRef ds:uri="http://schemas.microsoft.com/office/infopath/2007/PartnerControls"/>
    <ds:schemaRef ds:uri="965de625-df5b-42e9-a277-2113da4f1195"/>
    <ds:schemaRef ds:uri="dcf5ddc1-fb1d-440f-849a-6450bddbaed7"/>
    <ds:schemaRef ds:uri="6d3b3f7c-4b71-40c9-8fff-4f7fb96ddea0"/>
  </ds:schemaRefs>
</ds:datastoreItem>
</file>

<file path=docProps/app.xml><?xml version="1.0" encoding="utf-8"?>
<Properties xmlns="http://schemas.openxmlformats.org/officeDocument/2006/extended-properties" xmlns:vt="http://schemas.openxmlformats.org/officeDocument/2006/docPropsVTypes">
  <Template>WHITE TEMPLATE</Template>
  <TotalTime>1360</TotalTime>
  <Words>335</Words>
  <Application>Microsoft Macintosh PowerPoint</Application>
  <PresentationFormat>Ευρεία οθόνη</PresentationFormat>
  <Paragraphs>46</Paragraphs>
  <Slides>13</Slides>
  <Notes>4</Notes>
  <HiddenSlides>0</HiddenSlides>
  <MMClips>0</MMClips>
  <ScaleCrop>false</ScaleCrop>
  <HeadingPairs>
    <vt:vector size="6" baseType="variant">
      <vt:variant>
        <vt:lpstr>Γραμματοσειρές που χρησιμοποιούνται</vt:lpstr>
      </vt:variant>
      <vt:variant>
        <vt:i4>7</vt:i4>
      </vt:variant>
      <vt:variant>
        <vt:lpstr>Θέμα</vt:lpstr>
      </vt:variant>
      <vt:variant>
        <vt:i4>2</vt:i4>
      </vt:variant>
      <vt:variant>
        <vt:lpstr>Τίτλοι διαφανειών</vt:lpstr>
      </vt:variant>
      <vt:variant>
        <vt:i4>13</vt:i4>
      </vt:variant>
    </vt:vector>
  </HeadingPairs>
  <TitlesOfParts>
    <vt:vector size="22" baseType="lpstr">
      <vt:lpstr>Arial</vt:lpstr>
      <vt:lpstr>Consolas</vt:lpstr>
      <vt:lpstr>Segoe UI</vt:lpstr>
      <vt:lpstr>Segoe UI Light</vt:lpstr>
      <vt:lpstr>Segoe UI Semibold</vt:lpstr>
      <vt:lpstr>Segoe UI Semilight</vt:lpstr>
      <vt:lpstr>Wingdings</vt:lpstr>
      <vt:lpstr>WHITE TEMPLATE</vt:lpstr>
      <vt:lpstr>SOFT BLACK TEMPLATE</vt:lpstr>
      <vt:lpstr>Παρουσίαση του PowerPoint</vt:lpstr>
      <vt:lpstr>From IoT Devices to Time-Series Insights (TSI)</vt:lpstr>
      <vt:lpstr>Internet of Things (IoT)</vt:lpstr>
      <vt:lpstr>Παρουσίαση του PowerPoint</vt:lpstr>
      <vt:lpstr>How big is IoT ?</vt:lpstr>
      <vt:lpstr>IoT Devices with Timeseries Data</vt:lpstr>
      <vt:lpstr>Time-Series Insights (TSI)</vt:lpstr>
      <vt:lpstr>Our Test Case</vt:lpstr>
      <vt:lpstr>Our Map</vt:lpstr>
      <vt:lpstr>Demo / Hands-On</vt:lpstr>
      <vt:lpstr>Our Map</vt:lpstr>
      <vt:lpstr>Speaker: Konstantinos Barmpas</vt:lpstr>
      <vt:lpstr>Thank you !</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Barmpas, Konstantinos</cp:lastModifiedBy>
  <cp:revision>67</cp:revision>
  <dcterms:created xsi:type="dcterms:W3CDTF">2019-03-28T18:40:02Z</dcterms:created>
  <dcterms:modified xsi:type="dcterms:W3CDTF">2021-08-23T16:25:36Z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0x010100F6B78FCE4F94D941B32D6B6061C29C09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