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B2D"/>
    <a:srgbClr val="CE1E82"/>
    <a:srgbClr val="272F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75" autoAdjust="0"/>
    <p:restoredTop sz="94641" autoAdjust="0"/>
  </p:normalViewPr>
  <p:slideViewPr>
    <p:cSldViewPr snapToGrid="0">
      <p:cViewPr varScale="1">
        <p:scale>
          <a:sx n="78" d="100"/>
          <a:sy n="78" d="100"/>
        </p:scale>
        <p:origin x="1205"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E06895-E411-444E-92F0-E1F43C5B9AD4}" type="datetimeFigureOut">
              <a:rPr lang="el-GR" smtClean="0"/>
              <a:t>22/9/2024</a:t>
            </a:fld>
            <a:endParaRPr lang="el-G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66B0DF-8290-49D6-AD4A-66FEFED85A5C}" type="slidenum">
              <a:rPr lang="el-GR" smtClean="0"/>
              <a:t>‹#›</a:t>
            </a:fld>
            <a:endParaRPr lang="el-GR"/>
          </a:p>
        </p:txBody>
      </p:sp>
    </p:spTree>
    <p:extLst>
      <p:ext uri="{BB962C8B-B14F-4D97-AF65-F5344CB8AC3E}">
        <p14:creationId xmlns:p14="http://schemas.microsoft.com/office/powerpoint/2010/main" val="3702881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66B0DF-8290-49D6-AD4A-66FEFED85A5C}" type="slidenum">
              <a:rPr lang="el-GR" smtClean="0"/>
              <a:t>6</a:t>
            </a:fld>
            <a:endParaRPr lang="el-GR"/>
          </a:p>
        </p:txBody>
      </p:sp>
    </p:spTree>
    <p:extLst>
      <p:ext uri="{BB962C8B-B14F-4D97-AF65-F5344CB8AC3E}">
        <p14:creationId xmlns:p14="http://schemas.microsoft.com/office/powerpoint/2010/main" val="1064374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66B0DF-8290-49D6-AD4A-66FEFED85A5C}" type="slidenum">
              <a:rPr lang="el-GR" smtClean="0"/>
              <a:t>15</a:t>
            </a:fld>
            <a:endParaRPr lang="el-GR"/>
          </a:p>
        </p:txBody>
      </p:sp>
    </p:spTree>
    <p:extLst>
      <p:ext uri="{BB962C8B-B14F-4D97-AF65-F5344CB8AC3E}">
        <p14:creationId xmlns:p14="http://schemas.microsoft.com/office/powerpoint/2010/main" val="2377264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66B0DF-8290-49D6-AD4A-66FEFED85A5C}" type="slidenum">
              <a:rPr lang="el-GR" smtClean="0"/>
              <a:t>16</a:t>
            </a:fld>
            <a:endParaRPr lang="el-GR"/>
          </a:p>
        </p:txBody>
      </p:sp>
    </p:spTree>
    <p:extLst>
      <p:ext uri="{BB962C8B-B14F-4D97-AF65-F5344CB8AC3E}">
        <p14:creationId xmlns:p14="http://schemas.microsoft.com/office/powerpoint/2010/main" val="3812377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66B0DF-8290-49D6-AD4A-66FEFED85A5C}" type="slidenum">
              <a:rPr lang="el-GR" smtClean="0"/>
              <a:t>17</a:t>
            </a:fld>
            <a:endParaRPr lang="el-GR"/>
          </a:p>
        </p:txBody>
      </p:sp>
    </p:spTree>
    <p:extLst>
      <p:ext uri="{BB962C8B-B14F-4D97-AF65-F5344CB8AC3E}">
        <p14:creationId xmlns:p14="http://schemas.microsoft.com/office/powerpoint/2010/main" val="3085311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66B0DF-8290-49D6-AD4A-66FEFED85A5C}" type="slidenum">
              <a:rPr lang="el-GR" smtClean="0"/>
              <a:t>18</a:t>
            </a:fld>
            <a:endParaRPr lang="el-GR"/>
          </a:p>
        </p:txBody>
      </p:sp>
    </p:spTree>
    <p:extLst>
      <p:ext uri="{BB962C8B-B14F-4D97-AF65-F5344CB8AC3E}">
        <p14:creationId xmlns:p14="http://schemas.microsoft.com/office/powerpoint/2010/main" val="2926406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66B0DF-8290-49D6-AD4A-66FEFED85A5C}" type="slidenum">
              <a:rPr lang="el-GR" smtClean="0"/>
              <a:t>19</a:t>
            </a:fld>
            <a:endParaRPr lang="el-GR"/>
          </a:p>
        </p:txBody>
      </p:sp>
    </p:spTree>
    <p:extLst>
      <p:ext uri="{BB962C8B-B14F-4D97-AF65-F5344CB8AC3E}">
        <p14:creationId xmlns:p14="http://schemas.microsoft.com/office/powerpoint/2010/main" val="17287304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66B0DF-8290-49D6-AD4A-66FEFED85A5C}" type="slidenum">
              <a:rPr lang="el-GR" smtClean="0"/>
              <a:t>20</a:t>
            </a:fld>
            <a:endParaRPr lang="el-GR"/>
          </a:p>
        </p:txBody>
      </p:sp>
    </p:spTree>
    <p:extLst>
      <p:ext uri="{BB962C8B-B14F-4D97-AF65-F5344CB8AC3E}">
        <p14:creationId xmlns:p14="http://schemas.microsoft.com/office/powerpoint/2010/main" val="2841882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66B0DF-8290-49D6-AD4A-66FEFED85A5C}" type="slidenum">
              <a:rPr lang="el-GR" smtClean="0"/>
              <a:t>7</a:t>
            </a:fld>
            <a:endParaRPr lang="el-GR"/>
          </a:p>
        </p:txBody>
      </p:sp>
    </p:spTree>
    <p:extLst>
      <p:ext uri="{BB962C8B-B14F-4D97-AF65-F5344CB8AC3E}">
        <p14:creationId xmlns:p14="http://schemas.microsoft.com/office/powerpoint/2010/main" val="2006906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66B0DF-8290-49D6-AD4A-66FEFED85A5C}" type="slidenum">
              <a:rPr lang="el-GR" smtClean="0"/>
              <a:t>8</a:t>
            </a:fld>
            <a:endParaRPr lang="el-GR"/>
          </a:p>
        </p:txBody>
      </p:sp>
    </p:spTree>
    <p:extLst>
      <p:ext uri="{BB962C8B-B14F-4D97-AF65-F5344CB8AC3E}">
        <p14:creationId xmlns:p14="http://schemas.microsoft.com/office/powerpoint/2010/main" val="990592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66B0DF-8290-49D6-AD4A-66FEFED85A5C}" type="slidenum">
              <a:rPr lang="el-GR" smtClean="0"/>
              <a:t>9</a:t>
            </a:fld>
            <a:endParaRPr lang="el-GR"/>
          </a:p>
        </p:txBody>
      </p:sp>
    </p:spTree>
    <p:extLst>
      <p:ext uri="{BB962C8B-B14F-4D97-AF65-F5344CB8AC3E}">
        <p14:creationId xmlns:p14="http://schemas.microsoft.com/office/powerpoint/2010/main" val="3839286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66B0DF-8290-49D6-AD4A-66FEFED85A5C}" type="slidenum">
              <a:rPr lang="el-GR" smtClean="0"/>
              <a:t>10</a:t>
            </a:fld>
            <a:endParaRPr lang="el-GR"/>
          </a:p>
        </p:txBody>
      </p:sp>
    </p:spTree>
    <p:extLst>
      <p:ext uri="{BB962C8B-B14F-4D97-AF65-F5344CB8AC3E}">
        <p14:creationId xmlns:p14="http://schemas.microsoft.com/office/powerpoint/2010/main" val="3790916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66B0DF-8290-49D6-AD4A-66FEFED85A5C}" type="slidenum">
              <a:rPr lang="el-GR" smtClean="0"/>
              <a:t>11</a:t>
            </a:fld>
            <a:endParaRPr lang="el-GR"/>
          </a:p>
        </p:txBody>
      </p:sp>
    </p:spTree>
    <p:extLst>
      <p:ext uri="{BB962C8B-B14F-4D97-AF65-F5344CB8AC3E}">
        <p14:creationId xmlns:p14="http://schemas.microsoft.com/office/powerpoint/2010/main" val="3374371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66B0DF-8290-49D6-AD4A-66FEFED85A5C}" type="slidenum">
              <a:rPr lang="el-GR" smtClean="0"/>
              <a:t>12</a:t>
            </a:fld>
            <a:endParaRPr lang="el-GR"/>
          </a:p>
        </p:txBody>
      </p:sp>
    </p:spTree>
    <p:extLst>
      <p:ext uri="{BB962C8B-B14F-4D97-AF65-F5344CB8AC3E}">
        <p14:creationId xmlns:p14="http://schemas.microsoft.com/office/powerpoint/2010/main" val="63605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66B0DF-8290-49D6-AD4A-66FEFED85A5C}" type="slidenum">
              <a:rPr lang="el-GR" smtClean="0"/>
              <a:t>13</a:t>
            </a:fld>
            <a:endParaRPr lang="el-GR"/>
          </a:p>
        </p:txBody>
      </p:sp>
    </p:spTree>
    <p:extLst>
      <p:ext uri="{BB962C8B-B14F-4D97-AF65-F5344CB8AC3E}">
        <p14:creationId xmlns:p14="http://schemas.microsoft.com/office/powerpoint/2010/main" val="2694918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66B0DF-8290-49D6-AD4A-66FEFED85A5C}" type="slidenum">
              <a:rPr lang="el-GR" smtClean="0"/>
              <a:t>14</a:t>
            </a:fld>
            <a:endParaRPr lang="el-GR"/>
          </a:p>
        </p:txBody>
      </p:sp>
    </p:spTree>
    <p:extLst>
      <p:ext uri="{BB962C8B-B14F-4D97-AF65-F5344CB8AC3E}">
        <p14:creationId xmlns:p14="http://schemas.microsoft.com/office/powerpoint/2010/main" val="39378082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7" name="Text Placeholder 26"/>
          <p:cNvSpPr>
            <a:spLocks noGrp="1"/>
          </p:cNvSpPr>
          <p:nvPr>
            <p:ph type="body" sz="quarter" idx="11" hasCustomPrompt="1"/>
          </p:nvPr>
        </p:nvSpPr>
        <p:spPr>
          <a:xfrm>
            <a:off x="1074420" y="1057481"/>
            <a:ext cx="10001249" cy="370800"/>
          </a:xfrm>
          <a:prstGeom prst="rect">
            <a:avLst/>
          </a:prstGeom>
        </p:spPr>
        <p:txBody>
          <a:bodyPr anchor="ctr" anchorCtr="0">
            <a:noAutofit/>
          </a:bodyPr>
          <a:lstStyle>
            <a:lvl1pPr marL="0" indent="0" algn="ctr">
              <a:buNone/>
              <a:defRPr sz="2800" baseline="0">
                <a:solidFill>
                  <a:srgbClr val="990B2D"/>
                </a:solidFill>
              </a:defRPr>
            </a:lvl1pPr>
            <a:lvl2pPr marL="457200" indent="0">
              <a:buNone/>
              <a:defRPr/>
            </a:lvl2pPr>
          </a:lstStyle>
          <a:p>
            <a:pPr lvl="0"/>
            <a:r>
              <a:rPr lang="el-GR" dirty="0"/>
              <a:t>Τίτλος διπλωματικής εργασίας</a:t>
            </a:r>
          </a:p>
        </p:txBody>
      </p:sp>
      <p:sp>
        <p:nvSpPr>
          <p:cNvPr id="3" name="Text Placeholder 26">
            <a:extLst>
              <a:ext uri="{FF2B5EF4-FFF2-40B4-BE49-F238E27FC236}">
                <a16:creationId xmlns:a16="http://schemas.microsoft.com/office/drawing/2014/main" id="{EACACE9C-AF23-63AA-D0AB-693F928BF46B}"/>
              </a:ext>
            </a:extLst>
          </p:cNvPr>
          <p:cNvSpPr>
            <a:spLocks noGrp="1"/>
          </p:cNvSpPr>
          <p:nvPr>
            <p:ph type="body" sz="quarter" idx="13" hasCustomPrompt="1"/>
          </p:nvPr>
        </p:nvSpPr>
        <p:spPr>
          <a:xfrm>
            <a:off x="3774245" y="2352333"/>
            <a:ext cx="4643503" cy="370800"/>
          </a:xfrm>
          <a:prstGeom prst="rect">
            <a:avLst/>
          </a:prstGeom>
        </p:spPr>
        <p:txBody>
          <a:bodyPr anchor="ctr" anchorCtr="0">
            <a:noAutofit/>
          </a:bodyPr>
          <a:lstStyle>
            <a:lvl1pPr marL="0" indent="0" algn="ctr">
              <a:buNone/>
              <a:defRPr sz="2400" baseline="0"/>
            </a:lvl1pPr>
            <a:lvl2pPr marL="457200" indent="0">
              <a:buNone/>
              <a:defRPr/>
            </a:lvl2pPr>
          </a:lstStyle>
          <a:p>
            <a:pPr lvl="0"/>
            <a:r>
              <a:rPr lang="en-US" dirty="0" err="1"/>
              <a:t>Ό</a:t>
            </a:r>
            <a:r>
              <a:rPr lang="el-GR" dirty="0" err="1"/>
              <a:t>νομα</a:t>
            </a:r>
            <a:r>
              <a:rPr lang="el-GR" dirty="0"/>
              <a:t> Επώνυμο</a:t>
            </a:r>
          </a:p>
        </p:txBody>
      </p:sp>
      <p:sp>
        <p:nvSpPr>
          <p:cNvPr id="5" name="TextBox 4">
            <a:extLst>
              <a:ext uri="{FF2B5EF4-FFF2-40B4-BE49-F238E27FC236}">
                <a16:creationId xmlns:a16="http://schemas.microsoft.com/office/drawing/2014/main" id="{B24CB361-F4E5-CCB0-37CB-74B1FE9C9EF3}"/>
              </a:ext>
            </a:extLst>
          </p:cNvPr>
          <p:cNvSpPr txBox="1"/>
          <p:nvPr userDrawn="1"/>
        </p:nvSpPr>
        <p:spPr>
          <a:xfrm>
            <a:off x="3513399" y="3167758"/>
            <a:ext cx="5165196" cy="1323439"/>
          </a:xfrm>
          <a:prstGeom prst="rect">
            <a:avLst/>
          </a:prstGeom>
          <a:noFill/>
        </p:spPr>
        <p:txBody>
          <a:bodyPr wrap="none" rtlCol="0">
            <a:spAutoFit/>
          </a:bodyPr>
          <a:lstStyle/>
          <a:p>
            <a:pPr algn="ctr"/>
            <a:r>
              <a:rPr lang="el-GR" sz="1600" i="1" dirty="0"/>
              <a:t>Μεταπτυχιακό Δίπλωμα Ειδίκευσης</a:t>
            </a:r>
          </a:p>
          <a:p>
            <a:pPr algn="ctr"/>
            <a:r>
              <a:rPr lang="el-GR" sz="1600" i="1" dirty="0"/>
              <a:t>Εφαρμοσμένη Οικονομική και Ανάλυση Δεδομένων</a:t>
            </a:r>
          </a:p>
          <a:p>
            <a:pPr algn="ctr"/>
            <a:r>
              <a:rPr lang="el-GR" sz="1600" dirty="0"/>
              <a:t>Τμήμα Οικονομικών Επιστημών</a:t>
            </a:r>
          </a:p>
          <a:p>
            <a:pPr algn="ctr"/>
            <a:r>
              <a:rPr lang="el-GR" sz="1600" dirty="0"/>
              <a:t>Σχολή Οικονομικών Επιστημών και Διοίκησης Επιχειρήσεων</a:t>
            </a:r>
          </a:p>
          <a:p>
            <a:pPr algn="ctr"/>
            <a:r>
              <a:rPr lang="el-GR" sz="1600" dirty="0"/>
              <a:t>ΠΑΝΕΠΙΣΤΗΜΙΟ ΠΑΤΡΩΝ</a:t>
            </a:r>
            <a:endParaRPr lang="en-GR" sz="2400" dirty="0"/>
          </a:p>
        </p:txBody>
      </p:sp>
      <p:pic>
        <p:nvPicPr>
          <p:cNvPr id="11" name="Picture 10" descr="A picture containing text, orange&#10;&#10;Description automatically generated">
            <a:extLst>
              <a:ext uri="{FF2B5EF4-FFF2-40B4-BE49-F238E27FC236}">
                <a16:creationId xmlns:a16="http://schemas.microsoft.com/office/drawing/2014/main" id="{734AB7B9-BBE3-4399-4860-FE4D9BA5ED35}"/>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5028873" y="4427808"/>
            <a:ext cx="2134249" cy="2134249"/>
          </a:xfrm>
          <a:prstGeom prst="rect">
            <a:avLst/>
          </a:prstGeom>
        </p:spPr>
      </p:pic>
      <p:sp>
        <p:nvSpPr>
          <p:cNvPr id="6" name="Text Placeholder 5"/>
          <p:cNvSpPr>
            <a:spLocks noGrp="1"/>
          </p:cNvSpPr>
          <p:nvPr>
            <p:ph type="body" sz="quarter" idx="14" hasCustomPrompt="1"/>
          </p:nvPr>
        </p:nvSpPr>
        <p:spPr>
          <a:xfrm>
            <a:off x="80362" y="6619461"/>
            <a:ext cx="3974805" cy="208722"/>
          </a:xfrm>
          <a:prstGeom prst="rect">
            <a:avLst/>
          </a:prstGeom>
        </p:spPr>
        <p:txBody>
          <a:bodyPr/>
          <a:lstStyle>
            <a:lvl1pPr marL="0" indent="0">
              <a:buNone/>
              <a:defRPr sz="1400">
                <a:solidFill>
                  <a:schemeClr val="bg1">
                    <a:lumMod val="95000"/>
                  </a:schemeClr>
                </a:solidFill>
              </a:defRPr>
            </a:lvl1pPr>
          </a:lstStyle>
          <a:p>
            <a:pPr lvl="0"/>
            <a:r>
              <a:rPr lang="el-GR" dirty="0"/>
              <a:t>Συγγραφέας</a:t>
            </a:r>
          </a:p>
        </p:txBody>
      </p:sp>
      <p:sp>
        <p:nvSpPr>
          <p:cNvPr id="8" name="Text Placeholder 7"/>
          <p:cNvSpPr>
            <a:spLocks noGrp="1"/>
          </p:cNvSpPr>
          <p:nvPr>
            <p:ph type="body" sz="quarter" idx="15" hasCustomPrompt="1"/>
          </p:nvPr>
        </p:nvSpPr>
        <p:spPr>
          <a:xfrm>
            <a:off x="4412559" y="6619461"/>
            <a:ext cx="4105275" cy="236917"/>
          </a:xfrm>
          <a:prstGeom prst="rect">
            <a:avLst/>
          </a:prstGeom>
        </p:spPr>
        <p:txBody>
          <a:bodyPr/>
          <a:lstStyle>
            <a:lvl1pPr marL="0" indent="0">
              <a:buNone/>
              <a:defRPr sz="1400">
                <a:solidFill>
                  <a:srgbClr val="990B2D"/>
                </a:solidFill>
              </a:defRPr>
            </a:lvl1pPr>
          </a:lstStyle>
          <a:p>
            <a:pPr lvl="0"/>
            <a:r>
              <a:rPr lang="el-GR" dirty="0"/>
              <a:t>Τίτλος</a:t>
            </a:r>
          </a:p>
        </p:txBody>
      </p:sp>
    </p:spTree>
    <p:extLst>
      <p:ext uri="{BB962C8B-B14F-4D97-AF65-F5344CB8AC3E}">
        <p14:creationId xmlns:p14="http://schemas.microsoft.com/office/powerpoint/2010/main" val="2851695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0333D6-EEF4-E691-056F-D3F45440B2EB}"/>
              </a:ext>
            </a:extLst>
          </p:cNvPr>
          <p:cNvPicPr>
            <a:picLocks noChangeAspect="1"/>
          </p:cNvPicPr>
          <p:nvPr userDrawn="1"/>
        </p:nvPicPr>
        <p:blipFill>
          <a:blip r:embed="rId2"/>
          <a:stretch>
            <a:fillRect/>
          </a:stretch>
        </p:blipFill>
        <p:spPr>
          <a:xfrm>
            <a:off x="0" y="359573"/>
            <a:ext cx="12192000" cy="588953"/>
          </a:xfrm>
          <a:prstGeom prst="rect">
            <a:avLst/>
          </a:prstGeom>
        </p:spPr>
      </p:pic>
      <p:sp>
        <p:nvSpPr>
          <p:cNvPr id="2" name="Title 1"/>
          <p:cNvSpPr>
            <a:spLocks noGrp="1"/>
          </p:cNvSpPr>
          <p:nvPr>
            <p:ph type="title"/>
          </p:nvPr>
        </p:nvSpPr>
        <p:spPr/>
        <p:txBody>
          <a:bodyPr/>
          <a:lstStyle/>
          <a:p>
            <a:r>
              <a:rPr lang="en-US"/>
              <a:t>Click to edit Master title style</a:t>
            </a:r>
            <a:endParaRPr lang="el-GR" dirty="0"/>
          </a:p>
        </p:txBody>
      </p:sp>
      <p:sp>
        <p:nvSpPr>
          <p:cNvPr id="3" name="Content Placeholder 2"/>
          <p:cNvSpPr>
            <a:spLocks noGrp="1"/>
          </p:cNvSpPr>
          <p:nvPr>
            <p:ph idx="1"/>
          </p:nvPr>
        </p:nvSpPr>
        <p:spPr>
          <a:xfrm>
            <a:off x="825616" y="1532572"/>
            <a:ext cx="10515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9" name="Text Placeholder 26">
            <a:extLst>
              <a:ext uri="{FF2B5EF4-FFF2-40B4-BE49-F238E27FC236}">
                <a16:creationId xmlns:a16="http://schemas.microsoft.com/office/drawing/2014/main" id="{F660BD1E-5759-1B8B-DF8A-FADFB18E3F20}"/>
              </a:ext>
            </a:extLst>
          </p:cNvPr>
          <p:cNvSpPr>
            <a:spLocks noGrp="1"/>
          </p:cNvSpPr>
          <p:nvPr>
            <p:ph type="body" sz="quarter" idx="13" hasCustomPrompt="1"/>
          </p:nvPr>
        </p:nvSpPr>
        <p:spPr>
          <a:xfrm>
            <a:off x="91440" y="468649"/>
            <a:ext cx="10001249" cy="370800"/>
          </a:xfrm>
          <a:prstGeom prst="rect">
            <a:avLst/>
          </a:prstGeom>
        </p:spPr>
        <p:txBody>
          <a:bodyPr anchor="ctr" anchorCtr="0">
            <a:noAutofit/>
          </a:bodyPr>
          <a:lstStyle>
            <a:lvl1pPr marL="0" indent="0" algn="l">
              <a:buNone/>
              <a:defRPr sz="2800" i="0" baseline="0">
                <a:solidFill>
                  <a:srgbClr val="990B2D"/>
                </a:solidFill>
              </a:defRPr>
            </a:lvl1pPr>
            <a:lvl2pPr marL="457200" indent="0">
              <a:buNone/>
              <a:defRPr/>
            </a:lvl2pPr>
          </a:lstStyle>
          <a:p>
            <a:pPr lvl="0"/>
            <a:r>
              <a:rPr lang="el-GR" dirty="0"/>
              <a:t>Τ</a:t>
            </a:r>
            <a:r>
              <a:rPr lang="en-US" dirty="0" err="1"/>
              <a:t>ί</a:t>
            </a:r>
            <a:r>
              <a:rPr lang="el-GR" dirty="0" err="1"/>
              <a:t>τλος</a:t>
            </a:r>
            <a:r>
              <a:rPr lang="el-GR" dirty="0"/>
              <a:t> ενότητας</a:t>
            </a:r>
          </a:p>
        </p:txBody>
      </p:sp>
      <p:sp>
        <p:nvSpPr>
          <p:cNvPr id="10" name="Slide Number Placeholder 6">
            <a:extLst>
              <a:ext uri="{FF2B5EF4-FFF2-40B4-BE49-F238E27FC236}">
                <a16:creationId xmlns:a16="http://schemas.microsoft.com/office/drawing/2014/main" id="{B623E859-9AE8-D439-ADA8-C4BCA54989C8}"/>
              </a:ext>
            </a:extLst>
          </p:cNvPr>
          <p:cNvSpPr>
            <a:spLocks noGrp="1"/>
          </p:cNvSpPr>
          <p:nvPr>
            <p:ph type="sldNum" sz="quarter" idx="12"/>
          </p:nvPr>
        </p:nvSpPr>
        <p:spPr>
          <a:xfrm>
            <a:off x="8721090" y="6609522"/>
            <a:ext cx="3275440" cy="228600"/>
          </a:xfrm>
          <a:prstGeom prst="rect">
            <a:avLst/>
          </a:prstGeom>
        </p:spPr>
        <p:txBody>
          <a:bodyPr/>
          <a:lstStyle>
            <a:lvl1pPr>
              <a:defRPr sz="1400" baseline="0">
                <a:solidFill>
                  <a:srgbClr val="990B2D"/>
                </a:solidFill>
              </a:defRPr>
            </a:lvl1pPr>
          </a:lstStyle>
          <a:p>
            <a:pPr algn="r"/>
            <a:fld id="{28C4B9FD-BBCD-4D20-BE68-D5FD8F544B57}" type="slidenum">
              <a:rPr lang="el-GR" smtClean="0"/>
              <a:pPr algn="r"/>
              <a:t>‹#›</a:t>
            </a:fld>
            <a:endParaRPr lang="el-GR" dirty="0"/>
          </a:p>
        </p:txBody>
      </p:sp>
      <p:sp>
        <p:nvSpPr>
          <p:cNvPr id="6" name="Text Placeholder 5"/>
          <p:cNvSpPr>
            <a:spLocks noGrp="1"/>
          </p:cNvSpPr>
          <p:nvPr>
            <p:ph type="body" sz="quarter" idx="14" hasCustomPrompt="1"/>
          </p:nvPr>
        </p:nvSpPr>
        <p:spPr>
          <a:xfrm>
            <a:off x="80362" y="6619461"/>
            <a:ext cx="3974805" cy="208722"/>
          </a:xfrm>
          <a:prstGeom prst="rect">
            <a:avLst/>
          </a:prstGeom>
        </p:spPr>
        <p:txBody>
          <a:bodyPr/>
          <a:lstStyle>
            <a:lvl1pPr marL="0" indent="0">
              <a:buNone/>
              <a:defRPr sz="1400">
                <a:solidFill>
                  <a:schemeClr val="bg1">
                    <a:lumMod val="95000"/>
                  </a:schemeClr>
                </a:solidFill>
              </a:defRPr>
            </a:lvl1pPr>
          </a:lstStyle>
          <a:p>
            <a:pPr lvl="0"/>
            <a:r>
              <a:rPr lang="el-GR" dirty="0"/>
              <a:t>Συγγραφέας</a:t>
            </a:r>
          </a:p>
        </p:txBody>
      </p:sp>
      <p:sp>
        <p:nvSpPr>
          <p:cNvPr id="14" name="Text Placeholder 5"/>
          <p:cNvSpPr>
            <a:spLocks noGrp="1"/>
          </p:cNvSpPr>
          <p:nvPr>
            <p:ph type="body" sz="quarter" idx="16" hasCustomPrompt="1"/>
          </p:nvPr>
        </p:nvSpPr>
        <p:spPr>
          <a:xfrm>
            <a:off x="91440" y="42448"/>
            <a:ext cx="5911795" cy="287307"/>
          </a:xfrm>
          <a:prstGeom prst="rect">
            <a:avLst/>
          </a:prstGeom>
        </p:spPr>
        <p:txBody>
          <a:bodyPr/>
          <a:lstStyle>
            <a:lvl1pPr marL="0" indent="0" algn="r">
              <a:buNone/>
              <a:defRPr sz="1600">
                <a:solidFill>
                  <a:schemeClr val="bg1">
                    <a:lumMod val="95000"/>
                  </a:schemeClr>
                </a:solidFill>
              </a:defRPr>
            </a:lvl1pPr>
          </a:lstStyle>
          <a:p>
            <a:pPr lvl="0"/>
            <a:r>
              <a:rPr lang="el-GR" dirty="0"/>
              <a:t>Ενότητα</a:t>
            </a:r>
          </a:p>
        </p:txBody>
      </p:sp>
      <p:sp>
        <p:nvSpPr>
          <p:cNvPr id="15" name="Text Placeholder 5"/>
          <p:cNvSpPr>
            <a:spLocks noGrp="1"/>
          </p:cNvSpPr>
          <p:nvPr>
            <p:ph type="body" sz="quarter" idx="17" hasCustomPrompt="1"/>
          </p:nvPr>
        </p:nvSpPr>
        <p:spPr>
          <a:xfrm>
            <a:off x="6096000" y="52851"/>
            <a:ext cx="5911795" cy="287307"/>
          </a:xfrm>
          <a:prstGeom prst="rect">
            <a:avLst/>
          </a:prstGeom>
        </p:spPr>
        <p:txBody>
          <a:bodyPr/>
          <a:lstStyle>
            <a:lvl1pPr marL="0" indent="0" algn="l">
              <a:buNone/>
              <a:defRPr sz="1600">
                <a:solidFill>
                  <a:srgbClr val="C00000"/>
                </a:solidFill>
              </a:defRPr>
            </a:lvl1pPr>
          </a:lstStyle>
          <a:p>
            <a:pPr lvl="0"/>
            <a:r>
              <a:rPr lang="el-GR" dirty="0" err="1"/>
              <a:t>Υποενότητα</a:t>
            </a:r>
            <a:endParaRPr lang="el-GR" dirty="0"/>
          </a:p>
        </p:txBody>
      </p:sp>
      <p:sp>
        <p:nvSpPr>
          <p:cNvPr id="11" name="Text Placeholder 7"/>
          <p:cNvSpPr>
            <a:spLocks noGrp="1"/>
          </p:cNvSpPr>
          <p:nvPr>
            <p:ph type="body" sz="quarter" idx="15" hasCustomPrompt="1"/>
          </p:nvPr>
        </p:nvSpPr>
        <p:spPr>
          <a:xfrm>
            <a:off x="4412559" y="6619461"/>
            <a:ext cx="4105275" cy="236917"/>
          </a:xfrm>
          <a:prstGeom prst="rect">
            <a:avLst/>
          </a:prstGeom>
        </p:spPr>
        <p:txBody>
          <a:bodyPr/>
          <a:lstStyle>
            <a:lvl1pPr marL="0" indent="0">
              <a:buNone/>
              <a:defRPr sz="1400">
                <a:solidFill>
                  <a:srgbClr val="990B2D"/>
                </a:solidFill>
              </a:defRPr>
            </a:lvl1pPr>
          </a:lstStyle>
          <a:p>
            <a:pPr lvl="0"/>
            <a:r>
              <a:rPr lang="el-GR" dirty="0"/>
              <a:t>Τίτλος</a:t>
            </a:r>
          </a:p>
        </p:txBody>
      </p:sp>
    </p:spTree>
    <p:extLst>
      <p:ext uri="{BB962C8B-B14F-4D97-AF65-F5344CB8AC3E}">
        <p14:creationId xmlns:p14="http://schemas.microsoft.com/office/powerpoint/2010/main" val="1588573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l-GR" dirty="0"/>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7" name="Picture 6">
            <a:extLst>
              <a:ext uri="{FF2B5EF4-FFF2-40B4-BE49-F238E27FC236}">
                <a16:creationId xmlns:a16="http://schemas.microsoft.com/office/drawing/2014/main" id="{25DAA7C3-D8CB-0DB7-F238-E903B0B31499}"/>
              </a:ext>
            </a:extLst>
          </p:cNvPr>
          <p:cNvPicPr>
            <a:picLocks noChangeAspect="1"/>
          </p:cNvPicPr>
          <p:nvPr userDrawn="1"/>
        </p:nvPicPr>
        <p:blipFill>
          <a:blip r:embed="rId2"/>
          <a:stretch>
            <a:fillRect/>
          </a:stretch>
        </p:blipFill>
        <p:spPr>
          <a:xfrm>
            <a:off x="0" y="359573"/>
            <a:ext cx="12192000" cy="588953"/>
          </a:xfrm>
          <a:prstGeom prst="rect">
            <a:avLst/>
          </a:prstGeom>
        </p:spPr>
      </p:pic>
      <p:sp>
        <p:nvSpPr>
          <p:cNvPr id="8" name="Slide Number Placeholder 6">
            <a:extLst>
              <a:ext uri="{FF2B5EF4-FFF2-40B4-BE49-F238E27FC236}">
                <a16:creationId xmlns:a16="http://schemas.microsoft.com/office/drawing/2014/main" id="{B623E859-9AE8-D439-ADA8-C4BCA54989C8}"/>
              </a:ext>
            </a:extLst>
          </p:cNvPr>
          <p:cNvSpPr>
            <a:spLocks noGrp="1"/>
          </p:cNvSpPr>
          <p:nvPr>
            <p:ph type="sldNum" sz="quarter" idx="12"/>
          </p:nvPr>
        </p:nvSpPr>
        <p:spPr>
          <a:xfrm>
            <a:off x="8721090" y="6609522"/>
            <a:ext cx="3275440" cy="228600"/>
          </a:xfrm>
          <a:prstGeom prst="rect">
            <a:avLst/>
          </a:prstGeom>
        </p:spPr>
        <p:txBody>
          <a:bodyPr/>
          <a:lstStyle>
            <a:lvl1pPr>
              <a:defRPr sz="1400" baseline="0">
                <a:solidFill>
                  <a:srgbClr val="990B2D"/>
                </a:solidFill>
              </a:defRPr>
            </a:lvl1pPr>
          </a:lstStyle>
          <a:p>
            <a:pPr algn="r"/>
            <a:fld id="{28C4B9FD-BBCD-4D20-BE68-D5FD8F544B57}" type="slidenum">
              <a:rPr lang="el-GR" smtClean="0"/>
              <a:pPr algn="r"/>
              <a:t>‹#›</a:t>
            </a:fld>
            <a:endParaRPr lang="el-GR" dirty="0"/>
          </a:p>
        </p:txBody>
      </p:sp>
      <p:sp>
        <p:nvSpPr>
          <p:cNvPr id="10" name="Slide Number Placeholder 6">
            <a:extLst>
              <a:ext uri="{FF2B5EF4-FFF2-40B4-BE49-F238E27FC236}">
                <a16:creationId xmlns:a16="http://schemas.microsoft.com/office/drawing/2014/main" id="{B623E859-9AE8-D439-ADA8-C4BCA54989C8}"/>
              </a:ext>
            </a:extLst>
          </p:cNvPr>
          <p:cNvSpPr txBox="1">
            <a:spLocks/>
          </p:cNvSpPr>
          <p:nvPr userDrawn="1"/>
        </p:nvSpPr>
        <p:spPr>
          <a:xfrm>
            <a:off x="8873490" y="6761922"/>
            <a:ext cx="3275440" cy="228600"/>
          </a:xfrm>
          <a:prstGeom prst="rect">
            <a:avLst/>
          </a:prstGeom>
        </p:spPr>
        <p:txBody>
          <a:bodyPr/>
          <a:lstStyle>
            <a:defPPr>
              <a:defRPr lang="el-GR"/>
            </a:defPPr>
            <a:lvl1pPr marL="0" algn="l" defTabSz="914400" rtl="0" eaLnBrk="1" latinLnBrk="0" hangingPunct="1">
              <a:defRPr sz="1400" kern="1200" baseline="0">
                <a:solidFill>
                  <a:srgbClr val="990B2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8C4B9FD-BBCD-4D20-BE68-D5FD8F544B57}" type="slidenum">
              <a:rPr lang="el-GR" smtClean="0"/>
              <a:pPr algn="r"/>
              <a:t>‹#›</a:t>
            </a:fld>
            <a:endParaRPr lang="el-GR" dirty="0"/>
          </a:p>
        </p:txBody>
      </p:sp>
      <p:sp>
        <p:nvSpPr>
          <p:cNvPr id="12" name="Text Placeholder 26">
            <a:extLst>
              <a:ext uri="{FF2B5EF4-FFF2-40B4-BE49-F238E27FC236}">
                <a16:creationId xmlns:a16="http://schemas.microsoft.com/office/drawing/2014/main" id="{F660BD1E-5759-1B8B-DF8A-FADFB18E3F20}"/>
              </a:ext>
            </a:extLst>
          </p:cNvPr>
          <p:cNvSpPr>
            <a:spLocks noGrp="1"/>
          </p:cNvSpPr>
          <p:nvPr>
            <p:ph type="body" sz="quarter" idx="13" hasCustomPrompt="1"/>
          </p:nvPr>
        </p:nvSpPr>
        <p:spPr>
          <a:xfrm>
            <a:off x="91440" y="468649"/>
            <a:ext cx="10001249" cy="370800"/>
          </a:xfrm>
          <a:prstGeom prst="rect">
            <a:avLst/>
          </a:prstGeom>
        </p:spPr>
        <p:txBody>
          <a:bodyPr anchor="ctr" anchorCtr="0">
            <a:noAutofit/>
          </a:bodyPr>
          <a:lstStyle>
            <a:lvl1pPr marL="0" indent="0" algn="l">
              <a:buNone/>
              <a:defRPr sz="2800" i="0" baseline="0">
                <a:solidFill>
                  <a:srgbClr val="990B2D"/>
                </a:solidFill>
              </a:defRPr>
            </a:lvl1pPr>
            <a:lvl2pPr marL="457200" indent="0">
              <a:buNone/>
              <a:defRPr/>
            </a:lvl2pPr>
          </a:lstStyle>
          <a:p>
            <a:pPr lvl="0"/>
            <a:r>
              <a:rPr lang="el-GR" dirty="0"/>
              <a:t>Τ</a:t>
            </a:r>
            <a:r>
              <a:rPr lang="en-US" dirty="0" err="1"/>
              <a:t>ί</a:t>
            </a:r>
            <a:r>
              <a:rPr lang="el-GR" dirty="0" err="1"/>
              <a:t>τλος</a:t>
            </a:r>
            <a:r>
              <a:rPr lang="el-GR" dirty="0"/>
              <a:t> ενότητας</a:t>
            </a:r>
          </a:p>
        </p:txBody>
      </p:sp>
      <p:sp>
        <p:nvSpPr>
          <p:cNvPr id="16" name="Text Placeholder 5"/>
          <p:cNvSpPr>
            <a:spLocks noGrp="1"/>
          </p:cNvSpPr>
          <p:nvPr>
            <p:ph type="body" sz="quarter" idx="14" hasCustomPrompt="1"/>
          </p:nvPr>
        </p:nvSpPr>
        <p:spPr>
          <a:xfrm>
            <a:off x="80362" y="6619461"/>
            <a:ext cx="3974805" cy="208722"/>
          </a:xfrm>
          <a:prstGeom prst="rect">
            <a:avLst/>
          </a:prstGeom>
        </p:spPr>
        <p:txBody>
          <a:bodyPr/>
          <a:lstStyle>
            <a:lvl1pPr marL="0" indent="0">
              <a:buNone/>
              <a:defRPr sz="1400">
                <a:solidFill>
                  <a:schemeClr val="bg1">
                    <a:lumMod val="95000"/>
                  </a:schemeClr>
                </a:solidFill>
              </a:defRPr>
            </a:lvl1pPr>
          </a:lstStyle>
          <a:p>
            <a:pPr lvl="0"/>
            <a:r>
              <a:rPr lang="el-GR" dirty="0"/>
              <a:t>Συγγραφέας</a:t>
            </a:r>
          </a:p>
        </p:txBody>
      </p:sp>
      <p:sp>
        <p:nvSpPr>
          <p:cNvPr id="18" name="Text Placeholder 5"/>
          <p:cNvSpPr>
            <a:spLocks noGrp="1"/>
          </p:cNvSpPr>
          <p:nvPr>
            <p:ph type="body" sz="quarter" idx="16" hasCustomPrompt="1"/>
          </p:nvPr>
        </p:nvSpPr>
        <p:spPr>
          <a:xfrm>
            <a:off x="91440" y="42448"/>
            <a:ext cx="5911795" cy="287307"/>
          </a:xfrm>
          <a:prstGeom prst="rect">
            <a:avLst/>
          </a:prstGeom>
        </p:spPr>
        <p:txBody>
          <a:bodyPr/>
          <a:lstStyle>
            <a:lvl1pPr marL="0" indent="0" algn="r">
              <a:buNone/>
              <a:defRPr sz="1600">
                <a:solidFill>
                  <a:schemeClr val="bg1">
                    <a:lumMod val="95000"/>
                  </a:schemeClr>
                </a:solidFill>
              </a:defRPr>
            </a:lvl1pPr>
          </a:lstStyle>
          <a:p>
            <a:pPr lvl="0"/>
            <a:r>
              <a:rPr lang="el-GR" dirty="0"/>
              <a:t>Ενότητα</a:t>
            </a:r>
          </a:p>
        </p:txBody>
      </p:sp>
      <p:sp>
        <p:nvSpPr>
          <p:cNvPr id="19" name="Text Placeholder 5"/>
          <p:cNvSpPr>
            <a:spLocks noGrp="1"/>
          </p:cNvSpPr>
          <p:nvPr>
            <p:ph type="body" sz="quarter" idx="17" hasCustomPrompt="1"/>
          </p:nvPr>
        </p:nvSpPr>
        <p:spPr>
          <a:xfrm>
            <a:off x="6096000" y="52851"/>
            <a:ext cx="5911795" cy="287307"/>
          </a:xfrm>
          <a:prstGeom prst="rect">
            <a:avLst/>
          </a:prstGeom>
        </p:spPr>
        <p:txBody>
          <a:bodyPr/>
          <a:lstStyle>
            <a:lvl1pPr marL="0" indent="0" algn="l">
              <a:buNone/>
              <a:defRPr sz="1600">
                <a:solidFill>
                  <a:srgbClr val="C00000"/>
                </a:solidFill>
              </a:defRPr>
            </a:lvl1pPr>
          </a:lstStyle>
          <a:p>
            <a:pPr lvl="0"/>
            <a:r>
              <a:rPr lang="el-GR" dirty="0" err="1"/>
              <a:t>Υποενότητα</a:t>
            </a:r>
            <a:endParaRPr lang="el-GR" dirty="0"/>
          </a:p>
        </p:txBody>
      </p:sp>
      <p:sp>
        <p:nvSpPr>
          <p:cNvPr id="13" name="Text Placeholder 7"/>
          <p:cNvSpPr>
            <a:spLocks noGrp="1"/>
          </p:cNvSpPr>
          <p:nvPr>
            <p:ph type="body" sz="quarter" idx="15" hasCustomPrompt="1"/>
          </p:nvPr>
        </p:nvSpPr>
        <p:spPr>
          <a:xfrm>
            <a:off x="4412559" y="6619461"/>
            <a:ext cx="4105275" cy="236917"/>
          </a:xfrm>
          <a:prstGeom prst="rect">
            <a:avLst/>
          </a:prstGeom>
        </p:spPr>
        <p:txBody>
          <a:bodyPr/>
          <a:lstStyle>
            <a:lvl1pPr marL="0" indent="0">
              <a:buNone/>
              <a:defRPr sz="1400">
                <a:solidFill>
                  <a:srgbClr val="990B2D"/>
                </a:solidFill>
              </a:defRPr>
            </a:lvl1pPr>
          </a:lstStyle>
          <a:p>
            <a:pPr lvl="0"/>
            <a:r>
              <a:rPr lang="el-GR" dirty="0"/>
              <a:t>Τίτλος</a:t>
            </a:r>
          </a:p>
        </p:txBody>
      </p:sp>
    </p:spTree>
    <p:extLst>
      <p:ext uri="{BB962C8B-B14F-4D97-AF65-F5344CB8AC3E}">
        <p14:creationId xmlns:p14="http://schemas.microsoft.com/office/powerpoint/2010/main" val="3499631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l-GR" dirty="0"/>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pic>
        <p:nvPicPr>
          <p:cNvPr id="8" name="Picture 7">
            <a:extLst>
              <a:ext uri="{FF2B5EF4-FFF2-40B4-BE49-F238E27FC236}">
                <a16:creationId xmlns:a16="http://schemas.microsoft.com/office/drawing/2014/main" id="{DE238E6E-8192-D10C-FA3B-9844C3A60D2B}"/>
              </a:ext>
            </a:extLst>
          </p:cNvPr>
          <p:cNvPicPr>
            <a:picLocks noChangeAspect="1"/>
          </p:cNvPicPr>
          <p:nvPr userDrawn="1"/>
        </p:nvPicPr>
        <p:blipFill>
          <a:blip r:embed="rId2"/>
          <a:stretch>
            <a:fillRect/>
          </a:stretch>
        </p:blipFill>
        <p:spPr>
          <a:xfrm>
            <a:off x="0" y="359573"/>
            <a:ext cx="12192000" cy="588953"/>
          </a:xfrm>
          <a:prstGeom prst="rect">
            <a:avLst/>
          </a:prstGeom>
        </p:spPr>
      </p:pic>
      <p:sp>
        <p:nvSpPr>
          <p:cNvPr id="10" name="Slide Number Placeholder 6">
            <a:extLst>
              <a:ext uri="{FF2B5EF4-FFF2-40B4-BE49-F238E27FC236}">
                <a16:creationId xmlns:a16="http://schemas.microsoft.com/office/drawing/2014/main" id="{B623E859-9AE8-D439-ADA8-C4BCA54989C8}"/>
              </a:ext>
            </a:extLst>
          </p:cNvPr>
          <p:cNvSpPr>
            <a:spLocks noGrp="1"/>
          </p:cNvSpPr>
          <p:nvPr>
            <p:ph type="sldNum" sz="quarter" idx="12"/>
          </p:nvPr>
        </p:nvSpPr>
        <p:spPr>
          <a:xfrm>
            <a:off x="8721090" y="6609522"/>
            <a:ext cx="3275440" cy="228600"/>
          </a:xfrm>
          <a:prstGeom prst="rect">
            <a:avLst/>
          </a:prstGeom>
        </p:spPr>
        <p:txBody>
          <a:bodyPr/>
          <a:lstStyle>
            <a:lvl1pPr>
              <a:defRPr sz="1400" baseline="0">
                <a:solidFill>
                  <a:srgbClr val="990B2D"/>
                </a:solidFill>
              </a:defRPr>
            </a:lvl1pPr>
          </a:lstStyle>
          <a:p>
            <a:pPr algn="r"/>
            <a:fld id="{28C4B9FD-BBCD-4D20-BE68-D5FD8F544B57}" type="slidenum">
              <a:rPr lang="el-GR" smtClean="0"/>
              <a:pPr algn="r"/>
              <a:t>‹#›</a:t>
            </a:fld>
            <a:endParaRPr lang="el-GR" dirty="0"/>
          </a:p>
        </p:txBody>
      </p:sp>
      <p:sp>
        <p:nvSpPr>
          <p:cNvPr id="11" name="Text Placeholder 26">
            <a:extLst>
              <a:ext uri="{FF2B5EF4-FFF2-40B4-BE49-F238E27FC236}">
                <a16:creationId xmlns:a16="http://schemas.microsoft.com/office/drawing/2014/main" id="{F660BD1E-5759-1B8B-DF8A-FADFB18E3F20}"/>
              </a:ext>
            </a:extLst>
          </p:cNvPr>
          <p:cNvSpPr>
            <a:spLocks noGrp="1"/>
          </p:cNvSpPr>
          <p:nvPr>
            <p:ph type="body" sz="quarter" idx="13" hasCustomPrompt="1"/>
          </p:nvPr>
        </p:nvSpPr>
        <p:spPr>
          <a:xfrm>
            <a:off x="91440" y="468649"/>
            <a:ext cx="10001249" cy="370800"/>
          </a:xfrm>
          <a:prstGeom prst="rect">
            <a:avLst/>
          </a:prstGeom>
        </p:spPr>
        <p:txBody>
          <a:bodyPr anchor="ctr" anchorCtr="0">
            <a:noAutofit/>
          </a:bodyPr>
          <a:lstStyle>
            <a:lvl1pPr marL="0" indent="0" algn="l">
              <a:buNone/>
              <a:defRPr sz="2800" i="0" baseline="0">
                <a:solidFill>
                  <a:srgbClr val="990B2D"/>
                </a:solidFill>
              </a:defRPr>
            </a:lvl1pPr>
            <a:lvl2pPr marL="457200" indent="0">
              <a:buNone/>
              <a:defRPr/>
            </a:lvl2pPr>
          </a:lstStyle>
          <a:p>
            <a:pPr lvl="0"/>
            <a:r>
              <a:rPr lang="el-GR" dirty="0"/>
              <a:t>Τ</a:t>
            </a:r>
            <a:r>
              <a:rPr lang="en-US" dirty="0" err="1"/>
              <a:t>ί</a:t>
            </a:r>
            <a:r>
              <a:rPr lang="el-GR" dirty="0" err="1"/>
              <a:t>τλος</a:t>
            </a:r>
            <a:r>
              <a:rPr lang="el-GR" dirty="0"/>
              <a:t> ενότητας</a:t>
            </a:r>
          </a:p>
        </p:txBody>
      </p:sp>
      <p:sp>
        <p:nvSpPr>
          <p:cNvPr id="15" name="Text Placeholder 5"/>
          <p:cNvSpPr>
            <a:spLocks noGrp="1"/>
          </p:cNvSpPr>
          <p:nvPr>
            <p:ph type="body" sz="quarter" idx="14" hasCustomPrompt="1"/>
          </p:nvPr>
        </p:nvSpPr>
        <p:spPr>
          <a:xfrm>
            <a:off x="80362" y="6619461"/>
            <a:ext cx="3974805" cy="208722"/>
          </a:xfrm>
          <a:prstGeom prst="rect">
            <a:avLst/>
          </a:prstGeom>
        </p:spPr>
        <p:txBody>
          <a:bodyPr/>
          <a:lstStyle>
            <a:lvl1pPr marL="0" indent="0">
              <a:buNone/>
              <a:defRPr sz="1400">
                <a:solidFill>
                  <a:schemeClr val="bg1">
                    <a:lumMod val="95000"/>
                  </a:schemeClr>
                </a:solidFill>
              </a:defRPr>
            </a:lvl1pPr>
          </a:lstStyle>
          <a:p>
            <a:pPr lvl="0"/>
            <a:r>
              <a:rPr lang="el-GR" dirty="0"/>
              <a:t>Συγγραφέας</a:t>
            </a:r>
          </a:p>
        </p:txBody>
      </p:sp>
      <p:sp>
        <p:nvSpPr>
          <p:cNvPr id="17" name="Text Placeholder 5"/>
          <p:cNvSpPr>
            <a:spLocks noGrp="1"/>
          </p:cNvSpPr>
          <p:nvPr>
            <p:ph type="body" sz="quarter" idx="16" hasCustomPrompt="1"/>
          </p:nvPr>
        </p:nvSpPr>
        <p:spPr>
          <a:xfrm>
            <a:off x="91440" y="42448"/>
            <a:ext cx="5911795" cy="287307"/>
          </a:xfrm>
          <a:prstGeom prst="rect">
            <a:avLst/>
          </a:prstGeom>
        </p:spPr>
        <p:txBody>
          <a:bodyPr/>
          <a:lstStyle>
            <a:lvl1pPr marL="0" indent="0" algn="r">
              <a:buNone/>
              <a:defRPr sz="1600">
                <a:solidFill>
                  <a:schemeClr val="bg1">
                    <a:lumMod val="95000"/>
                  </a:schemeClr>
                </a:solidFill>
              </a:defRPr>
            </a:lvl1pPr>
          </a:lstStyle>
          <a:p>
            <a:pPr lvl="0"/>
            <a:r>
              <a:rPr lang="el-GR" dirty="0"/>
              <a:t>Ενότητα</a:t>
            </a:r>
          </a:p>
        </p:txBody>
      </p:sp>
      <p:sp>
        <p:nvSpPr>
          <p:cNvPr id="18" name="Text Placeholder 5"/>
          <p:cNvSpPr>
            <a:spLocks noGrp="1"/>
          </p:cNvSpPr>
          <p:nvPr>
            <p:ph type="body" sz="quarter" idx="17" hasCustomPrompt="1"/>
          </p:nvPr>
        </p:nvSpPr>
        <p:spPr>
          <a:xfrm>
            <a:off x="6096000" y="52851"/>
            <a:ext cx="5911795" cy="287307"/>
          </a:xfrm>
          <a:prstGeom prst="rect">
            <a:avLst/>
          </a:prstGeom>
        </p:spPr>
        <p:txBody>
          <a:bodyPr/>
          <a:lstStyle>
            <a:lvl1pPr marL="0" indent="0" algn="l">
              <a:buNone/>
              <a:defRPr sz="1600">
                <a:solidFill>
                  <a:srgbClr val="C00000"/>
                </a:solidFill>
              </a:defRPr>
            </a:lvl1pPr>
          </a:lstStyle>
          <a:p>
            <a:pPr lvl="0"/>
            <a:r>
              <a:rPr lang="el-GR" dirty="0" err="1"/>
              <a:t>Υποενότητα</a:t>
            </a:r>
            <a:endParaRPr lang="el-GR" dirty="0"/>
          </a:p>
        </p:txBody>
      </p:sp>
      <p:sp>
        <p:nvSpPr>
          <p:cNvPr id="12" name="Text Placeholder 7"/>
          <p:cNvSpPr>
            <a:spLocks noGrp="1"/>
          </p:cNvSpPr>
          <p:nvPr>
            <p:ph type="body" sz="quarter" idx="15" hasCustomPrompt="1"/>
          </p:nvPr>
        </p:nvSpPr>
        <p:spPr>
          <a:xfrm>
            <a:off x="4412559" y="6619461"/>
            <a:ext cx="4105275" cy="236917"/>
          </a:xfrm>
          <a:prstGeom prst="rect">
            <a:avLst/>
          </a:prstGeom>
        </p:spPr>
        <p:txBody>
          <a:bodyPr/>
          <a:lstStyle>
            <a:lvl1pPr marL="0" indent="0">
              <a:buNone/>
              <a:defRPr sz="1400">
                <a:solidFill>
                  <a:srgbClr val="990B2D"/>
                </a:solidFill>
              </a:defRPr>
            </a:lvl1pPr>
          </a:lstStyle>
          <a:p>
            <a:pPr lvl="0"/>
            <a:r>
              <a:rPr lang="el-GR" dirty="0"/>
              <a:t>Τίτλος</a:t>
            </a:r>
          </a:p>
        </p:txBody>
      </p:sp>
    </p:spTree>
    <p:extLst>
      <p:ext uri="{BB962C8B-B14F-4D97-AF65-F5344CB8AC3E}">
        <p14:creationId xmlns:p14="http://schemas.microsoft.com/office/powerpoint/2010/main" val="3323807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solidFill>
                  <a:srgbClr val="CE1E8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rgbClr val="CE1E8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pic>
        <p:nvPicPr>
          <p:cNvPr id="10" name="Picture 9">
            <a:extLst>
              <a:ext uri="{FF2B5EF4-FFF2-40B4-BE49-F238E27FC236}">
                <a16:creationId xmlns:a16="http://schemas.microsoft.com/office/drawing/2014/main" id="{12A30A87-0027-3467-72E3-4A97D13292A9}"/>
              </a:ext>
            </a:extLst>
          </p:cNvPr>
          <p:cNvPicPr>
            <a:picLocks noChangeAspect="1"/>
          </p:cNvPicPr>
          <p:nvPr userDrawn="1"/>
        </p:nvPicPr>
        <p:blipFill>
          <a:blip r:embed="rId2"/>
          <a:stretch>
            <a:fillRect/>
          </a:stretch>
        </p:blipFill>
        <p:spPr>
          <a:xfrm>
            <a:off x="0" y="359573"/>
            <a:ext cx="12192000" cy="588953"/>
          </a:xfrm>
          <a:prstGeom prst="rect">
            <a:avLst/>
          </a:prstGeom>
        </p:spPr>
      </p:pic>
      <p:sp>
        <p:nvSpPr>
          <p:cNvPr id="14" name="Slide Number Placeholder 6">
            <a:extLst>
              <a:ext uri="{FF2B5EF4-FFF2-40B4-BE49-F238E27FC236}">
                <a16:creationId xmlns:a16="http://schemas.microsoft.com/office/drawing/2014/main" id="{B623E859-9AE8-D439-ADA8-C4BCA54989C8}"/>
              </a:ext>
            </a:extLst>
          </p:cNvPr>
          <p:cNvSpPr>
            <a:spLocks noGrp="1"/>
          </p:cNvSpPr>
          <p:nvPr>
            <p:ph type="sldNum" sz="quarter" idx="12"/>
          </p:nvPr>
        </p:nvSpPr>
        <p:spPr>
          <a:xfrm>
            <a:off x="8721090" y="6609522"/>
            <a:ext cx="3275440" cy="228600"/>
          </a:xfrm>
          <a:prstGeom prst="rect">
            <a:avLst/>
          </a:prstGeom>
        </p:spPr>
        <p:txBody>
          <a:bodyPr/>
          <a:lstStyle>
            <a:lvl1pPr>
              <a:defRPr sz="1400" baseline="0">
                <a:solidFill>
                  <a:srgbClr val="990B2D"/>
                </a:solidFill>
              </a:defRPr>
            </a:lvl1pPr>
          </a:lstStyle>
          <a:p>
            <a:pPr algn="r"/>
            <a:fld id="{28C4B9FD-BBCD-4D20-BE68-D5FD8F544B57}" type="slidenum">
              <a:rPr lang="el-GR" smtClean="0"/>
              <a:pPr algn="r"/>
              <a:t>‹#›</a:t>
            </a:fld>
            <a:endParaRPr lang="el-GR" dirty="0"/>
          </a:p>
        </p:txBody>
      </p:sp>
      <p:sp>
        <p:nvSpPr>
          <p:cNvPr id="15" name="Text Placeholder 26">
            <a:extLst>
              <a:ext uri="{FF2B5EF4-FFF2-40B4-BE49-F238E27FC236}">
                <a16:creationId xmlns:a16="http://schemas.microsoft.com/office/drawing/2014/main" id="{F660BD1E-5759-1B8B-DF8A-FADFB18E3F20}"/>
              </a:ext>
            </a:extLst>
          </p:cNvPr>
          <p:cNvSpPr>
            <a:spLocks noGrp="1"/>
          </p:cNvSpPr>
          <p:nvPr>
            <p:ph type="body" sz="quarter" idx="13" hasCustomPrompt="1"/>
          </p:nvPr>
        </p:nvSpPr>
        <p:spPr>
          <a:xfrm>
            <a:off x="91440" y="468649"/>
            <a:ext cx="10001249" cy="370800"/>
          </a:xfrm>
          <a:prstGeom prst="rect">
            <a:avLst/>
          </a:prstGeom>
        </p:spPr>
        <p:txBody>
          <a:bodyPr anchor="ctr" anchorCtr="0">
            <a:noAutofit/>
          </a:bodyPr>
          <a:lstStyle>
            <a:lvl1pPr marL="0" indent="0" algn="l">
              <a:buNone/>
              <a:defRPr sz="2800" i="0" baseline="0">
                <a:solidFill>
                  <a:srgbClr val="990B2D"/>
                </a:solidFill>
              </a:defRPr>
            </a:lvl1pPr>
            <a:lvl2pPr marL="457200" indent="0">
              <a:buNone/>
              <a:defRPr/>
            </a:lvl2pPr>
          </a:lstStyle>
          <a:p>
            <a:pPr lvl="0"/>
            <a:r>
              <a:rPr lang="el-GR" dirty="0"/>
              <a:t>Τ</a:t>
            </a:r>
            <a:r>
              <a:rPr lang="en-US" dirty="0" err="1"/>
              <a:t>ί</a:t>
            </a:r>
            <a:r>
              <a:rPr lang="el-GR" dirty="0" err="1"/>
              <a:t>τλος</a:t>
            </a:r>
            <a:r>
              <a:rPr lang="el-GR" dirty="0"/>
              <a:t> ενότητας</a:t>
            </a:r>
          </a:p>
        </p:txBody>
      </p:sp>
      <p:sp>
        <p:nvSpPr>
          <p:cNvPr id="16" name="Title 1">
            <a:extLst>
              <a:ext uri="{FF2B5EF4-FFF2-40B4-BE49-F238E27FC236}">
                <a16:creationId xmlns:a16="http://schemas.microsoft.com/office/drawing/2014/main" id="{D9194053-038E-E075-C057-5AC84688B598}"/>
              </a:ext>
            </a:extLst>
          </p:cNvPr>
          <p:cNvSpPr>
            <a:spLocks noGrp="1"/>
          </p:cNvSpPr>
          <p:nvPr>
            <p:ph type="title"/>
          </p:nvPr>
        </p:nvSpPr>
        <p:spPr>
          <a:xfrm>
            <a:off x="3834000" y="363600"/>
            <a:ext cx="7524000" cy="1325563"/>
          </a:xfrm>
        </p:spPr>
        <p:txBody>
          <a:bodyPr/>
          <a:lstStyle/>
          <a:p>
            <a:r>
              <a:rPr lang="en-US"/>
              <a:t>Click to edit Master title style</a:t>
            </a:r>
            <a:endParaRPr lang="el-GR" dirty="0"/>
          </a:p>
        </p:txBody>
      </p:sp>
      <p:sp>
        <p:nvSpPr>
          <p:cNvPr id="20" name="Text Placeholder 5"/>
          <p:cNvSpPr>
            <a:spLocks noGrp="1"/>
          </p:cNvSpPr>
          <p:nvPr>
            <p:ph type="body" sz="quarter" idx="14" hasCustomPrompt="1"/>
          </p:nvPr>
        </p:nvSpPr>
        <p:spPr>
          <a:xfrm>
            <a:off x="80362" y="6619461"/>
            <a:ext cx="3974805" cy="208722"/>
          </a:xfrm>
          <a:prstGeom prst="rect">
            <a:avLst/>
          </a:prstGeom>
        </p:spPr>
        <p:txBody>
          <a:bodyPr/>
          <a:lstStyle>
            <a:lvl1pPr marL="0" indent="0">
              <a:buNone/>
              <a:defRPr sz="1400">
                <a:solidFill>
                  <a:schemeClr val="bg1">
                    <a:lumMod val="95000"/>
                  </a:schemeClr>
                </a:solidFill>
              </a:defRPr>
            </a:lvl1pPr>
          </a:lstStyle>
          <a:p>
            <a:pPr lvl="0"/>
            <a:r>
              <a:rPr lang="el-GR" dirty="0"/>
              <a:t>Συγγραφέας</a:t>
            </a:r>
          </a:p>
        </p:txBody>
      </p:sp>
      <p:sp>
        <p:nvSpPr>
          <p:cNvPr id="22" name="Text Placeholder 5"/>
          <p:cNvSpPr>
            <a:spLocks noGrp="1"/>
          </p:cNvSpPr>
          <p:nvPr>
            <p:ph type="body" sz="quarter" idx="16" hasCustomPrompt="1"/>
          </p:nvPr>
        </p:nvSpPr>
        <p:spPr>
          <a:xfrm>
            <a:off x="91440" y="42448"/>
            <a:ext cx="5911795" cy="287307"/>
          </a:xfrm>
          <a:prstGeom prst="rect">
            <a:avLst/>
          </a:prstGeom>
        </p:spPr>
        <p:txBody>
          <a:bodyPr/>
          <a:lstStyle>
            <a:lvl1pPr marL="0" indent="0" algn="r">
              <a:buNone/>
              <a:defRPr sz="1600">
                <a:solidFill>
                  <a:schemeClr val="bg1">
                    <a:lumMod val="95000"/>
                  </a:schemeClr>
                </a:solidFill>
              </a:defRPr>
            </a:lvl1pPr>
          </a:lstStyle>
          <a:p>
            <a:pPr lvl="0"/>
            <a:r>
              <a:rPr lang="el-GR" dirty="0"/>
              <a:t>Ενότητα</a:t>
            </a:r>
          </a:p>
        </p:txBody>
      </p:sp>
      <p:sp>
        <p:nvSpPr>
          <p:cNvPr id="23" name="Text Placeholder 5"/>
          <p:cNvSpPr>
            <a:spLocks noGrp="1"/>
          </p:cNvSpPr>
          <p:nvPr>
            <p:ph type="body" sz="quarter" idx="17" hasCustomPrompt="1"/>
          </p:nvPr>
        </p:nvSpPr>
        <p:spPr>
          <a:xfrm>
            <a:off x="6096000" y="52851"/>
            <a:ext cx="5911795" cy="287307"/>
          </a:xfrm>
          <a:prstGeom prst="rect">
            <a:avLst/>
          </a:prstGeom>
        </p:spPr>
        <p:txBody>
          <a:bodyPr/>
          <a:lstStyle>
            <a:lvl1pPr marL="0" indent="0" algn="l">
              <a:buNone/>
              <a:defRPr sz="1600">
                <a:solidFill>
                  <a:srgbClr val="C00000"/>
                </a:solidFill>
              </a:defRPr>
            </a:lvl1pPr>
          </a:lstStyle>
          <a:p>
            <a:pPr lvl="0"/>
            <a:r>
              <a:rPr lang="el-GR" dirty="0" err="1"/>
              <a:t>Υποενότητα</a:t>
            </a:r>
            <a:endParaRPr lang="el-GR" dirty="0"/>
          </a:p>
        </p:txBody>
      </p:sp>
      <p:sp>
        <p:nvSpPr>
          <p:cNvPr id="17" name="Text Placeholder 7"/>
          <p:cNvSpPr>
            <a:spLocks noGrp="1"/>
          </p:cNvSpPr>
          <p:nvPr>
            <p:ph type="body" sz="quarter" idx="15" hasCustomPrompt="1"/>
          </p:nvPr>
        </p:nvSpPr>
        <p:spPr>
          <a:xfrm>
            <a:off x="4412559" y="6619461"/>
            <a:ext cx="4105275" cy="236917"/>
          </a:xfrm>
          <a:prstGeom prst="rect">
            <a:avLst/>
          </a:prstGeom>
        </p:spPr>
        <p:txBody>
          <a:bodyPr/>
          <a:lstStyle>
            <a:lvl1pPr marL="0" indent="0">
              <a:buNone/>
              <a:defRPr sz="1400">
                <a:solidFill>
                  <a:srgbClr val="990B2D"/>
                </a:solidFill>
              </a:defRPr>
            </a:lvl1pPr>
          </a:lstStyle>
          <a:p>
            <a:pPr lvl="0"/>
            <a:r>
              <a:rPr lang="el-GR" dirty="0"/>
              <a:t>Τίτλος</a:t>
            </a:r>
          </a:p>
        </p:txBody>
      </p:sp>
    </p:spTree>
    <p:extLst>
      <p:ext uri="{BB962C8B-B14F-4D97-AF65-F5344CB8AC3E}">
        <p14:creationId xmlns:p14="http://schemas.microsoft.com/office/powerpoint/2010/main" val="1035046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l-GR"/>
          </a:p>
        </p:txBody>
      </p:sp>
      <p:pic>
        <p:nvPicPr>
          <p:cNvPr id="6" name="Picture 5">
            <a:extLst>
              <a:ext uri="{FF2B5EF4-FFF2-40B4-BE49-F238E27FC236}">
                <a16:creationId xmlns:a16="http://schemas.microsoft.com/office/drawing/2014/main" id="{0CFA569C-0096-ABEC-9EB9-14C91D028243}"/>
              </a:ext>
            </a:extLst>
          </p:cNvPr>
          <p:cNvPicPr>
            <a:picLocks noChangeAspect="1"/>
          </p:cNvPicPr>
          <p:nvPr userDrawn="1"/>
        </p:nvPicPr>
        <p:blipFill>
          <a:blip r:embed="rId2"/>
          <a:stretch>
            <a:fillRect/>
          </a:stretch>
        </p:blipFill>
        <p:spPr>
          <a:xfrm>
            <a:off x="0" y="359573"/>
            <a:ext cx="12192000" cy="588953"/>
          </a:xfrm>
          <a:prstGeom prst="rect">
            <a:avLst/>
          </a:prstGeom>
        </p:spPr>
      </p:pic>
      <p:sp>
        <p:nvSpPr>
          <p:cNvPr id="9" name="Slide Number Placeholder 6">
            <a:extLst>
              <a:ext uri="{FF2B5EF4-FFF2-40B4-BE49-F238E27FC236}">
                <a16:creationId xmlns:a16="http://schemas.microsoft.com/office/drawing/2014/main" id="{B623E859-9AE8-D439-ADA8-C4BCA54989C8}"/>
              </a:ext>
            </a:extLst>
          </p:cNvPr>
          <p:cNvSpPr>
            <a:spLocks noGrp="1"/>
          </p:cNvSpPr>
          <p:nvPr>
            <p:ph type="sldNum" sz="quarter" idx="12"/>
          </p:nvPr>
        </p:nvSpPr>
        <p:spPr>
          <a:xfrm>
            <a:off x="8721090" y="6609522"/>
            <a:ext cx="3275440" cy="228600"/>
          </a:xfrm>
          <a:prstGeom prst="rect">
            <a:avLst/>
          </a:prstGeom>
        </p:spPr>
        <p:txBody>
          <a:bodyPr/>
          <a:lstStyle>
            <a:lvl1pPr>
              <a:defRPr sz="1400" baseline="0">
                <a:solidFill>
                  <a:srgbClr val="990B2D"/>
                </a:solidFill>
              </a:defRPr>
            </a:lvl1pPr>
          </a:lstStyle>
          <a:p>
            <a:pPr algn="r"/>
            <a:fld id="{28C4B9FD-BBCD-4D20-BE68-D5FD8F544B57}" type="slidenum">
              <a:rPr lang="el-GR" smtClean="0"/>
              <a:pPr algn="r"/>
              <a:t>‹#›</a:t>
            </a:fld>
            <a:endParaRPr lang="el-GR" dirty="0"/>
          </a:p>
        </p:txBody>
      </p:sp>
      <p:sp>
        <p:nvSpPr>
          <p:cNvPr id="10" name="Text Placeholder 26">
            <a:extLst>
              <a:ext uri="{FF2B5EF4-FFF2-40B4-BE49-F238E27FC236}">
                <a16:creationId xmlns:a16="http://schemas.microsoft.com/office/drawing/2014/main" id="{F660BD1E-5759-1B8B-DF8A-FADFB18E3F20}"/>
              </a:ext>
            </a:extLst>
          </p:cNvPr>
          <p:cNvSpPr>
            <a:spLocks noGrp="1"/>
          </p:cNvSpPr>
          <p:nvPr>
            <p:ph type="body" sz="quarter" idx="13" hasCustomPrompt="1"/>
          </p:nvPr>
        </p:nvSpPr>
        <p:spPr>
          <a:xfrm>
            <a:off x="91440" y="468649"/>
            <a:ext cx="10001249" cy="370800"/>
          </a:xfrm>
          <a:prstGeom prst="rect">
            <a:avLst/>
          </a:prstGeom>
        </p:spPr>
        <p:txBody>
          <a:bodyPr anchor="ctr" anchorCtr="0">
            <a:noAutofit/>
          </a:bodyPr>
          <a:lstStyle>
            <a:lvl1pPr marL="0" indent="0" algn="l">
              <a:buNone/>
              <a:defRPr sz="2800" i="0" baseline="0">
                <a:solidFill>
                  <a:srgbClr val="990B2D"/>
                </a:solidFill>
              </a:defRPr>
            </a:lvl1pPr>
            <a:lvl2pPr marL="457200" indent="0">
              <a:buNone/>
              <a:defRPr/>
            </a:lvl2pPr>
          </a:lstStyle>
          <a:p>
            <a:pPr lvl="0"/>
            <a:r>
              <a:rPr lang="el-GR" dirty="0"/>
              <a:t>Τ</a:t>
            </a:r>
            <a:r>
              <a:rPr lang="en-US" dirty="0" err="1"/>
              <a:t>ί</a:t>
            </a:r>
            <a:r>
              <a:rPr lang="el-GR" dirty="0" err="1"/>
              <a:t>τλος</a:t>
            </a:r>
            <a:r>
              <a:rPr lang="el-GR" dirty="0"/>
              <a:t> ενότητας</a:t>
            </a:r>
          </a:p>
        </p:txBody>
      </p:sp>
      <p:sp>
        <p:nvSpPr>
          <p:cNvPr id="14" name="Text Placeholder 5"/>
          <p:cNvSpPr>
            <a:spLocks noGrp="1"/>
          </p:cNvSpPr>
          <p:nvPr>
            <p:ph type="body" sz="quarter" idx="14" hasCustomPrompt="1"/>
          </p:nvPr>
        </p:nvSpPr>
        <p:spPr>
          <a:xfrm>
            <a:off x="80362" y="6619461"/>
            <a:ext cx="3974805" cy="208722"/>
          </a:xfrm>
          <a:prstGeom prst="rect">
            <a:avLst/>
          </a:prstGeom>
        </p:spPr>
        <p:txBody>
          <a:bodyPr/>
          <a:lstStyle>
            <a:lvl1pPr marL="0" indent="0">
              <a:buNone/>
              <a:defRPr sz="1400">
                <a:solidFill>
                  <a:schemeClr val="bg1">
                    <a:lumMod val="95000"/>
                  </a:schemeClr>
                </a:solidFill>
              </a:defRPr>
            </a:lvl1pPr>
          </a:lstStyle>
          <a:p>
            <a:pPr lvl="0"/>
            <a:r>
              <a:rPr lang="el-GR" dirty="0"/>
              <a:t>Συγγραφέας</a:t>
            </a:r>
          </a:p>
        </p:txBody>
      </p:sp>
      <p:sp>
        <p:nvSpPr>
          <p:cNvPr id="16" name="Text Placeholder 5"/>
          <p:cNvSpPr>
            <a:spLocks noGrp="1"/>
          </p:cNvSpPr>
          <p:nvPr>
            <p:ph type="body" sz="quarter" idx="16" hasCustomPrompt="1"/>
          </p:nvPr>
        </p:nvSpPr>
        <p:spPr>
          <a:xfrm>
            <a:off x="91440" y="42448"/>
            <a:ext cx="5911795" cy="287307"/>
          </a:xfrm>
          <a:prstGeom prst="rect">
            <a:avLst/>
          </a:prstGeom>
        </p:spPr>
        <p:txBody>
          <a:bodyPr/>
          <a:lstStyle>
            <a:lvl1pPr marL="0" indent="0" algn="r">
              <a:buNone/>
              <a:defRPr sz="1600">
                <a:solidFill>
                  <a:schemeClr val="bg1">
                    <a:lumMod val="95000"/>
                  </a:schemeClr>
                </a:solidFill>
              </a:defRPr>
            </a:lvl1pPr>
          </a:lstStyle>
          <a:p>
            <a:pPr lvl="0"/>
            <a:r>
              <a:rPr lang="el-GR" dirty="0"/>
              <a:t>Ενότητα</a:t>
            </a:r>
          </a:p>
        </p:txBody>
      </p:sp>
      <p:sp>
        <p:nvSpPr>
          <p:cNvPr id="17" name="Text Placeholder 5"/>
          <p:cNvSpPr>
            <a:spLocks noGrp="1"/>
          </p:cNvSpPr>
          <p:nvPr>
            <p:ph type="body" sz="quarter" idx="17" hasCustomPrompt="1"/>
          </p:nvPr>
        </p:nvSpPr>
        <p:spPr>
          <a:xfrm>
            <a:off x="6096000" y="52851"/>
            <a:ext cx="5911795" cy="287307"/>
          </a:xfrm>
          <a:prstGeom prst="rect">
            <a:avLst/>
          </a:prstGeom>
        </p:spPr>
        <p:txBody>
          <a:bodyPr/>
          <a:lstStyle>
            <a:lvl1pPr marL="0" indent="0" algn="l">
              <a:buNone/>
              <a:defRPr sz="1600">
                <a:solidFill>
                  <a:srgbClr val="C00000"/>
                </a:solidFill>
              </a:defRPr>
            </a:lvl1pPr>
          </a:lstStyle>
          <a:p>
            <a:pPr lvl="0"/>
            <a:r>
              <a:rPr lang="el-GR" dirty="0" err="1"/>
              <a:t>Υποενότητα</a:t>
            </a:r>
            <a:endParaRPr lang="el-GR" dirty="0"/>
          </a:p>
        </p:txBody>
      </p:sp>
      <p:sp>
        <p:nvSpPr>
          <p:cNvPr id="11" name="Text Placeholder 7"/>
          <p:cNvSpPr>
            <a:spLocks noGrp="1"/>
          </p:cNvSpPr>
          <p:nvPr>
            <p:ph type="body" sz="quarter" idx="15" hasCustomPrompt="1"/>
          </p:nvPr>
        </p:nvSpPr>
        <p:spPr>
          <a:xfrm>
            <a:off x="4412559" y="6619461"/>
            <a:ext cx="4105275" cy="236917"/>
          </a:xfrm>
          <a:prstGeom prst="rect">
            <a:avLst/>
          </a:prstGeom>
        </p:spPr>
        <p:txBody>
          <a:bodyPr/>
          <a:lstStyle>
            <a:lvl1pPr marL="0" indent="0">
              <a:buNone/>
              <a:defRPr sz="1400">
                <a:solidFill>
                  <a:srgbClr val="990B2D"/>
                </a:solidFill>
              </a:defRPr>
            </a:lvl1pPr>
          </a:lstStyle>
          <a:p>
            <a:pPr lvl="0"/>
            <a:r>
              <a:rPr lang="el-GR" dirty="0"/>
              <a:t>Τίτλος</a:t>
            </a:r>
          </a:p>
        </p:txBody>
      </p:sp>
    </p:spTree>
    <p:extLst>
      <p:ext uri="{BB962C8B-B14F-4D97-AF65-F5344CB8AC3E}">
        <p14:creationId xmlns:p14="http://schemas.microsoft.com/office/powerpoint/2010/main" val="2414038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F0401E-F5E7-7EF4-B456-4F71BF89EDFE}"/>
              </a:ext>
            </a:extLst>
          </p:cNvPr>
          <p:cNvPicPr>
            <a:picLocks noChangeAspect="1"/>
          </p:cNvPicPr>
          <p:nvPr userDrawn="1"/>
        </p:nvPicPr>
        <p:blipFill>
          <a:blip r:embed="rId2"/>
          <a:stretch>
            <a:fillRect/>
          </a:stretch>
        </p:blipFill>
        <p:spPr>
          <a:xfrm>
            <a:off x="0" y="359573"/>
            <a:ext cx="12192000" cy="588953"/>
          </a:xfrm>
          <a:prstGeom prst="rect">
            <a:avLst/>
          </a:prstGeom>
        </p:spPr>
      </p:pic>
      <p:sp>
        <p:nvSpPr>
          <p:cNvPr id="8" name="Slide Number Placeholder 6">
            <a:extLst>
              <a:ext uri="{FF2B5EF4-FFF2-40B4-BE49-F238E27FC236}">
                <a16:creationId xmlns:a16="http://schemas.microsoft.com/office/drawing/2014/main" id="{B623E859-9AE8-D439-ADA8-C4BCA54989C8}"/>
              </a:ext>
            </a:extLst>
          </p:cNvPr>
          <p:cNvSpPr>
            <a:spLocks noGrp="1"/>
          </p:cNvSpPr>
          <p:nvPr>
            <p:ph type="sldNum" sz="quarter" idx="12"/>
          </p:nvPr>
        </p:nvSpPr>
        <p:spPr>
          <a:xfrm>
            <a:off x="8721090" y="6609522"/>
            <a:ext cx="3275440" cy="228600"/>
          </a:xfrm>
          <a:prstGeom prst="rect">
            <a:avLst/>
          </a:prstGeom>
        </p:spPr>
        <p:txBody>
          <a:bodyPr/>
          <a:lstStyle>
            <a:lvl1pPr>
              <a:defRPr sz="1400" baseline="0">
                <a:solidFill>
                  <a:srgbClr val="990B2D"/>
                </a:solidFill>
              </a:defRPr>
            </a:lvl1pPr>
          </a:lstStyle>
          <a:p>
            <a:pPr algn="r"/>
            <a:fld id="{28C4B9FD-BBCD-4D20-BE68-D5FD8F544B57}" type="slidenum">
              <a:rPr lang="el-GR" smtClean="0"/>
              <a:pPr algn="r"/>
              <a:t>‹#›</a:t>
            </a:fld>
            <a:endParaRPr lang="el-GR" dirty="0"/>
          </a:p>
        </p:txBody>
      </p:sp>
      <p:sp>
        <p:nvSpPr>
          <p:cNvPr id="9" name="Text Placeholder 26">
            <a:extLst>
              <a:ext uri="{FF2B5EF4-FFF2-40B4-BE49-F238E27FC236}">
                <a16:creationId xmlns:a16="http://schemas.microsoft.com/office/drawing/2014/main" id="{F660BD1E-5759-1B8B-DF8A-FADFB18E3F20}"/>
              </a:ext>
            </a:extLst>
          </p:cNvPr>
          <p:cNvSpPr>
            <a:spLocks noGrp="1"/>
          </p:cNvSpPr>
          <p:nvPr>
            <p:ph type="body" sz="quarter" idx="13" hasCustomPrompt="1"/>
          </p:nvPr>
        </p:nvSpPr>
        <p:spPr>
          <a:xfrm>
            <a:off x="91440" y="468649"/>
            <a:ext cx="10001249" cy="370800"/>
          </a:xfrm>
          <a:prstGeom prst="rect">
            <a:avLst/>
          </a:prstGeom>
        </p:spPr>
        <p:txBody>
          <a:bodyPr anchor="ctr" anchorCtr="0">
            <a:noAutofit/>
          </a:bodyPr>
          <a:lstStyle>
            <a:lvl1pPr marL="0" indent="0" algn="l">
              <a:buNone/>
              <a:defRPr sz="2800" i="0" baseline="0">
                <a:solidFill>
                  <a:srgbClr val="990B2D"/>
                </a:solidFill>
              </a:defRPr>
            </a:lvl1pPr>
            <a:lvl2pPr marL="457200" indent="0">
              <a:buNone/>
              <a:defRPr/>
            </a:lvl2pPr>
          </a:lstStyle>
          <a:p>
            <a:pPr lvl="0"/>
            <a:r>
              <a:rPr lang="el-GR" dirty="0"/>
              <a:t>Τ</a:t>
            </a:r>
            <a:r>
              <a:rPr lang="en-US" dirty="0" err="1"/>
              <a:t>ί</a:t>
            </a:r>
            <a:r>
              <a:rPr lang="el-GR" dirty="0" err="1"/>
              <a:t>τλος</a:t>
            </a:r>
            <a:r>
              <a:rPr lang="el-GR" dirty="0"/>
              <a:t> ενότητας</a:t>
            </a:r>
          </a:p>
        </p:txBody>
      </p:sp>
      <p:sp>
        <p:nvSpPr>
          <p:cNvPr id="13" name="Text Placeholder 5"/>
          <p:cNvSpPr>
            <a:spLocks noGrp="1"/>
          </p:cNvSpPr>
          <p:nvPr>
            <p:ph type="body" sz="quarter" idx="14" hasCustomPrompt="1"/>
          </p:nvPr>
        </p:nvSpPr>
        <p:spPr>
          <a:xfrm>
            <a:off x="80362" y="6619461"/>
            <a:ext cx="3974805" cy="208722"/>
          </a:xfrm>
          <a:prstGeom prst="rect">
            <a:avLst/>
          </a:prstGeom>
        </p:spPr>
        <p:txBody>
          <a:bodyPr/>
          <a:lstStyle>
            <a:lvl1pPr marL="0" indent="0">
              <a:buNone/>
              <a:defRPr sz="1400">
                <a:solidFill>
                  <a:schemeClr val="bg1">
                    <a:lumMod val="95000"/>
                  </a:schemeClr>
                </a:solidFill>
              </a:defRPr>
            </a:lvl1pPr>
          </a:lstStyle>
          <a:p>
            <a:pPr lvl="0"/>
            <a:r>
              <a:rPr lang="el-GR" dirty="0"/>
              <a:t>Συγγραφέας</a:t>
            </a:r>
          </a:p>
        </p:txBody>
      </p:sp>
      <p:sp>
        <p:nvSpPr>
          <p:cNvPr id="15" name="Text Placeholder 5"/>
          <p:cNvSpPr>
            <a:spLocks noGrp="1"/>
          </p:cNvSpPr>
          <p:nvPr>
            <p:ph type="body" sz="quarter" idx="16" hasCustomPrompt="1"/>
          </p:nvPr>
        </p:nvSpPr>
        <p:spPr>
          <a:xfrm>
            <a:off x="91440" y="42448"/>
            <a:ext cx="5911795" cy="287307"/>
          </a:xfrm>
          <a:prstGeom prst="rect">
            <a:avLst/>
          </a:prstGeom>
        </p:spPr>
        <p:txBody>
          <a:bodyPr/>
          <a:lstStyle>
            <a:lvl1pPr marL="0" indent="0" algn="r">
              <a:buNone/>
              <a:defRPr sz="1600">
                <a:solidFill>
                  <a:schemeClr val="bg1">
                    <a:lumMod val="95000"/>
                  </a:schemeClr>
                </a:solidFill>
              </a:defRPr>
            </a:lvl1pPr>
          </a:lstStyle>
          <a:p>
            <a:pPr lvl="0"/>
            <a:r>
              <a:rPr lang="el-GR" dirty="0"/>
              <a:t>Ενότητα</a:t>
            </a:r>
          </a:p>
        </p:txBody>
      </p:sp>
      <p:sp>
        <p:nvSpPr>
          <p:cNvPr id="16" name="Text Placeholder 5"/>
          <p:cNvSpPr>
            <a:spLocks noGrp="1"/>
          </p:cNvSpPr>
          <p:nvPr>
            <p:ph type="body" sz="quarter" idx="17" hasCustomPrompt="1"/>
          </p:nvPr>
        </p:nvSpPr>
        <p:spPr>
          <a:xfrm>
            <a:off x="6096000" y="52851"/>
            <a:ext cx="5911795" cy="287307"/>
          </a:xfrm>
          <a:prstGeom prst="rect">
            <a:avLst/>
          </a:prstGeom>
        </p:spPr>
        <p:txBody>
          <a:bodyPr/>
          <a:lstStyle>
            <a:lvl1pPr marL="0" indent="0" algn="l">
              <a:buNone/>
              <a:defRPr sz="1600">
                <a:solidFill>
                  <a:srgbClr val="C00000"/>
                </a:solidFill>
              </a:defRPr>
            </a:lvl1pPr>
          </a:lstStyle>
          <a:p>
            <a:pPr lvl="0"/>
            <a:r>
              <a:rPr lang="el-GR" dirty="0" err="1"/>
              <a:t>Υποενότητα</a:t>
            </a:r>
            <a:endParaRPr lang="el-GR" dirty="0"/>
          </a:p>
        </p:txBody>
      </p:sp>
      <p:sp>
        <p:nvSpPr>
          <p:cNvPr id="10" name="Text Placeholder 7"/>
          <p:cNvSpPr>
            <a:spLocks noGrp="1"/>
          </p:cNvSpPr>
          <p:nvPr>
            <p:ph type="body" sz="quarter" idx="15" hasCustomPrompt="1"/>
          </p:nvPr>
        </p:nvSpPr>
        <p:spPr>
          <a:xfrm>
            <a:off x="4412559" y="6619461"/>
            <a:ext cx="4105275" cy="236917"/>
          </a:xfrm>
          <a:prstGeom prst="rect">
            <a:avLst/>
          </a:prstGeom>
        </p:spPr>
        <p:txBody>
          <a:bodyPr/>
          <a:lstStyle>
            <a:lvl1pPr marL="0" indent="0">
              <a:buNone/>
              <a:defRPr sz="1400">
                <a:solidFill>
                  <a:srgbClr val="990B2D"/>
                </a:solidFill>
              </a:defRPr>
            </a:lvl1pPr>
          </a:lstStyle>
          <a:p>
            <a:pPr lvl="0"/>
            <a:r>
              <a:rPr lang="el-GR" dirty="0"/>
              <a:t>Τίτλος</a:t>
            </a:r>
          </a:p>
        </p:txBody>
      </p:sp>
    </p:spTree>
    <p:extLst>
      <p:ext uri="{BB962C8B-B14F-4D97-AF65-F5344CB8AC3E}">
        <p14:creationId xmlns:p14="http://schemas.microsoft.com/office/powerpoint/2010/main" val="2111750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424763"/>
            <a:ext cx="3932237" cy="1031358"/>
          </a:xfrm>
        </p:spPr>
        <p:txBody>
          <a:bodyPr anchor="b"/>
          <a:lstStyle>
            <a:lvl1pPr>
              <a:defRPr sz="3200"/>
            </a:lvl1pPr>
          </a:lstStyle>
          <a:p>
            <a:r>
              <a:rPr lang="en-US"/>
              <a:t>Click to edit Master title style</a:t>
            </a:r>
            <a:endParaRPr lang="el-G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p:cNvSpPr>
            <a:spLocks noGrp="1"/>
          </p:cNvSpPr>
          <p:nvPr>
            <p:ph type="body" sz="half" idx="2"/>
          </p:nvPr>
        </p:nvSpPr>
        <p:spPr>
          <a:xfrm>
            <a:off x="839788" y="2583712"/>
            <a:ext cx="3932237" cy="327733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pic>
        <p:nvPicPr>
          <p:cNvPr id="8" name="Picture 7">
            <a:extLst>
              <a:ext uri="{FF2B5EF4-FFF2-40B4-BE49-F238E27FC236}">
                <a16:creationId xmlns:a16="http://schemas.microsoft.com/office/drawing/2014/main" id="{616AEDDD-73D7-AB25-8176-37BA85FA92E7}"/>
              </a:ext>
            </a:extLst>
          </p:cNvPr>
          <p:cNvPicPr>
            <a:picLocks noChangeAspect="1"/>
          </p:cNvPicPr>
          <p:nvPr userDrawn="1"/>
        </p:nvPicPr>
        <p:blipFill>
          <a:blip r:embed="rId2"/>
          <a:stretch>
            <a:fillRect/>
          </a:stretch>
        </p:blipFill>
        <p:spPr>
          <a:xfrm>
            <a:off x="0" y="359573"/>
            <a:ext cx="12192000" cy="588953"/>
          </a:xfrm>
          <a:prstGeom prst="rect">
            <a:avLst/>
          </a:prstGeom>
        </p:spPr>
      </p:pic>
      <p:sp>
        <p:nvSpPr>
          <p:cNvPr id="11" name="Slide Number Placeholder 6">
            <a:extLst>
              <a:ext uri="{FF2B5EF4-FFF2-40B4-BE49-F238E27FC236}">
                <a16:creationId xmlns:a16="http://schemas.microsoft.com/office/drawing/2014/main" id="{B623E859-9AE8-D439-ADA8-C4BCA54989C8}"/>
              </a:ext>
            </a:extLst>
          </p:cNvPr>
          <p:cNvSpPr>
            <a:spLocks noGrp="1"/>
          </p:cNvSpPr>
          <p:nvPr>
            <p:ph type="sldNum" sz="quarter" idx="12"/>
          </p:nvPr>
        </p:nvSpPr>
        <p:spPr>
          <a:xfrm>
            <a:off x="8721090" y="6609522"/>
            <a:ext cx="3275440" cy="228600"/>
          </a:xfrm>
          <a:prstGeom prst="rect">
            <a:avLst/>
          </a:prstGeom>
        </p:spPr>
        <p:txBody>
          <a:bodyPr/>
          <a:lstStyle>
            <a:lvl1pPr>
              <a:defRPr sz="1400" baseline="0">
                <a:solidFill>
                  <a:srgbClr val="990B2D"/>
                </a:solidFill>
              </a:defRPr>
            </a:lvl1pPr>
          </a:lstStyle>
          <a:p>
            <a:pPr algn="r"/>
            <a:fld id="{28C4B9FD-BBCD-4D20-BE68-D5FD8F544B57}" type="slidenum">
              <a:rPr lang="el-GR" smtClean="0"/>
              <a:pPr algn="r"/>
              <a:t>‹#›</a:t>
            </a:fld>
            <a:endParaRPr lang="el-GR" dirty="0"/>
          </a:p>
        </p:txBody>
      </p:sp>
      <p:sp>
        <p:nvSpPr>
          <p:cNvPr id="12" name="Text Placeholder 26">
            <a:extLst>
              <a:ext uri="{FF2B5EF4-FFF2-40B4-BE49-F238E27FC236}">
                <a16:creationId xmlns:a16="http://schemas.microsoft.com/office/drawing/2014/main" id="{F660BD1E-5759-1B8B-DF8A-FADFB18E3F20}"/>
              </a:ext>
            </a:extLst>
          </p:cNvPr>
          <p:cNvSpPr>
            <a:spLocks noGrp="1"/>
          </p:cNvSpPr>
          <p:nvPr>
            <p:ph type="body" sz="quarter" idx="13" hasCustomPrompt="1"/>
          </p:nvPr>
        </p:nvSpPr>
        <p:spPr>
          <a:xfrm>
            <a:off x="91440" y="468649"/>
            <a:ext cx="10001249" cy="370800"/>
          </a:xfrm>
          <a:prstGeom prst="rect">
            <a:avLst/>
          </a:prstGeom>
        </p:spPr>
        <p:txBody>
          <a:bodyPr anchor="ctr" anchorCtr="0">
            <a:noAutofit/>
          </a:bodyPr>
          <a:lstStyle>
            <a:lvl1pPr marL="0" indent="0" algn="l">
              <a:buNone/>
              <a:defRPr sz="2800" i="0" baseline="0">
                <a:solidFill>
                  <a:srgbClr val="990B2D"/>
                </a:solidFill>
              </a:defRPr>
            </a:lvl1pPr>
            <a:lvl2pPr marL="457200" indent="0">
              <a:buNone/>
              <a:defRPr/>
            </a:lvl2pPr>
          </a:lstStyle>
          <a:p>
            <a:pPr lvl="0"/>
            <a:r>
              <a:rPr lang="el-GR" dirty="0"/>
              <a:t>Τ</a:t>
            </a:r>
            <a:r>
              <a:rPr lang="en-US" dirty="0" err="1"/>
              <a:t>ί</a:t>
            </a:r>
            <a:r>
              <a:rPr lang="el-GR" dirty="0" err="1"/>
              <a:t>τλος</a:t>
            </a:r>
            <a:r>
              <a:rPr lang="el-GR" dirty="0"/>
              <a:t> ενότητας</a:t>
            </a:r>
          </a:p>
        </p:txBody>
      </p:sp>
      <p:sp>
        <p:nvSpPr>
          <p:cNvPr id="16" name="Text Placeholder 5"/>
          <p:cNvSpPr>
            <a:spLocks noGrp="1"/>
          </p:cNvSpPr>
          <p:nvPr>
            <p:ph type="body" sz="quarter" idx="14" hasCustomPrompt="1"/>
          </p:nvPr>
        </p:nvSpPr>
        <p:spPr>
          <a:xfrm>
            <a:off x="80362" y="6619461"/>
            <a:ext cx="3974805" cy="208722"/>
          </a:xfrm>
          <a:prstGeom prst="rect">
            <a:avLst/>
          </a:prstGeom>
        </p:spPr>
        <p:txBody>
          <a:bodyPr/>
          <a:lstStyle>
            <a:lvl1pPr marL="0" indent="0">
              <a:buNone/>
              <a:defRPr sz="1400">
                <a:solidFill>
                  <a:schemeClr val="bg1">
                    <a:lumMod val="95000"/>
                  </a:schemeClr>
                </a:solidFill>
              </a:defRPr>
            </a:lvl1pPr>
          </a:lstStyle>
          <a:p>
            <a:pPr lvl="0"/>
            <a:r>
              <a:rPr lang="el-GR" dirty="0"/>
              <a:t>Συγγραφέας</a:t>
            </a:r>
          </a:p>
        </p:txBody>
      </p:sp>
      <p:sp>
        <p:nvSpPr>
          <p:cNvPr id="18" name="Text Placeholder 5"/>
          <p:cNvSpPr>
            <a:spLocks noGrp="1"/>
          </p:cNvSpPr>
          <p:nvPr>
            <p:ph type="body" sz="quarter" idx="16" hasCustomPrompt="1"/>
          </p:nvPr>
        </p:nvSpPr>
        <p:spPr>
          <a:xfrm>
            <a:off x="91440" y="42448"/>
            <a:ext cx="5911795" cy="287307"/>
          </a:xfrm>
          <a:prstGeom prst="rect">
            <a:avLst/>
          </a:prstGeom>
        </p:spPr>
        <p:txBody>
          <a:bodyPr/>
          <a:lstStyle>
            <a:lvl1pPr marL="0" indent="0" algn="r">
              <a:buNone/>
              <a:defRPr sz="1600">
                <a:solidFill>
                  <a:schemeClr val="bg1">
                    <a:lumMod val="95000"/>
                  </a:schemeClr>
                </a:solidFill>
              </a:defRPr>
            </a:lvl1pPr>
          </a:lstStyle>
          <a:p>
            <a:pPr lvl="0"/>
            <a:r>
              <a:rPr lang="el-GR" dirty="0"/>
              <a:t>Ενότητα</a:t>
            </a:r>
          </a:p>
        </p:txBody>
      </p:sp>
      <p:sp>
        <p:nvSpPr>
          <p:cNvPr id="19" name="Text Placeholder 5"/>
          <p:cNvSpPr>
            <a:spLocks noGrp="1"/>
          </p:cNvSpPr>
          <p:nvPr>
            <p:ph type="body" sz="quarter" idx="17" hasCustomPrompt="1"/>
          </p:nvPr>
        </p:nvSpPr>
        <p:spPr>
          <a:xfrm>
            <a:off x="6096000" y="52851"/>
            <a:ext cx="5911795" cy="287307"/>
          </a:xfrm>
          <a:prstGeom prst="rect">
            <a:avLst/>
          </a:prstGeom>
        </p:spPr>
        <p:txBody>
          <a:bodyPr/>
          <a:lstStyle>
            <a:lvl1pPr marL="0" indent="0" algn="l">
              <a:buNone/>
              <a:defRPr sz="1600">
                <a:solidFill>
                  <a:srgbClr val="C00000"/>
                </a:solidFill>
              </a:defRPr>
            </a:lvl1pPr>
          </a:lstStyle>
          <a:p>
            <a:pPr lvl="0"/>
            <a:r>
              <a:rPr lang="el-GR" dirty="0" err="1"/>
              <a:t>Υποενότητα</a:t>
            </a:r>
            <a:endParaRPr lang="el-GR" dirty="0"/>
          </a:p>
        </p:txBody>
      </p:sp>
      <p:sp>
        <p:nvSpPr>
          <p:cNvPr id="13" name="Text Placeholder 7"/>
          <p:cNvSpPr>
            <a:spLocks noGrp="1"/>
          </p:cNvSpPr>
          <p:nvPr>
            <p:ph type="body" sz="quarter" idx="15" hasCustomPrompt="1"/>
          </p:nvPr>
        </p:nvSpPr>
        <p:spPr>
          <a:xfrm>
            <a:off x="4412559" y="6619461"/>
            <a:ext cx="4105275" cy="236917"/>
          </a:xfrm>
          <a:prstGeom prst="rect">
            <a:avLst/>
          </a:prstGeom>
        </p:spPr>
        <p:txBody>
          <a:bodyPr/>
          <a:lstStyle>
            <a:lvl1pPr marL="0" indent="0">
              <a:buNone/>
              <a:defRPr sz="1400">
                <a:solidFill>
                  <a:srgbClr val="990B2D"/>
                </a:solidFill>
              </a:defRPr>
            </a:lvl1pPr>
          </a:lstStyle>
          <a:p>
            <a:pPr lvl="0"/>
            <a:r>
              <a:rPr lang="el-GR" dirty="0"/>
              <a:t>Τίτλος</a:t>
            </a:r>
          </a:p>
        </p:txBody>
      </p:sp>
    </p:spTree>
    <p:extLst>
      <p:ext uri="{BB962C8B-B14F-4D97-AF65-F5344CB8AC3E}">
        <p14:creationId xmlns:p14="http://schemas.microsoft.com/office/powerpoint/2010/main" val="2676039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l-GR" dirty="0"/>
          </a:p>
        </p:txBody>
      </p:sp>
      <p:sp>
        <p:nvSpPr>
          <p:cNvPr id="8" name="Title 1"/>
          <p:cNvSpPr>
            <a:spLocks noGrp="1"/>
          </p:cNvSpPr>
          <p:nvPr>
            <p:ph type="title"/>
          </p:nvPr>
        </p:nvSpPr>
        <p:spPr>
          <a:xfrm>
            <a:off x="839788" y="1424763"/>
            <a:ext cx="3932237" cy="1031358"/>
          </a:xfrm>
        </p:spPr>
        <p:txBody>
          <a:bodyPr anchor="b"/>
          <a:lstStyle>
            <a:lvl1pPr>
              <a:defRPr sz="3200"/>
            </a:lvl1pPr>
          </a:lstStyle>
          <a:p>
            <a:r>
              <a:rPr lang="en-US"/>
              <a:t>Click to edit Master title style</a:t>
            </a:r>
            <a:endParaRPr lang="el-GR"/>
          </a:p>
        </p:txBody>
      </p:sp>
      <p:sp>
        <p:nvSpPr>
          <p:cNvPr id="9" name="Text Placeholder 3"/>
          <p:cNvSpPr>
            <a:spLocks noGrp="1"/>
          </p:cNvSpPr>
          <p:nvPr>
            <p:ph type="body" sz="half" idx="2"/>
          </p:nvPr>
        </p:nvSpPr>
        <p:spPr>
          <a:xfrm>
            <a:off x="839788" y="2583712"/>
            <a:ext cx="3932237" cy="327733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pic>
        <p:nvPicPr>
          <p:cNvPr id="2" name="Picture 1">
            <a:extLst>
              <a:ext uri="{FF2B5EF4-FFF2-40B4-BE49-F238E27FC236}">
                <a16:creationId xmlns:a16="http://schemas.microsoft.com/office/drawing/2014/main" id="{394D487C-4269-74A0-B873-82C60AE950CD}"/>
              </a:ext>
            </a:extLst>
          </p:cNvPr>
          <p:cNvPicPr>
            <a:picLocks noChangeAspect="1"/>
          </p:cNvPicPr>
          <p:nvPr userDrawn="1"/>
        </p:nvPicPr>
        <p:blipFill>
          <a:blip r:embed="rId2"/>
          <a:stretch>
            <a:fillRect/>
          </a:stretch>
        </p:blipFill>
        <p:spPr>
          <a:xfrm>
            <a:off x="0" y="359573"/>
            <a:ext cx="12192000" cy="588953"/>
          </a:xfrm>
          <a:prstGeom prst="rect">
            <a:avLst/>
          </a:prstGeom>
        </p:spPr>
      </p:pic>
      <p:sp>
        <p:nvSpPr>
          <p:cNvPr id="11" name="Slide Number Placeholder 6">
            <a:extLst>
              <a:ext uri="{FF2B5EF4-FFF2-40B4-BE49-F238E27FC236}">
                <a16:creationId xmlns:a16="http://schemas.microsoft.com/office/drawing/2014/main" id="{B623E859-9AE8-D439-ADA8-C4BCA54989C8}"/>
              </a:ext>
            </a:extLst>
          </p:cNvPr>
          <p:cNvSpPr>
            <a:spLocks noGrp="1"/>
          </p:cNvSpPr>
          <p:nvPr>
            <p:ph type="sldNum" sz="quarter" idx="12"/>
          </p:nvPr>
        </p:nvSpPr>
        <p:spPr>
          <a:xfrm>
            <a:off x="8721090" y="6609522"/>
            <a:ext cx="3275440" cy="228600"/>
          </a:xfrm>
          <a:prstGeom prst="rect">
            <a:avLst/>
          </a:prstGeom>
        </p:spPr>
        <p:txBody>
          <a:bodyPr/>
          <a:lstStyle>
            <a:lvl1pPr>
              <a:defRPr sz="1400" baseline="0">
                <a:solidFill>
                  <a:srgbClr val="990B2D"/>
                </a:solidFill>
              </a:defRPr>
            </a:lvl1pPr>
          </a:lstStyle>
          <a:p>
            <a:pPr algn="r"/>
            <a:fld id="{28C4B9FD-BBCD-4D20-BE68-D5FD8F544B57}" type="slidenum">
              <a:rPr lang="el-GR" smtClean="0"/>
              <a:pPr algn="r"/>
              <a:t>‹#›</a:t>
            </a:fld>
            <a:endParaRPr lang="el-GR" dirty="0"/>
          </a:p>
        </p:txBody>
      </p:sp>
      <p:sp>
        <p:nvSpPr>
          <p:cNvPr id="12" name="Text Placeholder 26">
            <a:extLst>
              <a:ext uri="{FF2B5EF4-FFF2-40B4-BE49-F238E27FC236}">
                <a16:creationId xmlns:a16="http://schemas.microsoft.com/office/drawing/2014/main" id="{F660BD1E-5759-1B8B-DF8A-FADFB18E3F20}"/>
              </a:ext>
            </a:extLst>
          </p:cNvPr>
          <p:cNvSpPr>
            <a:spLocks noGrp="1"/>
          </p:cNvSpPr>
          <p:nvPr>
            <p:ph type="body" sz="quarter" idx="13" hasCustomPrompt="1"/>
          </p:nvPr>
        </p:nvSpPr>
        <p:spPr>
          <a:xfrm>
            <a:off x="91440" y="468649"/>
            <a:ext cx="10001249" cy="370800"/>
          </a:xfrm>
          <a:prstGeom prst="rect">
            <a:avLst/>
          </a:prstGeom>
        </p:spPr>
        <p:txBody>
          <a:bodyPr anchor="ctr" anchorCtr="0">
            <a:noAutofit/>
          </a:bodyPr>
          <a:lstStyle>
            <a:lvl1pPr marL="0" indent="0" algn="l">
              <a:buNone/>
              <a:defRPr sz="2800" i="0" baseline="0">
                <a:solidFill>
                  <a:srgbClr val="990B2D"/>
                </a:solidFill>
              </a:defRPr>
            </a:lvl1pPr>
            <a:lvl2pPr marL="457200" indent="0">
              <a:buNone/>
              <a:defRPr/>
            </a:lvl2pPr>
          </a:lstStyle>
          <a:p>
            <a:pPr lvl="0"/>
            <a:r>
              <a:rPr lang="el-GR" dirty="0"/>
              <a:t>Τ</a:t>
            </a:r>
            <a:r>
              <a:rPr lang="en-US" dirty="0" err="1"/>
              <a:t>ί</a:t>
            </a:r>
            <a:r>
              <a:rPr lang="el-GR" dirty="0" err="1"/>
              <a:t>τλος</a:t>
            </a:r>
            <a:r>
              <a:rPr lang="el-GR" dirty="0"/>
              <a:t> ενότητας</a:t>
            </a:r>
          </a:p>
        </p:txBody>
      </p:sp>
      <p:sp>
        <p:nvSpPr>
          <p:cNvPr id="16" name="Text Placeholder 5"/>
          <p:cNvSpPr>
            <a:spLocks noGrp="1"/>
          </p:cNvSpPr>
          <p:nvPr>
            <p:ph type="body" sz="quarter" idx="14" hasCustomPrompt="1"/>
          </p:nvPr>
        </p:nvSpPr>
        <p:spPr>
          <a:xfrm>
            <a:off x="80362" y="6619461"/>
            <a:ext cx="3974805" cy="208722"/>
          </a:xfrm>
          <a:prstGeom prst="rect">
            <a:avLst/>
          </a:prstGeom>
        </p:spPr>
        <p:txBody>
          <a:bodyPr/>
          <a:lstStyle>
            <a:lvl1pPr marL="0" indent="0">
              <a:buNone/>
              <a:defRPr sz="1400">
                <a:solidFill>
                  <a:schemeClr val="bg1">
                    <a:lumMod val="95000"/>
                  </a:schemeClr>
                </a:solidFill>
              </a:defRPr>
            </a:lvl1pPr>
          </a:lstStyle>
          <a:p>
            <a:pPr lvl="0"/>
            <a:r>
              <a:rPr lang="el-GR" dirty="0"/>
              <a:t>Συγγραφέας</a:t>
            </a:r>
          </a:p>
        </p:txBody>
      </p:sp>
      <p:sp>
        <p:nvSpPr>
          <p:cNvPr id="18" name="Text Placeholder 5"/>
          <p:cNvSpPr>
            <a:spLocks noGrp="1"/>
          </p:cNvSpPr>
          <p:nvPr>
            <p:ph type="body" sz="quarter" idx="16" hasCustomPrompt="1"/>
          </p:nvPr>
        </p:nvSpPr>
        <p:spPr>
          <a:xfrm>
            <a:off x="91440" y="42448"/>
            <a:ext cx="5911795" cy="287307"/>
          </a:xfrm>
          <a:prstGeom prst="rect">
            <a:avLst/>
          </a:prstGeom>
        </p:spPr>
        <p:txBody>
          <a:bodyPr/>
          <a:lstStyle>
            <a:lvl1pPr marL="0" indent="0" algn="r">
              <a:buNone/>
              <a:defRPr sz="1600">
                <a:solidFill>
                  <a:schemeClr val="bg1">
                    <a:lumMod val="95000"/>
                  </a:schemeClr>
                </a:solidFill>
              </a:defRPr>
            </a:lvl1pPr>
          </a:lstStyle>
          <a:p>
            <a:pPr lvl="0"/>
            <a:r>
              <a:rPr lang="el-GR" dirty="0"/>
              <a:t>Ενότητα</a:t>
            </a:r>
          </a:p>
        </p:txBody>
      </p:sp>
      <p:sp>
        <p:nvSpPr>
          <p:cNvPr id="19" name="Text Placeholder 5"/>
          <p:cNvSpPr>
            <a:spLocks noGrp="1"/>
          </p:cNvSpPr>
          <p:nvPr>
            <p:ph type="body" sz="quarter" idx="17" hasCustomPrompt="1"/>
          </p:nvPr>
        </p:nvSpPr>
        <p:spPr>
          <a:xfrm>
            <a:off x="6096000" y="52851"/>
            <a:ext cx="5911795" cy="287307"/>
          </a:xfrm>
          <a:prstGeom prst="rect">
            <a:avLst/>
          </a:prstGeom>
        </p:spPr>
        <p:txBody>
          <a:bodyPr/>
          <a:lstStyle>
            <a:lvl1pPr marL="0" indent="0" algn="l">
              <a:buNone/>
              <a:defRPr sz="1600">
                <a:solidFill>
                  <a:srgbClr val="C00000"/>
                </a:solidFill>
              </a:defRPr>
            </a:lvl1pPr>
          </a:lstStyle>
          <a:p>
            <a:pPr lvl="0"/>
            <a:r>
              <a:rPr lang="el-GR" dirty="0" err="1"/>
              <a:t>Υποενότητα</a:t>
            </a:r>
            <a:endParaRPr lang="el-GR" dirty="0"/>
          </a:p>
        </p:txBody>
      </p:sp>
      <p:sp>
        <p:nvSpPr>
          <p:cNvPr id="13" name="Text Placeholder 7"/>
          <p:cNvSpPr>
            <a:spLocks noGrp="1"/>
          </p:cNvSpPr>
          <p:nvPr>
            <p:ph type="body" sz="quarter" idx="15" hasCustomPrompt="1"/>
          </p:nvPr>
        </p:nvSpPr>
        <p:spPr>
          <a:xfrm>
            <a:off x="4412559" y="6619461"/>
            <a:ext cx="4105275" cy="236917"/>
          </a:xfrm>
          <a:prstGeom prst="rect">
            <a:avLst/>
          </a:prstGeom>
        </p:spPr>
        <p:txBody>
          <a:bodyPr/>
          <a:lstStyle>
            <a:lvl1pPr marL="0" indent="0">
              <a:buNone/>
              <a:defRPr sz="1400">
                <a:solidFill>
                  <a:srgbClr val="990B2D"/>
                </a:solidFill>
              </a:defRPr>
            </a:lvl1pPr>
          </a:lstStyle>
          <a:p>
            <a:pPr lvl="0"/>
            <a:r>
              <a:rPr lang="el-GR" dirty="0"/>
              <a:t>Τίτλος</a:t>
            </a:r>
          </a:p>
        </p:txBody>
      </p:sp>
    </p:spTree>
    <p:extLst>
      <p:ext uri="{BB962C8B-B14F-4D97-AF65-F5344CB8AC3E}">
        <p14:creationId xmlns:p14="http://schemas.microsoft.com/office/powerpoint/2010/main" val="2561438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6326" y="3999865"/>
            <a:ext cx="7524000" cy="1325563"/>
          </a:xfrm>
          <a:prstGeom prst="rect">
            <a:avLst/>
          </a:prstGeom>
        </p:spPr>
        <p:txBody>
          <a:bodyPr vert="horz" lIns="91440" tIns="45720" rIns="91440" bIns="45720" rtlCol="0" anchor="t">
            <a:normAutofit/>
          </a:bodyPr>
          <a:lstStyle/>
          <a:p>
            <a:r>
              <a:rPr lang="en-US" dirty="0"/>
              <a:t>Click to edit Master title style</a:t>
            </a:r>
            <a:endParaRPr lang="el-GR" dirty="0"/>
          </a:p>
        </p:txBody>
      </p:sp>
      <p:pic>
        <p:nvPicPr>
          <p:cNvPr id="3" name="Picture 2">
            <a:extLst>
              <a:ext uri="{FF2B5EF4-FFF2-40B4-BE49-F238E27FC236}">
                <a16:creationId xmlns:a16="http://schemas.microsoft.com/office/drawing/2014/main" id="{E93A43CF-A994-42A6-F54D-5E578B33A474}"/>
              </a:ext>
            </a:extLst>
          </p:cNvPr>
          <p:cNvPicPr>
            <a:picLocks noChangeAspect="1"/>
          </p:cNvPicPr>
          <p:nvPr userDrawn="1"/>
        </p:nvPicPr>
        <p:blipFill>
          <a:blip r:embed="rId11"/>
          <a:stretch>
            <a:fillRect/>
          </a:stretch>
        </p:blipFill>
        <p:spPr>
          <a:xfrm>
            <a:off x="0" y="-3609"/>
            <a:ext cx="12192000" cy="367917"/>
          </a:xfrm>
          <a:prstGeom prst="rect">
            <a:avLst/>
          </a:prstGeom>
        </p:spPr>
      </p:pic>
      <p:pic>
        <p:nvPicPr>
          <p:cNvPr id="4" name="Picture 3">
            <a:extLst>
              <a:ext uri="{FF2B5EF4-FFF2-40B4-BE49-F238E27FC236}">
                <a16:creationId xmlns:a16="http://schemas.microsoft.com/office/drawing/2014/main" id="{F0F792E0-C7A5-F6CD-8755-CB47DE7DE611}"/>
              </a:ext>
            </a:extLst>
          </p:cNvPr>
          <p:cNvPicPr>
            <a:picLocks noChangeAspect="1"/>
          </p:cNvPicPr>
          <p:nvPr userDrawn="1"/>
        </p:nvPicPr>
        <p:blipFill>
          <a:blip r:embed="rId12"/>
          <a:stretch>
            <a:fillRect/>
          </a:stretch>
        </p:blipFill>
        <p:spPr>
          <a:xfrm>
            <a:off x="0" y="6605048"/>
            <a:ext cx="12192000" cy="262891"/>
          </a:xfrm>
          <a:prstGeom prst="rect">
            <a:avLst/>
          </a:prstGeom>
        </p:spPr>
      </p:pic>
    </p:spTree>
    <p:extLst>
      <p:ext uri="{BB962C8B-B14F-4D97-AF65-F5344CB8AC3E}">
        <p14:creationId xmlns:p14="http://schemas.microsoft.com/office/powerpoint/2010/main" val="3933841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CE1E8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CE1E8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CE1E8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CE1E8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CE1E8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Machine learning algorithms for financial fraud detection</a:t>
            </a:r>
            <a:endParaRPr lang="el-GR" dirty="0"/>
          </a:p>
        </p:txBody>
      </p:sp>
      <p:sp>
        <p:nvSpPr>
          <p:cNvPr id="3" name="Text Placeholder 2"/>
          <p:cNvSpPr>
            <a:spLocks noGrp="1"/>
          </p:cNvSpPr>
          <p:nvPr>
            <p:ph type="body" sz="quarter" idx="13"/>
          </p:nvPr>
        </p:nvSpPr>
        <p:spPr>
          <a:xfrm>
            <a:off x="3753292" y="2185183"/>
            <a:ext cx="4643503" cy="370800"/>
          </a:xfrm>
        </p:spPr>
        <p:txBody>
          <a:bodyPr/>
          <a:lstStyle/>
          <a:p>
            <a:r>
              <a:rPr lang="en-US" dirty="0"/>
              <a:t>K</a:t>
            </a:r>
            <a:r>
              <a:rPr lang="el-GR" dirty="0" err="1"/>
              <a:t>ωνσταντίνος</a:t>
            </a:r>
            <a:r>
              <a:rPr lang="el-GR" dirty="0"/>
              <a:t> </a:t>
            </a:r>
            <a:r>
              <a:rPr lang="el-GR" dirty="0" err="1"/>
              <a:t>Μπενέκος</a:t>
            </a:r>
            <a:endParaRPr lang="en-US" dirty="0"/>
          </a:p>
          <a:p>
            <a:r>
              <a:rPr lang="el-GR" sz="1800" dirty="0"/>
              <a:t>Σύμβουλος καθηγητής: Μ. </a:t>
            </a:r>
            <a:r>
              <a:rPr lang="el-GR" sz="1800" dirty="0" err="1"/>
              <a:t>Τζαγακαράκης</a:t>
            </a:r>
            <a:endParaRPr lang="en-US" sz="1800" dirty="0"/>
          </a:p>
          <a:p>
            <a:r>
              <a:rPr lang="en-US" sz="1800" dirty="0"/>
              <a:t>27/09/2024</a:t>
            </a:r>
            <a:endParaRPr lang="el-GR" sz="1800" dirty="0"/>
          </a:p>
        </p:txBody>
      </p:sp>
      <p:sp>
        <p:nvSpPr>
          <p:cNvPr id="4" name="Text Placeholder 3"/>
          <p:cNvSpPr>
            <a:spLocks noGrp="1"/>
          </p:cNvSpPr>
          <p:nvPr>
            <p:ph type="body" sz="quarter" idx="14"/>
          </p:nvPr>
        </p:nvSpPr>
        <p:spPr/>
        <p:txBody>
          <a:bodyPr/>
          <a:lstStyle/>
          <a:p>
            <a:r>
              <a:rPr lang="el-GR" dirty="0"/>
              <a:t>Κωνσταντίνος </a:t>
            </a:r>
            <a:r>
              <a:rPr lang="el-GR" dirty="0" err="1"/>
              <a:t>Μπενέκος</a:t>
            </a:r>
            <a:endParaRPr lang="el-GR" dirty="0"/>
          </a:p>
        </p:txBody>
      </p:sp>
      <p:sp>
        <p:nvSpPr>
          <p:cNvPr id="5" name="Text Placeholder 4"/>
          <p:cNvSpPr>
            <a:spLocks noGrp="1"/>
          </p:cNvSpPr>
          <p:nvPr>
            <p:ph type="body" sz="quarter" idx="15"/>
          </p:nvPr>
        </p:nvSpPr>
        <p:spPr>
          <a:xfrm>
            <a:off x="4412559" y="6619461"/>
            <a:ext cx="4741273" cy="238539"/>
          </a:xfrm>
        </p:spPr>
        <p:txBody>
          <a:bodyPr/>
          <a:lstStyle/>
          <a:p>
            <a:r>
              <a:rPr lang="en-US" dirty="0"/>
              <a:t>ML algorithms for financial fraud detection</a:t>
            </a:r>
          </a:p>
        </p:txBody>
      </p:sp>
    </p:spTree>
    <p:extLst>
      <p:ext uri="{BB962C8B-B14F-4D97-AF65-F5344CB8AC3E}">
        <p14:creationId xmlns:p14="http://schemas.microsoft.com/office/powerpoint/2010/main" val="3821237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F1BEC8FC-5E36-7A98-F11C-EB00AE1ADF48}"/>
              </a:ext>
            </a:extLst>
          </p:cNvPr>
          <p:cNvSpPr>
            <a:spLocks noGrp="1"/>
          </p:cNvSpPr>
          <p:nvPr>
            <p:ph idx="1"/>
          </p:nvPr>
        </p:nvSpPr>
        <p:spPr>
          <a:xfrm>
            <a:off x="838200" y="1442261"/>
            <a:ext cx="10515600" cy="4667506"/>
          </a:xfrm>
        </p:spPr>
        <p:txBody>
          <a:bodyPr/>
          <a:lstStyle/>
          <a:p>
            <a:r>
              <a:rPr lang="en-US" sz="2400" dirty="0"/>
              <a:t>Source: Dataset obtained from Kaggle, capturing transactions by European cardholders over two days in September 2013.</a:t>
            </a:r>
          </a:p>
          <a:p>
            <a:r>
              <a:rPr lang="en-US" sz="2400" dirty="0"/>
              <a:t>Size: 287,807 transactions, with 492 fraudulent (0.172%).</a:t>
            </a:r>
          </a:p>
          <a:p>
            <a:r>
              <a:rPr lang="en-US" sz="2400" dirty="0"/>
              <a:t>Feature:</a:t>
            </a:r>
          </a:p>
          <a:p>
            <a:pPr lvl="1"/>
            <a:r>
              <a:rPr lang="en-US" sz="2000" dirty="0"/>
              <a:t>30 numerical features (V1-V28 derived from PCA, along with "Time" and "Amount").</a:t>
            </a:r>
          </a:p>
          <a:p>
            <a:pPr lvl="1"/>
            <a:r>
              <a:rPr lang="en-US" sz="2000" dirty="0"/>
              <a:t>Class: Binary variable indicating transaction legitimacy (0 = non-fraudulent, 1 = fraudulent).</a:t>
            </a:r>
          </a:p>
        </p:txBody>
      </p:sp>
      <p:sp>
        <p:nvSpPr>
          <p:cNvPr id="4" name="Text Placeholder 3">
            <a:extLst>
              <a:ext uri="{FF2B5EF4-FFF2-40B4-BE49-F238E27FC236}">
                <a16:creationId xmlns:a16="http://schemas.microsoft.com/office/drawing/2014/main" id="{37122349-8E9C-B56E-3341-B68561F2F45B}"/>
              </a:ext>
            </a:extLst>
          </p:cNvPr>
          <p:cNvSpPr>
            <a:spLocks noGrp="1"/>
          </p:cNvSpPr>
          <p:nvPr>
            <p:ph type="body" sz="quarter" idx="13"/>
          </p:nvPr>
        </p:nvSpPr>
        <p:spPr>
          <a:xfrm>
            <a:off x="125591" y="468649"/>
            <a:ext cx="10001249" cy="370800"/>
          </a:xfrm>
        </p:spPr>
        <p:txBody>
          <a:bodyPr/>
          <a:lstStyle/>
          <a:p>
            <a:r>
              <a:rPr lang="en-US" dirty="0"/>
              <a:t>Dataset</a:t>
            </a:r>
          </a:p>
        </p:txBody>
      </p:sp>
      <p:sp>
        <p:nvSpPr>
          <p:cNvPr id="5" name="Slide Number Placeholder 4">
            <a:extLst>
              <a:ext uri="{FF2B5EF4-FFF2-40B4-BE49-F238E27FC236}">
                <a16:creationId xmlns:a16="http://schemas.microsoft.com/office/drawing/2014/main" id="{198D0790-BAD0-40A6-2C2A-D1BF0CEE7FA4}"/>
              </a:ext>
            </a:extLst>
          </p:cNvPr>
          <p:cNvSpPr>
            <a:spLocks noGrp="1"/>
          </p:cNvSpPr>
          <p:nvPr>
            <p:ph type="sldNum" sz="quarter" idx="12"/>
          </p:nvPr>
        </p:nvSpPr>
        <p:spPr/>
        <p:txBody>
          <a:bodyPr/>
          <a:lstStyle/>
          <a:p>
            <a:pPr algn="r"/>
            <a:fld id="{28C4B9FD-BBCD-4D20-BE68-D5FD8F544B57}" type="slidenum">
              <a:rPr lang="el-GR" smtClean="0"/>
              <a:pPr algn="r"/>
              <a:t>10</a:t>
            </a:fld>
            <a:endParaRPr lang="el-GR" dirty="0"/>
          </a:p>
        </p:txBody>
      </p:sp>
      <p:sp>
        <p:nvSpPr>
          <p:cNvPr id="14" name="Text Placeholder 13">
            <a:extLst>
              <a:ext uri="{FF2B5EF4-FFF2-40B4-BE49-F238E27FC236}">
                <a16:creationId xmlns:a16="http://schemas.microsoft.com/office/drawing/2014/main" id="{8111FA06-6F8D-53D9-10D9-238F8D6D956B}"/>
              </a:ext>
            </a:extLst>
          </p:cNvPr>
          <p:cNvSpPr>
            <a:spLocks noGrp="1"/>
          </p:cNvSpPr>
          <p:nvPr>
            <p:ph type="body" sz="quarter" idx="14"/>
          </p:nvPr>
        </p:nvSpPr>
        <p:spPr/>
        <p:txBody>
          <a:bodyPr/>
          <a:lstStyle/>
          <a:p>
            <a:r>
              <a:rPr lang="el-GR" dirty="0"/>
              <a:t>Κωνσταντίνος </a:t>
            </a:r>
            <a:r>
              <a:rPr lang="el-GR" dirty="0" err="1"/>
              <a:t>Μπενέκος</a:t>
            </a:r>
            <a:endParaRPr lang="en-US" dirty="0"/>
          </a:p>
        </p:txBody>
      </p:sp>
      <p:sp>
        <p:nvSpPr>
          <p:cNvPr id="7" name="Text Placeholder 6">
            <a:extLst>
              <a:ext uri="{FF2B5EF4-FFF2-40B4-BE49-F238E27FC236}">
                <a16:creationId xmlns:a16="http://schemas.microsoft.com/office/drawing/2014/main" id="{767145BF-D0A3-02BF-8CEA-7FD38529A531}"/>
              </a:ext>
            </a:extLst>
          </p:cNvPr>
          <p:cNvSpPr>
            <a:spLocks noGrp="1"/>
          </p:cNvSpPr>
          <p:nvPr>
            <p:ph type="body" sz="quarter" idx="16"/>
          </p:nvPr>
        </p:nvSpPr>
        <p:spPr/>
        <p:txBody>
          <a:bodyPr/>
          <a:lstStyle/>
          <a:p>
            <a:r>
              <a:rPr lang="en-US" dirty="0"/>
              <a:t>Methodology</a:t>
            </a:r>
          </a:p>
        </p:txBody>
      </p:sp>
      <p:sp>
        <p:nvSpPr>
          <p:cNvPr id="8" name="Text Placeholder 7">
            <a:extLst>
              <a:ext uri="{FF2B5EF4-FFF2-40B4-BE49-F238E27FC236}">
                <a16:creationId xmlns:a16="http://schemas.microsoft.com/office/drawing/2014/main" id="{6B9147FB-CF87-8B2C-F52D-404AAEB5996C}"/>
              </a:ext>
            </a:extLst>
          </p:cNvPr>
          <p:cNvSpPr>
            <a:spLocks noGrp="1"/>
          </p:cNvSpPr>
          <p:nvPr>
            <p:ph type="body" sz="quarter" idx="17"/>
          </p:nvPr>
        </p:nvSpPr>
        <p:spPr/>
        <p:txBody>
          <a:bodyPr/>
          <a:lstStyle/>
          <a:p>
            <a:r>
              <a:rPr lang="en-US" dirty="0"/>
              <a:t>Data</a:t>
            </a:r>
          </a:p>
        </p:txBody>
      </p:sp>
      <p:sp>
        <p:nvSpPr>
          <p:cNvPr id="15" name="Text Placeholder 14">
            <a:extLst>
              <a:ext uri="{FF2B5EF4-FFF2-40B4-BE49-F238E27FC236}">
                <a16:creationId xmlns:a16="http://schemas.microsoft.com/office/drawing/2014/main" id="{A8A77E3D-FEA0-72C6-008D-90A07225E822}"/>
              </a:ext>
            </a:extLst>
          </p:cNvPr>
          <p:cNvSpPr>
            <a:spLocks noGrp="1"/>
          </p:cNvSpPr>
          <p:nvPr>
            <p:ph type="body" sz="quarter" idx="15"/>
          </p:nvPr>
        </p:nvSpPr>
        <p:spPr/>
        <p:txBody>
          <a:bodyPr/>
          <a:lstStyle/>
          <a:p>
            <a:r>
              <a:rPr lang="en-US" dirty="0"/>
              <a:t>ML algorithms for financial fraud detection</a:t>
            </a:r>
          </a:p>
          <a:p>
            <a:endParaRPr lang="en-US" dirty="0"/>
          </a:p>
        </p:txBody>
      </p:sp>
    </p:spTree>
    <p:extLst>
      <p:ext uri="{BB962C8B-B14F-4D97-AF65-F5344CB8AC3E}">
        <p14:creationId xmlns:p14="http://schemas.microsoft.com/office/powerpoint/2010/main" val="2072890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table with numbers and text&#10;&#10;Description automatically generated">
            <a:extLst>
              <a:ext uri="{FF2B5EF4-FFF2-40B4-BE49-F238E27FC236}">
                <a16:creationId xmlns:a16="http://schemas.microsoft.com/office/drawing/2014/main" id="{5970F2FA-ED2C-2FB6-0061-E411ED0E9C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7444" y="922789"/>
            <a:ext cx="6172200" cy="2801923"/>
          </a:xfrm>
          <a:prstGeom prst="rect">
            <a:avLst/>
          </a:prstGeom>
          <a:noFill/>
        </p:spPr>
      </p:pic>
      <p:sp>
        <p:nvSpPr>
          <p:cNvPr id="18" name="Text Placeholder 3">
            <a:extLst>
              <a:ext uri="{FF2B5EF4-FFF2-40B4-BE49-F238E27FC236}">
                <a16:creationId xmlns:a16="http://schemas.microsoft.com/office/drawing/2014/main" id="{4AF42BD3-CA38-D089-4F72-7E9C7908D5F5}"/>
              </a:ext>
            </a:extLst>
          </p:cNvPr>
          <p:cNvSpPr>
            <a:spLocks noGrp="1"/>
          </p:cNvSpPr>
          <p:nvPr>
            <p:ph type="body" sz="half" idx="2"/>
          </p:nvPr>
        </p:nvSpPr>
        <p:spPr>
          <a:xfrm>
            <a:off x="882356" y="1426030"/>
            <a:ext cx="3932237" cy="4848935"/>
          </a:xfrm>
        </p:spPr>
        <p:txBody>
          <a:bodyPr/>
          <a:lstStyle/>
          <a:p>
            <a:pPr marL="285750" indent="-285750">
              <a:buFont typeface="Arial" panose="020B0604020202020204" pitchFamily="34" charset="0"/>
              <a:buChar char="•"/>
            </a:pPr>
            <a:r>
              <a:rPr lang="en-US" sz="2800" dirty="0"/>
              <a:t>Fraudulent transactions tend to have lower amounts despite a higher mean due to the few high-value transactions.</a:t>
            </a:r>
          </a:p>
          <a:p>
            <a:pPr marL="285750" indent="-285750">
              <a:buFont typeface="Arial" panose="020B0604020202020204" pitchFamily="34" charset="0"/>
              <a:buChar char="•"/>
            </a:pPr>
            <a:r>
              <a:rPr lang="en-US" sz="2800" dirty="0"/>
              <a:t>Box-plot confirms that non-fraudulent transactions typically involve larger amounts(more “extreme” outliers).</a:t>
            </a:r>
          </a:p>
          <a:p>
            <a:pPr marL="285750" indent="-285750">
              <a:buFont typeface="Arial" panose="020B0604020202020204" pitchFamily="34" charset="0"/>
              <a:buChar char="•"/>
            </a:pPr>
            <a:endParaRPr lang="en-US" dirty="0"/>
          </a:p>
        </p:txBody>
      </p:sp>
      <p:sp>
        <p:nvSpPr>
          <p:cNvPr id="5" name="Slide Number Placeholder 4">
            <a:extLst>
              <a:ext uri="{FF2B5EF4-FFF2-40B4-BE49-F238E27FC236}">
                <a16:creationId xmlns:a16="http://schemas.microsoft.com/office/drawing/2014/main" id="{198D0790-BAD0-40A6-2C2A-D1BF0CEE7FA4}"/>
              </a:ext>
            </a:extLst>
          </p:cNvPr>
          <p:cNvSpPr>
            <a:spLocks noGrp="1"/>
          </p:cNvSpPr>
          <p:nvPr>
            <p:ph type="sldNum" sz="quarter" idx="12"/>
          </p:nvPr>
        </p:nvSpPr>
        <p:spPr>
          <a:xfrm>
            <a:off x="8721090" y="6609522"/>
            <a:ext cx="3275440" cy="228600"/>
          </a:xfrm>
        </p:spPr>
        <p:txBody>
          <a:bodyPr>
            <a:normAutofit/>
          </a:bodyPr>
          <a:lstStyle/>
          <a:p>
            <a:pPr algn="r">
              <a:lnSpc>
                <a:spcPct val="90000"/>
              </a:lnSpc>
              <a:spcAft>
                <a:spcPts val="600"/>
              </a:spcAft>
            </a:pPr>
            <a:fld id="{28C4B9FD-BBCD-4D20-BE68-D5FD8F544B57}" type="slidenum">
              <a:rPr lang="el-GR" sz="1000" smtClean="0"/>
              <a:pPr algn="r">
                <a:lnSpc>
                  <a:spcPct val="90000"/>
                </a:lnSpc>
                <a:spcAft>
                  <a:spcPts val="600"/>
                </a:spcAft>
              </a:pPr>
              <a:t>11</a:t>
            </a:fld>
            <a:endParaRPr lang="el-GR" sz="1000"/>
          </a:p>
        </p:txBody>
      </p:sp>
      <p:sp>
        <p:nvSpPr>
          <p:cNvPr id="4" name="Text Placeholder 3">
            <a:extLst>
              <a:ext uri="{FF2B5EF4-FFF2-40B4-BE49-F238E27FC236}">
                <a16:creationId xmlns:a16="http://schemas.microsoft.com/office/drawing/2014/main" id="{37122349-8E9C-B56E-3341-B68561F2F45B}"/>
              </a:ext>
            </a:extLst>
          </p:cNvPr>
          <p:cNvSpPr>
            <a:spLocks noGrp="1"/>
          </p:cNvSpPr>
          <p:nvPr>
            <p:ph type="body" sz="quarter" idx="13"/>
          </p:nvPr>
        </p:nvSpPr>
        <p:spPr>
          <a:xfrm>
            <a:off x="91440" y="468649"/>
            <a:ext cx="10001249" cy="370800"/>
          </a:xfrm>
        </p:spPr>
        <p:txBody>
          <a:bodyPr anchor="ctr">
            <a:normAutofit/>
          </a:bodyPr>
          <a:lstStyle/>
          <a:p>
            <a:r>
              <a:rPr lang="en-US" sz="2000"/>
              <a:t>Descriptive statistics</a:t>
            </a:r>
          </a:p>
        </p:txBody>
      </p:sp>
      <p:sp>
        <p:nvSpPr>
          <p:cNvPr id="20" name="Text Placeholder 6">
            <a:extLst>
              <a:ext uri="{FF2B5EF4-FFF2-40B4-BE49-F238E27FC236}">
                <a16:creationId xmlns:a16="http://schemas.microsoft.com/office/drawing/2014/main" id="{65E2EC68-649C-631D-F32B-6701754AFD26}"/>
              </a:ext>
            </a:extLst>
          </p:cNvPr>
          <p:cNvSpPr>
            <a:spLocks noGrp="1"/>
          </p:cNvSpPr>
          <p:nvPr>
            <p:ph type="body" sz="quarter" idx="14"/>
          </p:nvPr>
        </p:nvSpPr>
        <p:spPr>
          <a:xfrm>
            <a:off x="80362" y="6619461"/>
            <a:ext cx="3974805" cy="208722"/>
          </a:xfrm>
        </p:spPr>
        <p:txBody>
          <a:bodyPr/>
          <a:lstStyle/>
          <a:p>
            <a:r>
              <a:rPr lang="el-GR" dirty="0"/>
              <a:t>Κωνσταντίνος </a:t>
            </a:r>
            <a:r>
              <a:rPr lang="el-GR" dirty="0" err="1"/>
              <a:t>Μπενέκος</a:t>
            </a:r>
            <a:endParaRPr lang="en-US" dirty="0"/>
          </a:p>
        </p:txBody>
      </p:sp>
      <p:sp>
        <p:nvSpPr>
          <p:cNvPr id="7" name="Text Placeholder 6">
            <a:extLst>
              <a:ext uri="{FF2B5EF4-FFF2-40B4-BE49-F238E27FC236}">
                <a16:creationId xmlns:a16="http://schemas.microsoft.com/office/drawing/2014/main" id="{767145BF-D0A3-02BF-8CEA-7FD38529A531}"/>
              </a:ext>
            </a:extLst>
          </p:cNvPr>
          <p:cNvSpPr>
            <a:spLocks noGrp="1"/>
          </p:cNvSpPr>
          <p:nvPr>
            <p:ph type="body" sz="quarter" idx="16"/>
          </p:nvPr>
        </p:nvSpPr>
        <p:spPr>
          <a:xfrm>
            <a:off x="91440" y="42448"/>
            <a:ext cx="5911795" cy="287307"/>
          </a:xfrm>
        </p:spPr>
        <p:txBody>
          <a:bodyPr>
            <a:normAutofit/>
          </a:bodyPr>
          <a:lstStyle/>
          <a:p>
            <a:r>
              <a:rPr lang="en-US" sz="1400"/>
              <a:t>Methodology</a:t>
            </a:r>
          </a:p>
        </p:txBody>
      </p:sp>
      <p:sp>
        <p:nvSpPr>
          <p:cNvPr id="8" name="Text Placeholder 7">
            <a:extLst>
              <a:ext uri="{FF2B5EF4-FFF2-40B4-BE49-F238E27FC236}">
                <a16:creationId xmlns:a16="http://schemas.microsoft.com/office/drawing/2014/main" id="{6B9147FB-CF87-8B2C-F52D-404AAEB5996C}"/>
              </a:ext>
            </a:extLst>
          </p:cNvPr>
          <p:cNvSpPr>
            <a:spLocks noGrp="1"/>
          </p:cNvSpPr>
          <p:nvPr>
            <p:ph type="body" sz="quarter" idx="17"/>
          </p:nvPr>
        </p:nvSpPr>
        <p:spPr>
          <a:xfrm>
            <a:off x="6096000" y="52851"/>
            <a:ext cx="5911795" cy="287307"/>
          </a:xfrm>
        </p:spPr>
        <p:txBody>
          <a:bodyPr>
            <a:normAutofit/>
          </a:bodyPr>
          <a:lstStyle/>
          <a:p>
            <a:r>
              <a:rPr lang="en-US" sz="1400"/>
              <a:t>Data</a:t>
            </a:r>
          </a:p>
        </p:txBody>
      </p:sp>
      <p:sp>
        <p:nvSpPr>
          <p:cNvPr id="22" name="Text Placeholder 9">
            <a:extLst>
              <a:ext uri="{FF2B5EF4-FFF2-40B4-BE49-F238E27FC236}">
                <a16:creationId xmlns:a16="http://schemas.microsoft.com/office/drawing/2014/main" id="{FD1D057D-5358-33D9-E8E6-B6A416DDC1BB}"/>
              </a:ext>
            </a:extLst>
          </p:cNvPr>
          <p:cNvSpPr>
            <a:spLocks noGrp="1"/>
          </p:cNvSpPr>
          <p:nvPr>
            <p:ph type="body" sz="quarter" idx="15"/>
          </p:nvPr>
        </p:nvSpPr>
        <p:spPr>
          <a:xfrm>
            <a:off x="4412559" y="6619461"/>
            <a:ext cx="4105275" cy="236917"/>
          </a:xfrm>
        </p:spPr>
        <p:txBody>
          <a:bodyPr/>
          <a:lstStyle/>
          <a:p>
            <a:r>
              <a:rPr lang="en-US" dirty="0"/>
              <a:t>ML algorithms for financial fraud detection</a:t>
            </a:r>
          </a:p>
          <a:p>
            <a:endParaRPr lang="en-US" dirty="0"/>
          </a:p>
        </p:txBody>
      </p:sp>
      <p:pic>
        <p:nvPicPr>
          <p:cNvPr id="17" name="Picture 16" descr="A graph of a diagram&#10;&#10;Description automatically generated">
            <a:extLst>
              <a:ext uri="{FF2B5EF4-FFF2-40B4-BE49-F238E27FC236}">
                <a16:creationId xmlns:a16="http://schemas.microsoft.com/office/drawing/2014/main" id="{950287F5-2B12-1DD1-7214-BEF422F196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7885" y="3724259"/>
            <a:ext cx="6579807" cy="2665091"/>
          </a:xfrm>
          <a:prstGeom prst="rect">
            <a:avLst/>
          </a:prstGeom>
        </p:spPr>
      </p:pic>
    </p:spTree>
    <p:extLst>
      <p:ext uri="{BB962C8B-B14F-4D97-AF65-F5344CB8AC3E}">
        <p14:creationId xmlns:p14="http://schemas.microsoft.com/office/powerpoint/2010/main" val="484460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 shot of a graph&#10;&#10;Description automatically generated">
            <a:extLst>
              <a:ext uri="{FF2B5EF4-FFF2-40B4-BE49-F238E27FC236}">
                <a16:creationId xmlns:a16="http://schemas.microsoft.com/office/drawing/2014/main" id="{CCCDB205-FB78-993C-1F69-722D2109F6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3188" y="1572578"/>
            <a:ext cx="6172200" cy="3846710"/>
          </a:xfrm>
          <a:prstGeom prst="rect">
            <a:avLst/>
          </a:prstGeom>
          <a:noFill/>
        </p:spPr>
      </p:pic>
      <p:sp>
        <p:nvSpPr>
          <p:cNvPr id="21" name="Text Placeholder 3">
            <a:extLst>
              <a:ext uri="{FF2B5EF4-FFF2-40B4-BE49-F238E27FC236}">
                <a16:creationId xmlns:a16="http://schemas.microsoft.com/office/drawing/2014/main" id="{6BC71672-9485-C2EA-172C-3E18EEB78383}"/>
              </a:ext>
            </a:extLst>
          </p:cNvPr>
          <p:cNvSpPr>
            <a:spLocks noGrp="1"/>
          </p:cNvSpPr>
          <p:nvPr>
            <p:ph type="body" sz="half" idx="2"/>
          </p:nvPr>
        </p:nvSpPr>
        <p:spPr>
          <a:xfrm>
            <a:off x="839788" y="1572578"/>
            <a:ext cx="3932237" cy="4288472"/>
          </a:xfrm>
        </p:spPr>
        <p:txBody>
          <a:bodyPr/>
          <a:lstStyle/>
          <a:p>
            <a:pPr marL="457200" indent="-457200">
              <a:buFont typeface="Arial" panose="020B0604020202020204" pitchFamily="34" charset="0"/>
              <a:buChar char="•"/>
            </a:pPr>
            <a:r>
              <a:rPr lang="en-US" sz="2800" dirty="0"/>
              <a:t>Yet, it is important to note that, the density plot reveals that both classes exhibit similar patterns, with both tending to involve lower amounts more frequently.</a:t>
            </a:r>
          </a:p>
        </p:txBody>
      </p:sp>
      <p:sp>
        <p:nvSpPr>
          <p:cNvPr id="5" name="Slide Number Placeholder 4">
            <a:extLst>
              <a:ext uri="{FF2B5EF4-FFF2-40B4-BE49-F238E27FC236}">
                <a16:creationId xmlns:a16="http://schemas.microsoft.com/office/drawing/2014/main" id="{198D0790-BAD0-40A6-2C2A-D1BF0CEE7FA4}"/>
              </a:ext>
            </a:extLst>
          </p:cNvPr>
          <p:cNvSpPr>
            <a:spLocks noGrp="1"/>
          </p:cNvSpPr>
          <p:nvPr>
            <p:ph type="sldNum" sz="quarter" idx="12"/>
          </p:nvPr>
        </p:nvSpPr>
        <p:spPr>
          <a:xfrm>
            <a:off x="8721090" y="6609522"/>
            <a:ext cx="3275440" cy="228600"/>
          </a:xfrm>
        </p:spPr>
        <p:txBody>
          <a:bodyPr>
            <a:normAutofit/>
          </a:bodyPr>
          <a:lstStyle/>
          <a:p>
            <a:pPr algn="r">
              <a:lnSpc>
                <a:spcPct val="90000"/>
              </a:lnSpc>
              <a:spcAft>
                <a:spcPts val="600"/>
              </a:spcAft>
            </a:pPr>
            <a:fld id="{28C4B9FD-BBCD-4D20-BE68-D5FD8F544B57}" type="slidenum">
              <a:rPr lang="el-GR" sz="1000" smtClean="0"/>
              <a:pPr algn="r">
                <a:lnSpc>
                  <a:spcPct val="90000"/>
                </a:lnSpc>
                <a:spcAft>
                  <a:spcPts val="600"/>
                </a:spcAft>
              </a:pPr>
              <a:t>12</a:t>
            </a:fld>
            <a:endParaRPr lang="el-GR" sz="1000"/>
          </a:p>
        </p:txBody>
      </p:sp>
      <p:sp>
        <p:nvSpPr>
          <p:cNvPr id="4" name="Text Placeholder 3">
            <a:extLst>
              <a:ext uri="{FF2B5EF4-FFF2-40B4-BE49-F238E27FC236}">
                <a16:creationId xmlns:a16="http://schemas.microsoft.com/office/drawing/2014/main" id="{37122349-8E9C-B56E-3341-B68561F2F45B}"/>
              </a:ext>
            </a:extLst>
          </p:cNvPr>
          <p:cNvSpPr>
            <a:spLocks noGrp="1"/>
          </p:cNvSpPr>
          <p:nvPr>
            <p:ph type="body" sz="quarter" idx="13"/>
          </p:nvPr>
        </p:nvSpPr>
        <p:spPr>
          <a:xfrm>
            <a:off x="91440" y="468649"/>
            <a:ext cx="10001249" cy="370800"/>
          </a:xfrm>
        </p:spPr>
        <p:txBody>
          <a:bodyPr anchor="ctr">
            <a:normAutofit/>
          </a:bodyPr>
          <a:lstStyle/>
          <a:p>
            <a:r>
              <a:rPr lang="en-US" sz="2000" dirty="0"/>
              <a:t>Distribution of the data </a:t>
            </a:r>
          </a:p>
        </p:txBody>
      </p:sp>
      <p:sp>
        <p:nvSpPr>
          <p:cNvPr id="23" name="Text Placeholder 6">
            <a:extLst>
              <a:ext uri="{FF2B5EF4-FFF2-40B4-BE49-F238E27FC236}">
                <a16:creationId xmlns:a16="http://schemas.microsoft.com/office/drawing/2014/main" id="{926544E5-D77E-AB6D-866B-AC9ECBDC7B18}"/>
              </a:ext>
            </a:extLst>
          </p:cNvPr>
          <p:cNvSpPr>
            <a:spLocks noGrp="1"/>
          </p:cNvSpPr>
          <p:nvPr>
            <p:ph type="body" sz="quarter" idx="14"/>
          </p:nvPr>
        </p:nvSpPr>
        <p:spPr>
          <a:xfrm>
            <a:off x="80362" y="6619461"/>
            <a:ext cx="3974805" cy="208722"/>
          </a:xfrm>
        </p:spPr>
        <p:txBody>
          <a:bodyPr/>
          <a:lstStyle/>
          <a:p>
            <a:r>
              <a:rPr lang="el-GR" dirty="0"/>
              <a:t>Κωνσταντίνος </a:t>
            </a:r>
            <a:r>
              <a:rPr lang="el-GR" dirty="0" err="1"/>
              <a:t>Μπενέκος</a:t>
            </a:r>
            <a:endParaRPr lang="en-US" dirty="0"/>
          </a:p>
        </p:txBody>
      </p:sp>
      <p:sp>
        <p:nvSpPr>
          <p:cNvPr id="7" name="Text Placeholder 6">
            <a:extLst>
              <a:ext uri="{FF2B5EF4-FFF2-40B4-BE49-F238E27FC236}">
                <a16:creationId xmlns:a16="http://schemas.microsoft.com/office/drawing/2014/main" id="{767145BF-D0A3-02BF-8CEA-7FD38529A531}"/>
              </a:ext>
            </a:extLst>
          </p:cNvPr>
          <p:cNvSpPr>
            <a:spLocks noGrp="1"/>
          </p:cNvSpPr>
          <p:nvPr>
            <p:ph type="body" sz="quarter" idx="16"/>
          </p:nvPr>
        </p:nvSpPr>
        <p:spPr>
          <a:xfrm>
            <a:off x="91440" y="42448"/>
            <a:ext cx="5911795" cy="287307"/>
          </a:xfrm>
        </p:spPr>
        <p:txBody>
          <a:bodyPr>
            <a:normAutofit/>
          </a:bodyPr>
          <a:lstStyle/>
          <a:p>
            <a:r>
              <a:rPr lang="en-US" sz="1400"/>
              <a:t>Methodology</a:t>
            </a:r>
          </a:p>
        </p:txBody>
      </p:sp>
      <p:sp>
        <p:nvSpPr>
          <p:cNvPr id="8" name="Text Placeholder 7">
            <a:extLst>
              <a:ext uri="{FF2B5EF4-FFF2-40B4-BE49-F238E27FC236}">
                <a16:creationId xmlns:a16="http://schemas.microsoft.com/office/drawing/2014/main" id="{6B9147FB-CF87-8B2C-F52D-404AAEB5996C}"/>
              </a:ext>
            </a:extLst>
          </p:cNvPr>
          <p:cNvSpPr>
            <a:spLocks noGrp="1"/>
          </p:cNvSpPr>
          <p:nvPr>
            <p:ph type="body" sz="quarter" idx="17"/>
          </p:nvPr>
        </p:nvSpPr>
        <p:spPr>
          <a:xfrm>
            <a:off x="6096000" y="52851"/>
            <a:ext cx="5911795" cy="287307"/>
          </a:xfrm>
        </p:spPr>
        <p:txBody>
          <a:bodyPr>
            <a:normAutofit/>
          </a:bodyPr>
          <a:lstStyle/>
          <a:p>
            <a:r>
              <a:rPr lang="en-US" sz="1400"/>
              <a:t>Data</a:t>
            </a:r>
          </a:p>
        </p:txBody>
      </p:sp>
      <p:sp>
        <p:nvSpPr>
          <p:cNvPr id="25" name="Text Placeholder 9">
            <a:extLst>
              <a:ext uri="{FF2B5EF4-FFF2-40B4-BE49-F238E27FC236}">
                <a16:creationId xmlns:a16="http://schemas.microsoft.com/office/drawing/2014/main" id="{298B73D1-4FFD-D6E9-0586-EC7208CEBF08}"/>
              </a:ext>
            </a:extLst>
          </p:cNvPr>
          <p:cNvSpPr>
            <a:spLocks noGrp="1"/>
          </p:cNvSpPr>
          <p:nvPr>
            <p:ph type="body" sz="quarter" idx="15"/>
          </p:nvPr>
        </p:nvSpPr>
        <p:spPr>
          <a:xfrm>
            <a:off x="4412559" y="6619461"/>
            <a:ext cx="4105275" cy="236917"/>
          </a:xfrm>
        </p:spPr>
        <p:txBody>
          <a:bodyPr/>
          <a:lstStyle/>
          <a:p>
            <a:r>
              <a:rPr lang="en-US" dirty="0"/>
              <a:t>ML algorithms for financial fraud detection</a:t>
            </a:r>
          </a:p>
          <a:p>
            <a:endParaRPr lang="en-US" dirty="0"/>
          </a:p>
        </p:txBody>
      </p:sp>
    </p:spTree>
    <p:extLst>
      <p:ext uri="{BB962C8B-B14F-4D97-AF65-F5344CB8AC3E}">
        <p14:creationId xmlns:p14="http://schemas.microsoft.com/office/powerpoint/2010/main" val="3714405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Placeholder 3">
            <a:extLst>
              <a:ext uri="{FF2B5EF4-FFF2-40B4-BE49-F238E27FC236}">
                <a16:creationId xmlns:a16="http://schemas.microsoft.com/office/drawing/2014/main" id="{D1BDFACA-9064-73AF-85B3-E2344EABDAB2}"/>
              </a:ext>
            </a:extLst>
          </p:cNvPr>
          <p:cNvSpPr>
            <a:spLocks noGrp="1"/>
          </p:cNvSpPr>
          <p:nvPr>
            <p:ph type="body" sz="half" idx="2"/>
          </p:nvPr>
        </p:nvSpPr>
        <p:spPr>
          <a:xfrm>
            <a:off x="0" y="839450"/>
            <a:ext cx="6095999" cy="5770072"/>
          </a:xfrm>
        </p:spPr>
        <p:txBody>
          <a:bodyPr/>
          <a:lstStyle/>
          <a:p>
            <a:pPr marL="285750" indent="-285750">
              <a:buFont typeface="Arial" panose="020B0604020202020204" pitchFamily="34" charset="0"/>
              <a:buChar char="•"/>
            </a:pPr>
            <a:r>
              <a:rPr lang="en-US" dirty="0"/>
              <a:t>Data cleaning:</a:t>
            </a:r>
          </a:p>
          <a:p>
            <a:pPr marL="742950" lvl="1" indent="-285750">
              <a:buFont typeface="Arial" panose="020B0604020202020204" pitchFamily="34" charset="0"/>
              <a:buChar char="•"/>
            </a:pPr>
            <a:r>
              <a:rPr lang="en-US" dirty="0"/>
              <a:t>No missing values in dataset</a:t>
            </a:r>
          </a:p>
          <a:p>
            <a:pPr marL="742950" lvl="1" indent="-285750">
              <a:buFont typeface="Arial" panose="020B0604020202020204" pitchFamily="34" charset="0"/>
              <a:buChar char="•"/>
            </a:pPr>
            <a:r>
              <a:rPr lang="en-US" dirty="0"/>
              <a:t>Outliers identified using the Inter Quantile Range(IQR) technique.</a:t>
            </a:r>
          </a:p>
          <a:p>
            <a:pPr marL="742950" lvl="1" indent="-285750">
              <a:buFont typeface="Arial" panose="020B0604020202020204" pitchFamily="34" charset="0"/>
              <a:buChar char="•"/>
            </a:pPr>
            <a:r>
              <a:rPr lang="en-US" dirty="0"/>
              <a:t>Only outlier in feature “Amount” were deleted.</a:t>
            </a:r>
          </a:p>
          <a:p>
            <a:pPr marL="285750" indent="-285750">
              <a:buFont typeface="Arial" panose="020B0604020202020204" pitchFamily="34" charset="0"/>
              <a:buChar char="•"/>
            </a:pPr>
            <a:r>
              <a:rPr lang="en-US" dirty="0"/>
              <a:t>Splitting of dataset:</a:t>
            </a:r>
          </a:p>
          <a:p>
            <a:pPr marL="742950" lvl="1" indent="-285750">
              <a:buFont typeface="Arial" panose="020B0604020202020204" pitchFamily="34" charset="0"/>
              <a:buChar char="•"/>
            </a:pPr>
            <a:r>
              <a:rPr lang="en-US" dirty="0"/>
              <a:t>80% of the data is allocated for training, while the remaining 20% is used for testing.</a:t>
            </a:r>
            <a:endParaRPr lang="el-GR" dirty="0"/>
          </a:p>
          <a:p>
            <a:pPr marL="742950" lvl="1" indent="-285750">
              <a:buFont typeface="Arial" panose="020B0604020202020204" pitchFamily="34" charset="0"/>
              <a:buChar char="•"/>
            </a:pPr>
            <a:r>
              <a:rPr lang="en-US" dirty="0"/>
              <a:t>Stratified sampling to ensure class distribution the same in train/test data as in the original data.</a:t>
            </a:r>
            <a:endParaRPr lang="el-GR" dirty="0"/>
          </a:p>
          <a:p>
            <a:pPr marL="285750" indent="-285750">
              <a:buFont typeface="Arial" panose="020B0604020202020204" pitchFamily="34" charset="0"/>
              <a:buChar char="•"/>
            </a:pPr>
            <a:r>
              <a:rPr lang="el-GR" dirty="0"/>
              <a:t>  </a:t>
            </a:r>
            <a:r>
              <a:rPr lang="en-US" dirty="0"/>
              <a:t>Balancing:</a:t>
            </a:r>
          </a:p>
          <a:p>
            <a:pPr marL="742950" lvl="1" indent="-285750">
              <a:buFont typeface="Arial" panose="020B0604020202020204" pitchFamily="34" charset="0"/>
              <a:buChar char="•"/>
            </a:pPr>
            <a:r>
              <a:rPr lang="en-US" dirty="0"/>
              <a:t>To address the issue of our highly unbalanced dataset, we created ten balanced subsets by sampling the majority class to match the minority class size, ensuring diverse representation within each subset.</a:t>
            </a:r>
          </a:p>
          <a:p>
            <a:pPr marL="742950" lvl="1" indent="-285750">
              <a:buFont typeface="Arial" panose="020B0604020202020204" pitchFamily="34" charset="0"/>
              <a:buChar char="•"/>
            </a:pPr>
            <a:r>
              <a:rPr lang="en-US" dirty="0"/>
              <a:t>We trained separate models on each subset and aggregated predictions through majority voting, leveraging insights from all subsets for a more robust evaluation of performance.</a:t>
            </a:r>
          </a:p>
          <a:p>
            <a:pPr marL="285750" indent="-285750">
              <a:buFont typeface="Arial" panose="020B0604020202020204" pitchFamily="34" charset="0"/>
              <a:buChar char="•"/>
            </a:pPr>
            <a:r>
              <a:rPr lang="en-US" dirty="0"/>
              <a:t>Feature scaling:</a:t>
            </a:r>
          </a:p>
          <a:p>
            <a:pPr marL="742950" lvl="1" indent="-285750">
              <a:buFont typeface="Arial" panose="020B0604020202020204" pitchFamily="34" charset="0"/>
              <a:buChar char="•"/>
            </a:pPr>
            <a:r>
              <a:rPr lang="en-US" dirty="0"/>
              <a:t>Normalization of independent variables using </a:t>
            </a:r>
            <a:r>
              <a:rPr lang="en-US" dirty="0" err="1"/>
              <a:t>StandartScaler</a:t>
            </a:r>
            <a:r>
              <a:rPr lang="en-US" dirty="0"/>
              <a:t>, which centers data at a mean of zero and </a:t>
            </a:r>
            <a:r>
              <a:rPr lang="en-US" dirty="0" err="1"/>
              <a:t>stdv</a:t>
            </a:r>
            <a:r>
              <a:rPr lang="en-US" dirty="0"/>
              <a:t> of one.</a:t>
            </a:r>
          </a:p>
          <a:p>
            <a:pPr marL="742950" lvl="1" indent="-285750">
              <a:buFont typeface="Arial" panose="020B0604020202020204" pitchFamily="34" charset="0"/>
              <a:buChar char="•"/>
            </a:pPr>
            <a:r>
              <a:rPr lang="en-US" dirty="0"/>
              <a:t>This scaling prevents bias in machine learning algorithms that arises from features with larger ranges, ensuring all features contribute equally to the model.</a:t>
            </a:r>
          </a:p>
          <a:p>
            <a:pPr marL="742950" lvl="1" indent="-285750">
              <a:buFont typeface="Arial" panose="020B0604020202020204" pitchFamily="34" charset="0"/>
              <a:buChar char="•"/>
            </a:pPr>
            <a:r>
              <a:rPr lang="en-US" dirty="0"/>
              <a:t>Each subset of data is scaled independently, and the test data is scaled based on parameters derived from the training data.</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
        <p:nvSpPr>
          <p:cNvPr id="5" name="Slide Number Placeholder 4">
            <a:extLst>
              <a:ext uri="{FF2B5EF4-FFF2-40B4-BE49-F238E27FC236}">
                <a16:creationId xmlns:a16="http://schemas.microsoft.com/office/drawing/2014/main" id="{198D0790-BAD0-40A6-2C2A-D1BF0CEE7FA4}"/>
              </a:ext>
            </a:extLst>
          </p:cNvPr>
          <p:cNvSpPr>
            <a:spLocks noGrp="1"/>
          </p:cNvSpPr>
          <p:nvPr>
            <p:ph type="sldNum" sz="quarter" idx="12"/>
          </p:nvPr>
        </p:nvSpPr>
        <p:spPr>
          <a:xfrm>
            <a:off x="8721090" y="6609522"/>
            <a:ext cx="3275440" cy="228600"/>
          </a:xfrm>
        </p:spPr>
        <p:txBody>
          <a:bodyPr>
            <a:normAutofit/>
          </a:bodyPr>
          <a:lstStyle/>
          <a:p>
            <a:pPr algn="r">
              <a:lnSpc>
                <a:spcPct val="90000"/>
              </a:lnSpc>
              <a:spcAft>
                <a:spcPts val="600"/>
              </a:spcAft>
            </a:pPr>
            <a:fld id="{28C4B9FD-BBCD-4D20-BE68-D5FD8F544B57}" type="slidenum">
              <a:rPr lang="el-GR" sz="1000" smtClean="0"/>
              <a:pPr algn="r">
                <a:lnSpc>
                  <a:spcPct val="90000"/>
                </a:lnSpc>
                <a:spcAft>
                  <a:spcPts val="600"/>
                </a:spcAft>
              </a:pPr>
              <a:t>13</a:t>
            </a:fld>
            <a:endParaRPr lang="el-GR" sz="1000"/>
          </a:p>
        </p:txBody>
      </p:sp>
      <p:sp>
        <p:nvSpPr>
          <p:cNvPr id="4" name="Text Placeholder 3">
            <a:extLst>
              <a:ext uri="{FF2B5EF4-FFF2-40B4-BE49-F238E27FC236}">
                <a16:creationId xmlns:a16="http://schemas.microsoft.com/office/drawing/2014/main" id="{37122349-8E9C-B56E-3341-B68561F2F45B}"/>
              </a:ext>
            </a:extLst>
          </p:cNvPr>
          <p:cNvSpPr>
            <a:spLocks noGrp="1"/>
          </p:cNvSpPr>
          <p:nvPr>
            <p:ph type="body" sz="quarter" idx="13"/>
          </p:nvPr>
        </p:nvSpPr>
        <p:spPr>
          <a:xfrm>
            <a:off x="91440" y="468649"/>
            <a:ext cx="10001249" cy="370800"/>
          </a:xfrm>
        </p:spPr>
        <p:txBody>
          <a:bodyPr anchor="ctr">
            <a:normAutofit/>
          </a:bodyPr>
          <a:lstStyle/>
          <a:p>
            <a:r>
              <a:rPr lang="en-US" sz="2000" dirty="0"/>
              <a:t>Outline of steps</a:t>
            </a:r>
          </a:p>
        </p:txBody>
      </p:sp>
      <p:sp>
        <p:nvSpPr>
          <p:cNvPr id="34" name="Text Placeholder 6">
            <a:extLst>
              <a:ext uri="{FF2B5EF4-FFF2-40B4-BE49-F238E27FC236}">
                <a16:creationId xmlns:a16="http://schemas.microsoft.com/office/drawing/2014/main" id="{A0C7CA5E-6388-7A5B-E4C8-1DBED3217AEF}"/>
              </a:ext>
            </a:extLst>
          </p:cNvPr>
          <p:cNvSpPr>
            <a:spLocks noGrp="1"/>
          </p:cNvSpPr>
          <p:nvPr>
            <p:ph type="body" sz="quarter" idx="14"/>
          </p:nvPr>
        </p:nvSpPr>
        <p:spPr>
          <a:xfrm>
            <a:off x="80362" y="6619461"/>
            <a:ext cx="3974805" cy="208722"/>
          </a:xfrm>
        </p:spPr>
        <p:txBody>
          <a:bodyPr/>
          <a:lstStyle/>
          <a:p>
            <a:r>
              <a:rPr lang="el-GR" dirty="0"/>
              <a:t>Κωνσταντίνος </a:t>
            </a:r>
            <a:r>
              <a:rPr lang="el-GR" dirty="0" err="1"/>
              <a:t>Μπενέκος</a:t>
            </a:r>
            <a:r>
              <a:rPr lang="el-GR" dirty="0"/>
              <a:t> </a:t>
            </a:r>
            <a:endParaRPr lang="en-US" dirty="0"/>
          </a:p>
        </p:txBody>
      </p:sp>
      <p:sp>
        <p:nvSpPr>
          <p:cNvPr id="7" name="Text Placeholder 6">
            <a:extLst>
              <a:ext uri="{FF2B5EF4-FFF2-40B4-BE49-F238E27FC236}">
                <a16:creationId xmlns:a16="http://schemas.microsoft.com/office/drawing/2014/main" id="{767145BF-D0A3-02BF-8CEA-7FD38529A531}"/>
              </a:ext>
            </a:extLst>
          </p:cNvPr>
          <p:cNvSpPr>
            <a:spLocks noGrp="1"/>
          </p:cNvSpPr>
          <p:nvPr>
            <p:ph type="body" sz="quarter" idx="16"/>
          </p:nvPr>
        </p:nvSpPr>
        <p:spPr>
          <a:xfrm>
            <a:off x="91440" y="42448"/>
            <a:ext cx="5911795" cy="287307"/>
          </a:xfrm>
        </p:spPr>
        <p:txBody>
          <a:bodyPr>
            <a:normAutofit/>
          </a:bodyPr>
          <a:lstStyle/>
          <a:p>
            <a:r>
              <a:rPr lang="en-US" sz="1400"/>
              <a:t>Methodology</a:t>
            </a:r>
          </a:p>
        </p:txBody>
      </p:sp>
      <p:sp>
        <p:nvSpPr>
          <p:cNvPr id="8" name="Text Placeholder 7">
            <a:extLst>
              <a:ext uri="{FF2B5EF4-FFF2-40B4-BE49-F238E27FC236}">
                <a16:creationId xmlns:a16="http://schemas.microsoft.com/office/drawing/2014/main" id="{6B9147FB-CF87-8B2C-F52D-404AAEB5996C}"/>
              </a:ext>
            </a:extLst>
          </p:cNvPr>
          <p:cNvSpPr>
            <a:spLocks noGrp="1"/>
          </p:cNvSpPr>
          <p:nvPr>
            <p:ph type="body" sz="quarter" idx="17"/>
          </p:nvPr>
        </p:nvSpPr>
        <p:spPr>
          <a:xfrm>
            <a:off x="6096000" y="52851"/>
            <a:ext cx="5911795" cy="287307"/>
          </a:xfrm>
        </p:spPr>
        <p:txBody>
          <a:bodyPr>
            <a:normAutofit/>
          </a:bodyPr>
          <a:lstStyle/>
          <a:p>
            <a:r>
              <a:rPr lang="en-US" sz="1400" dirty="0"/>
              <a:t>Preprocessing </a:t>
            </a:r>
          </a:p>
        </p:txBody>
      </p:sp>
      <p:sp>
        <p:nvSpPr>
          <p:cNvPr id="36" name="Text Placeholder 9">
            <a:extLst>
              <a:ext uri="{FF2B5EF4-FFF2-40B4-BE49-F238E27FC236}">
                <a16:creationId xmlns:a16="http://schemas.microsoft.com/office/drawing/2014/main" id="{9D766988-05BD-268E-2F77-E1011DB0E2D7}"/>
              </a:ext>
            </a:extLst>
          </p:cNvPr>
          <p:cNvSpPr>
            <a:spLocks noGrp="1"/>
          </p:cNvSpPr>
          <p:nvPr>
            <p:ph type="body" sz="quarter" idx="15"/>
          </p:nvPr>
        </p:nvSpPr>
        <p:spPr>
          <a:xfrm>
            <a:off x="4412559" y="6619461"/>
            <a:ext cx="4105275" cy="236917"/>
          </a:xfrm>
        </p:spPr>
        <p:txBody>
          <a:bodyPr/>
          <a:lstStyle/>
          <a:p>
            <a:r>
              <a:rPr lang="en-US" dirty="0"/>
              <a:t>ML algorithms for financial fraud detection</a:t>
            </a:r>
          </a:p>
          <a:p>
            <a:endParaRPr lang="en-US" dirty="0"/>
          </a:p>
        </p:txBody>
      </p:sp>
      <p:pic>
        <p:nvPicPr>
          <p:cNvPr id="37" name="Picture 36" descr="A diagram of steps to a training set&#10;&#10;Description automatically generated">
            <a:extLst>
              <a:ext uri="{FF2B5EF4-FFF2-40B4-BE49-F238E27FC236}">
                <a16:creationId xmlns:a16="http://schemas.microsoft.com/office/drawing/2014/main" id="{4DC61A37-072A-DA50-8B62-2677F9ECF7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3235" y="4280077"/>
            <a:ext cx="6149873" cy="2263336"/>
          </a:xfrm>
          <a:prstGeom prst="rect">
            <a:avLst/>
          </a:prstGeom>
        </p:spPr>
      </p:pic>
      <p:pic>
        <p:nvPicPr>
          <p:cNvPr id="39" name="Picture 38" descr="A diagram of a machine&#10;&#10;Description automatically generated with medium confidence">
            <a:extLst>
              <a:ext uri="{FF2B5EF4-FFF2-40B4-BE49-F238E27FC236}">
                <a16:creationId xmlns:a16="http://schemas.microsoft.com/office/drawing/2014/main" id="{8F11976C-0B4E-5DAA-45D9-2BAA4F9F16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8840" y="967940"/>
            <a:ext cx="6386113" cy="2377646"/>
          </a:xfrm>
          <a:prstGeom prst="rect">
            <a:avLst/>
          </a:prstGeom>
        </p:spPr>
      </p:pic>
    </p:spTree>
    <p:extLst>
      <p:ext uri="{BB962C8B-B14F-4D97-AF65-F5344CB8AC3E}">
        <p14:creationId xmlns:p14="http://schemas.microsoft.com/office/powerpoint/2010/main" val="4017513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Placeholder 3">
            <a:extLst>
              <a:ext uri="{FF2B5EF4-FFF2-40B4-BE49-F238E27FC236}">
                <a16:creationId xmlns:a16="http://schemas.microsoft.com/office/drawing/2014/main" id="{D1BDFACA-9064-73AF-85B3-E2344EABDAB2}"/>
              </a:ext>
            </a:extLst>
          </p:cNvPr>
          <p:cNvSpPr>
            <a:spLocks noGrp="1"/>
          </p:cNvSpPr>
          <p:nvPr>
            <p:ph type="body" sz="half" idx="2"/>
          </p:nvPr>
        </p:nvSpPr>
        <p:spPr>
          <a:xfrm>
            <a:off x="1" y="978343"/>
            <a:ext cx="11878810" cy="5565070"/>
          </a:xfrm>
        </p:spPr>
        <p:txBody>
          <a:bodyPr/>
          <a:lstStyle/>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Random Forest:</a:t>
            </a:r>
          </a:p>
          <a:p>
            <a:pPr marL="1200150" lvl="2" indent="-285750">
              <a:buFont typeface="Arial" panose="020B0604020202020204" pitchFamily="34" charset="0"/>
              <a:buChar char="•"/>
            </a:pPr>
            <a:r>
              <a:rPr lang="en-US" sz="1400" dirty="0"/>
              <a:t>Popular machine learning algorithm for fraud detection, comprising multiple decision trees that collectively make predictions based on majority voting.</a:t>
            </a:r>
          </a:p>
          <a:p>
            <a:pPr marL="1200150" lvl="2" indent="-285750">
              <a:buFont typeface="Arial" panose="020B0604020202020204" pitchFamily="34" charset="0"/>
              <a:buChar char="•"/>
            </a:pPr>
            <a:r>
              <a:rPr lang="en-US" sz="1400" dirty="0"/>
              <a:t>Strengths: no need for feature selection and quick training, also, effectively preventing overfitting by creating distinct decision trees.</a:t>
            </a:r>
          </a:p>
          <a:p>
            <a:pPr marL="1200150" lvl="2" indent="-285750">
              <a:buFont typeface="Arial" panose="020B0604020202020204" pitchFamily="34" charset="0"/>
              <a:buChar char="•"/>
            </a:pPr>
            <a:r>
              <a:rPr lang="en-US" sz="1400" dirty="0"/>
              <a:t>Weaknesses: sensitivity to diverse data values and attributes with multiple values.</a:t>
            </a:r>
          </a:p>
          <a:p>
            <a:pPr marL="1200150" lvl="2" indent="-285750">
              <a:buFont typeface="Arial" panose="020B0604020202020204" pitchFamily="34" charset="0"/>
              <a:buChar char="•"/>
            </a:pPr>
            <a:r>
              <a:rPr lang="en-US" sz="1400" dirty="0"/>
              <a:t>Our implementation utilizes the </a:t>
            </a:r>
            <a:r>
              <a:rPr lang="en-US" sz="1400" dirty="0" err="1"/>
              <a:t>RandomForestClassifier</a:t>
            </a:r>
            <a:r>
              <a:rPr lang="en-US" sz="1400" dirty="0"/>
              <a:t> from the Scikit-learn library in Python, with the default number of trees set to 100.</a:t>
            </a:r>
          </a:p>
          <a:p>
            <a:pPr marL="742950" lvl="1" indent="-285750">
              <a:buFont typeface="Arial" panose="020B0604020202020204" pitchFamily="34" charset="0"/>
              <a:buChar char="•"/>
            </a:pPr>
            <a:r>
              <a:rPr lang="en-US" sz="1600" dirty="0"/>
              <a:t>Logistic Regression:</a:t>
            </a:r>
          </a:p>
          <a:p>
            <a:pPr marL="1200150" lvl="2" indent="-285750">
              <a:buFont typeface="Arial" panose="020B0604020202020204" pitchFamily="34" charset="0"/>
              <a:buChar char="•"/>
            </a:pPr>
            <a:r>
              <a:rPr lang="en-US" sz="1400" dirty="0"/>
              <a:t>Straightforward technique for both classification and regression, utilizing a sigmoid function to estimate the probability of outputs as either binomial or multinomial.</a:t>
            </a:r>
          </a:p>
          <a:p>
            <a:pPr marL="1200150" lvl="2" indent="-285750">
              <a:buFont typeface="Arial" panose="020B0604020202020204" pitchFamily="34" charset="0"/>
              <a:buChar char="•"/>
            </a:pPr>
            <a:r>
              <a:rPr lang="en-US" sz="1400" dirty="0"/>
              <a:t>It assigns inputs to predefined categories, predicting a binary response (0 or 1) based on the relationship between independent and dependent variables.</a:t>
            </a:r>
          </a:p>
          <a:p>
            <a:pPr marL="1200150" lvl="2" indent="-285750">
              <a:buFont typeface="Arial" panose="020B0604020202020204" pitchFamily="34" charset="0"/>
              <a:buChar char="•"/>
            </a:pPr>
            <a:r>
              <a:rPr lang="en-US" sz="1400" dirty="0"/>
              <a:t>The main advantages include transparency (avoiding the "black-box" problem) and no assumptions about class distributions, while its primary disadvantage is the assumption of a linear relationship between inputs and outputs.</a:t>
            </a:r>
          </a:p>
          <a:p>
            <a:pPr marL="742950" lvl="1" indent="-285750">
              <a:buFont typeface="Arial" panose="020B0604020202020204" pitchFamily="34" charset="0"/>
              <a:buChar char="•"/>
            </a:pPr>
            <a:r>
              <a:rPr lang="en-US" sz="1600" dirty="0"/>
              <a:t>Support Vector Machines:</a:t>
            </a:r>
          </a:p>
          <a:p>
            <a:pPr marL="1200150" lvl="2" indent="-285750">
              <a:buFont typeface="Arial" panose="020B0604020202020204" pitchFamily="34" charset="0"/>
              <a:buChar char="•"/>
            </a:pPr>
            <a:r>
              <a:rPr lang="en-US" sz="1400" dirty="0"/>
              <a:t>aims to find the optimal hyperplane that separates data into two classes (fraud/non-fraud), maximizing the distance between the nearest data points (support vectors) and the hyperplane.</a:t>
            </a:r>
          </a:p>
          <a:p>
            <a:pPr marL="1200150" lvl="2" indent="-285750">
              <a:buFont typeface="Arial" panose="020B0604020202020204" pitchFamily="34" charset="0"/>
              <a:buChar char="•"/>
            </a:pPr>
            <a:r>
              <a:rPr lang="en-US" sz="1400" dirty="0"/>
              <a:t>The SVM model is trained on historical data to identify this optimal boundary, classifying new transactions based on which side of the hyperplane they fall.</a:t>
            </a:r>
          </a:p>
          <a:p>
            <a:pPr marL="1200150" lvl="2" indent="-285750">
              <a:buFont typeface="Arial" panose="020B0604020202020204" pitchFamily="34" charset="0"/>
              <a:buChar char="•"/>
            </a:pPr>
            <a:r>
              <a:rPr lang="en-US" sz="1400" dirty="0"/>
              <a:t>Advantages include effective handling of structured and high-dimensional data while minimizing the risk of overfitting; however, SVMs require significant computational resources, especially with larger datasets.</a:t>
            </a:r>
          </a:p>
          <a:p>
            <a:pPr marL="1200150" lvl="2" indent="-285750">
              <a:buFont typeface="Arial" panose="020B0604020202020204" pitchFamily="34" charset="0"/>
              <a:buChar char="•"/>
            </a:pPr>
            <a:endParaRPr lang="en-US" sz="1400" dirty="0"/>
          </a:p>
        </p:txBody>
      </p:sp>
      <p:sp>
        <p:nvSpPr>
          <p:cNvPr id="5" name="Slide Number Placeholder 4">
            <a:extLst>
              <a:ext uri="{FF2B5EF4-FFF2-40B4-BE49-F238E27FC236}">
                <a16:creationId xmlns:a16="http://schemas.microsoft.com/office/drawing/2014/main" id="{198D0790-BAD0-40A6-2C2A-D1BF0CEE7FA4}"/>
              </a:ext>
            </a:extLst>
          </p:cNvPr>
          <p:cNvSpPr>
            <a:spLocks noGrp="1"/>
          </p:cNvSpPr>
          <p:nvPr>
            <p:ph type="sldNum" sz="quarter" idx="12"/>
          </p:nvPr>
        </p:nvSpPr>
        <p:spPr>
          <a:xfrm>
            <a:off x="8721090" y="6609522"/>
            <a:ext cx="3275440" cy="228600"/>
          </a:xfrm>
        </p:spPr>
        <p:txBody>
          <a:bodyPr>
            <a:normAutofit/>
          </a:bodyPr>
          <a:lstStyle/>
          <a:p>
            <a:pPr algn="r">
              <a:lnSpc>
                <a:spcPct val="90000"/>
              </a:lnSpc>
              <a:spcAft>
                <a:spcPts val="600"/>
              </a:spcAft>
            </a:pPr>
            <a:fld id="{28C4B9FD-BBCD-4D20-BE68-D5FD8F544B57}" type="slidenum">
              <a:rPr lang="el-GR" sz="1000" smtClean="0"/>
              <a:pPr algn="r">
                <a:lnSpc>
                  <a:spcPct val="90000"/>
                </a:lnSpc>
                <a:spcAft>
                  <a:spcPts val="600"/>
                </a:spcAft>
              </a:pPr>
              <a:t>14</a:t>
            </a:fld>
            <a:endParaRPr lang="el-GR" sz="1000"/>
          </a:p>
        </p:txBody>
      </p:sp>
      <p:sp>
        <p:nvSpPr>
          <p:cNvPr id="4" name="Text Placeholder 3">
            <a:extLst>
              <a:ext uri="{FF2B5EF4-FFF2-40B4-BE49-F238E27FC236}">
                <a16:creationId xmlns:a16="http://schemas.microsoft.com/office/drawing/2014/main" id="{37122349-8E9C-B56E-3341-B68561F2F45B}"/>
              </a:ext>
            </a:extLst>
          </p:cNvPr>
          <p:cNvSpPr>
            <a:spLocks noGrp="1"/>
          </p:cNvSpPr>
          <p:nvPr>
            <p:ph type="body" sz="quarter" idx="13"/>
          </p:nvPr>
        </p:nvSpPr>
        <p:spPr>
          <a:xfrm>
            <a:off x="91440" y="468649"/>
            <a:ext cx="10001249" cy="370800"/>
          </a:xfrm>
        </p:spPr>
        <p:txBody>
          <a:bodyPr anchor="ctr">
            <a:normAutofit/>
          </a:bodyPr>
          <a:lstStyle/>
          <a:p>
            <a:r>
              <a:rPr lang="en-US" sz="2000" dirty="0"/>
              <a:t>Models</a:t>
            </a:r>
          </a:p>
        </p:txBody>
      </p:sp>
      <p:sp>
        <p:nvSpPr>
          <p:cNvPr id="34" name="Text Placeholder 6">
            <a:extLst>
              <a:ext uri="{FF2B5EF4-FFF2-40B4-BE49-F238E27FC236}">
                <a16:creationId xmlns:a16="http://schemas.microsoft.com/office/drawing/2014/main" id="{A0C7CA5E-6388-7A5B-E4C8-1DBED3217AEF}"/>
              </a:ext>
            </a:extLst>
          </p:cNvPr>
          <p:cNvSpPr>
            <a:spLocks noGrp="1"/>
          </p:cNvSpPr>
          <p:nvPr>
            <p:ph type="body" sz="quarter" idx="14"/>
          </p:nvPr>
        </p:nvSpPr>
        <p:spPr>
          <a:xfrm>
            <a:off x="80362" y="6619461"/>
            <a:ext cx="3974805" cy="208722"/>
          </a:xfrm>
        </p:spPr>
        <p:txBody>
          <a:bodyPr/>
          <a:lstStyle/>
          <a:p>
            <a:r>
              <a:rPr lang="el-GR" dirty="0"/>
              <a:t>Κωνσταντίνος </a:t>
            </a:r>
            <a:r>
              <a:rPr lang="el-GR" dirty="0" err="1"/>
              <a:t>Μπενέκος</a:t>
            </a:r>
            <a:endParaRPr lang="en-US" dirty="0"/>
          </a:p>
        </p:txBody>
      </p:sp>
      <p:sp>
        <p:nvSpPr>
          <p:cNvPr id="7" name="Text Placeholder 6">
            <a:extLst>
              <a:ext uri="{FF2B5EF4-FFF2-40B4-BE49-F238E27FC236}">
                <a16:creationId xmlns:a16="http://schemas.microsoft.com/office/drawing/2014/main" id="{767145BF-D0A3-02BF-8CEA-7FD38529A531}"/>
              </a:ext>
            </a:extLst>
          </p:cNvPr>
          <p:cNvSpPr>
            <a:spLocks noGrp="1"/>
          </p:cNvSpPr>
          <p:nvPr>
            <p:ph type="body" sz="quarter" idx="16"/>
          </p:nvPr>
        </p:nvSpPr>
        <p:spPr>
          <a:xfrm>
            <a:off x="91440" y="42448"/>
            <a:ext cx="5911795" cy="287307"/>
          </a:xfrm>
        </p:spPr>
        <p:txBody>
          <a:bodyPr>
            <a:normAutofit/>
          </a:bodyPr>
          <a:lstStyle/>
          <a:p>
            <a:r>
              <a:rPr lang="en-US" sz="1400"/>
              <a:t>Methodology</a:t>
            </a:r>
          </a:p>
        </p:txBody>
      </p:sp>
      <p:sp>
        <p:nvSpPr>
          <p:cNvPr id="8" name="Text Placeholder 7">
            <a:extLst>
              <a:ext uri="{FF2B5EF4-FFF2-40B4-BE49-F238E27FC236}">
                <a16:creationId xmlns:a16="http://schemas.microsoft.com/office/drawing/2014/main" id="{6B9147FB-CF87-8B2C-F52D-404AAEB5996C}"/>
              </a:ext>
            </a:extLst>
          </p:cNvPr>
          <p:cNvSpPr>
            <a:spLocks noGrp="1"/>
          </p:cNvSpPr>
          <p:nvPr>
            <p:ph type="body" sz="quarter" idx="17"/>
          </p:nvPr>
        </p:nvSpPr>
        <p:spPr>
          <a:xfrm>
            <a:off x="6096000" y="52851"/>
            <a:ext cx="5911795" cy="287307"/>
          </a:xfrm>
        </p:spPr>
        <p:txBody>
          <a:bodyPr>
            <a:normAutofit/>
          </a:bodyPr>
          <a:lstStyle/>
          <a:p>
            <a:r>
              <a:rPr lang="en-US" sz="1400" dirty="0"/>
              <a:t>Models</a:t>
            </a:r>
          </a:p>
        </p:txBody>
      </p:sp>
      <p:sp>
        <p:nvSpPr>
          <p:cNvPr id="36" name="Text Placeholder 9">
            <a:extLst>
              <a:ext uri="{FF2B5EF4-FFF2-40B4-BE49-F238E27FC236}">
                <a16:creationId xmlns:a16="http://schemas.microsoft.com/office/drawing/2014/main" id="{9D766988-05BD-268E-2F77-E1011DB0E2D7}"/>
              </a:ext>
            </a:extLst>
          </p:cNvPr>
          <p:cNvSpPr>
            <a:spLocks noGrp="1"/>
          </p:cNvSpPr>
          <p:nvPr>
            <p:ph type="body" sz="quarter" idx="15"/>
          </p:nvPr>
        </p:nvSpPr>
        <p:spPr>
          <a:xfrm>
            <a:off x="4412559" y="6619461"/>
            <a:ext cx="4105275" cy="236917"/>
          </a:xfrm>
        </p:spPr>
        <p:txBody>
          <a:bodyPr/>
          <a:lstStyle/>
          <a:p>
            <a:r>
              <a:rPr lang="en-US" dirty="0"/>
              <a:t>ML algorithms for financial fraud detection</a:t>
            </a:r>
          </a:p>
          <a:p>
            <a:endParaRPr lang="en-US" dirty="0"/>
          </a:p>
        </p:txBody>
      </p:sp>
    </p:spTree>
    <p:extLst>
      <p:ext uri="{BB962C8B-B14F-4D97-AF65-F5344CB8AC3E}">
        <p14:creationId xmlns:p14="http://schemas.microsoft.com/office/powerpoint/2010/main" val="4103394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Placeholder 3">
            <a:extLst>
              <a:ext uri="{FF2B5EF4-FFF2-40B4-BE49-F238E27FC236}">
                <a16:creationId xmlns:a16="http://schemas.microsoft.com/office/drawing/2014/main" id="{D1BDFACA-9064-73AF-85B3-E2344EABDAB2}"/>
              </a:ext>
            </a:extLst>
          </p:cNvPr>
          <p:cNvSpPr>
            <a:spLocks noGrp="1"/>
          </p:cNvSpPr>
          <p:nvPr>
            <p:ph type="body" sz="half" idx="2"/>
          </p:nvPr>
        </p:nvSpPr>
        <p:spPr>
          <a:xfrm>
            <a:off x="234892" y="978343"/>
            <a:ext cx="5861108" cy="5565070"/>
          </a:xfrm>
        </p:spPr>
        <p:txBody>
          <a:bodyPr/>
          <a:lstStyle/>
          <a:p>
            <a:pPr marL="1200150" lvl="2" indent="-285750">
              <a:buFont typeface="Arial" panose="020B0604020202020204" pitchFamily="34" charset="0"/>
              <a:buChar char="•"/>
            </a:pPr>
            <a:r>
              <a:rPr lang="en-US" sz="1800" dirty="0"/>
              <a:t>Quality Metrics:</a:t>
            </a:r>
          </a:p>
          <a:p>
            <a:pPr marL="1543050" lvl="3" indent="-171450">
              <a:buFont typeface="Arial" panose="020B0604020202020204" pitchFamily="34" charset="0"/>
              <a:buChar char="•"/>
            </a:pPr>
            <a:r>
              <a:rPr lang="en-US" sz="1800" dirty="0"/>
              <a:t>Accuracy: (T N + T P)/(T P + F P + F N + T N)</a:t>
            </a:r>
          </a:p>
          <a:p>
            <a:pPr marL="1543050" lvl="3" indent="-171450">
              <a:buFont typeface="Arial" panose="020B0604020202020204" pitchFamily="34" charset="0"/>
              <a:buChar char="•"/>
            </a:pPr>
            <a:r>
              <a:rPr lang="en-US" sz="1800" dirty="0"/>
              <a:t>Recall: TP/(TP+FN)</a:t>
            </a:r>
          </a:p>
          <a:p>
            <a:pPr marL="1543050" lvl="3" indent="-171450">
              <a:buFont typeface="Arial" panose="020B0604020202020204" pitchFamily="34" charset="0"/>
              <a:buChar char="•"/>
            </a:pPr>
            <a:r>
              <a:rPr lang="en-US" sz="1800" dirty="0"/>
              <a:t>Precision: TP/(TP+FP)</a:t>
            </a:r>
          </a:p>
          <a:p>
            <a:pPr marL="1543050" lvl="3" indent="-171450">
              <a:buFont typeface="Arial" panose="020B0604020202020204" pitchFamily="34" charset="0"/>
              <a:buChar char="•"/>
            </a:pPr>
            <a:r>
              <a:rPr lang="en-US" sz="1800" dirty="0"/>
              <a:t>F1 score: 2*[(Recall*Precision)/(</a:t>
            </a:r>
            <a:r>
              <a:rPr lang="en-US" sz="1800" dirty="0" err="1"/>
              <a:t>Recall+Precision</a:t>
            </a:r>
            <a:r>
              <a:rPr lang="en-US" sz="1800" dirty="0"/>
              <a:t>)</a:t>
            </a:r>
          </a:p>
          <a:p>
            <a:pPr marL="1543050" lvl="3" indent="-171450">
              <a:buFont typeface="Arial" panose="020B0604020202020204" pitchFamily="34" charset="0"/>
              <a:buChar char="•"/>
            </a:pPr>
            <a:r>
              <a:rPr lang="en-US" sz="1800" dirty="0"/>
              <a:t>Roc-</a:t>
            </a:r>
            <a:r>
              <a:rPr lang="en-US" sz="1800" dirty="0" err="1"/>
              <a:t>Auc</a:t>
            </a:r>
            <a:r>
              <a:rPr lang="en-US" sz="1800" dirty="0"/>
              <a:t> score </a:t>
            </a:r>
          </a:p>
          <a:p>
            <a:pPr marL="1085850" lvl="2" indent="-171450">
              <a:buFont typeface="Arial" panose="020B0604020202020204" pitchFamily="34" charset="0"/>
              <a:buChar char="•"/>
            </a:pPr>
            <a:r>
              <a:rPr lang="en-US" sz="1800" dirty="0"/>
              <a:t>Business Relevance: We analyze model relevance in a business context, drawing insights from similar studies and expert reviews, ranking models based on interpretability, accuracy, and real-world applicability.</a:t>
            </a:r>
          </a:p>
        </p:txBody>
      </p:sp>
      <p:sp>
        <p:nvSpPr>
          <p:cNvPr id="5" name="Slide Number Placeholder 4">
            <a:extLst>
              <a:ext uri="{FF2B5EF4-FFF2-40B4-BE49-F238E27FC236}">
                <a16:creationId xmlns:a16="http://schemas.microsoft.com/office/drawing/2014/main" id="{198D0790-BAD0-40A6-2C2A-D1BF0CEE7FA4}"/>
              </a:ext>
            </a:extLst>
          </p:cNvPr>
          <p:cNvSpPr>
            <a:spLocks noGrp="1"/>
          </p:cNvSpPr>
          <p:nvPr>
            <p:ph type="sldNum" sz="quarter" idx="12"/>
          </p:nvPr>
        </p:nvSpPr>
        <p:spPr>
          <a:xfrm>
            <a:off x="8721090" y="6609522"/>
            <a:ext cx="3275440" cy="228600"/>
          </a:xfrm>
        </p:spPr>
        <p:txBody>
          <a:bodyPr>
            <a:normAutofit/>
          </a:bodyPr>
          <a:lstStyle/>
          <a:p>
            <a:pPr algn="r">
              <a:lnSpc>
                <a:spcPct val="90000"/>
              </a:lnSpc>
              <a:spcAft>
                <a:spcPts val="600"/>
              </a:spcAft>
            </a:pPr>
            <a:fld id="{28C4B9FD-BBCD-4D20-BE68-D5FD8F544B57}" type="slidenum">
              <a:rPr lang="el-GR" sz="1000" smtClean="0"/>
              <a:pPr algn="r">
                <a:lnSpc>
                  <a:spcPct val="90000"/>
                </a:lnSpc>
                <a:spcAft>
                  <a:spcPts val="600"/>
                </a:spcAft>
              </a:pPr>
              <a:t>15</a:t>
            </a:fld>
            <a:endParaRPr lang="el-GR" sz="1000"/>
          </a:p>
        </p:txBody>
      </p:sp>
      <p:sp>
        <p:nvSpPr>
          <p:cNvPr id="4" name="Text Placeholder 3">
            <a:extLst>
              <a:ext uri="{FF2B5EF4-FFF2-40B4-BE49-F238E27FC236}">
                <a16:creationId xmlns:a16="http://schemas.microsoft.com/office/drawing/2014/main" id="{37122349-8E9C-B56E-3341-B68561F2F45B}"/>
              </a:ext>
            </a:extLst>
          </p:cNvPr>
          <p:cNvSpPr>
            <a:spLocks noGrp="1"/>
          </p:cNvSpPr>
          <p:nvPr>
            <p:ph type="body" sz="quarter" idx="13"/>
          </p:nvPr>
        </p:nvSpPr>
        <p:spPr>
          <a:xfrm>
            <a:off x="91440" y="468649"/>
            <a:ext cx="10001249" cy="370800"/>
          </a:xfrm>
        </p:spPr>
        <p:txBody>
          <a:bodyPr anchor="ctr">
            <a:normAutofit/>
          </a:bodyPr>
          <a:lstStyle/>
          <a:p>
            <a:r>
              <a:rPr lang="en-US" sz="2000" dirty="0"/>
              <a:t>Evaluation</a:t>
            </a:r>
          </a:p>
        </p:txBody>
      </p:sp>
      <p:sp>
        <p:nvSpPr>
          <p:cNvPr id="34" name="Text Placeholder 6">
            <a:extLst>
              <a:ext uri="{FF2B5EF4-FFF2-40B4-BE49-F238E27FC236}">
                <a16:creationId xmlns:a16="http://schemas.microsoft.com/office/drawing/2014/main" id="{A0C7CA5E-6388-7A5B-E4C8-1DBED3217AEF}"/>
              </a:ext>
            </a:extLst>
          </p:cNvPr>
          <p:cNvSpPr>
            <a:spLocks noGrp="1"/>
          </p:cNvSpPr>
          <p:nvPr>
            <p:ph type="body" sz="quarter" idx="14"/>
          </p:nvPr>
        </p:nvSpPr>
        <p:spPr>
          <a:xfrm>
            <a:off x="80362" y="6619461"/>
            <a:ext cx="3974805" cy="208722"/>
          </a:xfrm>
        </p:spPr>
        <p:txBody>
          <a:bodyPr/>
          <a:lstStyle/>
          <a:p>
            <a:r>
              <a:rPr lang="el-GR" dirty="0"/>
              <a:t>Κωνσταντίνος </a:t>
            </a:r>
            <a:r>
              <a:rPr lang="el-GR" dirty="0" err="1"/>
              <a:t>Μπενέκος</a:t>
            </a:r>
            <a:r>
              <a:rPr lang="el-GR" dirty="0"/>
              <a:t> </a:t>
            </a:r>
            <a:endParaRPr lang="en-US" dirty="0"/>
          </a:p>
        </p:txBody>
      </p:sp>
      <p:sp>
        <p:nvSpPr>
          <p:cNvPr id="7" name="Text Placeholder 6">
            <a:extLst>
              <a:ext uri="{FF2B5EF4-FFF2-40B4-BE49-F238E27FC236}">
                <a16:creationId xmlns:a16="http://schemas.microsoft.com/office/drawing/2014/main" id="{767145BF-D0A3-02BF-8CEA-7FD38529A531}"/>
              </a:ext>
            </a:extLst>
          </p:cNvPr>
          <p:cNvSpPr>
            <a:spLocks noGrp="1"/>
          </p:cNvSpPr>
          <p:nvPr>
            <p:ph type="body" sz="quarter" idx="16"/>
          </p:nvPr>
        </p:nvSpPr>
        <p:spPr>
          <a:xfrm>
            <a:off x="91440" y="42448"/>
            <a:ext cx="5911795" cy="287307"/>
          </a:xfrm>
        </p:spPr>
        <p:txBody>
          <a:bodyPr>
            <a:normAutofit/>
          </a:bodyPr>
          <a:lstStyle/>
          <a:p>
            <a:r>
              <a:rPr lang="en-US" sz="1400"/>
              <a:t>Methodology</a:t>
            </a:r>
          </a:p>
        </p:txBody>
      </p:sp>
      <p:sp>
        <p:nvSpPr>
          <p:cNvPr id="8" name="Text Placeholder 7">
            <a:extLst>
              <a:ext uri="{FF2B5EF4-FFF2-40B4-BE49-F238E27FC236}">
                <a16:creationId xmlns:a16="http://schemas.microsoft.com/office/drawing/2014/main" id="{6B9147FB-CF87-8B2C-F52D-404AAEB5996C}"/>
              </a:ext>
            </a:extLst>
          </p:cNvPr>
          <p:cNvSpPr>
            <a:spLocks noGrp="1"/>
          </p:cNvSpPr>
          <p:nvPr>
            <p:ph type="body" sz="quarter" idx="17"/>
          </p:nvPr>
        </p:nvSpPr>
        <p:spPr>
          <a:xfrm>
            <a:off x="6096000" y="52851"/>
            <a:ext cx="5911795" cy="287307"/>
          </a:xfrm>
        </p:spPr>
        <p:txBody>
          <a:bodyPr>
            <a:normAutofit/>
          </a:bodyPr>
          <a:lstStyle/>
          <a:p>
            <a:r>
              <a:rPr lang="en-US" sz="1400" dirty="0"/>
              <a:t>Evaluation</a:t>
            </a:r>
          </a:p>
        </p:txBody>
      </p:sp>
      <p:sp>
        <p:nvSpPr>
          <p:cNvPr id="36" name="Text Placeholder 9">
            <a:extLst>
              <a:ext uri="{FF2B5EF4-FFF2-40B4-BE49-F238E27FC236}">
                <a16:creationId xmlns:a16="http://schemas.microsoft.com/office/drawing/2014/main" id="{9D766988-05BD-268E-2F77-E1011DB0E2D7}"/>
              </a:ext>
            </a:extLst>
          </p:cNvPr>
          <p:cNvSpPr>
            <a:spLocks noGrp="1"/>
          </p:cNvSpPr>
          <p:nvPr>
            <p:ph type="body" sz="quarter" idx="15"/>
          </p:nvPr>
        </p:nvSpPr>
        <p:spPr>
          <a:xfrm>
            <a:off x="4412559" y="6619461"/>
            <a:ext cx="4105275" cy="236917"/>
          </a:xfrm>
        </p:spPr>
        <p:txBody>
          <a:bodyPr/>
          <a:lstStyle/>
          <a:p>
            <a:r>
              <a:rPr lang="en-US" dirty="0"/>
              <a:t>ML algorithms for financial fraud detection</a:t>
            </a:r>
          </a:p>
          <a:p>
            <a:endParaRPr lang="en-US" dirty="0"/>
          </a:p>
        </p:txBody>
      </p:sp>
      <p:pic>
        <p:nvPicPr>
          <p:cNvPr id="3" name="Picture 2" descr="A graph of a curve&#10;&#10;Description automatically generated with medium confidence">
            <a:extLst>
              <a:ext uri="{FF2B5EF4-FFF2-40B4-BE49-F238E27FC236}">
                <a16:creationId xmlns:a16="http://schemas.microsoft.com/office/drawing/2014/main" id="{2CD5FEA0-696B-710E-021A-80A40C8DB3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7413" y="3258172"/>
            <a:ext cx="4241717" cy="3010161"/>
          </a:xfrm>
          <a:prstGeom prst="rect">
            <a:avLst/>
          </a:prstGeom>
        </p:spPr>
      </p:pic>
      <p:pic>
        <p:nvPicPr>
          <p:cNvPr id="9" name="Picture 8" descr="A diagram of negative and negative&#10;&#10;Description automatically generated">
            <a:extLst>
              <a:ext uri="{FF2B5EF4-FFF2-40B4-BE49-F238E27FC236}">
                <a16:creationId xmlns:a16="http://schemas.microsoft.com/office/drawing/2014/main" id="{0D94EAB6-98AC-452B-F22F-82D8F75A1F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5036" y="1241020"/>
            <a:ext cx="3566469" cy="1615580"/>
          </a:xfrm>
          <a:prstGeom prst="rect">
            <a:avLst/>
          </a:prstGeom>
        </p:spPr>
      </p:pic>
    </p:spTree>
    <p:extLst>
      <p:ext uri="{BB962C8B-B14F-4D97-AF65-F5344CB8AC3E}">
        <p14:creationId xmlns:p14="http://schemas.microsoft.com/office/powerpoint/2010/main" val="4174166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Placeholder 3">
            <a:extLst>
              <a:ext uri="{FF2B5EF4-FFF2-40B4-BE49-F238E27FC236}">
                <a16:creationId xmlns:a16="http://schemas.microsoft.com/office/drawing/2014/main" id="{D1BDFACA-9064-73AF-85B3-E2344EABDAB2}"/>
              </a:ext>
            </a:extLst>
          </p:cNvPr>
          <p:cNvSpPr>
            <a:spLocks noGrp="1"/>
          </p:cNvSpPr>
          <p:nvPr>
            <p:ph type="body" sz="half" idx="2"/>
          </p:nvPr>
        </p:nvSpPr>
        <p:spPr>
          <a:xfrm>
            <a:off x="234891" y="978343"/>
            <a:ext cx="5939405" cy="5565070"/>
          </a:xfrm>
        </p:spPr>
        <p:txBody>
          <a:bodyPr/>
          <a:lstStyle/>
          <a:p>
            <a:pPr marL="1200150" lvl="2" indent="-285750">
              <a:buFont typeface="Arial" panose="020B0604020202020204" pitchFamily="34" charset="0"/>
              <a:buChar char="•"/>
            </a:pPr>
            <a:r>
              <a:rPr lang="en-US" sz="1800" dirty="0"/>
              <a:t>Random Forest:</a:t>
            </a:r>
          </a:p>
          <a:p>
            <a:pPr lvl="3"/>
            <a:r>
              <a:rPr lang="en-US" sz="1600" dirty="0"/>
              <a:t>Strong performance in recall and AUC, but low precision due to many false positives.</a:t>
            </a:r>
          </a:p>
          <a:p>
            <a:pPr marL="1200150" lvl="2" indent="-285750">
              <a:buFont typeface="Arial" panose="020B0604020202020204" pitchFamily="34" charset="0"/>
              <a:buChar char="•"/>
            </a:pPr>
            <a:r>
              <a:rPr lang="en-US" sz="1800" dirty="0"/>
              <a:t>Logistic Regression:</a:t>
            </a:r>
          </a:p>
          <a:p>
            <a:pPr lvl="3"/>
            <a:r>
              <a:rPr lang="en-US" sz="1600" dirty="0"/>
              <a:t>Good overall metrics, but like Random Forest, suffers from low precision and high false positives.</a:t>
            </a:r>
          </a:p>
          <a:p>
            <a:pPr marL="1200150" lvl="2" indent="-285750">
              <a:buFont typeface="Arial" panose="020B0604020202020204" pitchFamily="34" charset="0"/>
              <a:buChar char="•"/>
            </a:pPr>
            <a:r>
              <a:rPr lang="en-US" sz="1800" dirty="0"/>
              <a:t>Support Vector Machines:</a:t>
            </a:r>
          </a:p>
          <a:p>
            <a:pPr lvl="3"/>
            <a:r>
              <a:rPr lang="en-US" sz="1600" dirty="0"/>
              <a:t>Best accuracy, better precision than others, but still prone to false positives.</a:t>
            </a:r>
          </a:p>
          <a:p>
            <a:pPr lvl="3"/>
            <a:endParaRPr lang="en-US" sz="1600" dirty="0"/>
          </a:p>
          <a:p>
            <a:pPr marL="1200150" lvl="2" indent="-285750">
              <a:buFont typeface="Arial" panose="020B0604020202020204" pitchFamily="34" charset="0"/>
              <a:buChar char="•"/>
            </a:pPr>
            <a:r>
              <a:rPr lang="en-US" sz="1800" dirty="0"/>
              <a:t>Conclusion:</a:t>
            </a:r>
          </a:p>
          <a:p>
            <a:pPr lvl="3"/>
            <a:r>
              <a:rPr lang="en-US" sz="1600" dirty="0"/>
              <a:t>All models are effective in detecting fraud but tend to overpredict fraud, likely due to the balanced training set not reflecting real-world data distribution.</a:t>
            </a:r>
          </a:p>
          <a:p>
            <a:pPr marL="1200150" lvl="2" indent="-285750">
              <a:buFont typeface="Arial" panose="020B0604020202020204" pitchFamily="34" charset="0"/>
              <a:buChar char="•"/>
            </a:pPr>
            <a:endParaRPr lang="en-US" sz="1800" dirty="0"/>
          </a:p>
        </p:txBody>
      </p:sp>
      <p:sp>
        <p:nvSpPr>
          <p:cNvPr id="5" name="Slide Number Placeholder 4">
            <a:extLst>
              <a:ext uri="{FF2B5EF4-FFF2-40B4-BE49-F238E27FC236}">
                <a16:creationId xmlns:a16="http://schemas.microsoft.com/office/drawing/2014/main" id="{198D0790-BAD0-40A6-2C2A-D1BF0CEE7FA4}"/>
              </a:ext>
            </a:extLst>
          </p:cNvPr>
          <p:cNvSpPr>
            <a:spLocks noGrp="1"/>
          </p:cNvSpPr>
          <p:nvPr>
            <p:ph type="sldNum" sz="quarter" idx="12"/>
          </p:nvPr>
        </p:nvSpPr>
        <p:spPr>
          <a:xfrm>
            <a:off x="8721090" y="6609522"/>
            <a:ext cx="3275440" cy="228600"/>
          </a:xfrm>
        </p:spPr>
        <p:txBody>
          <a:bodyPr>
            <a:normAutofit/>
          </a:bodyPr>
          <a:lstStyle/>
          <a:p>
            <a:pPr algn="r">
              <a:lnSpc>
                <a:spcPct val="90000"/>
              </a:lnSpc>
              <a:spcAft>
                <a:spcPts val="600"/>
              </a:spcAft>
            </a:pPr>
            <a:fld id="{28C4B9FD-BBCD-4D20-BE68-D5FD8F544B57}" type="slidenum">
              <a:rPr lang="el-GR" sz="1000" smtClean="0"/>
              <a:pPr algn="r">
                <a:lnSpc>
                  <a:spcPct val="90000"/>
                </a:lnSpc>
                <a:spcAft>
                  <a:spcPts val="600"/>
                </a:spcAft>
              </a:pPr>
              <a:t>16</a:t>
            </a:fld>
            <a:endParaRPr lang="el-GR" sz="1000"/>
          </a:p>
        </p:txBody>
      </p:sp>
      <p:sp>
        <p:nvSpPr>
          <p:cNvPr id="4" name="Text Placeholder 3">
            <a:extLst>
              <a:ext uri="{FF2B5EF4-FFF2-40B4-BE49-F238E27FC236}">
                <a16:creationId xmlns:a16="http://schemas.microsoft.com/office/drawing/2014/main" id="{37122349-8E9C-B56E-3341-B68561F2F45B}"/>
              </a:ext>
            </a:extLst>
          </p:cNvPr>
          <p:cNvSpPr>
            <a:spLocks noGrp="1"/>
          </p:cNvSpPr>
          <p:nvPr>
            <p:ph type="body" sz="quarter" idx="13"/>
          </p:nvPr>
        </p:nvSpPr>
        <p:spPr>
          <a:xfrm>
            <a:off x="91440" y="468649"/>
            <a:ext cx="10001249" cy="370800"/>
          </a:xfrm>
        </p:spPr>
        <p:txBody>
          <a:bodyPr anchor="ctr">
            <a:normAutofit/>
          </a:bodyPr>
          <a:lstStyle/>
          <a:p>
            <a:r>
              <a:rPr lang="en-US" sz="2000" dirty="0"/>
              <a:t>Model Comparison</a:t>
            </a:r>
          </a:p>
        </p:txBody>
      </p:sp>
      <p:sp>
        <p:nvSpPr>
          <p:cNvPr id="34" name="Text Placeholder 6">
            <a:extLst>
              <a:ext uri="{FF2B5EF4-FFF2-40B4-BE49-F238E27FC236}">
                <a16:creationId xmlns:a16="http://schemas.microsoft.com/office/drawing/2014/main" id="{A0C7CA5E-6388-7A5B-E4C8-1DBED3217AEF}"/>
              </a:ext>
            </a:extLst>
          </p:cNvPr>
          <p:cNvSpPr>
            <a:spLocks noGrp="1"/>
          </p:cNvSpPr>
          <p:nvPr>
            <p:ph type="body" sz="quarter" idx="14"/>
          </p:nvPr>
        </p:nvSpPr>
        <p:spPr>
          <a:xfrm>
            <a:off x="80362" y="6619461"/>
            <a:ext cx="3974805" cy="208722"/>
          </a:xfrm>
        </p:spPr>
        <p:txBody>
          <a:bodyPr/>
          <a:lstStyle/>
          <a:p>
            <a:r>
              <a:rPr lang="el-GR" dirty="0"/>
              <a:t>Κωνσταντίνος </a:t>
            </a:r>
            <a:r>
              <a:rPr lang="el-GR" dirty="0" err="1"/>
              <a:t>Μπενέκος</a:t>
            </a:r>
            <a:r>
              <a:rPr lang="el-GR" dirty="0"/>
              <a:t> </a:t>
            </a:r>
            <a:endParaRPr lang="en-US" dirty="0"/>
          </a:p>
        </p:txBody>
      </p:sp>
      <p:sp>
        <p:nvSpPr>
          <p:cNvPr id="7" name="Text Placeholder 6">
            <a:extLst>
              <a:ext uri="{FF2B5EF4-FFF2-40B4-BE49-F238E27FC236}">
                <a16:creationId xmlns:a16="http://schemas.microsoft.com/office/drawing/2014/main" id="{767145BF-D0A3-02BF-8CEA-7FD38529A531}"/>
              </a:ext>
            </a:extLst>
          </p:cNvPr>
          <p:cNvSpPr>
            <a:spLocks noGrp="1"/>
          </p:cNvSpPr>
          <p:nvPr>
            <p:ph type="body" sz="quarter" idx="16"/>
          </p:nvPr>
        </p:nvSpPr>
        <p:spPr>
          <a:xfrm>
            <a:off x="91440" y="42448"/>
            <a:ext cx="5911795" cy="287307"/>
          </a:xfrm>
        </p:spPr>
        <p:txBody>
          <a:bodyPr>
            <a:normAutofit/>
          </a:bodyPr>
          <a:lstStyle/>
          <a:p>
            <a:r>
              <a:rPr lang="en-US" sz="1400" dirty="0"/>
              <a:t>Results</a:t>
            </a:r>
          </a:p>
        </p:txBody>
      </p:sp>
      <p:sp>
        <p:nvSpPr>
          <p:cNvPr id="8" name="Text Placeholder 7">
            <a:extLst>
              <a:ext uri="{FF2B5EF4-FFF2-40B4-BE49-F238E27FC236}">
                <a16:creationId xmlns:a16="http://schemas.microsoft.com/office/drawing/2014/main" id="{6B9147FB-CF87-8B2C-F52D-404AAEB5996C}"/>
              </a:ext>
            </a:extLst>
          </p:cNvPr>
          <p:cNvSpPr>
            <a:spLocks noGrp="1"/>
          </p:cNvSpPr>
          <p:nvPr>
            <p:ph type="body" sz="quarter" idx="17"/>
          </p:nvPr>
        </p:nvSpPr>
        <p:spPr>
          <a:xfrm>
            <a:off x="6084735" y="67077"/>
            <a:ext cx="5911795" cy="287307"/>
          </a:xfrm>
        </p:spPr>
        <p:txBody>
          <a:bodyPr>
            <a:normAutofit/>
          </a:bodyPr>
          <a:lstStyle/>
          <a:p>
            <a:r>
              <a:rPr lang="en-US" sz="1400" dirty="0"/>
              <a:t>Quantitative evaluation of models trained on balanced data subsets </a:t>
            </a:r>
          </a:p>
        </p:txBody>
      </p:sp>
      <p:sp>
        <p:nvSpPr>
          <p:cNvPr id="36" name="Text Placeholder 9">
            <a:extLst>
              <a:ext uri="{FF2B5EF4-FFF2-40B4-BE49-F238E27FC236}">
                <a16:creationId xmlns:a16="http://schemas.microsoft.com/office/drawing/2014/main" id="{9D766988-05BD-268E-2F77-E1011DB0E2D7}"/>
              </a:ext>
            </a:extLst>
          </p:cNvPr>
          <p:cNvSpPr>
            <a:spLocks noGrp="1"/>
          </p:cNvSpPr>
          <p:nvPr>
            <p:ph type="body" sz="quarter" idx="15"/>
          </p:nvPr>
        </p:nvSpPr>
        <p:spPr>
          <a:xfrm>
            <a:off x="4412559" y="6619461"/>
            <a:ext cx="4105275" cy="236917"/>
          </a:xfrm>
        </p:spPr>
        <p:txBody>
          <a:bodyPr/>
          <a:lstStyle/>
          <a:p>
            <a:r>
              <a:rPr lang="en-US" dirty="0"/>
              <a:t>ML algorithms for financial fraud detection</a:t>
            </a:r>
          </a:p>
          <a:p>
            <a:endParaRPr lang="en-US" dirty="0"/>
          </a:p>
        </p:txBody>
      </p:sp>
      <p:pic>
        <p:nvPicPr>
          <p:cNvPr id="11" name="Picture 10" descr="A table with numbers and text&#10;&#10;Description automatically generated">
            <a:extLst>
              <a:ext uri="{FF2B5EF4-FFF2-40B4-BE49-F238E27FC236}">
                <a16:creationId xmlns:a16="http://schemas.microsoft.com/office/drawing/2014/main" id="{B0073ADE-B4D4-9AB4-16AF-CBF1A98992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2046" y="978343"/>
            <a:ext cx="5911795" cy="1571426"/>
          </a:xfrm>
          <a:prstGeom prst="rect">
            <a:avLst/>
          </a:prstGeom>
        </p:spPr>
      </p:pic>
      <p:pic>
        <p:nvPicPr>
          <p:cNvPr id="13" name="Picture 12" descr="A graph with a red line&#10;&#10;Description automatically generated">
            <a:extLst>
              <a:ext uri="{FF2B5EF4-FFF2-40B4-BE49-F238E27FC236}">
                <a16:creationId xmlns:a16="http://schemas.microsoft.com/office/drawing/2014/main" id="{17E833A6-AB3B-641D-79A5-373C7DCC2E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4004" y="2720092"/>
            <a:ext cx="5939405" cy="3493598"/>
          </a:xfrm>
          <a:prstGeom prst="rect">
            <a:avLst/>
          </a:prstGeom>
        </p:spPr>
      </p:pic>
    </p:spTree>
    <p:extLst>
      <p:ext uri="{BB962C8B-B14F-4D97-AF65-F5344CB8AC3E}">
        <p14:creationId xmlns:p14="http://schemas.microsoft.com/office/powerpoint/2010/main" val="3081711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Placeholder 3">
            <a:extLst>
              <a:ext uri="{FF2B5EF4-FFF2-40B4-BE49-F238E27FC236}">
                <a16:creationId xmlns:a16="http://schemas.microsoft.com/office/drawing/2014/main" id="{D1BDFACA-9064-73AF-85B3-E2344EABDAB2}"/>
              </a:ext>
            </a:extLst>
          </p:cNvPr>
          <p:cNvSpPr>
            <a:spLocks noGrp="1"/>
          </p:cNvSpPr>
          <p:nvPr>
            <p:ph type="body" sz="half" idx="2"/>
          </p:nvPr>
        </p:nvSpPr>
        <p:spPr>
          <a:xfrm>
            <a:off x="234891" y="978343"/>
            <a:ext cx="5939405" cy="5565070"/>
          </a:xfrm>
        </p:spPr>
        <p:txBody>
          <a:bodyPr/>
          <a:lstStyle/>
          <a:p>
            <a:pPr marL="1657350" lvl="3" indent="-285750">
              <a:buFont typeface="Arial" panose="020B0604020202020204" pitchFamily="34" charset="0"/>
              <a:buChar char="•"/>
            </a:pPr>
            <a:r>
              <a:rPr lang="en-US" sz="1600" dirty="0"/>
              <a:t>Accuracy:</a:t>
            </a:r>
          </a:p>
          <a:p>
            <a:pPr lvl="4"/>
            <a:r>
              <a:rPr lang="en-US" sz="1600" dirty="0"/>
              <a:t>Increases for all models; Random Forest and SVM show the largest gains.</a:t>
            </a:r>
          </a:p>
          <a:p>
            <a:pPr marL="1657350" lvl="3" indent="-285750">
              <a:buFont typeface="Arial" panose="020B0604020202020204" pitchFamily="34" charset="0"/>
              <a:buChar char="•"/>
            </a:pPr>
            <a:r>
              <a:rPr lang="en-US" sz="1600" dirty="0"/>
              <a:t>Precision:</a:t>
            </a:r>
          </a:p>
          <a:p>
            <a:pPr lvl="4"/>
            <a:r>
              <a:rPr lang="en-US" sz="1600" dirty="0"/>
              <a:t>Significant improvement, across the board, indicating prior sensitivity to class imbalance.</a:t>
            </a:r>
          </a:p>
          <a:p>
            <a:pPr marL="1657350" lvl="3" indent="-285750">
              <a:buFont typeface="Arial" panose="020B0604020202020204" pitchFamily="34" charset="0"/>
              <a:buChar char="•"/>
            </a:pPr>
            <a:r>
              <a:rPr lang="en-US" sz="1600" dirty="0"/>
              <a:t>Recall trade-off:</a:t>
            </a:r>
          </a:p>
          <a:p>
            <a:pPr lvl="4"/>
            <a:r>
              <a:rPr lang="en-US" sz="1600" dirty="0"/>
              <a:t>Recall decreases across models; SVM sees the largest drop (37.5%), but Random Forest remains decent (83.75%).</a:t>
            </a:r>
          </a:p>
          <a:p>
            <a:pPr marL="1657350" lvl="3" indent="-285750">
              <a:buFont typeface="Arial" panose="020B0604020202020204" pitchFamily="34" charset="0"/>
              <a:buChar char="•"/>
            </a:pPr>
            <a:r>
              <a:rPr lang="en-US" sz="1600" dirty="0"/>
              <a:t>AUC:</a:t>
            </a:r>
          </a:p>
          <a:p>
            <a:pPr lvl="4"/>
            <a:r>
              <a:rPr lang="en-US" sz="1600" dirty="0"/>
              <a:t>Slight AUC declines for Random Forest and SVM; Logistic regression maintains a strong AUC of 99.06%.</a:t>
            </a:r>
          </a:p>
          <a:p>
            <a:pPr marL="1657350" lvl="3" indent="-285750">
              <a:buFont typeface="Arial" panose="020B0604020202020204" pitchFamily="34" charset="0"/>
              <a:buChar char="•"/>
            </a:pPr>
            <a:r>
              <a:rPr lang="en-US" sz="1600" dirty="0"/>
              <a:t>Overall conclusion:</a:t>
            </a:r>
          </a:p>
          <a:p>
            <a:pPr lvl="4"/>
            <a:r>
              <a:rPr lang="en-US" sz="1600" dirty="0"/>
              <a:t>Models perform better on unbalanced data, with significant gains in precision outweighing the slight drop in recall. AUC remains solid across the board, with logistic regression showing the best stability.</a:t>
            </a:r>
          </a:p>
          <a:p>
            <a:pPr marL="1657350" lvl="3" indent="-285750">
              <a:buFont typeface="Arial" panose="020B0604020202020204" pitchFamily="34" charset="0"/>
              <a:buChar char="•"/>
            </a:pPr>
            <a:endParaRPr lang="en-US" sz="1600" dirty="0"/>
          </a:p>
        </p:txBody>
      </p:sp>
      <p:sp>
        <p:nvSpPr>
          <p:cNvPr id="5" name="Slide Number Placeholder 4">
            <a:extLst>
              <a:ext uri="{FF2B5EF4-FFF2-40B4-BE49-F238E27FC236}">
                <a16:creationId xmlns:a16="http://schemas.microsoft.com/office/drawing/2014/main" id="{198D0790-BAD0-40A6-2C2A-D1BF0CEE7FA4}"/>
              </a:ext>
            </a:extLst>
          </p:cNvPr>
          <p:cNvSpPr>
            <a:spLocks noGrp="1"/>
          </p:cNvSpPr>
          <p:nvPr>
            <p:ph type="sldNum" sz="quarter" idx="12"/>
          </p:nvPr>
        </p:nvSpPr>
        <p:spPr>
          <a:xfrm>
            <a:off x="8721090" y="6609522"/>
            <a:ext cx="3275440" cy="228600"/>
          </a:xfrm>
        </p:spPr>
        <p:txBody>
          <a:bodyPr>
            <a:normAutofit/>
          </a:bodyPr>
          <a:lstStyle/>
          <a:p>
            <a:pPr algn="r">
              <a:lnSpc>
                <a:spcPct val="90000"/>
              </a:lnSpc>
              <a:spcAft>
                <a:spcPts val="600"/>
              </a:spcAft>
            </a:pPr>
            <a:fld id="{28C4B9FD-BBCD-4D20-BE68-D5FD8F544B57}" type="slidenum">
              <a:rPr lang="el-GR" sz="1000" smtClean="0"/>
              <a:pPr algn="r">
                <a:lnSpc>
                  <a:spcPct val="90000"/>
                </a:lnSpc>
                <a:spcAft>
                  <a:spcPts val="600"/>
                </a:spcAft>
              </a:pPr>
              <a:t>17</a:t>
            </a:fld>
            <a:endParaRPr lang="el-GR" sz="1000"/>
          </a:p>
        </p:txBody>
      </p:sp>
      <p:sp>
        <p:nvSpPr>
          <p:cNvPr id="4" name="Text Placeholder 3">
            <a:extLst>
              <a:ext uri="{FF2B5EF4-FFF2-40B4-BE49-F238E27FC236}">
                <a16:creationId xmlns:a16="http://schemas.microsoft.com/office/drawing/2014/main" id="{37122349-8E9C-B56E-3341-B68561F2F45B}"/>
              </a:ext>
            </a:extLst>
          </p:cNvPr>
          <p:cNvSpPr>
            <a:spLocks noGrp="1"/>
          </p:cNvSpPr>
          <p:nvPr>
            <p:ph type="body" sz="quarter" idx="13"/>
          </p:nvPr>
        </p:nvSpPr>
        <p:spPr>
          <a:xfrm>
            <a:off x="91440" y="468649"/>
            <a:ext cx="10001249" cy="370800"/>
          </a:xfrm>
        </p:spPr>
        <p:txBody>
          <a:bodyPr anchor="ctr">
            <a:normAutofit/>
          </a:bodyPr>
          <a:lstStyle/>
          <a:p>
            <a:r>
              <a:rPr lang="en-US" sz="2000" dirty="0"/>
              <a:t>Impact of unbalanced data</a:t>
            </a:r>
          </a:p>
        </p:txBody>
      </p:sp>
      <p:sp>
        <p:nvSpPr>
          <p:cNvPr id="34" name="Text Placeholder 6">
            <a:extLst>
              <a:ext uri="{FF2B5EF4-FFF2-40B4-BE49-F238E27FC236}">
                <a16:creationId xmlns:a16="http://schemas.microsoft.com/office/drawing/2014/main" id="{A0C7CA5E-6388-7A5B-E4C8-1DBED3217AEF}"/>
              </a:ext>
            </a:extLst>
          </p:cNvPr>
          <p:cNvSpPr>
            <a:spLocks noGrp="1"/>
          </p:cNvSpPr>
          <p:nvPr>
            <p:ph type="body" sz="quarter" idx="14"/>
          </p:nvPr>
        </p:nvSpPr>
        <p:spPr>
          <a:xfrm>
            <a:off x="80362" y="6619461"/>
            <a:ext cx="3974805" cy="208722"/>
          </a:xfrm>
        </p:spPr>
        <p:txBody>
          <a:bodyPr/>
          <a:lstStyle/>
          <a:p>
            <a:r>
              <a:rPr lang="el-GR" dirty="0"/>
              <a:t>Κωνσταντίνος </a:t>
            </a:r>
            <a:r>
              <a:rPr lang="el-GR" dirty="0" err="1"/>
              <a:t>Μπενέκος</a:t>
            </a:r>
            <a:r>
              <a:rPr lang="el-GR" dirty="0"/>
              <a:t> </a:t>
            </a:r>
            <a:endParaRPr lang="en-US" dirty="0"/>
          </a:p>
        </p:txBody>
      </p:sp>
      <p:sp>
        <p:nvSpPr>
          <p:cNvPr id="7" name="Text Placeholder 6">
            <a:extLst>
              <a:ext uri="{FF2B5EF4-FFF2-40B4-BE49-F238E27FC236}">
                <a16:creationId xmlns:a16="http://schemas.microsoft.com/office/drawing/2014/main" id="{767145BF-D0A3-02BF-8CEA-7FD38529A531}"/>
              </a:ext>
            </a:extLst>
          </p:cNvPr>
          <p:cNvSpPr>
            <a:spLocks noGrp="1"/>
          </p:cNvSpPr>
          <p:nvPr>
            <p:ph type="body" sz="quarter" idx="16"/>
          </p:nvPr>
        </p:nvSpPr>
        <p:spPr>
          <a:xfrm>
            <a:off x="91440" y="42448"/>
            <a:ext cx="5911795" cy="287307"/>
          </a:xfrm>
        </p:spPr>
        <p:txBody>
          <a:bodyPr>
            <a:normAutofit/>
          </a:bodyPr>
          <a:lstStyle/>
          <a:p>
            <a:r>
              <a:rPr lang="en-US" sz="1400" dirty="0"/>
              <a:t>Results</a:t>
            </a:r>
          </a:p>
        </p:txBody>
      </p:sp>
      <p:sp>
        <p:nvSpPr>
          <p:cNvPr id="8" name="Text Placeholder 7">
            <a:extLst>
              <a:ext uri="{FF2B5EF4-FFF2-40B4-BE49-F238E27FC236}">
                <a16:creationId xmlns:a16="http://schemas.microsoft.com/office/drawing/2014/main" id="{6B9147FB-CF87-8B2C-F52D-404AAEB5996C}"/>
              </a:ext>
            </a:extLst>
          </p:cNvPr>
          <p:cNvSpPr>
            <a:spLocks noGrp="1"/>
          </p:cNvSpPr>
          <p:nvPr>
            <p:ph type="body" sz="quarter" idx="17"/>
          </p:nvPr>
        </p:nvSpPr>
        <p:spPr>
          <a:xfrm>
            <a:off x="6084735" y="67077"/>
            <a:ext cx="5911795" cy="287307"/>
          </a:xfrm>
        </p:spPr>
        <p:txBody>
          <a:bodyPr>
            <a:normAutofit/>
          </a:bodyPr>
          <a:lstStyle/>
          <a:p>
            <a:r>
              <a:rPr lang="en-US" sz="1400" dirty="0"/>
              <a:t>Quantitative evaluation of models trained on unbalanced data</a:t>
            </a:r>
          </a:p>
        </p:txBody>
      </p:sp>
      <p:sp>
        <p:nvSpPr>
          <p:cNvPr id="36" name="Text Placeholder 9">
            <a:extLst>
              <a:ext uri="{FF2B5EF4-FFF2-40B4-BE49-F238E27FC236}">
                <a16:creationId xmlns:a16="http://schemas.microsoft.com/office/drawing/2014/main" id="{9D766988-05BD-268E-2F77-E1011DB0E2D7}"/>
              </a:ext>
            </a:extLst>
          </p:cNvPr>
          <p:cNvSpPr>
            <a:spLocks noGrp="1"/>
          </p:cNvSpPr>
          <p:nvPr>
            <p:ph type="body" sz="quarter" idx="15"/>
          </p:nvPr>
        </p:nvSpPr>
        <p:spPr>
          <a:xfrm>
            <a:off x="4412559" y="6619461"/>
            <a:ext cx="4105275" cy="236917"/>
          </a:xfrm>
        </p:spPr>
        <p:txBody>
          <a:bodyPr/>
          <a:lstStyle/>
          <a:p>
            <a:r>
              <a:rPr lang="en-US" dirty="0"/>
              <a:t>ML algorithms for financial fraud detection</a:t>
            </a:r>
          </a:p>
          <a:p>
            <a:endParaRPr lang="en-US" dirty="0"/>
          </a:p>
        </p:txBody>
      </p:sp>
      <p:pic>
        <p:nvPicPr>
          <p:cNvPr id="3" name="Picture 2" descr="A graph with a line&#10;&#10;Description automatically generated">
            <a:extLst>
              <a:ext uri="{FF2B5EF4-FFF2-40B4-BE49-F238E27FC236}">
                <a16:creationId xmlns:a16="http://schemas.microsoft.com/office/drawing/2014/main" id="{309A5891-42A7-0674-DD66-A365A44FD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2594" y="2789178"/>
            <a:ext cx="5939406" cy="3632259"/>
          </a:xfrm>
          <a:prstGeom prst="rect">
            <a:avLst/>
          </a:prstGeom>
        </p:spPr>
      </p:pic>
      <p:pic>
        <p:nvPicPr>
          <p:cNvPr id="9" name="Picture 8" descr="A table with numbers and text&#10;&#10;Description automatically generated">
            <a:extLst>
              <a:ext uri="{FF2B5EF4-FFF2-40B4-BE49-F238E27FC236}">
                <a16:creationId xmlns:a16="http://schemas.microsoft.com/office/drawing/2014/main" id="{F3828628-163B-05D4-5770-DD15E181E3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4022" y="1037473"/>
            <a:ext cx="5461360" cy="1675657"/>
          </a:xfrm>
          <a:prstGeom prst="rect">
            <a:avLst/>
          </a:prstGeom>
        </p:spPr>
      </p:pic>
    </p:spTree>
    <p:extLst>
      <p:ext uri="{BB962C8B-B14F-4D97-AF65-F5344CB8AC3E}">
        <p14:creationId xmlns:p14="http://schemas.microsoft.com/office/powerpoint/2010/main" val="188393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Placeholder 3">
            <a:extLst>
              <a:ext uri="{FF2B5EF4-FFF2-40B4-BE49-F238E27FC236}">
                <a16:creationId xmlns:a16="http://schemas.microsoft.com/office/drawing/2014/main" id="{D1BDFACA-9064-73AF-85B3-E2344EABDAB2}"/>
              </a:ext>
            </a:extLst>
          </p:cNvPr>
          <p:cNvSpPr>
            <a:spLocks noGrp="1"/>
          </p:cNvSpPr>
          <p:nvPr>
            <p:ph type="body" sz="half" idx="2"/>
          </p:nvPr>
        </p:nvSpPr>
        <p:spPr>
          <a:xfrm>
            <a:off x="234891" y="978343"/>
            <a:ext cx="11671974" cy="5565070"/>
          </a:xfrm>
        </p:spPr>
        <p:txBody>
          <a:bodyPr/>
          <a:lstStyle/>
          <a:p>
            <a:pPr marL="1657350" lvl="3" indent="-285750">
              <a:buFont typeface="Arial" panose="020B0604020202020204" pitchFamily="34" charset="0"/>
              <a:buChar char="•"/>
            </a:pPr>
            <a:r>
              <a:rPr lang="en-US" sz="1600" dirty="0"/>
              <a:t>Balanced vs unbalanced training data:</a:t>
            </a:r>
          </a:p>
          <a:p>
            <a:pPr marL="2114550" lvl="4" indent="-285750">
              <a:buFont typeface="Arial" panose="020B0604020202020204" pitchFamily="34" charset="0"/>
              <a:buChar char="•"/>
            </a:pPr>
            <a:r>
              <a:rPr lang="en-US" sz="1600" dirty="0"/>
              <a:t>Unbalanced data training yields better results, addressing low precision issues from balanced data training.</a:t>
            </a:r>
          </a:p>
          <a:p>
            <a:pPr marL="2114550" lvl="4" indent="-285750">
              <a:buFont typeface="Arial" panose="020B0604020202020204" pitchFamily="34" charset="0"/>
              <a:buChar char="•"/>
            </a:pPr>
            <a:r>
              <a:rPr lang="en-US" sz="1600" dirty="0"/>
              <a:t>Misclassifying legitimate transactions as fraudulent incurs significant financial and reputational costs.</a:t>
            </a:r>
          </a:p>
          <a:p>
            <a:pPr marL="1657350" lvl="3" indent="-285750">
              <a:buFont typeface="Arial" panose="020B0604020202020204" pitchFamily="34" charset="0"/>
              <a:buChar char="•"/>
            </a:pPr>
            <a:r>
              <a:rPr lang="en-US" sz="1600" dirty="0"/>
              <a:t>Random Forest shows highest accuracy in confusion matrix metrics, yet ROC-AUC score indicated logistic regression as the best performer in terms of class separability. </a:t>
            </a:r>
          </a:p>
          <a:p>
            <a:pPr marL="1657350" lvl="3" indent="-285750">
              <a:buFont typeface="Arial" panose="020B0604020202020204" pitchFamily="34" charset="0"/>
              <a:buChar char="•"/>
            </a:pPr>
            <a:r>
              <a:rPr lang="en-US" sz="1600" dirty="0"/>
              <a:t>SVM:</a:t>
            </a:r>
          </a:p>
          <a:p>
            <a:pPr marL="2114550" lvl="4" indent="-285750">
              <a:buFont typeface="Arial" panose="020B0604020202020204" pitchFamily="34" charset="0"/>
              <a:buChar char="•"/>
            </a:pPr>
            <a:r>
              <a:rPr lang="en-US" sz="1600" dirty="0"/>
              <a:t>High computational cost and time consumption hinder its real-world applicability.</a:t>
            </a:r>
          </a:p>
          <a:p>
            <a:pPr marL="2114550" lvl="4" indent="-285750">
              <a:buFont typeface="Arial" panose="020B0604020202020204" pitchFamily="34" charset="0"/>
              <a:buChar char="•"/>
            </a:pPr>
            <a:r>
              <a:rPr lang="en-US" sz="1600" dirty="0"/>
              <a:t>Timeliness is crucial in fraud detection; slower models increase potential losses from fraud.</a:t>
            </a:r>
          </a:p>
          <a:p>
            <a:pPr marL="1657350" lvl="3" indent="-285750">
              <a:buFont typeface="Arial" panose="020B0604020202020204" pitchFamily="34" charset="0"/>
              <a:buChar char="•"/>
            </a:pPr>
            <a:r>
              <a:rPr lang="en-US" sz="1600" dirty="0"/>
              <a:t>Logistic Regression:</a:t>
            </a:r>
          </a:p>
          <a:p>
            <a:pPr marL="2114550" lvl="4" indent="-285750">
              <a:buFont typeface="Arial" panose="020B0604020202020204" pitchFamily="34" charset="0"/>
              <a:buChar char="•"/>
            </a:pPr>
            <a:r>
              <a:rPr lang="en-US" sz="1600" dirty="0"/>
              <a:t>High transparency: Coefficients provide clear insight into feature influence on classifications.</a:t>
            </a:r>
          </a:p>
          <a:p>
            <a:pPr marL="2114550" lvl="4" indent="-285750">
              <a:buFont typeface="Arial" panose="020B0604020202020204" pitchFamily="34" charset="0"/>
              <a:buChar char="•"/>
            </a:pPr>
            <a:r>
              <a:rPr lang="en-US" sz="1600" dirty="0"/>
              <a:t>Critical for high-stakes fraud detection, ensuring the rationale behind decisions can be understood and justified.</a:t>
            </a:r>
            <a:br>
              <a:rPr lang="en-US" sz="1600" dirty="0"/>
            </a:br>
            <a:endParaRPr lang="en-US" sz="1600" dirty="0"/>
          </a:p>
        </p:txBody>
      </p:sp>
      <p:sp>
        <p:nvSpPr>
          <p:cNvPr id="5" name="Slide Number Placeholder 4">
            <a:extLst>
              <a:ext uri="{FF2B5EF4-FFF2-40B4-BE49-F238E27FC236}">
                <a16:creationId xmlns:a16="http://schemas.microsoft.com/office/drawing/2014/main" id="{198D0790-BAD0-40A6-2C2A-D1BF0CEE7FA4}"/>
              </a:ext>
            </a:extLst>
          </p:cNvPr>
          <p:cNvSpPr>
            <a:spLocks noGrp="1"/>
          </p:cNvSpPr>
          <p:nvPr>
            <p:ph type="sldNum" sz="quarter" idx="12"/>
          </p:nvPr>
        </p:nvSpPr>
        <p:spPr>
          <a:xfrm>
            <a:off x="8721090" y="6609522"/>
            <a:ext cx="3275440" cy="228600"/>
          </a:xfrm>
        </p:spPr>
        <p:txBody>
          <a:bodyPr>
            <a:normAutofit/>
          </a:bodyPr>
          <a:lstStyle/>
          <a:p>
            <a:pPr algn="r">
              <a:lnSpc>
                <a:spcPct val="90000"/>
              </a:lnSpc>
              <a:spcAft>
                <a:spcPts val="600"/>
              </a:spcAft>
            </a:pPr>
            <a:fld id="{28C4B9FD-BBCD-4D20-BE68-D5FD8F544B57}" type="slidenum">
              <a:rPr lang="el-GR" sz="1000" smtClean="0"/>
              <a:pPr algn="r">
                <a:lnSpc>
                  <a:spcPct val="90000"/>
                </a:lnSpc>
                <a:spcAft>
                  <a:spcPts val="600"/>
                </a:spcAft>
              </a:pPr>
              <a:t>18</a:t>
            </a:fld>
            <a:endParaRPr lang="el-GR" sz="1000"/>
          </a:p>
        </p:txBody>
      </p:sp>
      <p:sp>
        <p:nvSpPr>
          <p:cNvPr id="4" name="Text Placeholder 3">
            <a:extLst>
              <a:ext uri="{FF2B5EF4-FFF2-40B4-BE49-F238E27FC236}">
                <a16:creationId xmlns:a16="http://schemas.microsoft.com/office/drawing/2014/main" id="{37122349-8E9C-B56E-3341-B68561F2F45B}"/>
              </a:ext>
            </a:extLst>
          </p:cNvPr>
          <p:cNvSpPr>
            <a:spLocks noGrp="1"/>
          </p:cNvSpPr>
          <p:nvPr>
            <p:ph type="body" sz="quarter" idx="13"/>
          </p:nvPr>
        </p:nvSpPr>
        <p:spPr>
          <a:xfrm>
            <a:off x="91440" y="468649"/>
            <a:ext cx="10001249" cy="370800"/>
          </a:xfrm>
        </p:spPr>
        <p:txBody>
          <a:bodyPr anchor="ctr">
            <a:normAutofit/>
          </a:bodyPr>
          <a:lstStyle/>
          <a:p>
            <a:r>
              <a:rPr lang="en-US" sz="2000" dirty="0"/>
              <a:t>Business context evaluation</a:t>
            </a:r>
          </a:p>
        </p:txBody>
      </p:sp>
      <p:sp>
        <p:nvSpPr>
          <p:cNvPr id="34" name="Text Placeholder 6">
            <a:extLst>
              <a:ext uri="{FF2B5EF4-FFF2-40B4-BE49-F238E27FC236}">
                <a16:creationId xmlns:a16="http://schemas.microsoft.com/office/drawing/2014/main" id="{A0C7CA5E-6388-7A5B-E4C8-1DBED3217AEF}"/>
              </a:ext>
            </a:extLst>
          </p:cNvPr>
          <p:cNvSpPr>
            <a:spLocks noGrp="1"/>
          </p:cNvSpPr>
          <p:nvPr>
            <p:ph type="body" sz="quarter" idx="14"/>
          </p:nvPr>
        </p:nvSpPr>
        <p:spPr>
          <a:xfrm>
            <a:off x="80362" y="6619461"/>
            <a:ext cx="3974805" cy="208722"/>
          </a:xfrm>
        </p:spPr>
        <p:txBody>
          <a:bodyPr/>
          <a:lstStyle/>
          <a:p>
            <a:r>
              <a:rPr lang="el-GR" dirty="0"/>
              <a:t>Κωνσταντίνος </a:t>
            </a:r>
            <a:r>
              <a:rPr lang="el-GR" dirty="0" err="1"/>
              <a:t>Μπενέκος</a:t>
            </a:r>
            <a:r>
              <a:rPr lang="el-GR" dirty="0"/>
              <a:t> </a:t>
            </a:r>
            <a:endParaRPr lang="en-US" dirty="0"/>
          </a:p>
        </p:txBody>
      </p:sp>
      <p:sp>
        <p:nvSpPr>
          <p:cNvPr id="7" name="Text Placeholder 6">
            <a:extLst>
              <a:ext uri="{FF2B5EF4-FFF2-40B4-BE49-F238E27FC236}">
                <a16:creationId xmlns:a16="http://schemas.microsoft.com/office/drawing/2014/main" id="{767145BF-D0A3-02BF-8CEA-7FD38529A531}"/>
              </a:ext>
            </a:extLst>
          </p:cNvPr>
          <p:cNvSpPr>
            <a:spLocks noGrp="1"/>
          </p:cNvSpPr>
          <p:nvPr>
            <p:ph type="body" sz="quarter" idx="16"/>
          </p:nvPr>
        </p:nvSpPr>
        <p:spPr>
          <a:xfrm>
            <a:off x="91440" y="42448"/>
            <a:ext cx="5911795" cy="287307"/>
          </a:xfrm>
        </p:spPr>
        <p:txBody>
          <a:bodyPr>
            <a:normAutofit/>
          </a:bodyPr>
          <a:lstStyle/>
          <a:p>
            <a:r>
              <a:rPr lang="en-US" sz="1400" dirty="0"/>
              <a:t>Results</a:t>
            </a:r>
          </a:p>
        </p:txBody>
      </p:sp>
      <p:sp>
        <p:nvSpPr>
          <p:cNvPr id="8" name="Text Placeholder 7">
            <a:extLst>
              <a:ext uri="{FF2B5EF4-FFF2-40B4-BE49-F238E27FC236}">
                <a16:creationId xmlns:a16="http://schemas.microsoft.com/office/drawing/2014/main" id="{6B9147FB-CF87-8B2C-F52D-404AAEB5996C}"/>
              </a:ext>
            </a:extLst>
          </p:cNvPr>
          <p:cNvSpPr>
            <a:spLocks noGrp="1"/>
          </p:cNvSpPr>
          <p:nvPr>
            <p:ph type="body" sz="quarter" idx="17"/>
          </p:nvPr>
        </p:nvSpPr>
        <p:spPr>
          <a:xfrm>
            <a:off x="6084735" y="67077"/>
            <a:ext cx="5911795" cy="287307"/>
          </a:xfrm>
        </p:spPr>
        <p:txBody>
          <a:bodyPr>
            <a:normAutofit/>
          </a:bodyPr>
          <a:lstStyle/>
          <a:p>
            <a:r>
              <a:rPr lang="en-US" sz="1400" dirty="0"/>
              <a:t>Business context </a:t>
            </a:r>
          </a:p>
        </p:txBody>
      </p:sp>
      <p:sp>
        <p:nvSpPr>
          <p:cNvPr id="36" name="Text Placeholder 9">
            <a:extLst>
              <a:ext uri="{FF2B5EF4-FFF2-40B4-BE49-F238E27FC236}">
                <a16:creationId xmlns:a16="http://schemas.microsoft.com/office/drawing/2014/main" id="{9D766988-05BD-268E-2F77-E1011DB0E2D7}"/>
              </a:ext>
            </a:extLst>
          </p:cNvPr>
          <p:cNvSpPr>
            <a:spLocks noGrp="1"/>
          </p:cNvSpPr>
          <p:nvPr>
            <p:ph type="body" sz="quarter" idx="15"/>
          </p:nvPr>
        </p:nvSpPr>
        <p:spPr>
          <a:xfrm>
            <a:off x="4412559" y="6619461"/>
            <a:ext cx="4105275" cy="236917"/>
          </a:xfrm>
        </p:spPr>
        <p:txBody>
          <a:bodyPr/>
          <a:lstStyle/>
          <a:p>
            <a:r>
              <a:rPr lang="en-US" dirty="0"/>
              <a:t>ML algorithms for financial fraud detection</a:t>
            </a:r>
          </a:p>
          <a:p>
            <a:endParaRPr lang="en-US" dirty="0"/>
          </a:p>
        </p:txBody>
      </p:sp>
    </p:spTree>
    <p:extLst>
      <p:ext uri="{BB962C8B-B14F-4D97-AF65-F5344CB8AC3E}">
        <p14:creationId xmlns:p14="http://schemas.microsoft.com/office/powerpoint/2010/main" val="265160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Placeholder 3">
            <a:extLst>
              <a:ext uri="{FF2B5EF4-FFF2-40B4-BE49-F238E27FC236}">
                <a16:creationId xmlns:a16="http://schemas.microsoft.com/office/drawing/2014/main" id="{D1BDFACA-9064-73AF-85B3-E2344EABDAB2}"/>
              </a:ext>
            </a:extLst>
          </p:cNvPr>
          <p:cNvSpPr>
            <a:spLocks noGrp="1"/>
          </p:cNvSpPr>
          <p:nvPr>
            <p:ph type="body" sz="half" idx="2"/>
          </p:nvPr>
        </p:nvSpPr>
        <p:spPr>
          <a:xfrm>
            <a:off x="234891" y="978343"/>
            <a:ext cx="11671974" cy="5565070"/>
          </a:xfrm>
        </p:spPr>
        <p:txBody>
          <a:bodyPr/>
          <a:lstStyle/>
          <a:p>
            <a:pPr marL="1657350" lvl="3" indent="-285750">
              <a:buFont typeface="Arial" panose="020B0604020202020204" pitchFamily="34" charset="0"/>
              <a:buChar char="•"/>
            </a:pPr>
            <a:r>
              <a:rPr lang="en-US" sz="1600" dirty="0"/>
              <a:t>Study Objectives:</a:t>
            </a:r>
          </a:p>
          <a:p>
            <a:pPr marL="2114550" lvl="4" indent="-285750">
              <a:buFont typeface="Arial" panose="020B0604020202020204" pitchFamily="34" charset="0"/>
              <a:buChar char="•"/>
            </a:pPr>
            <a:r>
              <a:rPr lang="en-US" sz="1600" dirty="0"/>
              <a:t>Evaluated Random Forest, Logistic Regression, and SVM for detecting fraudulent credit card transactions.</a:t>
            </a:r>
          </a:p>
          <a:p>
            <a:pPr marL="2114550" lvl="4" indent="-285750">
              <a:buFont typeface="Arial" panose="020B0604020202020204" pitchFamily="34" charset="0"/>
              <a:buChar char="•"/>
            </a:pPr>
            <a:r>
              <a:rPr lang="en-US" sz="1600" dirty="0"/>
              <a:t>Examine the effects of proposed balancing technique on the results of the aforementioned models.</a:t>
            </a:r>
          </a:p>
          <a:p>
            <a:pPr marL="1657350" lvl="3" indent="-285750">
              <a:buFont typeface="Arial" panose="020B0604020202020204" pitchFamily="34" charset="0"/>
              <a:buChar char="•"/>
            </a:pPr>
            <a:r>
              <a:rPr lang="en-US" sz="1600" dirty="0"/>
              <a:t>Findings:</a:t>
            </a:r>
          </a:p>
          <a:p>
            <a:pPr marL="2114550" lvl="4" indent="-285750">
              <a:buFont typeface="Arial" panose="020B0604020202020204" pitchFamily="34" charset="0"/>
              <a:buChar char="•"/>
            </a:pPr>
            <a:r>
              <a:rPr lang="en-US" sz="1600" dirty="0"/>
              <a:t>Resampling methods led to oversensitivity in predicting the positive-fraud class.</a:t>
            </a:r>
          </a:p>
          <a:p>
            <a:pPr marL="2114550" lvl="4" indent="-285750">
              <a:buFont typeface="Arial" panose="020B0604020202020204" pitchFamily="34" charset="0"/>
              <a:buChar char="•"/>
            </a:pPr>
            <a:r>
              <a:rPr lang="en-US" sz="1600" dirty="0"/>
              <a:t>Random Forest excelled in some metrics but was outperformed by Logistic Regression in ROC-AUC score, the key metric of interest.</a:t>
            </a:r>
          </a:p>
          <a:p>
            <a:pPr marL="2114550" lvl="4" indent="-285750">
              <a:buFont typeface="Arial" panose="020B0604020202020204" pitchFamily="34" charset="0"/>
              <a:buChar char="•"/>
            </a:pPr>
            <a:r>
              <a:rPr lang="en-US" sz="1600" dirty="0"/>
              <a:t>Logistic Regression demonstrated strong overall performance and exceptional transparency, essential for understanding fraud detection outcomes.</a:t>
            </a:r>
          </a:p>
          <a:p>
            <a:pPr marL="1657350" lvl="3" indent="-285750">
              <a:buFont typeface="Arial" panose="020B0604020202020204" pitchFamily="34" charset="0"/>
              <a:buChar char="•"/>
            </a:pPr>
            <a:r>
              <a:rPr lang="en-US" sz="1600" dirty="0"/>
              <a:t>Overall recommendations: </a:t>
            </a:r>
          </a:p>
          <a:p>
            <a:pPr marL="2114550" lvl="4" indent="-285750">
              <a:buFont typeface="Arial" panose="020B0604020202020204" pitchFamily="34" charset="0"/>
              <a:buChar char="•"/>
            </a:pPr>
            <a:r>
              <a:rPr lang="en-US" sz="1600" dirty="0"/>
              <a:t>Using raw, unbalanced training data produces better results, taking everything into consideration. </a:t>
            </a:r>
          </a:p>
          <a:p>
            <a:pPr marL="2114550" lvl="4" indent="-285750">
              <a:buFont typeface="Arial" panose="020B0604020202020204" pitchFamily="34" charset="0"/>
              <a:buChar char="•"/>
            </a:pPr>
            <a:r>
              <a:rPr lang="en-US" sz="1600" dirty="0"/>
              <a:t>Logistic Regression is deemed the most suitable model for credit card fraud prediction in this dataset, considering real-world applicability and handling of unbalanced data.</a:t>
            </a:r>
            <a:br>
              <a:rPr lang="en-US" sz="1600" dirty="0"/>
            </a:br>
            <a:endParaRPr lang="en-US" sz="1600" dirty="0"/>
          </a:p>
        </p:txBody>
      </p:sp>
      <p:sp>
        <p:nvSpPr>
          <p:cNvPr id="5" name="Slide Number Placeholder 4">
            <a:extLst>
              <a:ext uri="{FF2B5EF4-FFF2-40B4-BE49-F238E27FC236}">
                <a16:creationId xmlns:a16="http://schemas.microsoft.com/office/drawing/2014/main" id="{198D0790-BAD0-40A6-2C2A-D1BF0CEE7FA4}"/>
              </a:ext>
            </a:extLst>
          </p:cNvPr>
          <p:cNvSpPr>
            <a:spLocks noGrp="1"/>
          </p:cNvSpPr>
          <p:nvPr>
            <p:ph type="sldNum" sz="quarter" idx="12"/>
          </p:nvPr>
        </p:nvSpPr>
        <p:spPr>
          <a:xfrm>
            <a:off x="8721090" y="6609522"/>
            <a:ext cx="3275440" cy="228600"/>
          </a:xfrm>
        </p:spPr>
        <p:txBody>
          <a:bodyPr>
            <a:normAutofit/>
          </a:bodyPr>
          <a:lstStyle/>
          <a:p>
            <a:pPr algn="r">
              <a:lnSpc>
                <a:spcPct val="90000"/>
              </a:lnSpc>
              <a:spcAft>
                <a:spcPts val="600"/>
              </a:spcAft>
            </a:pPr>
            <a:fld id="{28C4B9FD-BBCD-4D20-BE68-D5FD8F544B57}" type="slidenum">
              <a:rPr lang="el-GR" sz="1000" smtClean="0"/>
              <a:pPr algn="r">
                <a:lnSpc>
                  <a:spcPct val="90000"/>
                </a:lnSpc>
                <a:spcAft>
                  <a:spcPts val="600"/>
                </a:spcAft>
              </a:pPr>
              <a:t>19</a:t>
            </a:fld>
            <a:endParaRPr lang="el-GR" sz="1000"/>
          </a:p>
        </p:txBody>
      </p:sp>
      <p:sp>
        <p:nvSpPr>
          <p:cNvPr id="4" name="Text Placeholder 3">
            <a:extLst>
              <a:ext uri="{FF2B5EF4-FFF2-40B4-BE49-F238E27FC236}">
                <a16:creationId xmlns:a16="http://schemas.microsoft.com/office/drawing/2014/main" id="{37122349-8E9C-B56E-3341-B68561F2F45B}"/>
              </a:ext>
            </a:extLst>
          </p:cNvPr>
          <p:cNvSpPr>
            <a:spLocks noGrp="1"/>
          </p:cNvSpPr>
          <p:nvPr>
            <p:ph type="body" sz="quarter" idx="13"/>
          </p:nvPr>
        </p:nvSpPr>
        <p:spPr>
          <a:xfrm>
            <a:off x="91440" y="468649"/>
            <a:ext cx="10001249" cy="370800"/>
          </a:xfrm>
        </p:spPr>
        <p:txBody>
          <a:bodyPr anchor="ctr">
            <a:normAutofit/>
          </a:bodyPr>
          <a:lstStyle/>
          <a:p>
            <a:r>
              <a:rPr lang="en-US" sz="2000" dirty="0"/>
              <a:t>Conclusion</a:t>
            </a:r>
          </a:p>
        </p:txBody>
      </p:sp>
      <p:sp>
        <p:nvSpPr>
          <p:cNvPr id="34" name="Text Placeholder 6">
            <a:extLst>
              <a:ext uri="{FF2B5EF4-FFF2-40B4-BE49-F238E27FC236}">
                <a16:creationId xmlns:a16="http://schemas.microsoft.com/office/drawing/2014/main" id="{A0C7CA5E-6388-7A5B-E4C8-1DBED3217AEF}"/>
              </a:ext>
            </a:extLst>
          </p:cNvPr>
          <p:cNvSpPr>
            <a:spLocks noGrp="1"/>
          </p:cNvSpPr>
          <p:nvPr>
            <p:ph type="body" sz="quarter" idx="14"/>
          </p:nvPr>
        </p:nvSpPr>
        <p:spPr>
          <a:xfrm>
            <a:off x="80362" y="6619461"/>
            <a:ext cx="3974805" cy="208722"/>
          </a:xfrm>
        </p:spPr>
        <p:txBody>
          <a:bodyPr/>
          <a:lstStyle/>
          <a:p>
            <a:r>
              <a:rPr lang="el-GR" dirty="0"/>
              <a:t>Κωνσταντίνος </a:t>
            </a:r>
            <a:r>
              <a:rPr lang="el-GR" dirty="0" err="1"/>
              <a:t>Μπενέκος</a:t>
            </a:r>
            <a:endParaRPr lang="en-US" dirty="0"/>
          </a:p>
        </p:txBody>
      </p:sp>
      <p:sp>
        <p:nvSpPr>
          <p:cNvPr id="7" name="Text Placeholder 6">
            <a:extLst>
              <a:ext uri="{FF2B5EF4-FFF2-40B4-BE49-F238E27FC236}">
                <a16:creationId xmlns:a16="http://schemas.microsoft.com/office/drawing/2014/main" id="{767145BF-D0A3-02BF-8CEA-7FD38529A531}"/>
              </a:ext>
            </a:extLst>
          </p:cNvPr>
          <p:cNvSpPr>
            <a:spLocks noGrp="1"/>
          </p:cNvSpPr>
          <p:nvPr>
            <p:ph type="body" sz="quarter" idx="16"/>
          </p:nvPr>
        </p:nvSpPr>
        <p:spPr>
          <a:xfrm>
            <a:off x="91440" y="42448"/>
            <a:ext cx="5911795" cy="287307"/>
          </a:xfrm>
        </p:spPr>
        <p:txBody>
          <a:bodyPr>
            <a:normAutofit/>
          </a:bodyPr>
          <a:lstStyle/>
          <a:p>
            <a:r>
              <a:rPr lang="en-US" sz="1400" dirty="0"/>
              <a:t>Conclusions</a:t>
            </a:r>
          </a:p>
        </p:txBody>
      </p:sp>
      <p:sp>
        <p:nvSpPr>
          <p:cNvPr id="8" name="Text Placeholder 7">
            <a:extLst>
              <a:ext uri="{FF2B5EF4-FFF2-40B4-BE49-F238E27FC236}">
                <a16:creationId xmlns:a16="http://schemas.microsoft.com/office/drawing/2014/main" id="{6B9147FB-CF87-8B2C-F52D-404AAEB5996C}"/>
              </a:ext>
            </a:extLst>
          </p:cNvPr>
          <p:cNvSpPr>
            <a:spLocks noGrp="1"/>
          </p:cNvSpPr>
          <p:nvPr>
            <p:ph type="body" sz="quarter" idx="17"/>
          </p:nvPr>
        </p:nvSpPr>
        <p:spPr>
          <a:xfrm>
            <a:off x="6084735" y="67077"/>
            <a:ext cx="5911795" cy="287307"/>
          </a:xfrm>
        </p:spPr>
        <p:txBody>
          <a:bodyPr>
            <a:normAutofit/>
          </a:bodyPr>
          <a:lstStyle/>
          <a:p>
            <a:r>
              <a:rPr lang="en-US" sz="1400" dirty="0"/>
              <a:t>Overall conclusion</a:t>
            </a:r>
          </a:p>
        </p:txBody>
      </p:sp>
      <p:sp>
        <p:nvSpPr>
          <p:cNvPr id="36" name="Text Placeholder 9">
            <a:extLst>
              <a:ext uri="{FF2B5EF4-FFF2-40B4-BE49-F238E27FC236}">
                <a16:creationId xmlns:a16="http://schemas.microsoft.com/office/drawing/2014/main" id="{9D766988-05BD-268E-2F77-E1011DB0E2D7}"/>
              </a:ext>
            </a:extLst>
          </p:cNvPr>
          <p:cNvSpPr>
            <a:spLocks noGrp="1"/>
          </p:cNvSpPr>
          <p:nvPr>
            <p:ph type="body" sz="quarter" idx="15"/>
          </p:nvPr>
        </p:nvSpPr>
        <p:spPr>
          <a:xfrm>
            <a:off x="4412559" y="6619461"/>
            <a:ext cx="4105275" cy="236917"/>
          </a:xfrm>
        </p:spPr>
        <p:txBody>
          <a:bodyPr/>
          <a:lstStyle/>
          <a:p>
            <a:r>
              <a:rPr lang="en-US" dirty="0"/>
              <a:t>ML algorithms for financial fraud detection</a:t>
            </a:r>
          </a:p>
          <a:p>
            <a:endParaRPr lang="en-US" dirty="0"/>
          </a:p>
        </p:txBody>
      </p:sp>
    </p:spTree>
    <p:extLst>
      <p:ext uri="{BB962C8B-B14F-4D97-AF65-F5344CB8AC3E}">
        <p14:creationId xmlns:p14="http://schemas.microsoft.com/office/powerpoint/2010/main" val="2913161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99AC84-9032-B695-BCA5-FA12D97CBDD8}"/>
              </a:ext>
            </a:extLst>
          </p:cNvPr>
          <p:cNvSpPr>
            <a:spLocks noGrp="1"/>
          </p:cNvSpPr>
          <p:nvPr>
            <p:ph idx="1"/>
          </p:nvPr>
        </p:nvSpPr>
        <p:spPr>
          <a:xfrm>
            <a:off x="825616" y="1219201"/>
            <a:ext cx="10515600" cy="4664710"/>
          </a:xfrm>
        </p:spPr>
        <p:txBody>
          <a:bodyPr/>
          <a:lstStyle/>
          <a:p>
            <a:r>
              <a:rPr lang="en-US" dirty="0"/>
              <a:t>Credit card fraud is increasing due to growing digital dependence as well as the boom in e-commerce experienced over the lase couple of years.</a:t>
            </a:r>
          </a:p>
          <a:p>
            <a:r>
              <a:rPr lang="en-US" dirty="0"/>
              <a:t>Common fraud techniques include identity theft, document fabrication and more.</a:t>
            </a:r>
          </a:p>
          <a:p>
            <a:r>
              <a:rPr lang="en-US" dirty="0"/>
              <a:t>Traditional fraud prevention struggle to keep up due to:</a:t>
            </a:r>
          </a:p>
          <a:p>
            <a:pPr lvl="1"/>
            <a:r>
              <a:rPr lang="en-US" dirty="0"/>
              <a:t>Sheer volume of transactions</a:t>
            </a:r>
          </a:p>
          <a:p>
            <a:pPr lvl="1"/>
            <a:r>
              <a:rPr lang="en-US" dirty="0"/>
              <a:t>Constantly evolving fraud patterns</a:t>
            </a:r>
          </a:p>
          <a:p>
            <a:r>
              <a:rPr lang="en-US" dirty="0"/>
              <a:t>Need for data-driven approaches to detect and adapt to new fraud types.</a:t>
            </a:r>
          </a:p>
        </p:txBody>
      </p:sp>
      <p:sp>
        <p:nvSpPr>
          <p:cNvPr id="4" name="Text Placeholder 3">
            <a:extLst>
              <a:ext uri="{FF2B5EF4-FFF2-40B4-BE49-F238E27FC236}">
                <a16:creationId xmlns:a16="http://schemas.microsoft.com/office/drawing/2014/main" id="{9E0E5B9F-A7D5-35D9-C113-DAB1BFB3F1E7}"/>
              </a:ext>
            </a:extLst>
          </p:cNvPr>
          <p:cNvSpPr>
            <a:spLocks noGrp="1"/>
          </p:cNvSpPr>
          <p:nvPr>
            <p:ph type="body" sz="quarter" idx="13"/>
          </p:nvPr>
        </p:nvSpPr>
        <p:spPr/>
        <p:txBody>
          <a:bodyPr/>
          <a:lstStyle/>
          <a:p>
            <a:r>
              <a:rPr lang="en-US" dirty="0"/>
              <a:t>The growing challenge of credit card fraud </a:t>
            </a:r>
          </a:p>
        </p:txBody>
      </p:sp>
      <p:sp>
        <p:nvSpPr>
          <p:cNvPr id="5" name="Slide Number Placeholder 4">
            <a:extLst>
              <a:ext uri="{FF2B5EF4-FFF2-40B4-BE49-F238E27FC236}">
                <a16:creationId xmlns:a16="http://schemas.microsoft.com/office/drawing/2014/main" id="{B8B5285F-6F2C-FF82-2FFA-86B8D69F3ABA}"/>
              </a:ext>
            </a:extLst>
          </p:cNvPr>
          <p:cNvSpPr>
            <a:spLocks noGrp="1"/>
          </p:cNvSpPr>
          <p:nvPr>
            <p:ph type="sldNum" sz="quarter" idx="12"/>
          </p:nvPr>
        </p:nvSpPr>
        <p:spPr/>
        <p:txBody>
          <a:bodyPr/>
          <a:lstStyle/>
          <a:p>
            <a:pPr algn="r"/>
            <a:fld id="{28C4B9FD-BBCD-4D20-BE68-D5FD8F544B57}" type="slidenum">
              <a:rPr lang="el-GR" smtClean="0"/>
              <a:pPr algn="r"/>
              <a:t>2</a:t>
            </a:fld>
            <a:endParaRPr lang="el-GR" dirty="0"/>
          </a:p>
        </p:txBody>
      </p:sp>
      <p:sp>
        <p:nvSpPr>
          <p:cNvPr id="6" name="Text Placeholder 5">
            <a:extLst>
              <a:ext uri="{FF2B5EF4-FFF2-40B4-BE49-F238E27FC236}">
                <a16:creationId xmlns:a16="http://schemas.microsoft.com/office/drawing/2014/main" id="{315F6472-5F88-79A0-FE0D-E73EE504FD63}"/>
              </a:ext>
            </a:extLst>
          </p:cNvPr>
          <p:cNvSpPr>
            <a:spLocks noGrp="1"/>
          </p:cNvSpPr>
          <p:nvPr>
            <p:ph type="body" sz="quarter" idx="14"/>
          </p:nvPr>
        </p:nvSpPr>
        <p:spPr>
          <a:xfrm>
            <a:off x="91440" y="6606830"/>
            <a:ext cx="3974805" cy="208722"/>
          </a:xfrm>
        </p:spPr>
        <p:txBody>
          <a:bodyPr/>
          <a:lstStyle/>
          <a:p>
            <a:r>
              <a:rPr lang="el-GR" dirty="0"/>
              <a:t>Κωνσταντίνος </a:t>
            </a:r>
            <a:r>
              <a:rPr lang="el-GR" dirty="0" err="1"/>
              <a:t>Μπενέκος</a:t>
            </a:r>
            <a:r>
              <a:rPr lang="el-GR" dirty="0"/>
              <a:t> </a:t>
            </a:r>
            <a:endParaRPr lang="en-US" dirty="0"/>
          </a:p>
        </p:txBody>
      </p:sp>
      <p:sp>
        <p:nvSpPr>
          <p:cNvPr id="7" name="Text Placeholder 6">
            <a:extLst>
              <a:ext uri="{FF2B5EF4-FFF2-40B4-BE49-F238E27FC236}">
                <a16:creationId xmlns:a16="http://schemas.microsoft.com/office/drawing/2014/main" id="{C11447D8-1132-4BB3-D7F8-D227B263C6FA}"/>
              </a:ext>
            </a:extLst>
          </p:cNvPr>
          <p:cNvSpPr>
            <a:spLocks noGrp="1"/>
          </p:cNvSpPr>
          <p:nvPr>
            <p:ph type="body" sz="quarter" idx="16"/>
          </p:nvPr>
        </p:nvSpPr>
        <p:spPr/>
        <p:txBody>
          <a:bodyPr/>
          <a:lstStyle/>
          <a:p>
            <a:r>
              <a:rPr lang="en-US" dirty="0"/>
              <a:t>Introduction</a:t>
            </a:r>
          </a:p>
        </p:txBody>
      </p:sp>
      <p:sp>
        <p:nvSpPr>
          <p:cNvPr id="8" name="Text Placeholder 7">
            <a:extLst>
              <a:ext uri="{FF2B5EF4-FFF2-40B4-BE49-F238E27FC236}">
                <a16:creationId xmlns:a16="http://schemas.microsoft.com/office/drawing/2014/main" id="{FC6E81FB-AA29-51B6-20BE-81E3B231601E}"/>
              </a:ext>
            </a:extLst>
          </p:cNvPr>
          <p:cNvSpPr>
            <a:spLocks noGrp="1"/>
          </p:cNvSpPr>
          <p:nvPr>
            <p:ph type="body" sz="quarter" idx="17"/>
          </p:nvPr>
        </p:nvSpPr>
        <p:spPr/>
        <p:txBody>
          <a:bodyPr/>
          <a:lstStyle/>
          <a:p>
            <a:r>
              <a:rPr lang="en-US" dirty="0"/>
              <a:t>Background of the study</a:t>
            </a:r>
          </a:p>
        </p:txBody>
      </p:sp>
      <p:sp>
        <p:nvSpPr>
          <p:cNvPr id="9" name="Text Placeholder 8">
            <a:extLst>
              <a:ext uri="{FF2B5EF4-FFF2-40B4-BE49-F238E27FC236}">
                <a16:creationId xmlns:a16="http://schemas.microsoft.com/office/drawing/2014/main" id="{4E391F52-5833-510F-C98B-B3D498823D0B}"/>
              </a:ext>
            </a:extLst>
          </p:cNvPr>
          <p:cNvSpPr>
            <a:spLocks noGrp="1"/>
          </p:cNvSpPr>
          <p:nvPr>
            <p:ph type="body" sz="quarter" idx="15"/>
          </p:nvPr>
        </p:nvSpPr>
        <p:spPr/>
        <p:txBody>
          <a:bodyPr/>
          <a:lstStyle/>
          <a:p>
            <a:r>
              <a:rPr lang="en-US" dirty="0"/>
              <a:t>ML algorithms for financial fraud detection</a:t>
            </a:r>
          </a:p>
        </p:txBody>
      </p:sp>
    </p:spTree>
    <p:extLst>
      <p:ext uri="{BB962C8B-B14F-4D97-AF65-F5344CB8AC3E}">
        <p14:creationId xmlns:p14="http://schemas.microsoft.com/office/powerpoint/2010/main" val="67686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Placeholder 3">
            <a:extLst>
              <a:ext uri="{FF2B5EF4-FFF2-40B4-BE49-F238E27FC236}">
                <a16:creationId xmlns:a16="http://schemas.microsoft.com/office/drawing/2014/main" id="{D1BDFACA-9064-73AF-85B3-E2344EABDAB2}"/>
              </a:ext>
            </a:extLst>
          </p:cNvPr>
          <p:cNvSpPr>
            <a:spLocks noGrp="1"/>
          </p:cNvSpPr>
          <p:nvPr>
            <p:ph type="body" sz="half" idx="2"/>
          </p:nvPr>
        </p:nvSpPr>
        <p:spPr>
          <a:xfrm>
            <a:off x="234891" y="978343"/>
            <a:ext cx="11671974" cy="5565070"/>
          </a:xfrm>
        </p:spPr>
        <p:txBody>
          <a:bodyPr/>
          <a:lstStyle/>
          <a:p>
            <a:pPr marL="1657350" lvl="3" indent="-285750">
              <a:buFont typeface="Arial" panose="020B0604020202020204" pitchFamily="34" charset="0"/>
              <a:buChar char="•"/>
            </a:pPr>
            <a:r>
              <a:rPr lang="en-US" sz="2800" dirty="0"/>
              <a:t>Data availability:</a:t>
            </a:r>
          </a:p>
          <a:p>
            <a:pPr lvl="4"/>
            <a:r>
              <a:rPr lang="en-US" sz="2800" dirty="0"/>
              <a:t>Limited access to public datasets; our dataset features are PCA-transformed with no detailed information, hindering interpretation of factors associated with fraud.</a:t>
            </a:r>
          </a:p>
          <a:p>
            <a:pPr marL="1657350" lvl="3" indent="-285750">
              <a:buFont typeface="Arial" panose="020B0604020202020204" pitchFamily="34" charset="0"/>
              <a:buChar char="•"/>
            </a:pPr>
            <a:r>
              <a:rPr lang="en-US" sz="2800" dirty="0"/>
              <a:t>Resampling:</a:t>
            </a:r>
          </a:p>
          <a:p>
            <a:pPr lvl="4"/>
            <a:r>
              <a:rPr lang="en-US" sz="2800" dirty="0"/>
              <a:t>The current balancing method led to low precision in model predictions.</a:t>
            </a:r>
          </a:p>
          <a:p>
            <a:pPr marL="1657350" lvl="3" indent="-285750">
              <a:buFont typeface="Arial" panose="020B0604020202020204" pitchFamily="34" charset="0"/>
              <a:buChar char="•"/>
            </a:pPr>
            <a:r>
              <a:rPr lang="en-US" sz="2800" dirty="0"/>
              <a:t>Future recommendations:</a:t>
            </a:r>
          </a:p>
          <a:p>
            <a:pPr lvl="4"/>
            <a:r>
              <a:rPr lang="en-US" sz="2800" dirty="0"/>
              <a:t>Future studies should explore advanced resampling techniques, such as SMOTE, to address data imbalance and improve predictive accuracy.</a:t>
            </a:r>
          </a:p>
        </p:txBody>
      </p:sp>
      <p:sp>
        <p:nvSpPr>
          <p:cNvPr id="5" name="Slide Number Placeholder 4">
            <a:extLst>
              <a:ext uri="{FF2B5EF4-FFF2-40B4-BE49-F238E27FC236}">
                <a16:creationId xmlns:a16="http://schemas.microsoft.com/office/drawing/2014/main" id="{198D0790-BAD0-40A6-2C2A-D1BF0CEE7FA4}"/>
              </a:ext>
            </a:extLst>
          </p:cNvPr>
          <p:cNvSpPr>
            <a:spLocks noGrp="1"/>
          </p:cNvSpPr>
          <p:nvPr>
            <p:ph type="sldNum" sz="quarter" idx="12"/>
          </p:nvPr>
        </p:nvSpPr>
        <p:spPr>
          <a:xfrm>
            <a:off x="8721090" y="6609522"/>
            <a:ext cx="3275440" cy="228600"/>
          </a:xfrm>
        </p:spPr>
        <p:txBody>
          <a:bodyPr>
            <a:normAutofit/>
          </a:bodyPr>
          <a:lstStyle/>
          <a:p>
            <a:pPr algn="r">
              <a:lnSpc>
                <a:spcPct val="90000"/>
              </a:lnSpc>
              <a:spcAft>
                <a:spcPts val="600"/>
              </a:spcAft>
            </a:pPr>
            <a:fld id="{28C4B9FD-BBCD-4D20-BE68-D5FD8F544B57}" type="slidenum">
              <a:rPr lang="el-GR" sz="1000" smtClean="0"/>
              <a:pPr algn="r">
                <a:lnSpc>
                  <a:spcPct val="90000"/>
                </a:lnSpc>
                <a:spcAft>
                  <a:spcPts val="600"/>
                </a:spcAft>
              </a:pPr>
              <a:t>20</a:t>
            </a:fld>
            <a:endParaRPr lang="el-GR" sz="1000"/>
          </a:p>
        </p:txBody>
      </p:sp>
      <p:sp>
        <p:nvSpPr>
          <p:cNvPr id="4" name="Text Placeholder 3">
            <a:extLst>
              <a:ext uri="{FF2B5EF4-FFF2-40B4-BE49-F238E27FC236}">
                <a16:creationId xmlns:a16="http://schemas.microsoft.com/office/drawing/2014/main" id="{37122349-8E9C-B56E-3341-B68561F2F45B}"/>
              </a:ext>
            </a:extLst>
          </p:cNvPr>
          <p:cNvSpPr>
            <a:spLocks noGrp="1"/>
          </p:cNvSpPr>
          <p:nvPr>
            <p:ph type="body" sz="quarter" idx="13"/>
          </p:nvPr>
        </p:nvSpPr>
        <p:spPr>
          <a:xfrm>
            <a:off x="91440" y="468649"/>
            <a:ext cx="10001249" cy="370800"/>
          </a:xfrm>
        </p:spPr>
        <p:txBody>
          <a:bodyPr anchor="ctr">
            <a:normAutofit/>
          </a:bodyPr>
          <a:lstStyle/>
          <a:p>
            <a:r>
              <a:rPr lang="en-US" sz="2000" dirty="0"/>
              <a:t>Research Gaps &amp; Recommendations </a:t>
            </a:r>
          </a:p>
        </p:txBody>
      </p:sp>
      <p:sp>
        <p:nvSpPr>
          <p:cNvPr id="34" name="Text Placeholder 6">
            <a:extLst>
              <a:ext uri="{FF2B5EF4-FFF2-40B4-BE49-F238E27FC236}">
                <a16:creationId xmlns:a16="http://schemas.microsoft.com/office/drawing/2014/main" id="{A0C7CA5E-6388-7A5B-E4C8-1DBED3217AEF}"/>
              </a:ext>
            </a:extLst>
          </p:cNvPr>
          <p:cNvSpPr>
            <a:spLocks noGrp="1"/>
          </p:cNvSpPr>
          <p:nvPr>
            <p:ph type="body" sz="quarter" idx="14"/>
          </p:nvPr>
        </p:nvSpPr>
        <p:spPr>
          <a:xfrm>
            <a:off x="80362" y="6619461"/>
            <a:ext cx="3974805" cy="208722"/>
          </a:xfrm>
        </p:spPr>
        <p:txBody>
          <a:bodyPr/>
          <a:lstStyle/>
          <a:p>
            <a:r>
              <a:rPr lang="el-GR" dirty="0"/>
              <a:t>Κωνσταντίνος </a:t>
            </a:r>
            <a:r>
              <a:rPr lang="el-GR" dirty="0" err="1"/>
              <a:t>Μπενέκος</a:t>
            </a:r>
            <a:r>
              <a:rPr lang="el-GR" dirty="0"/>
              <a:t> </a:t>
            </a:r>
            <a:endParaRPr lang="en-US" dirty="0"/>
          </a:p>
        </p:txBody>
      </p:sp>
      <p:sp>
        <p:nvSpPr>
          <p:cNvPr id="7" name="Text Placeholder 6">
            <a:extLst>
              <a:ext uri="{FF2B5EF4-FFF2-40B4-BE49-F238E27FC236}">
                <a16:creationId xmlns:a16="http://schemas.microsoft.com/office/drawing/2014/main" id="{767145BF-D0A3-02BF-8CEA-7FD38529A531}"/>
              </a:ext>
            </a:extLst>
          </p:cNvPr>
          <p:cNvSpPr>
            <a:spLocks noGrp="1"/>
          </p:cNvSpPr>
          <p:nvPr>
            <p:ph type="body" sz="quarter" idx="16"/>
          </p:nvPr>
        </p:nvSpPr>
        <p:spPr>
          <a:xfrm>
            <a:off x="91440" y="42448"/>
            <a:ext cx="5911795" cy="287307"/>
          </a:xfrm>
        </p:spPr>
        <p:txBody>
          <a:bodyPr>
            <a:normAutofit/>
          </a:bodyPr>
          <a:lstStyle/>
          <a:p>
            <a:r>
              <a:rPr lang="en-US" sz="1400" dirty="0"/>
              <a:t>Conclusions</a:t>
            </a:r>
          </a:p>
        </p:txBody>
      </p:sp>
      <p:sp>
        <p:nvSpPr>
          <p:cNvPr id="8" name="Text Placeholder 7">
            <a:extLst>
              <a:ext uri="{FF2B5EF4-FFF2-40B4-BE49-F238E27FC236}">
                <a16:creationId xmlns:a16="http://schemas.microsoft.com/office/drawing/2014/main" id="{6B9147FB-CF87-8B2C-F52D-404AAEB5996C}"/>
              </a:ext>
            </a:extLst>
          </p:cNvPr>
          <p:cNvSpPr>
            <a:spLocks noGrp="1"/>
          </p:cNvSpPr>
          <p:nvPr>
            <p:ph type="body" sz="quarter" idx="17"/>
          </p:nvPr>
        </p:nvSpPr>
        <p:spPr>
          <a:xfrm>
            <a:off x="6084735" y="67077"/>
            <a:ext cx="5911795" cy="287307"/>
          </a:xfrm>
        </p:spPr>
        <p:txBody>
          <a:bodyPr>
            <a:normAutofit/>
          </a:bodyPr>
          <a:lstStyle/>
          <a:p>
            <a:r>
              <a:rPr lang="en-US" sz="1400" dirty="0"/>
              <a:t>Recommendations for future research </a:t>
            </a:r>
          </a:p>
        </p:txBody>
      </p:sp>
      <p:sp>
        <p:nvSpPr>
          <p:cNvPr id="36" name="Text Placeholder 9">
            <a:extLst>
              <a:ext uri="{FF2B5EF4-FFF2-40B4-BE49-F238E27FC236}">
                <a16:creationId xmlns:a16="http://schemas.microsoft.com/office/drawing/2014/main" id="{9D766988-05BD-268E-2F77-E1011DB0E2D7}"/>
              </a:ext>
            </a:extLst>
          </p:cNvPr>
          <p:cNvSpPr>
            <a:spLocks noGrp="1"/>
          </p:cNvSpPr>
          <p:nvPr>
            <p:ph type="body" sz="quarter" idx="15"/>
          </p:nvPr>
        </p:nvSpPr>
        <p:spPr>
          <a:xfrm>
            <a:off x="4412559" y="6619461"/>
            <a:ext cx="4105275" cy="236917"/>
          </a:xfrm>
        </p:spPr>
        <p:txBody>
          <a:bodyPr/>
          <a:lstStyle/>
          <a:p>
            <a:r>
              <a:rPr lang="en-US" dirty="0"/>
              <a:t>ML algorithms for financial fraud detection</a:t>
            </a:r>
          </a:p>
          <a:p>
            <a:endParaRPr lang="en-US" dirty="0"/>
          </a:p>
        </p:txBody>
      </p:sp>
    </p:spTree>
    <p:extLst>
      <p:ext uri="{BB962C8B-B14F-4D97-AF65-F5344CB8AC3E}">
        <p14:creationId xmlns:p14="http://schemas.microsoft.com/office/powerpoint/2010/main" val="3359695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1CC973-B356-445E-74A7-B213D9580AA6}"/>
              </a:ext>
            </a:extLst>
          </p:cNvPr>
          <p:cNvSpPr>
            <a:spLocks noGrp="1"/>
          </p:cNvSpPr>
          <p:nvPr>
            <p:ph type="body" sz="quarter" idx="11"/>
          </p:nvPr>
        </p:nvSpPr>
        <p:spPr/>
        <p:txBody>
          <a:bodyPr/>
          <a:lstStyle/>
          <a:p>
            <a:r>
              <a:rPr lang="en-US"/>
              <a:t>Machine learning algorithms for financial fraud detection</a:t>
            </a:r>
            <a:endParaRPr lang="el-GR" dirty="0"/>
          </a:p>
        </p:txBody>
      </p:sp>
      <p:sp>
        <p:nvSpPr>
          <p:cNvPr id="3" name="Text Placeholder 2">
            <a:extLst>
              <a:ext uri="{FF2B5EF4-FFF2-40B4-BE49-F238E27FC236}">
                <a16:creationId xmlns:a16="http://schemas.microsoft.com/office/drawing/2014/main" id="{FB454FE5-3F56-42CD-9087-BAEF9E3AA282}"/>
              </a:ext>
            </a:extLst>
          </p:cNvPr>
          <p:cNvSpPr>
            <a:spLocks noGrp="1"/>
          </p:cNvSpPr>
          <p:nvPr>
            <p:ph type="body" sz="quarter" idx="13"/>
          </p:nvPr>
        </p:nvSpPr>
        <p:spPr/>
        <p:txBody>
          <a:bodyPr/>
          <a:lstStyle/>
          <a:p>
            <a:r>
              <a:rPr lang="en-US" dirty="0"/>
              <a:t>Thank you!</a:t>
            </a:r>
          </a:p>
        </p:txBody>
      </p:sp>
      <p:sp>
        <p:nvSpPr>
          <p:cNvPr id="4" name="Text Placeholder 3">
            <a:extLst>
              <a:ext uri="{FF2B5EF4-FFF2-40B4-BE49-F238E27FC236}">
                <a16:creationId xmlns:a16="http://schemas.microsoft.com/office/drawing/2014/main" id="{8BCE4B83-9476-5791-3449-41FC5C709641}"/>
              </a:ext>
            </a:extLst>
          </p:cNvPr>
          <p:cNvSpPr>
            <a:spLocks noGrp="1"/>
          </p:cNvSpPr>
          <p:nvPr>
            <p:ph type="body" sz="quarter" idx="14"/>
          </p:nvPr>
        </p:nvSpPr>
        <p:spPr/>
        <p:txBody>
          <a:bodyPr/>
          <a:lstStyle/>
          <a:p>
            <a:r>
              <a:rPr lang="el-GR" dirty="0"/>
              <a:t>Κωνσταντίνος </a:t>
            </a:r>
            <a:r>
              <a:rPr lang="el-GR" dirty="0" err="1"/>
              <a:t>Μπενέκος</a:t>
            </a:r>
            <a:endParaRPr lang="en-US" dirty="0"/>
          </a:p>
        </p:txBody>
      </p:sp>
      <p:sp>
        <p:nvSpPr>
          <p:cNvPr id="5" name="Text Placeholder 4">
            <a:extLst>
              <a:ext uri="{FF2B5EF4-FFF2-40B4-BE49-F238E27FC236}">
                <a16:creationId xmlns:a16="http://schemas.microsoft.com/office/drawing/2014/main" id="{3727969C-5945-96E6-128B-13C48638B19D}"/>
              </a:ext>
            </a:extLst>
          </p:cNvPr>
          <p:cNvSpPr>
            <a:spLocks noGrp="1"/>
          </p:cNvSpPr>
          <p:nvPr>
            <p:ph type="body" sz="quarter" idx="15"/>
          </p:nvPr>
        </p:nvSpPr>
        <p:spPr/>
        <p:txBody>
          <a:bodyPr/>
          <a:lstStyle/>
          <a:p>
            <a:r>
              <a:rPr lang="en-US" dirty="0"/>
              <a:t>ML algorithms for financial fraud detection</a:t>
            </a:r>
          </a:p>
          <a:p>
            <a:endParaRPr lang="en-US" dirty="0"/>
          </a:p>
        </p:txBody>
      </p:sp>
    </p:spTree>
    <p:extLst>
      <p:ext uri="{BB962C8B-B14F-4D97-AF65-F5344CB8AC3E}">
        <p14:creationId xmlns:p14="http://schemas.microsoft.com/office/powerpoint/2010/main" val="2067967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5616" y="1071716"/>
            <a:ext cx="10515600" cy="4812194"/>
          </a:xfrm>
        </p:spPr>
        <p:txBody>
          <a:bodyPr/>
          <a:lstStyle/>
          <a:p>
            <a:r>
              <a:rPr lang="en-US" dirty="0"/>
              <a:t>The U.S. Federal Trade Commission (FTC) reported 460,000 cases in 2023, This represents a 53% increase compared to 2019; it also ranked as the top identity theft complaint (FTC, 2023).</a:t>
            </a:r>
          </a:p>
          <a:p>
            <a:r>
              <a:rPr lang="en-US" dirty="0"/>
              <a:t>Data leakage risks: Yu and He (2021) highlight widespread data vulnerability, with incidents like Facebook’s 2018 breach exposing 87 million users' data and 50% of leaks in 2014 occurring in the business sector.</a:t>
            </a:r>
          </a:p>
          <a:p>
            <a:r>
              <a:rPr lang="en-US" dirty="0"/>
              <a:t>Financial impact in Europe: In 2021, Card-not-present fraud in the euro area amounted to 1.28 billion euros (European Central Bank, 2021).</a:t>
            </a:r>
          </a:p>
          <a:p>
            <a:endParaRPr lang="en-US" dirty="0"/>
          </a:p>
          <a:p>
            <a:pPr marL="0" indent="0" algn="l">
              <a:buNone/>
            </a:pPr>
            <a:endParaRPr lang="el-GR" dirty="0"/>
          </a:p>
        </p:txBody>
      </p:sp>
      <p:sp>
        <p:nvSpPr>
          <p:cNvPr id="4" name="Text Placeholder 3"/>
          <p:cNvSpPr>
            <a:spLocks noGrp="1"/>
          </p:cNvSpPr>
          <p:nvPr>
            <p:ph type="body" sz="quarter" idx="13"/>
          </p:nvPr>
        </p:nvSpPr>
        <p:spPr/>
        <p:txBody>
          <a:bodyPr/>
          <a:lstStyle/>
          <a:p>
            <a:r>
              <a:rPr lang="en-US" dirty="0"/>
              <a:t>Credit card fraud statistics</a:t>
            </a:r>
            <a:endParaRPr lang="el-GR" dirty="0"/>
          </a:p>
        </p:txBody>
      </p:sp>
      <p:sp>
        <p:nvSpPr>
          <p:cNvPr id="5" name="Slide Number Placeholder 4"/>
          <p:cNvSpPr>
            <a:spLocks noGrp="1"/>
          </p:cNvSpPr>
          <p:nvPr>
            <p:ph type="sldNum" sz="quarter" idx="12"/>
          </p:nvPr>
        </p:nvSpPr>
        <p:spPr/>
        <p:txBody>
          <a:bodyPr/>
          <a:lstStyle/>
          <a:p>
            <a:pPr algn="r"/>
            <a:fld id="{28C4B9FD-BBCD-4D20-BE68-D5FD8F544B57}" type="slidenum">
              <a:rPr lang="el-GR" smtClean="0"/>
              <a:pPr algn="r"/>
              <a:t>3</a:t>
            </a:fld>
            <a:endParaRPr lang="el-GR" dirty="0"/>
          </a:p>
        </p:txBody>
      </p:sp>
      <p:sp>
        <p:nvSpPr>
          <p:cNvPr id="6" name="Text Placeholder 5"/>
          <p:cNvSpPr>
            <a:spLocks noGrp="1"/>
          </p:cNvSpPr>
          <p:nvPr>
            <p:ph type="body" sz="quarter" idx="14"/>
          </p:nvPr>
        </p:nvSpPr>
        <p:spPr/>
        <p:txBody>
          <a:bodyPr/>
          <a:lstStyle/>
          <a:p>
            <a:r>
              <a:rPr lang="el-GR" dirty="0"/>
              <a:t>Κωνσταντίνος </a:t>
            </a:r>
            <a:r>
              <a:rPr lang="el-GR" dirty="0" err="1"/>
              <a:t>Μπενέκος</a:t>
            </a:r>
            <a:endParaRPr lang="el-GR" dirty="0"/>
          </a:p>
        </p:txBody>
      </p:sp>
      <p:sp>
        <p:nvSpPr>
          <p:cNvPr id="7" name="Text Placeholder 6"/>
          <p:cNvSpPr>
            <a:spLocks noGrp="1"/>
          </p:cNvSpPr>
          <p:nvPr>
            <p:ph type="body" sz="quarter" idx="16"/>
          </p:nvPr>
        </p:nvSpPr>
        <p:spPr/>
        <p:txBody>
          <a:bodyPr/>
          <a:lstStyle/>
          <a:p>
            <a:r>
              <a:rPr lang="en-US" dirty="0"/>
              <a:t>Introduction</a:t>
            </a:r>
            <a:endParaRPr lang="el-GR" dirty="0"/>
          </a:p>
        </p:txBody>
      </p:sp>
      <p:sp>
        <p:nvSpPr>
          <p:cNvPr id="8" name="Text Placeholder 7"/>
          <p:cNvSpPr>
            <a:spLocks noGrp="1"/>
          </p:cNvSpPr>
          <p:nvPr>
            <p:ph type="body" sz="quarter" idx="17"/>
          </p:nvPr>
        </p:nvSpPr>
        <p:spPr/>
        <p:txBody>
          <a:bodyPr/>
          <a:lstStyle/>
          <a:p>
            <a:r>
              <a:rPr lang="en-US" dirty="0"/>
              <a:t>Background of the study</a:t>
            </a:r>
            <a:endParaRPr lang="el-GR" dirty="0"/>
          </a:p>
        </p:txBody>
      </p:sp>
      <p:sp>
        <p:nvSpPr>
          <p:cNvPr id="9" name="Text Placeholder 8"/>
          <p:cNvSpPr>
            <a:spLocks noGrp="1"/>
          </p:cNvSpPr>
          <p:nvPr>
            <p:ph type="body" sz="quarter" idx="15"/>
          </p:nvPr>
        </p:nvSpPr>
        <p:spPr/>
        <p:txBody>
          <a:bodyPr/>
          <a:lstStyle/>
          <a:p>
            <a:r>
              <a:rPr lang="en-US" dirty="0"/>
              <a:t>ML algorithms for financial fraud detection</a:t>
            </a:r>
          </a:p>
          <a:p>
            <a:endParaRPr lang="el-GR" dirty="0"/>
          </a:p>
        </p:txBody>
      </p:sp>
    </p:spTree>
    <p:extLst>
      <p:ext uri="{BB962C8B-B14F-4D97-AF65-F5344CB8AC3E}">
        <p14:creationId xmlns:p14="http://schemas.microsoft.com/office/powerpoint/2010/main" val="3400212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15B4A4-4E81-B534-6FD5-545D07FFE278}"/>
              </a:ext>
            </a:extLst>
          </p:cNvPr>
          <p:cNvSpPr>
            <a:spLocks noGrp="1" noRot="1" noMove="1" noResize="1" noEditPoints="1" noAdjustHandles="1" noChangeArrowheads="1" noChangeShapeType="1"/>
          </p:cNvSpPr>
          <p:nvPr>
            <p:ph idx="1"/>
          </p:nvPr>
        </p:nvSpPr>
        <p:spPr>
          <a:xfrm>
            <a:off x="825616" y="1130710"/>
            <a:ext cx="10515600" cy="4753200"/>
          </a:xfrm>
        </p:spPr>
        <p:txBody>
          <a:bodyPr/>
          <a:lstStyle/>
          <a:p>
            <a:r>
              <a:rPr lang="en-US" dirty="0"/>
              <a:t>The main objective of this study is to examine the performance three distinct machine learning techniques in detecting fraudulent credit card transactions.</a:t>
            </a:r>
          </a:p>
          <a:p>
            <a:r>
              <a:rPr lang="en-US" dirty="0"/>
              <a:t>Aim:</a:t>
            </a:r>
          </a:p>
          <a:p>
            <a:pPr lvl="1"/>
            <a:r>
              <a:rPr lang="en-US" dirty="0"/>
              <a:t>Provide insight into accuracy and overall effectiveness of each technique.</a:t>
            </a:r>
          </a:p>
          <a:p>
            <a:pPr lvl="1"/>
            <a:r>
              <a:rPr lang="en-US" dirty="0"/>
              <a:t>Highlight strengths and weaknesses of each technique.</a:t>
            </a:r>
          </a:p>
          <a:p>
            <a:r>
              <a:rPr lang="en-US" dirty="0"/>
              <a:t>Techniques in Question:</a:t>
            </a:r>
          </a:p>
          <a:p>
            <a:pPr lvl="1"/>
            <a:r>
              <a:rPr lang="en-US" dirty="0"/>
              <a:t>Random Forest </a:t>
            </a:r>
          </a:p>
          <a:p>
            <a:pPr lvl="1"/>
            <a:r>
              <a:rPr lang="en-US" dirty="0"/>
              <a:t>Logistic regression</a:t>
            </a:r>
          </a:p>
          <a:p>
            <a:pPr lvl="1"/>
            <a:r>
              <a:rPr lang="en-US" dirty="0"/>
              <a:t>Support Vector Machines  </a:t>
            </a:r>
          </a:p>
          <a:p>
            <a:pPr lvl="1"/>
            <a:endParaRPr lang="en-US" dirty="0"/>
          </a:p>
          <a:p>
            <a:endParaRPr lang="en-US" dirty="0"/>
          </a:p>
        </p:txBody>
      </p:sp>
      <p:sp>
        <p:nvSpPr>
          <p:cNvPr id="4" name="Text Placeholder 3">
            <a:extLst>
              <a:ext uri="{FF2B5EF4-FFF2-40B4-BE49-F238E27FC236}">
                <a16:creationId xmlns:a16="http://schemas.microsoft.com/office/drawing/2014/main" id="{47D54832-6B3E-B45E-5B6E-3397BB92AD15}"/>
              </a:ext>
            </a:extLst>
          </p:cNvPr>
          <p:cNvSpPr>
            <a:spLocks noGrp="1"/>
          </p:cNvSpPr>
          <p:nvPr>
            <p:ph type="body" sz="quarter" idx="13"/>
          </p:nvPr>
        </p:nvSpPr>
        <p:spPr>
          <a:xfrm>
            <a:off x="91440" y="433999"/>
            <a:ext cx="10001249" cy="370800"/>
          </a:xfrm>
        </p:spPr>
        <p:txBody>
          <a:bodyPr/>
          <a:lstStyle/>
          <a:p>
            <a:r>
              <a:rPr lang="en-US" dirty="0"/>
              <a:t>Machine Learning for credit card fraud detection</a:t>
            </a:r>
          </a:p>
        </p:txBody>
      </p:sp>
      <p:sp>
        <p:nvSpPr>
          <p:cNvPr id="5" name="Slide Number Placeholder 4">
            <a:extLst>
              <a:ext uri="{FF2B5EF4-FFF2-40B4-BE49-F238E27FC236}">
                <a16:creationId xmlns:a16="http://schemas.microsoft.com/office/drawing/2014/main" id="{47B389A3-26C9-32C3-9473-EA9896CA4CC9}"/>
              </a:ext>
            </a:extLst>
          </p:cNvPr>
          <p:cNvSpPr>
            <a:spLocks noGrp="1"/>
          </p:cNvSpPr>
          <p:nvPr>
            <p:ph type="sldNum" sz="quarter" idx="12"/>
          </p:nvPr>
        </p:nvSpPr>
        <p:spPr/>
        <p:txBody>
          <a:bodyPr/>
          <a:lstStyle/>
          <a:p>
            <a:pPr algn="r"/>
            <a:fld id="{28C4B9FD-BBCD-4D20-BE68-D5FD8F544B57}" type="slidenum">
              <a:rPr lang="el-GR" smtClean="0"/>
              <a:pPr algn="r"/>
              <a:t>4</a:t>
            </a:fld>
            <a:endParaRPr lang="el-GR" dirty="0"/>
          </a:p>
        </p:txBody>
      </p:sp>
      <p:sp>
        <p:nvSpPr>
          <p:cNvPr id="6" name="Text Placeholder 5">
            <a:extLst>
              <a:ext uri="{FF2B5EF4-FFF2-40B4-BE49-F238E27FC236}">
                <a16:creationId xmlns:a16="http://schemas.microsoft.com/office/drawing/2014/main" id="{8B151E54-3473-322E-92EA-471724EE3F2B}"/>
              </a:ext>
            </a:extLst>
          </p:cNvPr>
          <p:cNvSpPr>
            <a:spLocks noGrp="1"/>
          </p:cNvSpPr>
          <p:nvPr>
            <p:ph type="body" sz="quarter" idx="14"/>
          </p:nvPr>
        </p:nvSpPr>
        <p:spPr/>
        <p:txBody>
          <a:bodyPr/>
          <a:lstStyle/>
          <a:p>
            <a:r>
              <a:rPr lang="el-GR" dirty="0"/>
              <a:t>Κωνσταντίνος </a:t>
            </a:r>
            <a:r>
              <a:rPr lang="el-GR" dirty="0" err="1"/>
              <a:t>Μπενέκος</a:t>
            </a:r>
            <a:r>
              <a:rPr lang="el-GR" dirty="0"/>
              <a:t> </a:t>
            </a:r>
            <a:endParaRPr lang="en-US" dirty="0"/>
          </a:p>
        </p:txBody>
      </p:sp>
      <p:sp>
        <p:nvSpPr>
          <p:cNvPr id="7" name="Text Placeholder 6">
            <a:extLst>
              <a:ext uri="{FF2B5EF4-FFF2-40B4-BE49-F238E27FC236}">
                <a16:creationId xmlns:a16="http://schemas.microsoft.com/office/drawing/2014/main" id="{03B15219-AF41-659F-339A-506576F412E7}"/>
              </a:ext>
            </a:extLst>
          </p:cNvPr>
          <p:cNvSpPr>
            <a:spLocks noGrp="1"/>
          </p:cNvSpPr>
          <p:nvPr>
            <p:ph type="body" sz="quarter" idx="16"/>
          </p:nvPr>
        </p:nvSpPr>
        <p:spPr/>
        <p:txBody>
          <a:bodyPr/>
          <a:lstStyle/>
          <a:p>
            <a:r>
              <a:rPr lang="en-US" dirty="0"/>
              <a:t>Introduction</a:t>
            </a:r>
          </a:p>
        </p:txBody>
      </p:sp>
      <p:sp>
        <p:nvSpPr>
          <p:cNvPr id="8" name="Text Placeholder 7">
            <a:extLst>
              <a:ext uri="{FF2B5EF4-FFF2-40B4-BE49-F238E27FC236}">
                <a16:creationId xmlns:a16="http://schemas.microsoft.com/office/drawing/2014/main" id="{C6214EB2-6D5D-1A3D-B8ED-B2D01921B359}"/>
              </a:ext>
            </a:extLst>
          </p:cNvPr>
          <p:cNvSpPr>
            <a:spLocks noGrp="1"/>
          </p:cNvSpPr>
          <p:nvPr>
            <p:ph type="body" sz="quarter" idx="17"/>
          </p:nvPr>
        </p:nvSpPr>
        <p:spPr/>
        <p:txBody>
          <a:bodyPr/>
          <a:lstStyle/>
          <a:p>
            <a:r>
              <a:rPr lang="en-US" dirty="0"/>
              <a:t>Background of the study</a:t>
            </a:r>
          </a:p>
        </p:txBody>
      </p:sp>
      <p:sp>
        <p:nvSpPr>
          <p:cNvPr id="9" name="Text Placeholder 8">
            <a:extLst>
              <a:ext uri="{FF2B5EF4-FFF2-40B4-BE49-F238E27FC236}">
                <a16:creationId xmlns:a16="http://schemas.microsoft.com/office/drawing/2014/main" id="{9E58FA1F-E783-5C5E-55AD-4EF3920F6D91}"/>
              </a:ext>
            </a:extLst>
          </p:cNvPr>
          <p:cNvSpPr>
            <a:spLocks noGrp="1"/>
          </p:cNvSpPr>
          <p:nvPr>
            <p:ph type="body" sz="quarter" idx="15"/>
          </p:nvPr>
        </p:nvSpPr>
        <p:spPr/>
        <p:txBody>
          <a:bodyPr/>
          <a:lstStyle/>
          <a:p>
            <a:r>
              <a:rPr lang="en-US" dirty="0"/>
              <a:t>ML algorithms for financial fraud detection</a:t>
            </a:r>
          </a:p>
          <a:p>
            <a:endParaRPr lang="en-US" dirty="0"/>
          </a:p>
        </p:txBody>
      </p:sp>
    </p:spTree>
    <p:extLst>
      <p:ext uri="{BB962C8B-B14F-4D97-AF65-F5344CB8AC3E}">
        <p14:creationId xmlns:p14="http://schemas.microsoft.com/office/powerpoint/2010/main" val="2344752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DD3C718F-5D10-E805-46C1-D59A9C7667B8}"/>
              </a:ext>
            </a:extLst>
          </p:cNvPr>
          <p:cNvSpPr>
            <a:spLocks noGrp="1"/>
          </p:cNvSpPr>
          <p:nvPr>
            <p:ph idx="1"/>
          </p:nvPr>
        </p:nvSpPr>
        <p:spPr>
          <a:xfrm>
            <a:off x="838200" y="1093092"/>
            <a:ext cx="10515600" cy="4763033"/>
          </a:xfrm>
        </p:spPr>
        <p:txBody>
          <a:bodyPr/>
          <a:lstStyle/>
          <a:p>
            <a:r>
              <a:rPr lang="en-US" dirty="0"/>
              <a:t>How effective are the proposed techniques at detecting fraudulent credit card transactions in real world data set?</a:t>
            </a:r>
          </a:p>
          <a:p>
            <a:endParaRPr lang="en-US" dirty="0"/>
          </a:p>
          <a:p>
            <a:r>
              <a:rPr lang="en-US" dirty="0"/>
              <a:t>What are their strengths and limitations? </a:t>
            </a:r>
          </a:p>
          <a:p>
            <a:endParaRPr lang="en-US" dirty="0"/>
          </a:p>
          <a:p>
            <a:r>
              <a:rPr lang="en-US" dirty="0"/>
              <a:t> What are the difficulties in terms of handling highly imbalanced fraud datasets, and how do we overcome them?</a:t>
            </a:r>
          </a:p>
        </p:txBody>
      </p:sp>
      <p:sp>
        <p:nvSpPr>
          <p:cNvPr id="3" name="Text Placeholder 2">
            <a:extLst>
              <a:ext uri="{FF2B5EF4-FFF2-40B4-BE49-F238E27FC236}">
                <a16:creationId xmlns:a16="http://schemas.microsoft.com/office/drawing/2014/main" id="{473D2EF4-5971-1F9A-7FE0-1A93902F4668}"/>
              </a:ext>
            </a:extLst>
          </p:cNvPr>
          <p:cNvSpPr>
            <a:spLocks noGrp="1"/>
          </p:cNvSpPr>
          <p:nvPr>
            <p:ph type="body" sz="quarter" idx="13"/>
          </p:nvPr>
        </p:nvSpPr>
        <p:spPr/>
        <p:txBody>
          <a:bodyPr/>
          <a:lstStyle/>
          <a:p>
            <a:r>
              <a:rPr lang="en-US" dirty="0"/>
              <a:t>Formulation of Research Questions </a:t>
            </a:r>
          </a:p>
        </p:txBody>
      </p:sp>
      <p:sp>
        <p:nvSpPr>
          <p:cNvPr id="2" name="Slide Number Placeholder 1">
            <a:extLst>
              <a:ext uri="{FF2B5EF4-FFF2-40B4-BE49-F238E27FC236}">
                <a16:creationId xmlns:a16="http://schemas.microsoft.com/office/drawing/2014/main" id="{09BDEC31-E3B8-0AFE-62B7-4D6C7CF7DE20}"/>
              </a:ext>
            </a:extLst>
          </p:cNvPr>
          <p:cNvSpPr>
            <a:spLocks noGrp="1"/>
          </p:cNvSpPr>
          <p:nvPr>
            <p:ph type="sldNum" sz="quarter" idx="12"/>
          </p:nvPr>
        </p:nvSpPr>
        <p:spPr/>
        <p:txBody>
          <a:bodyPr/>
          <a:lstStyle/>
          <a:p>
            <a:pPr algn="r"/>
            <a:fld id="{28C4B9FD-BBCD-4D20-BE68-D5FD8F544B57}" type="slidenum">
              <a:rPr lang="el-GR" smtClean="0"/>
              <a:pPr algn="r"/>
              <a:t>5</a:t>
            </a:fld>
            <a:endParaRPr lang="el-GR" dirty="0"/>
          </a:p>
        </p:txBody>
      </p:sp>
      <p:sp>
        <p:nvSpPr>
          <p:cNvPr id="14" name="Text Placeholder 13">
            <a:extLst>
              <a:ext uri="{FF2B5EF4-FFF2-40B4-BE49-F238E27FC236}">
                <a16:creationId xmlns:a16="http://schemas.microsoft.com/office/drawing/2014/main" id="{45656B1A-D151-0521-755D-B0E8FDDAC5CD}"/>
              </a:ext>
            </a:extLst>
          </p:cNvPr>
          <p:cNvSpPr>
            <a:spLocks noGrp="1"/>
          </p:cNvSpPr>
          <p:nvPr>
            <p:ph type="body" sz="quarter" idx="14"/>
          </p:nvPr>
        </p:nvSpPr>
        <p:spPr/>
        <p:txBody>
          <a:bodyPr/>
          <a:lstStyle/>
          <a:p>
            <a:endParaRPr lang="en-US"/>
          </a:p>
        </p:txBody>
      </p:sp>
      <p:sp>
        <p:nvSpPr>
          <p:cNvPr id="5" name="Text Placeholder 4">
            <a:extLst>
              <a:ext uri="{FF2B5EF4-FFF2-40B4-BE49-F238E27FC236}">
                <a16:creationId xmlns:a16="http://schemas.microsoft.com/office/drawing/2014/main" id="{6DB7AA85-BF29-6845-1213-681220ABC61B}"/>
              </a:ext>
            </a:extLst>
          </p:cNvPr>
          <p:cNvSpPr>
            <a:spLocks noGrp="1"/>
          </p:cNvSpPr>
          <p:nvPr>
            <p:ph type="body" sz="quarter" idx="16"/>
          </p:nvPr>
        </p:nvSpPr>
        <p:spPr/>
        <p:txBody>
          <a:bodyPr/>
          <a:lstStyle/>
          <a:p>
            <a:r>
              <a:rPr lang="en-US" dirty="0"/>
              <a:t>Introduction</a:t>
            </a:r>
          </a:p>
        </p:txBody>
      </p:sp>
      <p:sp>
        <p:nvSpPr>
          <p:cNvPr id="6" name="Text Placeholder 5">
            <a:extLst>
              <a:ext uri="{FF2B5EF4-FFF2-40B4-BE49-F238E27FC236}">
                <a16:creationId xmlns:a16="http://schemas.microsoft.com/office/drawing/2014/main" id="{0F47C547-063C-84CC-5DEC-5EADA1E3B70A}"/>
              </a:ext>
            </a:extLst>
          </p:cNvPr>
          <p:cNvSpPr>
            <a:spLocks noGrp="1"/>
          </p:cNvSpPr>
          <p:nvPr>
            <p:ph type="body" sz="quarter" idx="17"/>
          </p:nvPr>
        </p:nvSpPr>
        <p:spPr/>
        <p:txBody>
          <a:bodyPr/>
          <a:lstStyle/>
          <a:p>
            <a:r>
              <a:rPr lang="en-US" dirty="0"/>
              <a:t>Background of the study</a:t>
            </a:r>
          </a:p>
        </p:txBody>
      </p:sp>
      <p:sp>
        <p:nvSpPr>
          <p:cNvPr id="15" name="Text Placeholder 14">
            <a:extLst>
              <a:ext uri="{FF2B5EF4-FFF2-40B4-BE49-F238E27FC236}">
                <a16:creationId xmlns:a16="http://schemas.microsoft.com/office/drawing/2014/main" id="{5AA211F5-EAE8-5432-C137-F0D24DDAE5A9}"/>
              </a:ext>
            </a:extLst>
          </p:cNvPr>
          <p:cNvSpPr>
            <a:spLocks noGrp="1"/>
          </p:cNvSpPr>
          <p:nvPr>
            <p:ph type="body" sz="quarter" idx="15"/>
          </p:nvPr>
        </p:nvSpPr>
        <p:spPr/>
        <p:txBody>
          <a:bodyPr/>
          <a:lstStyle/>
          <a:p>
            <a:r>
              <a:rPr lang="en-US" dirty="0"/>
              <a:t>ML algorithms for financial fraud detection</a:t>
            </a:r>
          </a:p>
          <a:p>
            <a:endParaRPr lang="en-US" dirty="0"/>
          </a:p>
        </p:txBody>
      </p:sp>
    </p:spTree>
    <p:extLst>
      <p:ext uri="{BB962C8B-B14F-4D97-AF65-F5344CB8AC3E}">
        <p14:creationId xmlns:p14="http://schemas.microsoft.com/office/powerpoint/2010/main" val="4068659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F1BEC8FC-5E36-7A98-F11C-EB00AE1ADF48}"/>
              </a:ext>
            </a:extLst>
          </p:cNvPr>
          <p:cNvSpPr>
            <a:spLocks noGrp="1"/>
          </p:cNvSpPr>
          <p:nvPr>
            <p:ph idx="1"/>
          </p:nvPr>
        </p:nvSpPr>
        <p:spPr>
          <a:xfrm>
            <a:off x="838200" y="1442261"/>
            <a:ext cx="10515600" cy="4667506"/>
          </a:xfrm>
        </p:spPr>
        <p:txBody>
          <a:bodyPr/>
          <a:lstStyle/>
          <a:p>
            <a:r>
              <a:rPr lang="en-US" dirty="0"/>
              <a:t>For financial institutions:</a:t>
            </a:r>
          </a:p>
          <a:p>
            <a:pPr lvl="1"/>
            <a:r>
              <a:rPr lang="en-US" dirty="0"/>
              <a:t>Fraud detection saves resources and protects reputation.</a:t>
            </a:r>
          </a:p>
          <a:p>
            <a:pPr lvl="1"/>
            <a:r>
              <a:rPr lang="en-US" dirty="0"/>
              <a:t>Need for efficient and cost-effective fraud prevention.</a:t>
            </a:r>
          </a:p>
          <a:p>
            <a:r>
              <a:rPr lang="en-US" dirty="0"/>
              <a:t>For customers:</a:t>
            </a:r>
          </a:p>
          <a:p>
            <a:pPr lvl="1"/>
            <a:r>
              <a:rPr lang="en-US" dirty="0"/>
              <a:t>Enhanced security and trust in online transactions.</a:t>
            </a:r>
          </a:p>
          <a:p>
            <a:r>
              <a:rPr lang="en-US" dirty="0"/>
              <a:t>Contributions to research:</a:t>
            </a:r>
          </a:p>
          <a:p>
            <a:pPr lvl="1"/>
            <a:r>
              <a:rPr lang="en-US" dirty="0"/>
              <a:t>Insight into applying machine learning to real-world fraud data.</a:t>
            </a:r>
          </a:p>
          <a:p>
            <a:pPr lvl="1"/>
            <a:r>
              <a:rPr lang="en-US" dirty="0"/>
              <a:t>Potential to develop reliable, robust fraud detection systems.</a:t>
            </a:r>
          </a:p>
        </p:txBody>
      </p:sp>
      <p:sp>
        <p:nvSpPr>
          <p:cNvPr id="4" name="Text Placeholder 3">
            <a:extLst>
              <a:ext uri="{FF2B5EF4-FFF2-40B4-BE49-F238E27FC236}">
                <a16:creationId xmlns:a16="http://schemas.microsoft.com/office/drawing/2014/main" id="{37122349-8E9C-B56E-3341-B68561F2F45B}"/>
              </a:ext>
            </a:extLst>
          </p:cNvPr>
          <p:cNvSpPr>
            <a:spLocks noGrp="1"/>
          </p:cNvSpPr>
          <p:nvPr>
            <p:ph type="body" sz="quarter" idx="13"/>
          </p:nvPr>
        </p:nvSpPr>
        <p:spPr/>
        <p:txBody>
          <a:bodyPr/>
          <a:lstStyle/>
          <a:p>
            <a:r>
              <a:rPr lang="en-US" dirty="0"/>
              <a:t>Importance of the Investigation</a:t>
            </a:r>
          </a:p>
        </p:txBody>
      </p:sp>
      <p:sp>
        <p:nvSpPr>
          <p:cNvPr id="5" name="Slide Number Placeholder 4">
            <a:extLst>
              <a:ext uri="{FF2B5EF4-FFF2-40B4-BE49-F238E27FC236}">
                <a16:creationId xmlns:a16="http://schemas.microsoft.com/office/drawing/2014/main" id="{198D0790-BAD0-40A6-2C2A-D1BF0CEE7FA4}"/>
              </a:ext>
            </a:extLst>
          </p:cNvPr>
          <p:cNvSpPr>
            <a:spLocks noGrp="1"/>
          </p:cNvSpPr>
          <p:nvPr>
            <p:ph type="sldNum" sz="quarter" idx="12"/>
          </p:nvPr>
        </p:nvSpPr>
        <p:spPr/>
        <p:txBody>
          <a:bodyPr/>
          <a:lstStyle/>
          <a:p>
            <a:pPr algn="r"/>
            <a:fld id="{28C4B9FD-BBCD-4D20-BE68-D5FD8F544B57}" type="slidenum">
              <a:rPr lang="el-GR" smtClean="0"/>
              <a:pPr algn="r"/>
              <a:t>6</a:t>
            </a:fld>
            <a:endParaRPr lang="el-GR" dirty="0"/>
          </a:p>
        </p:txBody>
      </p:sp>
      <p:sp>
        <p:nvSpPr>
          <p:cNvPr id="14" name="Text Placeholder 13">
            <a:extLst>
              <a:ext uri="{FF2B5EF4-FFF2-40B4-BE49-F238E27FC236}">
                <a16:creationId xmlns:a16="http://schemas.microsoft.com/office/drawing/2014/main" id="{8111FA06-6F8D-53D9-10D9-238F8D6D956B}"/>
              </a:ext>
            </a:extLst>
          </p:cNvPr>
          <p:cNvSpPr>
            <a:spLocks noGrp="1"/>
          </p:cNvSpPr>
          <p:nvPr>
            <p:ph type="body" sz="quarter" idx="14"/>
          </p:nvPr>
        </p:nvSpPr>
        <p:spPr/>
        <p:txBody>
          <a:bodyPr/>
          <a:lstStyle/>
          <a:p>
            <a:r>
              <a:rPr lang="el-GR" dirty="0"/>
              <a:t>Κωνσταντίνος </a:t>
            </a:r>
            <a:r>
              <a:rPr lang="el-GR" dirty="0" err="1"/>
              <a:t>Μπενέκος</a:t>
            </a:r>
            <a:endParaRPr lang="en-US" dirty="0"/>
          </a:p>
        </p:txBody>
      </p:sp>
      <p:sp>
        <p:nvSpPr>
          <p:cNvPr id="7" name="Text Placeholder 6">
            <a:extLst>
              <a:ext uri="{FF2B5EF4-FFF2-40B4-BE49-F238E27FC236}">
                <a16:creationId xmlns:a16="http://schemas.microsoft.com/office/drawing/2014/main" id="{767145BF-D0A3-02BF-8CEA-7FD38529A531}"/>
              </a:ext>
            </a:extLst>
          </p:cNvPr>
          <p:cNvSpPr>
            <a:spLocks noGrp="1"/>
          </p:cNvSpPr>
          <p:nvPr>
            <p:ph type="body" sz="quarter" idx="16"/>
          </p:nvPr>
        </p:nvSpPr>
        <p:spPr/>
        <p:txBody>
          <a:bodyPr/>
          <a:lstStyle/>
          <a:p>
            <a:r>
              <a:rPr lang="en-US" dirty="0"/>
              <a:t>Introduction</a:t>
            </a:r>
          </a:p>
        </p:txBody>
      </p:sp>
      <p:sp>
        <p:nvSpPr>
          <p:cNvPr id="8" name="Text Placeholder 7">
            <a:extLst>
              <a:ext uri="{FF2B5EF4-FFF2-40B4-BE49-F238E27FC236}">
                <a16:creationId xmlns:a16="http://schemas.microsoft.com/office/drawing/2014/main" id="{6B9147FB-CF87-8B2C-F52D-404AAEB5996C}"/>
              </a:ext>
            </a:extLst>
          </p:cNvPr>
          <p:cNvSpPr>
            <a:spLocks noGrp="1"/>
          </p:cNvSpPr>
          <p:nvPr>
            <p:ph type="body" sz="quarter" idx="17"/>
          </p:nvPr>
        </p:nvSpPr>
        <p:spPr/>
        <p:txBody>
          <a:bodyPr/>
          <a:lstStyle/>
          <a:p>
            <a:r>
              <a:rPr lang="en-US" dirty="0"/>
              <a:t>Background of the study</a:t>
            </a:r>
          </a:p>
        </p:txBody>
      </p:sp>
      <p:sp>
        <p:nvSpPr>
          <p:cNvPr id="15" name="Text Placeholder 14">
            <a:extLst>
              <a:ext uri="{FF2B5EF4-FFF2-40B4-BE49-F238E27FC236}">
                <a16:creationId xmlns:a16="http://schemas.microsoft.com/office/drawing/2014/main" id="{A8A77E3D-FEA0-72C6-008D-90A07225E822}"/>
              </a:ext>
            </a:extLst>
          </p:cNvPr>
          <p:cNvSpPr>
            <a:spLocks noGrp="1"/>
          </p:cNvSpPr>
          <p:nvPr>
            <p:ph type="body" sz="quarter" idx="15"/>
          </p:nvPr>
        </p:nvSpPr>
        <p:spPr/>
        <p:txBody>
          <a:bodyPr/>
          <a:lstStyle/>
          <a:p>
            <a:r>
              <a:rPr lang="en-US" dirty="0"/>
              <a:t>ML algorithms for financial fraud detection</a:t>
            </a:r>
          </a:p>
          <a:p>
            <a:endParaRPr lang="en-US" dirty="0"/>
          </a:p>
        </p:txBody>
      </p:sp>
    </p:spTree>
    <p:extLst>
      <p:ext uri="{BB962C8B-B14F-4D97-AF65-F5344CB8AC3E}">
        <p14:creationId xmlns:p14="http://schemas.microsoft.com/office/powerpoint/2010/main" val="899988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F1BEC8FC-5E36-7A98-F11C-EB00AE1ADF48}"/>
              </a:ext>
            </a:extLst>
          </p:cNvPr>
          <p:cNvSpPr>
            <a:spLocks noGrp="1"/>
          </p:cNvSpPr>
          <p:nvPr>
            <p:ph idx="1"/>
          </p:nvPr>
        </p:nvSpPr>
        <p:spPr>
          <a:xfrm>
            <a:off x="838200" y="1442261"/>
            <a:ext cx="10515600" cy="4667506"/>
          </a:xfrm>
        </p:spPr>
        <p:txBody>
          <a:bodyPr/>
          <a:lstStyle/>
          <a:p>
            <a:r>
              <a:rPr lang="en-US" dirty="0"/>
              <a:t>“When an unauthorized person uses a credit card for personal use without the approval or knowledge of the card owner and the card issuer doesn’t have a clue of what the card is being used for.“(</a:t>
            </a:r>
            <a:r>
              <a:rPr lang="en-US" dirty="0" err="1"/>
              <a:t>Azhan</a:t>
            </a:r>
            <a:r>
              <a:rPr lang="en-US" dirty="0"/>
              <a:t> 2020).</a:t>
            </a:r>
          </a:p>
          <a:p>
            <a:r>
              <a:rPr lang="en-US" dirty="0"/>
              <a:t>"When an individual uses another individuals’ credit card for personal reasons while the owner of the card and the card issuer are not aware of the fact that the card is being used. Further, the individual using the card has no connection with the cardholder or issuer, and has no intention of either contacting the owner of the card or making repayments for the purchases made.“(</a:t>
            </a:r>
            <a:r>
              <a:rPr lang="en-US" dirty="0" err="1"/>
              <a:t>Bhatla</a:t>
            </a:r>
            <a:r>
              <a:rPr lang="en-US" dirty="0"/>
              <a:t>, Prabhu and Dua 2003).</a:t>
            </a:r>
          </a:p>
        </p:txBody>
      </p:sp>
      <p:sp>
        <p:nvSpPr>
          <p:cNvPr id="4" name="Text Placeholder 3">
            <a:extLst>
              <a:ext uri="{FF2B5EF4-FFF2-40B4-BE49-F238E27FC236}">
                <a16:creationId xmlns:a16="http://schemas.microsoft.com/office/drawing/2014/main" id="{37122349-8E9C-B56E-3341-B68561F2F45B}"/>
              </a:ext>
            </a:extLst>
          </p:cNvPr>
          <p:cNvSpPr>
            <a:spLocks noGrp="1"/>
          </p:cNvSpPr>
          <p:nvPr>
            <p:ph type="body" sz="quarter" idx="13"/>
          </p:nvPr>
        </p:nvSpPr>
        <p:spPr>
          <a:xfrm>
            <a:off x="125591" y="468649"/>
            <a:ext cx="10001249" cy="370800"/>
          </a:xfrm>
        </p:spPr>
        <p:txBody>
          <a:bodyPr/>
          <a:lstStyle/>
          <a:p>
            <a:r>
              <a:rPr lang="en-US" dirty="0"/>
              <a:t>Definitions of credit card fraud</a:t>
            </a:r>
          </a:p>
        </p:txBody>
      </p:sp>
      <p:sp>
        <p:nvSpPr>
          <p:cNvPr id="5" name="Slide Number Placeholder 4">
            <a:extLst>
              <a:ext uri="{FF2B5EF4-FFF2-40B4-BE49-F238E27FC236}">
                <a16:creationId xmlns:a16="http://schemas.microsoft.com/office/drawing/2014/main" id="{198D0790-BAD0-40A6-2C2A-D1BF0CEE7FA4}"/>
              </a:ext>
            </a:extLst>
          </p:cNvPr>
          <p:cNvSpPr>
            <a:spLocks noGrp="1"/>
          </p:cNvSpPr>
          <p:nvPr>
            <p:ph type="sldNum" sz="quarter" idx="12"/>
          </p:nvPr>
        </p:nvSpPr>
        <p:spPr/>
        <p:txBody>
          <a:bodyPr/>
          <a:lstStyle/>
          <a:p>
            <a:pPr algn="r"/>
            <a:fld id="{28C4B9FD-BBCD-4D20-BE68-D5FD8F544B57}" type="slidenum">
              <a:rPr lang="el-GR" smtClean="0"/>
              <a:pPr algn="r"/>
              <a:t>7</a:t>
            </a:fld>
            <a:endParaRPr lang="el-GR" dirty="0"/>
          </a:p>
        </p:txBody>
      </p:sp>
      <p:sp>
        <p:nvSpPr>
          <p:cNvPr id="14" name="Text Placeholder 13">
            <a:extLst>
              <a:ext uri="{FF2B5EF4-FFF2-40B4-BE49-F238E27FC236}">
                <a16:creationId xmlns:a16="http://schemas.microsoft.com/office/drawing/2014/main" id="{8111FA06-6F8D-53D9-10D9-238F8D6D956B}"/>
              </a:ext>
            </a:extLst>
          </p:cNvPr>
          <p:cNvSpPr>
            <a:spLocks noGrp="1"/>
          </p:cNvSpPr>
          <p:nvPr>
            <p:ph type="body" sz="quarter" idx="14"/>
          </p:nvPr>
        </p:nvSpPr>
        <p:spPr/>
        <p:txBody>
          <a:bodyPr/>
          <a:lstStyle/>
          <a:p>
            <a:r>
              <a:rPr lang="el-GR" dirty="0"/>
              <a:t>Κωνσταντίνος </a:t>
            </a:r>
            <a:r>
              <a:rPr lang="el-GR" dirty="0" err="1"/>
              <a:t>Μπενέκος</a:t>
            </a:r>
            <a:endParaRPr lang="en-US" dirty="0"/>
          </a:p>
        </p:txBody>
      </p:sp>
      <p:sp>
        <p:nvSpPr>
          <p:cNvPr id="7" name="Text Placeholder 6">
            <a:extLst>
              <a:ext uri="{FF2B5EF4-FFF2-40B4-BE49-F238E27FC236}">
                <a16:creationId xmlns:a16="http://schemas.microsoft.com/office/drawing/2014/main" id="{767145BF-D0A3-02BF-8CEA-7FD38529A531}"/>
              </a:ext>
            </a:extLst>
          </p:cNvPr>
          <p:cNvSpPr>
            <a:spLocks noGrp="1"/>
          </p:cNvSpPr>
          <p:nvPr>
            <p:ph type="body" sz="quarter" idx="16"/>
          </p:nvPr>
        </p:nvSpPr>
        <p:spPr/>
        <p:txBody>
          <a:bodyPr/>
          <a:lstStyle/>
          <a:p>
            <a:r>
              <a:rPr lang="en-US" dirty="0"/>
              <a:t>Review of Literature</a:t>
            </a:r>
          </a:p>
        </p:txBody>
      </p:sp>
      <p:sp>
        <p:nvSpPr>
          <p:cNvPr id="8" name="Text Placeholder 7">
            <a:extLst>
              <a:ext uri="{FF2B5EF4-FFF2-40B4-BE49-F238E27FC236}">
                <a16:creationId xmlns:a16="http://schemas.microsoft.com/office/drawing/2014/main" id="{6B9147FB-CF87-8B2C-F52D-404AAEB5996C}"/>
              </a:ext>
            </a:extLst>
          </p:cNvPr>
          <p:cNvSpPr>
            <a:spLocks noGrp="1"/>
          </p:cNvSpPr>
          <p:nvPr>
            <p:ph type="body" sz="quarter" idx="17"/>
          </p:nvPr>
        </p:nvSpPr>
        <p:spPr/>
        <p:txBody>
          <a:bodyPr/>
          <a:lstStyle/>
          <a:p>
            <a:r>
              <a:rPr lang="en-US" dirty="0"/>
              <a:t>Definitions of credit card fraud</a:t>
            </a:r>
          </a:p>
        </p:txBody>
      </p:sp>
      <p:sp>
        <p:nvSpPr>
          <p:cNvPr id="15" name="Text Placeholder 14">
            <a:extLst>
              <a:ext uri="{FF2B5EF4-FFF2-40B4-BE49-F238E27FC236}">
                <a16:creationId xmlns:a16="http://schemas.microsoft.com/office/drawing/2014/main" id="{A8A77E3D-FEA0-72C6-008D-90A07225E822}"/>
              </a:ext>
            </a:extLst>
          </p:cNvPr>
          <p:cNvSpPr>
            <a:spLocks noGrp="1"/>
          </p:cNvSpPr>
          <p:nvPr>
            <p:ph type="body" sz="quarter" idx="15"/>
          </p:nvPr>
        </p:nvSpPr>
        <p:spPr/>
        <p:txBody>
          <a:bodyPr/>
          <a:lstStyle/>
          <a:p>
            <a:r>
              <a:rPr lang="en-US" dirty="0"/>
              <a:t>ML algorithms for financial fraud detection</a:t>
            </a:r>
          </a:p>
          <a:p>
            <a:endParaRPr lang="en-US" dirty="0"/>
          </a:p>
        </p:txBody>
      </p:sp>
    </p:spTree>
    <p:extLst>
      <p:ext uri="{BB962C8B-B14F-4D97-AF65-F5344CB8AC3E}">
        <p14:creationId xmlns:p14="http://schemas.microsoft.com/office/powerpoint/2010/main" val="4013428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F1BEC8FC-5E36-7A98-F11C-EB00AE1ADF48}"/>
              </a:ext>
            </a:extLst>
          </p:cNvPr>
          <p:cNvSpPr>
            <a:spLocks noGrp="1"/>
          </p:cNvSpPr>
          <p:nvPr>
            <p:ph idx="1"/>
          </p:nvPr>
        </p:nvSpPr>
        <p:spPr>
          <a:xfrm>
            <a:off x="838200" y="1442261"/>
            <a:ext cx="10515600" cy="4667506"/>
          </a:xfrm>
        </p:spPr>
        <p:txBody>
          <a:bodyPr/>
          <a:lstStyle/>
          <a:p>
            <a:r>
              <a:rPr lang="en-US" sz="2400" dirty="0" err="1"/>
              <a:t>Sadineni</a:t>
            </a:r>
            <a:r>
              <a:rPr lang="en-US" sz="2400" dirty="0"/>
              <a:t> (2020), explores the use of machine learning techniques like Random Forest, Decision Trees, SVM, and Logistic Regression for detecting fraudulent credit card transactions. The analysis highlights Random Forest achieving 99.21% accuracy, with other models also performing well, demonstrating the effectiveness of these methods in identifying fraudulent transactions. </a:t>
            </a:r>
          </a:p>
          <a:p>
            <a:endParaRPr lang="en-US" sz="2400" dirty="0"/>
          </a:p>
          <a:p>
            <a:r>
              <a:rPr lang="en-US" sz="2400" dirty="0" err="1"/>
              <a:t>Mohari</a:t>
            </a:r>
            <a:r>
              <a:rPr lang="en-US" sz="2400" dirty="0"/>
              <a:t> et al. (2021) demonstrated that machine learning techniques effectively combat rising fraud cases by adapting to evolving fraud methods and handling large transaction volumes. Their study found that the Local Outlier Factor achieved the highest accuracy among ten techniques tested.</a:t>
            </a:r>
          </a:p>
        </p:txBody>
      </p:sp>
      <p:sp>
        <p:nvSpPr>
          <p:cNvPr id="4" name="Text Placeholder 3">
            <a:extLst>
              <a:ext uri="{FF2B5EF4-FFF2-40B4-BE49-F238E27FC236}">
                <a16:creationId xmlns:a16="http://schemas.microsoft.com/office/drawing/2014/main" id="{37122349-8E9C-B56E-3341-B68561F2F45B}"/>
              </a:ext>
            </a:extLst>
          </p:cNvPr>
          <p:cNvSpPr>
            <a:spLocks noGrp="1"/>
          </p:cNvSpPr>
          <p:nvPr>
            <p:ph type="body" sz="quarter" idx="13"/>
          </p:nvPr>
        </p:nvSpPr>
        <p:spPr>
          <a:xfrm>
            <a:off x="125591" y="468649"/>
            <a:ext cx="10001249" cy="370800"/>
          </a:xfrm>
        </p:spPr>
        <p:txBody>
          <a:bodyPr/>
          <a:lstStyle/>
          <a:p>
            <a:r>
              <a:rPr lang="en-US" dirty="0"/>
              <a:t>Related literature </a:t>
            </a:r>
          </a:p>
        </p:txBody>
      </p:sp>
      <p:sp>
        <p:nvSpPr>
          <p:cNvPr id="5" name="Slide Number Placeholder 4">
            <a:extLst>
              <a:ext uri="{FF2B5EF4-FFF2-40B4-BE49-F238E27FC236}">
                <a16:creationId xmlns:a16="http://schemas.microsoft.com/office/drawing/2014/main" id="{198D0790-BAD0-40A6-2C2A-D1BF0CEE7FA4}"/>
              </a:ext>
            </a:extLst>
          </p:cNvPr>
          <p:cNvSpPr>
            <a:spLocks noGrp="1"/>
          </p:cNvSpPr>
          <p:nvPr>
            <p:ph type="sldNum" sz="quarter" idx="12"/>
          </p:nvPr>
        </p:nvSpPr>
        <p:spPr/>
        <p:txBody>
          <a:bodyPr/>
          <a:lstStyle/>
          <a:p>
            <a:pPr algn="r"/>
            <a:fld id="{28C4B9FD-BBCD-4D20-BE68-D5FD8F544B57}" type="slidenum">
              <a:rPr lang="el-GR" smtClean="0"/>
              <a:pPr algn="r"/>
              <a:t>8</a:t>
            </a:fld>
            <a:endParaRPr lang="el-GR" dirty="0"/>
          </a:p>
        </p:txBody>
      </p:sp>
      <p:sp>
        <p:nvSpPr>
          <p:cNvPr id="14" name="Text Placeholder 13">
            <a:extLst>
              <a:ext uri="{FF2B5EF4-FFF2-40B4-BE49-F238E27FC236}">
                <a16:creationId xmlns:a16="http://schemas.microsoft.com/office/drawing/2014/main" id="{8111FA06-6F8D-53D9-10D9-238F8D6D956B}"/>
              </a:ext>
            </a:extLst>
          </p:cNvPr>
          <p:cNvSpPr>
            <a:spLocks noGrp="1"/>
          </p:cNvSpPr>
          <p:nvPr>
            <p:ph type="body" sz="quarter" idx="14"/>
          </p:nvPr>
        </p:nvSpPr>
        <p:spPr/>
        <p:txBody>
          <a:bodyPr/>
          <a:lstStyle/>
          <a:p>
            <a:r>
              <a:rPr lang="el-GR" dirty="0"/>
              <a:t>Κωνσταντίνος </a:t>
            </a:r>
            <a:r>
              <a:rPr lang="el-GR" dirty="0" err="1"/>
              <a:t>Μπενέκος</a:t>
            </a:r>
            <a:endParaRPr lang="en-US" dirty="0"/>
          </a:p>
        </p:txBody>
      </p:sp>
      <p:sp>
        <p:nvSpPr>
          <p:cNvPr id="7" name="Text Placeholder 6">
            <a:extLst>
              <a:ext uri="{FF2B5EF4-FFF2-40B4-BE49-F238E27FC236}">
                <a16:creationId xmlns:a16="http://schemas.microsoft.com/office/drawing/2014/main" id="{767145BF-D0A3-02BF-8CEA-7FD38529A531}"/>
              </a:ext>
            </a:extLst>
          </p:cNvPr>
          <p:cNvSpPr>
            <a:spLocks noGrp="1"/>
          </p:cNvSpPr>
          <p:nvPr>
            <p:ph type="body" sz="quarter" idx="16"/>
          </p:nvPr>
        </p:nvSpPr>
        <p:spPr/>
        <p:txBody>
          <a:bodyPr/>
          <a:lstStyle/>
          <a:p>
            <a:r>
              <a:rPr lang="en-US" dirty="0"/>
              <a:t>Review of Literature</a:t>
            </a:r>
          </a:p>
        </p:txBody>
      </p:sp>
      <p:sp>
        <p:nvSpPr>
          <p:cNvPr id="8" name="Text Placeholder 7">
            <a:extLst>
              <a:ext uri="{FF2B5EF4-FFF2-40B4-BE49-F238E27FC236}">
                <a16:creationId xmlns:a16="http://schemas.microsoft.com/office/drawing/2014/main" id="{6B9147FB-CF87-8B2C-F52D-404AAEB5996C}"/>
              </a:ext>
            </a:extLst>
          </p:cNvPr>
          <p:cNvSpPr>
            <a:spLocks noGrp="1"/>
          </p:cNvSpPr>
          <p:nvPr>
            <p:ph type="body" sz="quarter" idx="17"/>
          </p:nvPr>
        </p:nvSpPr>
        <p:spPr/>
        <p:txBody>
          <a:bodyPr/>
          <a:lstStyle/>
          <a:p>
            <a:r>
              <a:rPr lang="en-US" dirty="0"/>
              <a:t>Summary of recent work</a:t>
            </a:r>
          </a:p>
        </p:txBody>
      </p:sp>
      <p:sp>
        <p:nvSpPr>
          <p:cNvPr id="15" name="Text Placeholder 14">
            <a:extLst>
              <a:ext uri="{FF2B5EF4-FFF2-40B4-BE49-F238E27FC236}">
                <a16:creationId xmlns:a16="http://schemas.microsoft.com/office/drawing/2014/main" id="{A8A77E3D-FEA0-72C6-008D-90A07225E822}"/>
              </a:ext>
            </a:extLst>
          </p:cNvPr>
          <p:cNvSpPr>
            <a:spLocks noGrp="1"/>
          </p:cNvSpPr>
          <p:nvPr>
            <p:ph type="body" sz="quarter" idx="15"/>
          </p:nvPr>
        </p:nvSpPr>
        <p:spPr/>
        <p:txBody>
          <a:bodyPr/>
          <a:lstStyle/>
          <a:p>
            <a:r>
              <a:rPr lang="en-US" dirty="0"/>
              <a:t>ML algorithms for financial fraud detection</a:t>
            </a:r>
          </a:p>
          <a:p>
            <a:endParaRPr lang="en-US" dirty="0"/>
          </a:p>
        </p:txBody>
      </p:sp>
    </p:spTree>
    <p:extLst>
      <p:ext uri="{BB962C8B-B14F-4D97-AF65-F5344CB8AC3E}">
        <p14:creationId xmlns:p14="http://schemas.microsoft.com/office/powerpoint/2010/main" val="449916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F1BEC8FC-5E36-7A98-F11C-EB00AE1ADF48}"/>
              </a:ext>
            </a:extLst>
          </p:cNvPr>
          <p:cNvSpPr>
            <a:spLocks noGrp="1"/>
          </p:cNvSpPr>
          <p:nvPr>
            <p:ph idx="1"/>
          </p:nvPr>
        </p:nvSpPr>
        <p:spPr>
          <a:xfrm>
            <a:off x="838200" y="1442261"/>
            <a:ext cx="10515600" cy="4667506"/>
          </a:xfrm>
        </p:spPr>
        <p:txBody>
          <a:bodyPr/>
          <a:lstStyle/>
          <a:p>
            <a:r>
              <a:rPr lang="en-US" sz="2400" dirty="0"/>
              <a:t>The most common issues prevailing throughout most of the common literature stem from the data </a:t>
            </a:r>
          </a:p>
          <a:p>
            <a:r>
              <a:rPr lang="en-US" sz="2400" dirty="0"/>
              <a:t>Highly imbalanced, leads to bias</a:t>
            </a:r>
            <a:r>
              <a:rPr lang="el-GR" sz="2400" dirty="0"/>
              <a:t>.</a:t>
            </a:r>
            <a:endParaRPr lang="en-US" sz="2400" dirty="0"/>
          </a:p>
          <a:p>
            <a:r>
              <a:rPr lang="en-US" sz="2400" dirty="0"/>
              <a:t>Unavailability of good data sets</a:t>
            </a:r>
            <a:r>
              <a:rPr lang="el-GR" sz="2400" dirty="0"/>
              <a:t>.</a:t>
            </a:r>
            <a:endParaRPr lang="en-US" sz="2400" dirty="0"/>
          </a:p>
        </p:txBody>
      </p:sp>
      <p:sp>
        <p:nvSpPr>
          <p:cNvPr id="4" name="Text Placeholder 3">
            <a:extLst>
              <a:ext uri="{FF2B5EF4-FFF2-40B4-BE49-F238E27FC236}">
                <a16:creationId xmlns:a16="http://schemas.microsoft.com/office/drawing/2014/main" id="{37122349-8E9C-B56E-3341-B68561F2F45B}"/>
              </a:ext>
            </a:extLst>
          </p:cNvPr>
          <p:cNvSpPr>
            <a:spLocks noGrp="1"/>
          </p:cNvSpPr>
          <p:nvPr>
            <p:ph type="body" sz="quarter" idx="13"/>
          </p:nvPr>
        </p:nvSpPr>
        <p:spPr>
          <a:xfrm>
            <a:off x="125591" y="468649"/>
            <a:ext cx="10001249" cy="370800"/>
          </a:xfrm>
        </p:spPr>
        <p:txBody>
          <a:bodyPr/>
          <a:lstStyle/>
          <a:p>
            <a:r>
              <a:rPr lang="en-US" dirty="0"/>
              <a:t>Common issues</a:t>
            </a:r>
          </a:p>
        </p:txBody>
      </p:sp>
      <p:sp>
        <p:nvSpPr>
          <p:cNvPr id="5" name="Slide Number Placeholder 4">
            <a:extLst>
              <a:ext uri="{FF2B5EF4-FFF2-40B4-BE49-F238E27FC236}">
                <a16:creationId xmlns:a16="http://schemas.microsoft.com/office/drawing/2014/main" id="{198D0790-BAD0-40A6-2C2A-D1BF0CEE7FA4}"/>
              </a:ext>
            </a:extLst>
          </p:cNvPr>
          <p:cNvSpPr>
            <a:spLocks noGrp="1"/>
          </p:cNvSpPr>
          <p:nvPr>
            <p:ph type="sldNum" sz="quarter" idx="12"/>
          </p:nvPr>
        </p:nvSpPr>
        <p:spPr/>
        <p:txBody>
          <a:bodyPr/>
          <a:lstStyle/>
          <a:p>
            <a:pPr algn="r"/>
            <a:fld id="{28C4B9FD-BBCD-4D20-BE68-D5FD8F544B57}" type="slidenum">
              <a:rPr lang="el-GR" smtClean="0"/>
              <a:pPr algn="r"/>
              <a:t>9</a:t>
            </a:fld>
            <a:endParaRPr lang="el-GR" dirty="0"/>
          </a:p>
        </p:txBody>
      </p:sp>
      <p:sp>
        <p:nvSpPr>
          <p:cNvPr id="14" name="Text Placeholder 13">
            <a:extLst>
              <a:ext uri="{FF2B5EF4-FFF2-40B4-BE49-F238E27FC236}">
                <a16:creationId xmlns:a16="http://schemas.microsoft.com/office/drawing/2014/main" id="{8111FA06-6F8D-53D9-10D9-238F8D6D956B}"/>
              </a:ext>
            </a:extLst>
          </p:cNvPr>
          <p:cNvSpPr>
            <a:spLocks noGrp="1"/>
          </p:cNvSpPr>
          <p:nvPr>
            <p:ph type="body" sz="quarter" idx="14"/>
          </p:nvPr>
        </p:nvSpPr>
        <p:spPr/>
        <p:txBody>
          <a:bodyPr/>
          <a:lstStyle/>
          <a:p>
            <a:r>
              <a:rPr lang="el-GR" dirty="0"/>
              <a:t>Κωνσταντίνος </a:t>
            </a:r>
            <a:r>
              <a:rPr lang="el-GR" dirty="0" err="1"/>
              <a:t>Μπενέκος</a:t>
            </a:r>
            <a:endParaRPr lang="en-US" dirty="0"/>
          </a:p>
        </p:txBody>
      </p:sp>
      <p:sp>
        <p:nvSpPr>
          <p:cNvPr id="7" name="Text Placeholder 6">
            <a:extLst>
              <a:ext uri="{FF2B5EF4-FFF2-40B4-BE49-F238E27FC236}">
                <a16:creationId xmlns:a16="http://schemas.microsoft.com/office/drawing/2014/main" id="{767145BF-D0A3-02BF-8CEA-7FD38529A531}"/>
              </a:ext>
            </a:extLst>
          </p:cNvPr>
          <p:cNvSpPr>
            <a:spLocks noGrp="1"/>
          </p:cNvSpPr>
          <p:nvPr>
            <p:ph type="body" sz="quarter" idx="16"/>
          </p:nvPr>
        </p:nvSpPr>
        <p:spPr/>
        <p:txBody>
          <a:bodyPr/>
          <a:lstStyle/>
          <a:p>
            <a:r>
              <a:rPr lang="en-US" dirty="0"/>
              <a:t>Review of Literature</a:t>
            </a:r>
          </a:p>
        </p:txBody>
      </p:sp>
      <p:sp>
        <p:nvSpPr>
          <p:cNvPr id="8" name="Text Placeholder 7">
            <a:extLst>
              <a:ext uri="{FF2B5EF4-FFF2-40B4-BE49-F238E27FC236}">
                <a16:creationId xmlns:a16="http://schemas.microsoft.com/office/drawing/2014/main" id="{6B9147FB-CF87-8B2C-F52D-404AAEB5996C}"/>
              </a:ext>
            </a:extLst>
          </p:cNvPr>
          <p:cNvSpPr>
            <a:spLocks noGrp="1"/>
          </p:cNvSpPr>
          <p:nvPr>
            <p:ph type="body" sz="quarter" idx="17"/>
          </p:nvPr>
        </p:nvSpPr>
        <p:spPr/>
        <p:txBody>
          <a:bodyPr/>
          <a:lstStyle/>
          <a:p>
            <a:r>
              <a:rPr lang="en-US" dirty="0"/>
              <a:t>Common issues </a:t>
            </a:r>
          </a:p>
        </p:txBody>
      </p:sp>
      <p:sp>
        <p:nvSpPr>
          <p:cNvPr id="15" name="Text Placeholder 14">
            <a:extLst>
              <a:ext uri="{FF2B5EF4-FFF2-40B4-BE49-F238E27FC236}">
                <a16:creationId xmlns:a16="http://schemas.microsoft.com/office/drawing/2014/main" id="{A8A77E3D-FEA0-72C6-008D-90A07225E822}"/>
              </a:ext>
            </a:extLst>
          </p:cNvPr>
          <p:cNvSpPr>
            <a:spLocks noGrp="1"/>
          </p:cNvSpPr>
          <p:nvPr>
            <p:ph type="body" sz="quarter" idx="15"/>
          </p:nvPr>
        </p:nvSpPr>
        <p:spPr/>
        <p:txBody>
          <a:bodyPr/>
          <a:lstStyle/>
          <a:p>
            <a:r>
              <a:rPr lang="en-US" dirty="0"/>
              <a:t>ML algorithms for financial fraud detection</a:t>
            </a:r>
          </a:p>
          <a:p>
            <a:endParaRPr lang="en-US" dirty="0"/>
          </a:p>
        </p:txBody>
      </p:sp>
    </p:spTree>
    <p:extLst>
      <p:ext uri="{BB962C8B-B14F-4D97-AF65-F5344CB8AC3E}">
        <p14:creationId xmlns:p14="http://schemas.microsoft.com/office/powerpoint/2010/main" val="643187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2C1799F7-B698-4182-9425-05B70A6FFCD6}" vid="{1CE26449-DB6F-4F43-97D8-53CDEB0810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Πρότυπο Παρουσίασης ΔΕ</Template>
  <TotalTime>7636</TotalTime>
  <Words>2165</Words>
  <Application>Microsoft Office PowerPoint</Application>
  <PresentationFormat>Widescreen</PresentationFormat>
  <Paragraphs>264</Paragraphs>
  <Slides>21</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ΕΕΥΕΜ/ΕΑΠ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Elias C. Stavropoulos</dc:creator>
  <cp:lastModifiedBy>ΜΠΕΝΕΚΟΣ ΚΩΝΣΤΑΝΤΙΝΟΣ</cp:lastModifiedBy>
  <cp:revision>145</cp:revision>
  <dcterms:created xsi:type="dcterms:W3CDTF">2016-10-18T07:42:06Z</dcterms:created>
  <dcterms:modified xsi:type="dcterms:W3CDTF">2024-09-25T10:59:34Z</dcterms:modified>
</cp:coreProperties>
</file>