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7" r:id="rId13"/>
    <p:sldId id="276" r:id="rId14"/>
    <p:sldId id="277" r:id="rId15"/>
    <p:sldId id="278" r:id="rId16"/>
    <p:sldId id="269" r:id="rId17"/>
    <p:sldId id="270" r:id="rId18"/>
    <p:sldId id="280" r:id="rId19"/>
    <p:sldId id="272" r:id="rId20"/>
    <p:sldId id="279" r:id="rId21"/>
    <p:sldId id="273" r:id="rId22"/>
    <p:sldId id="274" r:id="rId23"/>
    <p:sldId id="275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Segoe UI Symbol" panose="020B0502040204020203" pitchFamily="34" charset="0"/>
      <p:regular r:id="rId27"/>
    </p:embeddedFont>
    <p:embeddedFont>
      <p:font typeface="Sniglet" panose="020B0604020202020204" charset="0"/>
      <p:regular r:id="rId28"/>
    </p:embeddedFont>
    <p:embeddedFont>
      <p:font typeface="Walter Turncoat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K1iRoY6nCDKWQnzDAT8UYT3zK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6c3be329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256c3be329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6c3be329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56c3be329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044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c3be32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6c3be32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c3be32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6c3be32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67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c3be32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6c3be32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481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c3be32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6c3be32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696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6c3be329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56c3be329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6c7d0253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56c7d0253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6c7d0253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56c7d0253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2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6c7d0253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56c7d0253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6c7d0253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56c7d0253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210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6c7d0253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256c7d0253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56c3be32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g256c3be32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56c3be329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g256c3be329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56c7d0253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g256c7d0253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56c3be329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g256c3be329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6c3be32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256c3be32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6c3be329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56c3be329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6c3be32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56c3be32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ctrTitle"/>
          </p:nvPr>
        </p:nvSpPr>
        <p:spPr>
          <a:xfrm>
            <a:off x="401848" y="1327195"/>
            <a:ext cx="8340300" cy="13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48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Violence Detection in Movies</a:t>
            </a:r>
            <a:endParaRPr sz="4800" b="1" dirty="0"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3127738" y="3933011"/>
            <a:ext cx="2888521" cy="109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Konstantinos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Chaldaiopoulos</a:t>
            </a:r>
            <a:endParaRPr sz="1400" b="0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Natalia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Koliou</a:t>
            </a:r>
            <a:endParaRPr sz="1400" b="0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942650" y="2454100"/>
            <a:ext cx="525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A Multimodal Approach</a:t>
            </a:r>
            <a:endParaRPr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6c3be3291_0_90"/>
          <p:cNvSpPr txBox="1"/>
          <p:nvPr/>
        </p:nvSpPr>
        <p:spPr>
          <a:xfrm>
            <a:off x="572100" y="1201592"/>
            <a:ext cx="80133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Text Classifier:</a:t>
            </a:r>
            <a:endParaRPr sz="1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We employ a Support Vector Machine (SVM) classifier by initializing our model with the "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svm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" parameter.</a:t>
            </a:r>
            <a:endParaRPr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84" name="Google Shape;84;g256c3be3291_0_90"/>
          <p:cNvSpPr txBox="1"/>
          <p:nvPr/>
        </p:nvSpPr>
        <p:spPr>
          <a:xfrm>
            <a:off x="572100" y="2213438"/>
            <a:ext cx="7858800" cy="189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Feature Selection:</a:t>
            </a:r>
            <a:endParaRPr sz="1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SelectKBest method is utilized to choose the k=10 best audio features.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Retaining the most relevant features strengthens the classifier's relationship with the target variable.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Focusing on key features reduces noise and irrelevant information, enhancing overall efficiency.</a:t>
            </a:r>
            <a:endParaRPr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85" name="Google Shape;85;g256c3be3291_0_90"/>
          <p:cNvSpPr txBox="1"/>
          <p:nvPr/>
        </p:nvSpPr>
        <p:spPr>
          <a:xfrm>
            <a:off x="572100" y="4067157"/>
            <a:ext cx="801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Hyperparameter Fine-Tuning:</a:t>
            </a:r>
            <a:endParaRPr sz="1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GridSearchCV method is used for exploring various hyperparameter combinations. </a:t>
            </a:r>
            <a:endParaRPr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2" name="Google Shape;56;g256c3be3291_0_43">
            <a:extLst>
              <a:ext uri="{FF2B5EF4-FFF2-40B4-BE49-F238E27FC236}">
                <a16:creationId xmlns:a16="http://schemas.microsoft.com/office/drawing/2014/main" id="{A1341AEF-A9B6-C9CB-3D44-E1D18E7932D2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Text Violence Detection</a:t>
            </a:r>
            <a:endParaRPr sz="36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3" name="Google Shape;50;g256c3be3291_0_11">
            <a:extLst>
              <a:ext uri="{FF2B5EF4-FFF2-40B4-BE49-F238E27FC236}">
                <a16:creationId xmlns:a16="http://schemas.microsoft.com/office/drawing/2014/main" id="{5AA8FA33-E248-9670-762B-34AB958A68AD}"/>
              </a:ext>
            </a:extLst>
          </p:cNvPr>
          <p:cNvSpPr txBox="1"/>
          <p:nvPr/>
        </p:nvSpPr>
        <p:spPr>
          <a:xfrm>
            <a:off x="5580244" y="490045"/>
            <a:ext cx="126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(2/</a:t>
            </a:r>
            <a:r>
              <a:rPr lang="el-GR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3</a:t>
            </a: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)</a:t>
            </a:r>
            <a:endParaRPr sz="3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6c3be3291_0_68"/>
          <p:cNvSpPr txBox="1"/>
          <p:nvPr/>
        </p:nvSpPr>
        <p:spPr>
          <a:xfrm>
            <a:off x="417600" y="1337309"/>
            <a:ext cx="80133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500" b="1" i="0" u="none" strike="noStrike" kern="0" cap="none" spc="0" normalizeH="0" baseline="0" noProof="0" dirty="0">
              <a:ln>
                <a:noFill/>
              </a:ln>
              <a:solidFill>
                <a:srgbClr val="E6B8A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2-fold cross-validation evaluates the effectiveness of different hyperparameters.</a:t>
            </a: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tabLst/>
              <a:defRPr/>
            </a:pPr>
            <a:endParaRPr kumimoji="0" lang="el-GR" sz="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Best hyperparameters are determined based on cross-validation results, leading to improved accuracy and generalization.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67" name="Google Shape;67;g256c3be3291_0_68"/>
          <p:cNvSpPr txBox="1"/>
          <p:nvPr/>
        </p:nvSpPr>
        <p:spPr>
          <a:xfrm>
            <a:off x="572100" y="3360710"/>
            <a:ext cx="7858800" cy="10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Feature Scaling: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Scaling is found unnecessary for the SVM classifier's performance.</a:t>
            </a:r>
            <a:endParaRPr kumimoji="0" lang="el-G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tabLst/>
              <a:defRPr/>
            </a:pPr>
            <a:endParaRPr kumimoji="0" lang="el-GR" sz="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The scaling parameter is set to None during the classifier's initialization.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69" name="Google Shape;69;g256c3be3291_0_68"/>
          <p:cNvSpPr txBox="1"/>
          <p:nvPr/>
        </p:nvSpPr>
        <p:spPr>
          <a:xfrm>
            <a:off x="862322" y="2328770"/>
            <a:ext cx="5297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 Math"/>
              <a:buAutoNum type="alphaLcParenR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Kernel: [Linear, RBF, Poly]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 Math"/>
              <a:buAutoNum type="alphaLcParenR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Regularization Parameter C: [0.1, 0.5, 1, 2, 5, 10, 20]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mbria Math"/>
              <a:buAutoNum type="alphaLcParenR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Gamma: [Scale, Auto]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2" name="Google Shape;56;g256c3be3291_0_43">
            <a:extLst>
              <a:ext uri="{FF2B5EF4-FFF2-40B4-BE49-F238E27FC236}">
                <a16:creationId xmlns:a16="http://schemas.microsoft.com/office/drawing/2014/main" id="{CBD59B02-16F7-18EB-9788-0479B1E85A1F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lang="en-US" sz="3600" b="1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Text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 Violence Detection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4" name="Google Shape;50;g256c3be3291_0_11">
            <a:extLst>
              <a:ext uri="{FF2B5EF4-FFF2-40B4-BE49-F238E27FC236}">
                <a16:creationId xmlns:a16="http://schemas.microsoft.com/office/drawing/2014/main" id="{2C567D07-184C-52F9-13FF-9D5F06897197}"/>
              </a:ext>
            </a:extLst>
          </p:cNvPr>
          <p:cNvSpPr txBox="1"/>
          <p:nvPr/>
        </p:nvSpPr>
        <p:spPr>
          <a:xfrm>
            <a:off x="5580244" y="490045"/>
            <a:ext cx="126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(3/</a:t>
            </a:r>
            <a:r>
              <a:rPr lang="el-GR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3</a:t>
            </a: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)</a:t>
            </a:r>
            <a:endParaRPr sz="3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08559011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g256c3be3291_0_43">
            <a:extLst>
              <a:ext uri="{FF2B5EF4-FFF2-40B4-BE49-F238E27FC236}">
                <a16:creationId xmlns:a16="http://schemas.microsoft.com/office/drawing/2014/main" id="{028610C8-22D4-D540-3283-5CBB2CFA62F4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Early Fusion</a:t>
            </a:r>
            <a:endParaRPr sz="36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33747-0238-9F9F-81FC-289A1770AB69}"/>
              </a:ext>
            </a:extLst>
          </p:cNvPr>
          <p:cNvSpPr txBox="1"/>
          <p:nvPr/>
        </p:nvSpPr>
        <p:spPr>
          <a:xfrm>
            <a:off x="572100" y="1585303"/>
            <a:ext cx="746016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Segoe UI Symbol" panose="020B0502040204020203" pitchFamily="34" charset="0"/>
              <a:buChar char="✤"/>
            </a:pP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Cambria Math" panose="02040503050406030204" pitchFamily="18" charset="0"/>
              </a:rPr>
              <a:t>Preprocessed audio and text data using autoencoders for dimensionality change.</a:t>
            </a:r>
            <a:endParaRPr lang="el-GR" sz="1600" b="0" i="0" u="none" strike="noStrike" dirty="0">
              <a:solidFill>
                <a:srgbClr val="FFFFFF"/>
              </a:solidFill>
              <a:effectLst/>
              <a:latin typeface="Cambria Math" panose="0204050305040603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l-GR" sz="800" b="0" i="0" u="none" strike="noStrike" dirty="0">
              <a:solidFill>
                <a:srgbClr val="FFFFFF"/>
              </a:solidFill>
              <a:effectLst/>
              <a:latin typeface="Cambria Math" panose="020405030504060302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Segoe UI Symbol" panose="020B0502040204020203" pitchFamily="34" charset="0"/>
              <a:buChar char="✤"/>
            </a:pP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Cambria Math" panose="02040503050406030204" pitchFamily="18" charset="0"/>
              </a:rPr>
              <a:t>Performed early fusion by combining processed audio and text data with image data through concatenation along the feature dimension and then passing them through an autoencoder.</a:t>
            </a:r>
            <a:endParaRPr lang="el-GR" sz="1600" b="0" i="0" u="none" strike="noStrike" dirty="0">
              <a:solidFill>
                <a:srgbClr val="FFFFFF"/>
              </a:solidFill>
              <a:effectLst/>
              <a:latin typeface="Cambria Math" panose="0204050305040603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l-GR" sz="800" b="0" i="0" u="none" strike="noStrike" dirty="0">
              <a:solidFill>
                <a:srgbClr val="FFFFFF"/>
              </a:solidFill>
              <a:effectLst/>
              <a:latin typeface="Cambria Math" panose="020405030504060302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Segoe UI Symbol" panose="020B0502040204020203" pitchFamily="34" charset="0"/>
              <a:buChar char="✤"/>
            </a:pP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Cambria Math" panose="02040503050406030204" pitchFamily="18" charset="0"/>
              </a:rPr>
              <a:t>We observed that text overfitted the data and we left it out of the early fusion procedure</a:t>
            </a:r>
            <a:r>
              <a:rPr lang="el-GR" sz="1600" b="0" i="0" u="none" strike="noStrike" dirty="0">
                <a:solidFill>
                  <a:srgbClr val="FFFFFF"/>
                </a:solidFill>
                <a:effectLst/>
                <a:latin typeface="Cambria Math" panose="02040503050406030204" pitchFamily="18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l-GR" sz="800" b="0" i="0" u="none" strike="noStrike" dirty="0">
              <a:solidFill>
                <a:srgbClr val="FFFFFF"/>
              </a:solidFill>
              <a:effectLst/>
              <a:latin typeface="Cambria Math" panose="02040503050406030204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Segoe UI Symbol" panose="020B0502040204020203" pitchFamily="34" charset="0"/>
              <a:buChar char="✤"/>
            </a:pP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Cambria Math" panose="02040503050406030204" pitchFamily="18" charset="0"/>
              </a:rPr>
              <a:t>Generated final output predictions using a fully connected layer, with probabilities obtained through a softmax function.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Google Shape;102;g256c3be3291_0_19"/>
              <p:cNvSpPr txBox="1"/>
              <p:nvPr/>
            </p:nvSpPr>
            <p:spPr>
              <a:xfrm>
                <a:off x="572100" y="1539731"/>
                <a:ext cx="7642084" cy="27030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Weight Calculation: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mbria Math"/>
                  <a:sym typeface="Cambria Math"/>
                </a:endParaRPr>
              </a:p>
              <a:p>
                <a:pPr marL="457200" lvl="0" indent="-330200">
                  <a:buClr>
                    <a:srgbClr val="FFFFFF"/>
                  </a:buClr>
                  <a:buSzPts val="1600"/>
                  <a:buFont typeface="Segoe UI Symbol" panose="020B0502040204020203" pitchFamily="34" charset="0"/>
                  <a:buChar char="✤"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The set of modalities is denoted by 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Sitka Banner" panose="02000505000000020004" pitchFamily="2" charset="0"/>
                  </a:rPr>
                  <a:t>M =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</a:rPr>
                      <m:t>{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m</m:t>
                        </m:r>
                      </m:e>
                      <m:sub>
                        <m:r>
                          <a:rPr lang="ar-AE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1</m:t>
                        </m:r>
                      </m:sub>
                    </m:sSub>
                    <m:r>
                      <a:rPr lang="ar-AE" sz="16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</a:rPr>
                      <m:t>, 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m</m:t>
                        </m:r>
                      </m:e>
                      <m:sub>
                        <m:r>
                          <a:rPr lang="ar-AE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2</m:t>
                        </m:r>
                      </m:sub>
                    </m:sSub>
                    <m:r>
                      <a:rPr lang="ar-AE" sz="16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</a:rPr>
                      <m:t>, ..., 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n</m:t>
                        </m:r>
                      </m:sub>
                    </m:sSub>
                    <m:r>
                      <a:rPr lang="ar-AE" sz="16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</a:rPr>
                      <m:t>}</m:t>
                    </m:r>
                  </m:oMath>
                </a14:m>
                <a:r>
                  <a:rPr kumimoji="0" lang="ar-A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0" lang="ar-A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represents each modality (e.g., audio, text, image).</a:t>
                </a:r>
              </a:p>
              <a:p>
                <a:pPr marL="127000" lvl="0">
                  <a:buClr>
                    <a:srgbClr val="FFFFFF"/>
                  </a:buClr>
                  <a:buSzPts val="1600"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mbria Math"/>
                  <a:sym typeface="Cambria Math"/>
                </a:endParaRPr>
              </a:p>
              <a:p>
                <a:pPr marL="457200" lvl="0" indent="-330200">
                  <a:buClr>
                    <a:srgbClr val="FFFFFF"/>
                  </a:buClr>
                  <a:buSzPts val="1600"/>
                  <a:buFont typeface="Segoe UI Symbol" panose="020B0502040204020203" pitchFamily="34" charset="0"/>
                  <a:buChar char="✤"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Each modality is associated with a validation accuracy,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</a:rPr>
                      <m:t>V</m:t>
                    </m:r>
                    <m:r>
                      <a:rPr lang="en-US" sz="16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</a:rPr>
                      <m:t> = {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V</m:t>
                        </m:r>
                      </m:e>
                      <m:sub>
                        <m:r>
                          <a:rPr lang="ar-AE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1</m:t>
                        </m:r>
                      </m:sub>
                    </m:sSub>
                    <m:r>
                      <a:rPr lang="ar-AE" sz="16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</a:rPr>
                      <m:t>, 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V</m:t>
                        </m:r>
                      </m:e>
                      <m:sub>
                        <m:r>
                          <a:rPr lang="ar-AE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2</m:t>
                        </m:r>
                      </m:sub>
                    </m:sSub>
                    <m:r>
                      <a:rPr lang="ar-AE" sz="16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</a:rPr>
                      <m:t>, ..., 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n</m:t>
                        </m:r>
                      </m:sub>
                    </m:sSub>
                    <m:r>
                      <a:rPr lang="ar-AE" sz="16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</a:rPr>
                      <m:t>}</m:t>
                    </m:r>
                  </m:oMath>
                </a14:m>
                <a:r>
                  <a:rPr kumimoji="0" lang="ar-A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mbria Math"/>
                  <a:sym typeface="Cambria Math"/>
                </a:endParaRPr>
              </a:p>
              <a:p>
                <a:pPr marL="127000" lvl="0">
                  <a:buClr>
                    <a:srgbClr val="FFFFFF"/>
                  </a:buClr>
                  <a:buSzPts val="1600"/>
                </a:pPr>
                <a:endParaRPr lang="en-US" sz="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mbria Math"/>
                  <a:sym typeface="Cambria Math"/>
                </a:endParaRPr>
              </a:p>
              <a:p>
                <a:pPr marL="457200" lvl="0" indent="-330200">
                  <a:buClr>
                    <a:srgbClr val="FFFFFF"/>
                  </a:buClr>
                  <a:buSzPts val="1600"/>
                  <a:buFont typeface="Segoe UI Symbol" panose="020B0502040204020203" pitchFamily="34" charset="0"/>
                  <a:buChar char="✤"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 for the i-</a:t>
                </a: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th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 modality is calculated as follows:</a:t>
                </a:r>
              </a:p>
              <a:p>
                <a:pPr algn="just"/>
                <a:endParaRPr lang="en-US" sz="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  <a:sym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i</m:t>
                          </m:r>
                        </m:sub>
                      </m:sSub>
                      <m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 =</m:t>
                      </m:r>
                      <m:f>
                        <m:fPr>
                          <m:ctrlPr>
                            <a:rPr lang="el-G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l-G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k</m:t>
                              </m:r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=</m:t>
                              </m:r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l-GR" sz="16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</a:endParaRPr>
              </a:p>
            </p:txBody>
          </p:sp>
        </mc:Choice>
        <mc:Fallback>
          <p:sp>
            <p:nvSpPr>
              <p:cNvPr id="102" name="Google Shape;102;g256c3be3291_0_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00" y="1539731"/>
                <a:ext cx="7642084" cy="2703017"/>
              </a:xfrm>
              <a:prstGeom prst="rect">
                <a:avLst/>
              </a:prstGeom>
              <a:blipFill>
                <a:blip r:embed="rId3"/>
                <a:stretch>
                  <a:fillRect l="-7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56;g256c3be3291_0_43">
            <a:extLst>
              <a:ext uri="{FF2B5EF4-FFF2-40B4-BE49-F238E27FC236}">
                <a16:creationId xmlns:a16="http://schemas.microsoft.com/office/drawing/2014/main" id="{028610C8-22D4-D540-3283-5CBB2CFA62F4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Late Fusion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5" name="Google Shape;50;g256c3be3291_0_11">
            <a:extLst>
              <a:ext uri="{FF2B5EF4-FFF2-40B4-BE49-F238E27FC236}">
                <a16:creationId xmlns:a16="http://schemas.microsoft.com/office/drawing/2014/main" id="{3F4FB120-8901-EB79-6CB5-52A76D24E3A5}"/>
              </a:ext>
            </a:extLst>
          </p:cNvPr>
          <p:cNvSpPr txBox="1"/>
          <p:nvPr/>
        </p:nvSpPr>
        <p:spPr>
          <a:xfrm>
            <a:off x="3079416" y="443950"/>
            <a:ext cx="126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(1/3)</a:t>
            </a:r>
            <a:endParaRPr sz="3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58061609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g256c3be3291_0_43">
            <a:extLst>
              <a:ext uri="{FF2B5EF4-FFF2-40B4-BE49-F238E27FC236}">
                <a16:creationId xmlns:a16="http://schemas.microsoft.com/office/drawing/2014/main" id="{028610C8-22D4-D540-3283-5CBB2CFA62F4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Late Fusion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B1BC-6CA3-B792-A002-E2E1D0A9248B}"/>
                  </a:ext>
                </a:extLst>
              </p:cNvPr>
              <p:cNvSpPr txBox="1"/>
              <p:nvPr/>
            </p:nvSpPr>
            <p:spPr>
              <a:xfrm>
                <a:off x="572099" y="3078884"/>
                <a:ext cx="7999023" cy="1543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0">
                  <a:buClr>
                    <a:srgbClr val="FFFFFF"/>
                  </a:buClr>
                  <a:buSzPts val="1600"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Class Label Prediction:</a:t>
                </a:r>
              </a:p>
              <a:p>
                <a:pPr marL="127000" lvl="0">
                  <a:buClr>
                    <a:srgbClr val="FFFFFF"/>
                  </a:buClr>
                  <a:buSzPts val="1600"/>
                  <a:defRPr/>
                </a:pPr>
                <a:endParaRPr lang="en-US" sz="8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</a:endParaRPr>
              </a:p>
              <a:p>
                <a:pPr marL="457200" lvl="0" indent="-330200">
                  <a:buClr>
                    <a:srgbClr val="FFFFFF"/>
                  </a:buClr>
                  <a:buSzPts val="1600"/>
                  <a:buFont typeface="Segoe UI Symbol" panose="020B0502040204020203" pitchFamily="34" charset="0"/>
                  <a:buChar char="✤"/>
                  <a:defRPr/>
                </a:pPr>
                <a:r>
                  <a:rPr lang="en-US" sz="16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Sitka Banner" panose="02000505000000020004" pitchFamily="2" charset="0"/>
                  </a:rPr>
                  <a:t>To obtain the predicted class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pred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Sitka Banner" panose="02000505000000020004" pitchFamily="2" charset="0"/>
                  </a:rPr>
                  <a:t>, we use the argmax function on the fused confidence 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F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Sitka Banner" panose="02000505000000020004" pitchFamily="2" charset="0"/>
                  </a:rPr>
                  <a:t>:</a:t>
                </a:r>
                <a:endParaRPr lang="el-GR" sz="16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</a:endParaRPr>
              </a:p>
              <a:p>
                <a:pPr algn="just"/>
                <a:r>
                  <a:rPr lang="en-US" sz="16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Sitka Banner" panose="02000505000000020004" pitchFamily="2" charset="0"/>
                  </a:rPr>
                  <a:t> </a:t>
                </a:r>
                <a:endParaRPr lang="el-GR" sz="16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pred</m:t>
                          </m:r>
                        </m:sub>
                      </m:sSub>
                      <m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argmax</m:t>
                      </m:r>
                      <m:d>
                        <m:dPr>
                          <m:ctrlPr>
                            <a:rPr lang="el-G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l-G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F</m:t>
                              </m:r>
                            </m:e>
                          </m:acc>
                        </m:e>
                      </m:d>
                      <m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such</m:t>
                      </m:r>
                      <m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that</m:t>
                      </m:r>
                      <m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 </m:t>
                      </m:r>
                      <m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0</m:t>
                      </m:r>
                      <m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≤</m:t>
                      </m:r>
                      <m:sSub>
                        <m:sSubPr>
                          <m:ctrlPr>
                            <a:rPr lang="el-G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pred</m:t>
                          </m:r>
                        </m:sub>
                      </m:sSub>
                      <m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c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−</m:t>
                      </m:r>
                      <m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1</m:t>
                      </m:r>
                    </m:oMath>
                  </m:oMathPara>
                </a14:m>
                <a:endParaRPr lang="el-GR" sz="16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B1BC-6CA3-B792-A002-E2E1D0A92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9" y="3078884"/>
                <a:ext cx="7999023" cy="1543308"/>
              </a:xfrm>
              <a:prstGeom prst="rect">
                <a:avLst/>
              </a:prstGeom>
              <a:blipFill>
                <a:blip r:embed="rId3"/>
                <a:stretch>
                  <a:fillRect t="-2372" b="-79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50;g256c3be3291_0_11">
            <a:extLst>
              <a:ext uri="{FF2B5EF4-FFF2-40B4-BE49-F238E27FC236}">
                <a16:creationId xmlns:a16="http://schemas.microsoft.com/office/drawing/2014/main" id="{D235C609-E780-4148-9B2D-0C33122B8561}"/>
              </a:ext>
            </a:extLst>
          </p:cNvPr>
          <p:cNvSpPr txBox="1"/>
          <p:nvPr/>
        </p:nvSpPr>
        <p:spPr>
          <a:xfrm>
            <a:off x="3079416" y="443950"/>
            <a:ext cx="12687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(2/3)</a:t>
            </a:r>
            <a:endParaRPr sz="3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F17066-790B-2EE3-9DB5-A1FFBA03A88F}"/>
                  </a:ext>
                </a:extLst>
              </p:cNvPr>
              <p:cNvSpPr txBox="1"/>
              <p:nvPr/>
            </p:nvSpPr>
            <p:spPr>
              <a:xfrm>
                <a:off x="572099" y="1380523"/>
                <a:ext cx="7909077" cy="1408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Fused Confidence Vector: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mbria Math"/>
                  <a:sym typeface="Cambria Math"/>
                </a:endParaRPr>
              </a:p>
              <a:p>
                <a:pPr marL="457200" marR="0" lvl="0" indent="-330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Segoe UI Symbol" panose="020B0502040204020203" pitchFamily="34" charset="0"/>
                  <a:buChar char="✤"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ar-AE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en-US" sz="16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itka Banner" panose="02000505000000020004" pitchFamily="2" charset="0"/>
                                <a:sym typeface="Arial"/>
                              </a:rPr>
                              <m:t>T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 be the test confidences for each modality, denoted as a vector of confidence scores: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ar-AE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en-US" sz="16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itka Banner" panose="02000505000000020004" pitchFamily="2" charset="0"/>
                                <a:sym typeface="Arial"/>
                              </a:rPr>
                              <m:t>T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i</m:t>
                        </m:r>
                      </m:sub>
                    </m:sSub>
                    <m:r>
                      <a:rPr kumimoji="0" lang="ar-AE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  <a:sym typeface="Arial"/>
                      </a:rPr>
                      <m:t>=[</m:t>
                    </m:r>
                    <m:sSub>
                      <m:sSubPr>
                        <m:ctrlPr>
                          <a:rPr kumimoji="0" lang="ar-AE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i</m:t>
                        </m:r>
                        <m: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0</m:t>
                        </m:r>
                      </m:sub>
                    </m:sSub>
                    <m:r>
                      <a:rPr kumimoji="0" lang="ar-AE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  <a:sym typeface="Arial"/>
                      </a:rPr>
                      <m:t>, </m:t>
                    </m:r>
                    <m:sSub>
                      <m:sSubPr>
                        <m:ctrlPr>
                          <a:rPr kumimoji="0" lang="ar-AE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i</m:t>
                        </m:r>
                        <m: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ar-AE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  <a:sym typeface="Arial"/>
                      </a:rPr>
                      <m:t>, ..., </m:t>
                    </m:r>
                    <m:sSub>
                      <m:sSubPr>
                        <m:ctrlPr>
                          <a:rPr kumimoji="0" lang="ar-AE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i</m:t>
                        </m:r>
                        <m: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c</m:t>
                        </m:r>
                        <m: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−</m:t>
                        </m:r>
                        <m: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1</m:t>
                        </m:r>
                        <m:r>
                          <a:rPr kumimoji="0" lang="en-US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  <a:sym typeface="Arial"/>
                          </a:rPr>
                          <m:t>)</m:t>
                        </m:r>
                      </m:sub>
                    </m:sSub>
                    <m:r>
                      <a:rPr kumimoji="0" lang="ar-AE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  <a:sym typeface="Arial"/>
                      </a:rPr>
                      <m:t>], </m:t>
                    </m:r>
                    <m:r>
                      <a:rPr kumimoji="0" lang="ar-AE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  <a:sym typeface="Arial"/>
                      </a:rPr>
                      <m:t>1</m:t>
                    </m:r>
                    <m:r>
                      <a:rPr kumimoji="0" lang="ar-AE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  <a:sym typeface="Arial"/>
                      </a:rPr>
                      <m:t>≤</m:t>
                    </m:r>
                    <m:r>
                      <m:rPr>
                        <m:sty m:val="p"/>
                      </m:rPr>
                      <a: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  <a:sym typeface="Arial"/>
                      </a:rPr>
                      <m:t>i</m:t>
                    </m:r>
                    <m:r>
                      <a: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  <a:sym typeface="Arial"/>
                      </a:rPr>
                      <m:t>≤</m:t>
                    </m:r>
                    <m:r>
                      <m:rPr>
                        <m:sty m:val="p"/>
                      </m:rPr>
                      <a: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  <a:sym typeface="Arial"/>
                      </a:rPr>
                      <m:t>n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, where c is the total number of classes.</a:t>
                </a:r>
              </a:p>
              <a:p>
                <a:pPr marL="127000"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mbria Math"/>
                  <a:sym typeface="Cambria Math"/>
                </a:endParaRPr>
              </a:p>
              <a:p>
                <a:pPr marL="457200" indent="-330200">
                  <a:buClr>
                    <a:srgbClr val="FFFFFF"/>
                  </a:buClr>
                  <a:buSzPts val="1600"/>
                  <a:buFont typeface="Segoe UI Symbol" panose="020B0502040204020203" pitchFamily="34" charset="0"/>
                  <a:buChar char="✤"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The fused confidence vector F̃ is obtained as follows: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sz="16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F</m:t>
                        </m:r>
                      </m:e>
                    </m:acc>
                    <m:r>
                      <a:rPr lang="en-US" sz="16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Sitka Banner" panose="02000505000000020004" pitchFamily="2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l-G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k</m:t>
                        </m:r>
                        <m: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=</m:t>
                        </m:r>
                        <m: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n</m:t>
                        </m:r>
                      </m:sup>
                      <m:e>
                        <m: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itka Banner" panose="02000505000000020004" pitchFamily="2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itka Banner" panose="02000505000000020004" pitchFamily="2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itka Banner" panose="02000505000000020004" pitchFamily="2" charset="0"/>
                              </a:rPr>
                              <m:t>k</m:t>
                            </m:r>
                          </m:sub>
                        </m:sSub>
                        <m: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∙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itka Banner" panose="02000505000000020004" pitchFamily="2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l-GR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itka Banner" panose="02000505000000020004" pitchFamily="2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itka Banner" panose="02000505000000020004" pitchFamily="2" charset="0"/>
                                  </a:rPr>
                                  <m:t>T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itka Banner" panose="02000505000000020004" pitchFamily="2" charset="0"/>
                              </a:rPr>
                              <m:t>k</m:t>
                            </m:r>
                          </m:sub>
                        </m:sSub>
                        <m:r>
                          <a:rPr lang="en-US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tka Banner" panose="02000505000000020004" pitchFamily="2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Sitka Banner" panose="02000505000000020004" pitchFamily="2" charset="0"/>
                  </a:rPr>
                  <a:t>.</a:t>
                </a:r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F17066-790B-2EE3-9DB5-A1FFBA03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9" y="1380523"/>
                <a:ext cx="7909077" cy="1408078"/>
              </a:xfrm>
              <a:prstGeom prst="rect">
                <a:avLst/>
              </a:prstGeom>
              <a:blipFill>
                <a:blip r:embed="rId4"/>
                <a:stretch>
                  <a:fillRect l="-694" t="-2597" b="-402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40160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Google Shape;101;g256c3be3291_0_19"/>
              <p:cNvSpPr txBox="1"/>
              <p:nvPr/>
            </p:nvSpPr>
            <p:spPr>
              <a:xfrm>
                <a:off x="572100" y="1298169"/>
                <a:ext cx="7999023" cy="2510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Accuracy Calculation: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mbria Math"/>
                  <a:sym typeface="Cambria Math"/>
                </a:endParaRPr>
              </a:p>
              <a:p>
                <a:pPr marL="457200" lvl="0" indent="-330200">
                  <a:buClr>
                    <a:srgbClr val="FFFFFF"/>
                  </a:buClr>
                  <a:buSzPts val="1600"/>
                  <a:buFont typeface="Segoe UI Symbol" panose="020B0502040204020203" pitchFamily="34" charset="0"/>
                  <a:buChar char="✤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The accuracy of the late fusion model is calculated by comparing the predicted class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tka Banner" panose="02000505000000020004" pitchFamily="2" charset="0"/>
                            <a:cs typeface="Sitka Banner" panose="02000505000000020004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tka Banner" panose="02000505000000020004" pitchFamily="2" charset="0"/>
                            <a:cs typeface="Sitka Banner" panose="02000505000000020004" pitchFamily="2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tka Banner" panose="02000505000000020004" pitchFamily="2" charset="0"/>
                            <a:cs typeface="Sitka Banner" panose="02000505000000020004" pitchFamily="2" charset="0"/>
                          </a:rPr>
                          <m:t>pred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 with the true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tka Banner" panose="02000505000000020004" pitchFamily="2" charset="0"/>
                            <a:cs typeface="Sitka Banner" panose="02000505000000020004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tka Banner" panose="02000505000000020004" pitchFamily="2" charset="0"/>
                            <a:cs typeface="Sitka Banner" panose="02000505000000020004" pitchFamily="2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tka Banner" panose="02000505000000020004" pitchFamily="2" charset="0"/>
                            <a:cs typeface="Sitka Banner" panose="02000505000000020004" pitchFamily="2" charset="0"/>
                          </a:rPr>
                          <m:t>true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mbria Math"/>
                    <a:sym typeface="Cambria Math"/>
                  </a:rPr>
                  <a:t> for N test samples.</a:t>
                </a:r>
              </a:p>
              <a:p>
                <a:pPr marL="127000" lvl="0">
                  <a:buClr>
                    <a:srgbClr val="FFFFFF"/>
                  </a:buClr>
                  <a:buSzPts val="1600"/>
                  <a:defRPr/>
                </a:pPr>
                <a:endParaRPr lang="el-GR" sz="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mbria Math"/>
                  <a:sym typeface="Cambria Math"/>
                </a:endParaRPr>
              </a:p>
              <a:p>
                <a:pPr marL="457200" lvl="0" indent="-330200">
                  <a:buClr>
                    <a:srgbClr val="FFFFFF"/>
                  </a:buClr>
                  <a:buSzPts val="1600"/>
                  <a:buFont typeface="Segoe UI Symbol" panose="020B0502040204020203" pitchFamily="34" charset="0"/>
                  <a:buChar char="✤"/>
                  <a:defRPr/>
                </a:pPr>
                <a:r>
                  <a:rPr lang="en-US" sz="16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Sitka Banner" panose="02000505000000020004" pitchFamily="2" charset="0"/>
                  </a:rPr>
                  <a:t>We define the indicator function I(a, b) as follows:</a:t>
                </a:r>
                <a:endParaRPr lang="el-GR" sz="16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</a:endParaRPr>
              </a:p>
              <a:p>
                <a:pPr algn="just"/>
                <a:r>
                  <a:rPr lang="en-US" sz="16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Sitka Banner" panose="02000505000000020004" pitchFamily="2" charset="0"/>
                  </a:rPr>
                  <a:t> </a:t>
                </a:r>
                <a:endParaRPr lang="el-GR" sz="16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I</m:t>
                      </m:r>
                      <m:d>
                        <m:dPr>
                          <m:ctrlPr>
                            <a:rPr lang="el-G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a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b</m:t>
                          </m:r>
                        </m:e>
                      </m:d>
                      <m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l-G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</m:ctrlPr>
                            </m:eqArrPr>
                            <m:e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1</m:t>
                              </m:r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if</m:t>
                              </m:r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a</m:t>
                              </m:r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 =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b</m:t>
                              </m:r>
                            </m:e>
                            <m:e>
                              <m:r>
                                <a:rPr lang="en-US" sz="1600" b="0" i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   </m:t>
                              </m:r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0</m:t>
                              </m:r>
                              <m:r>
                                <a:rPr lang="el-GR" sz="1600" b="0" i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,</m:t>
                              </m:r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 </m:t>
                              </m:r>
                              <m:r>
                                <a:rPr lang="en-US" sz="1600" b="0" i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l-GR" sz="16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</a:endParaRPr>
              </a:p>
              <a:p>
                <a:pPr marL="457200" lvl="0" indent="-330200">
                  <a:buClr>
                    <a:srgbClr val="FFFFFF"/>
                  </a:buClr>
                  <a:buSzPts val="1600"/>
                  <a:buFont typeface="Segoe UI Symbol" panose="020B0502040204020203" pitchFamily="34" charset="0"/>
                  <a:buChar char="✤"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mbria Math"/>
                  <a:sym typeface="Cambria Math"/>
                </a:endParaRPr>
              </a:p>
            </p:txBody>
          </p:sp>
        </mc:Choice>
        <mc:Fallback>
          <p:sp>
            <p:nvSpPr>
              <p:cNvPr id="101" name="Google Shape;101;g256c3be3291_0_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00" y="1298169"/>
                <a:ext cx="7999023" cy="2510144"/>
              </a:xfrm>
              <a:prstGeom prst="rect">
                <a:avLst/>
              </a:prstGeom>
              <a:blipFill>
                <a:blip r:embed="rId3"/>
                <a:stretch>
                  <a:fillRect l="-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56;g256c3be3291_0_43">
            <a:extLst>
              <a:ext uri="{FF2B5EF4-FFF2-40B4-BE49-F238E27FC236}">
                <a16:creationId xmlns:a16="http://schemas.microsoft.com/office/drawing/2014/main" id="{028610C8-22D4-D540-3283-5CBB2CFA62F4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Late Fusion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B1BC-6CA3-B792-A002-E2E1D0A9248B}"/>
                  </a:ext>
                </a:extLst>
              </p:cNvPr>
              <p:cNvSpPr txBox="1"/>
              <p:nvPr/>
            </p:nvSpPr>
            <p:spPr>
              <a:xfrm>
                <a:off x="737352" y="3616701"/>
                <a:ext cx="7999023" cy="1282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bg1"/>
                  </a:buClr>
                  <a:buFont typeface="Segoe UI Symbol" panose="020B0502040204020203" pitchFamily="34" charset="0"/>
                  <a:buChar char="✤"/>
                </a:pPr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Sitka Banner" panose="02000505000000020004" pitchFamily="2" charset="0"/>
                  </a:rPr>
                  <a:t>The accuracy of the late fusion model is given by:</a:t>
                </a:r>
                <a:endParaRPr lang="el-G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</a:endParaRPr>
              </a:p>
              <a:p>
                <a:pPr algn="just"/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Sitka Banner" panose="02000505000000020004" pitchFamily="2" charset="0"/>
                  </a:rPr>
                  <a:t> </a:t>
                </a:r>
                <a:endParaRPr lang="el-G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acc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LF</m:t>
                          </m:r>
                        </m:sub>
                      </m:sSub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=</m:t>
                      </m:r>
                      <m:f>
                        <m:fPr>
                          <m:ctrl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N</m:t>
                          </m:r>
                        </m:den>
                      </m:f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tka Banner" panose="02000505000000020004" pitchFamily="2" charset="0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s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=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tka Banner" panose="02000505000000020004" pitchFamily="2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l-G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  <m:t>pred</m:t>
                                  </m:r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  <m:t>s</m:t>
                                  </m:r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itka Banner" panose="02000505000000020004" pitchFamily="2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l-G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  <m:t>true</m:t>
                                  </m:r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  <m:t>s</m:t>
                                  </m:r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itka Banner" panose="02000505000000020004" pitchFamily="2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l-GR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Sitka Banner" panose="02000505000000020004" pitchFamily="2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B1BC-6CA3-B792-A002-E2E1D0A92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52" y="3616701"/>
                <a:ext cx="7999023" cy="1282082"/>
              </a:xfrm>
              <a:prstGeom prst="rect">
                <a:avLst/>
              </a:prstGeom>
              <a:blipFill>
                <a:blip r:embed="rId4"/>
                <a:stretch>
                  <a:fillRect l="-610" t="-379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50;g256c3be3291_0_11">
            <a:extLst>
              <a:ext uri="{FF2B5EF4-FFF2-40B4-BE49-F238E27FC236}">
                <a16:creationId xmlns:a16="http://schemas.microsoft.com/office/drawing/2014/main" id="{D235C609-E780-4148-9B2D-0C33122B8561}"/>
              </a:ext>
            </a:extLst>
          </p:cNvPr>
          <p:cNvSpPr txBox="1"/>
          <p:nvPr/>
        </p:nvSpPr>
        <p:spPr>
          <a:xfrm>
            <a:off x="3079416" y="443950"/>
            <a:ext cx="12687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(3/3)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0247170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56c3be3291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44" y="2727349"/>
            <a:ext cx="4679528" cy="218590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56c3be3291_0_27"/>
          <p:cNvSpPr txBox="1"/>
          <p:nvPr/>
        </p:nvSpPr>
        <p:spPr>
          <a:xfrm>
            <a:off x="534681" y="1259683"/>
            <a:ext cx="7783054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The model has shown significant improvement over the course of the training period. Starting with a validation accuracy of 70% in the first epoch, it has managed to reach a peak accuracy of 96.67% 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sz="7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The test accuracy achieved was 76.67% suggesting that the model's generalization ability is a little bit lower than what was shown in the validation accuracy but still reasonably high.</a:t>
            </a: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</p:txBody>
      </p:sp>
      <p:sp>
        <p:nvSpPr>
          <p:cNvPr id="2" name="Google Shape;56;g256c3be3291_0_43">
            <a:extLst>
              <a:ext uri="{FF2B5EF4-FFF2-40B4-BE49-F238E27FC236}">
                <a16:creationId xmlns:a16="http://schemas.microsoft.com/office/drawing/2014/main" id="{37A5E710-292A-1954-92F8-72CC8E13661F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lang="en-US" sz="3600" b="1" dirty="0">
                <a:solidFill>
                  <a:schemeClr val="bg1"/>
                </a:solidFill>
                <a:latin typeface="Cambria Math"/>
                <a:ea typeface="Cambria Math"/>
                <a:cs typeface="Cambria Math"/>
                <a:sym typeface="Cambria Math"/>
              </a:rPr>
              <a:t>Results – Image Detection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6c7d02530_0_66"/>
          <p:cNvSpPr txBox="1"/>
          <p:nvPr/>
        </p:nvSpPr>
        <p:spPr>
          <a:xfrm>
            <a:off x="572100" y="1361477"/>
            <a:ext cx="7967165" cy="279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Audio Classifier Performance: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Validation Accuracy: 70%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sz="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Test Accuracy: 70%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sz="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Able to distinguish between violent and non-violent audio samples with a 70% accuracy on our dataset.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Promising Approach: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SVM Classifier with seven selected Audio Features using PyAudioAnalysis.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sz="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Achieved satisfactory results in classifying audio samples based on their violence content.</a:t>
            </a:r>
            <a:endParaRPr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</p:txBody>
      </p:sp>
      <p:sp>
        <p:nvSpPr>
          <p:cNvPr id="2" name="Google Shape;56;g256c3be3291_0_43">
            <a:extLst>
              <a:ext uri="{FF2B5EF4-FFF2-40B4-BE49-F238E27FC236}">
                <a16:creationId xmlns:a16="http://schemas.microsoft.com/office/drawing/2014/main" id="{0C43D1A2-BD6E-27A3-912B-21E4718D3CFA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lang="en-US" sz="3600" b="1" dirty="0">
                <a:solidFill>
                  <a:schemeClr val="bg1"/>
                </a:solidFill>
                <a:latin typeface="Cambria Math"/>
                <a:ea typeface="Cambria Math"/>
                <a:cs typeface="Cambria Math"/>
                <a:sym typeface="Cambria Math"/>
              </a:rPr>
              <a:t>Results – Audio Detection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6c7d02530_0_66"/>
          <p:cNvSpPr txBox="1"/>
          <p:nvPr/>
        </p:nvSpPr>
        <p:spPr>
          <a:xfrm>
            <a:off x="572100" y="1332530"/>
            <a:ext cx="7929874" cy="316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Audio Classifier Performance: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Validation Accuracy: </a:t>
            </a:r>
            <a:r>
              <a:rPr kumimoji="0" lang="el-G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76,7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%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Test Accuracy: </a:t>
            </a:r>
            <a:r>
              <a:rPr kumimoji="0" lang="el-G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76,7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%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Able to distinguish between violent and non-violent audio samples with a </a:t>
            </a:r>
            <a:r>
              <a:rPr kumimoji="0" lang="el-G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76,7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% accuracy on our dataset.</a:t>
            </a: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Outperformed the audio classifier with higher validation and test accuracies (0.7667 vs. 0.7).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Promising Approach: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SVM classifier with ten selected Text Embeddings.</a:t>
            </a: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Text-based features seem to carry more discriminative power in this dataset, likely due to the nature of violence-related text descriptions.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</p:txBody>
      </p:sp>
      <p:sp>
        <p:nvSpPr>
          <p:cNvPr id="2" name="Google Shape;56;g256c3be3291_0_43">
            <a:extLst>
              <a:ext uri="{FF2B5EF4-FFF2-40B4-BE49-F238E27FC236}">
                <a16:creationId xmlns:a16="http://schemas.microsoft.com/office/drawing/2014/main" id="{0C43D1A2-BD6E-27A3-912B-21E4718D3CFA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/>
                <a:ea typeface="Cambria Math"/>
                <a:cs typeface="Cambria Math"/>
                <a:sym typeface="Cambria Math"/>
              </a:rPr>
              <a:t>Results – Text Detection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193543677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6c7d02530_0_49"/>
          <p:cNvSpPr txBox="1"/>
          <p:nvPr/>
        </p:nvSpPr>
        <p:spPr>
          <a:xfrm>
            <a:off x="464499" y="1260680"/>
            <a:ext cx="8076600" cy="1192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The model demonstrated robust generalization capabilities, achieving peak validation accuracy of 83.33%.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sz="7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Despite the complexity of the task and the multimodal nature of the data, the model maintained a robust test accuracy of 80%.</a:t>
            </a:r>
            <a:endParaRPr sz="16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</p:txBody>
      </p:sp>
      <p:pic>
        <p:nvPicPr>
          <p:cNvPr id="133" name="Google Shape;133;g256c7d02530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437" y="2571750"/>
            <a:ext cx="4421274" cy="20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6;g256c3be3291_0_43">
            <a:extLst>
              <a:ext uri="{FF2B5EF4-FFF2-40B4-BE49-F238E27FC236}">
                <a16:creationId xmlns:a16="http://schemas.microsoft.com/office/drawing/2014/main" id="{F153F3DE-2198-D081-E85E-A96E9C5E4944}"/>
              </a:ext>
            </a:extLst>
          </p:cNvPr>
          <p:cNvSpPr txBox="1"/>
          <p:nvPr/>
        </p:nvSpPr>
        <p:spPr>
          <a:xfrm>
            <a:off x="572100" y="443950"/>
            <a:ext cx="59454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/>
                <a:ea typeface="Cambria Math"/>
                <a:cs typeface="Cambria Math"/>
                <a:sym typeface="Cambria Math"/>
              </a:rPr>
              <a:t>Results – Early Fusion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3232E-397A-C212-938C-9297AB096466}"/>
              </a:ext>
            </a:extLst>
          </p:cNvPr>
          <p:cNvSpPr txBox="1"/>
          <p:nvPr/>
        </p:nvSpPr>
        <p:spPr>
          <a:xfrm>
            <a:off x="464499" y="2501098"/>
            <a:ext cx="33538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The image-only model reached a validation accuracy of 96%, demonstrating a strong fit to the validation data. However, when it came to the test data, the accuracy dropped to 76.67%, indicating some loss of generalizability.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/>
        </p:nvSpPr>
        <p:spPr>
          <a:xfrm>
            <a:off x="457200" y="1381107"/>
            <a:ext cx="7997869" cy="3318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Growing need for regulation: </a:t>
            </a:r>
            <a:r>
              <a:rPr lang="en-US" sz="16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As video content volume grows, effective ways to detect violent videos are crucial.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sz="16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Improving accuracy of detection: </a:t>
            </a:r>
            <a:r>
              <a:rPr lang="en-US" sz="16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Multimodal violence detection frameworks could potentially improve content understanding, leading to improved violence detection.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sz="16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Comparative analysis: </a:t>
            </a:r>
            <a:r>
              <a:rPr lang="en-US" sz="16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By comparing single and multimodal detection methods, we can better understand the benefits and potential pitfalls of each approach.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sz="16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Understanding of Fusion Techniques: </a:t>
            </a:r>
            <a:r>
              <a:rPr lang="en-US" sz="16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Studying early and late fusion techniques in multimodal violence detection allows us to enhance our knowledge on data integration, which may be beneficial for future work in related domains.</a:t>
            </a:r>
            <a:endParaRPr sz="16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</p:txBody>
      </p:sp>
      <p:sp>
        <p:nvSpPr>
          <p:cNvPr id="3" name="Google Shape;47;g256c3be3291_0_11">
            <a:extLst>
              <a:ext uri="{FF2B5EF4-FFF2-40B4-BE49-F238E27FC236}">
                <a16:creationId xmlns:a16="http://schemas.microsoft.com/office/drawing/2014/main" id="{6E61185A-189F-3F1E-BCF8-4E51D2C6353E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The Multimodal Incentive</a:t>
            </a:r>
            <a:endParaRPr lang="en-US" sz="36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g256c3be3291_0_19">
            <a:extLst>
              <a:ext uri="{FF2B5EF4-FFF2-40B4-BE49-F238E27FC236}">
                <a16:creationId xmlns:a16="http://schemas.microsoft.com/office/drawing/2014/main" id="{B17D1CE7-287F-7935-164D-9142B367CAFB}"/>
              </a:ext>
            </a:extLst>
          </p:cNvPr>
          <p:cNvSpPr txBox="1"/>
          <p:nvPr/>
        </p:nvSpPr>
        <p:spPr>
          <a:xfrm>
            <a:off x="572100" y="1473166"/>
            <a:ext cx="7858800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Late Fusion: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The late fusion accuracy for our classification task is 0.63.</a:t>
            </a:r>
          </a:p>
          <a:p>
            <a:pPr marL="1270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In comparison, early fusion achieved a significantly higher test accuracy of 80%.</a:t>
            </a:r>
          </a:p>
          <a:p>
            <a:pPr marL="1270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egoe UI Symbol" panose="020B0502040204020203" pitchFamily="34" charset="0"/>
              <a:buChar char="✤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This indicates that early fusion, which combines audio and text data at the input level, outperformed the late fusion approach.</a:t>
            </a:r>
          </a:p>
        </p:txBody>
      </p:sp>
      <p:sp>
        <p:nvSpPr>
          <p:cNvPr id="5" name="Google Shape;56;g256c3be3291_0_43">
            <a:extLst>
              <a:ext uri="{FF2B5EF4-FFF2-40B4-BE49-F238E27FC236}">
                <a16:creationId xmlns:a16="http://schemas.microsoft.com/office/drawing/2014/main" id="{06AE267C-8091-AD56-37FE-DF0297B54DA0}"/>
              </a:ext>
            </a:extLst>
          </p:cNvPr>
          <p:cNvSpPr txBox="1"/>
          <p:nvPr/>
        </p:nvSpPr>
        <p:spPr>
          <a:xfrm>
            <a:off x="572100" y="443950"/>
            <a:ext cx="59454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/>
                <a:ea typeface="Cambria Math"/>
                <a:cs typeface="Cambria Math"/>
                <a:sym typeface="Cambria Math"/>
              </a:rPr>
              <a:t>Results – Late Fusion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2353A-A73A-9E1F-5E46-D07F088A9AE2}"/>
              </a:ext>
            </a:extLst>
          </p:cNvPr>
          <p:cNvSpPr txBox="1"/>
          <p:nvPr/>
        </p:nvSpPr>
        <p:spPr>
          <a:xfrm>
            <a:off x="1677585" y="3610388"/>
            <a:ext cx="56478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“Early fusion proves more suitable for this classification task,</a:t>
            </a:r>
          </a:p>
          <a:p>
            <a:pPr algn="ctr"/>
            <a:endParaRPr lang="en-US" sz="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possibly due to its ability to capture more meaningful patterns</a:t>
            </a:r>
          </a:p>
          <a:p>
            <a:pPr algn="ctr"/>
            <a:endParaRPr lang="en-US" sz="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relationships between different modalities”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28620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c7d02530_0_60"/>
          <p:cNvSpPr txBox="1"/>
          <p:nvPr/>
        </p:nvSpPr>
        <p:spPr>
          <a:xfrm>
            <a:off x="451248" y="1398084"/>
            <a:ext cx="8053925" cy="317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8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Single modalities showed promising results .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8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Late fusion of modalities decreased our accuracy of the model.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8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Early fusion was successful for audio and image only, making generalization easier in test data. We removed text from early fusion due to overfitting.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8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For future work, an effective way to incorporate text data could be found in early fusion that prevents overfitting.</a:t>
            </a:r>
            <a:endParaRPr sz="18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</p:txBody>
      </p:sp>
      <p:sp>
        <p:nvSpPr>
          <p:cNvPr id="4" name="Google Shape;56;g256c3be3291_0_43">
            <a:extLst>
              <a:ext uri="{FF2B5EF4-FFF2-40B4-BE49-F238E27FC236}">
                <a16:creationId xmlns:a16="http://schemas.microsoft.com/office/drawing/2014/main" id="{CCC2BF91-135D-FB32-E588-720B9D39A001}"/>
              </a:ext>
            </a:extLst>
          </p:cNvPr>
          <p:cNvSpPr txBox="1"/>
          <p:nvPr/>
        </p:nvSpPr>
        <p:spPr>
          <a:xfrm>
            <a:off x="572100" y="443950"/>
            <a:ext cx="59454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/>
                <a:ea typeface="Cambria Math"/>
                <a:cs typeface="Cambria Math"/>
                <a:sym typeface="Cambria Math"/>
              </a:rPr>
              <a:t>Conclusion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>
            <a:off x="1353143" y="1149147"/>
            <a:ext cx="6437714" cy="206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b="1" dirty="0">
                <a:latin typeface="Cambria Math"/>
                <a:ea typeface="Cambria Math"/>
                <a:cs typeface="Cambria Math"/>
                <a:sym typeface="Cambria Math"/>
              </a:rPr>
              <a:t>Any Questions?</a:t>
            </a:r>
            <a:endParaRPr b="1" dirty="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ctrTitle"/>
          </p:nvPr>
        </p:nvSpPr>
        <p:spPr>
          <a:xfrm>
            <a:off x="1958724" y="1391109"/>
            <a:ext cx="5226551" cy="179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b="1" dirty="0">
                <a:latin typeface="Cambria Math"/>
                <a:ea typeface="Cambria Math"/>
                <a:cs typeface="Cambria Math"/>
                <a:sym typeface="Cambria Math"/>
              </a:rPr>
              <a:t>Thank you!</a:t>
            </a:r>
            <a:endParaRPr b="1" dirty="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27738" y="3933011"/>
            <a:ext cx="2888521" cy="109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Konstantinos Chaldaiopoulos</a:t>
            </a:r>
            <a:endParaRPr sz="1400" b="0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Natalia Koliou</a:t>
            </a:r>
            <a:endParaRPr sz="1400" b="0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56c3be3291_0_2"/>
          <p:cNvSpPr txBox="1"/>
          <p:nvPr/>
        </p:nvSpPr>
        <p:spPr>
          <a:xfrm>
            <a:off x="437878" y="1281864"/>
            <a:ext cx="8113660" cy="3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Visual: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A Deep learning framework blending AlexNet and SqueezeNet with ConvLSTM, enhancing the visual detection accuracy. This architecture was first detailed in "Detecting Violence in Video Based on Deep Features Fusion Technique".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Audio: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Features extracted using PyAudioAnalysis.  PyAudioAnalysis is a library for audio analysis, segmentation and visualization.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sz="1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Text: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Utilization of DistilBERT, a smaller variant of BERT was deployed for text feature extraction.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sz="105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GOAL: </a:t>
            </a: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To study single and combined modalities, aiming to better understand the challenges associated with violence detection in videos.</a:t>
            </a:r>
            <a:endParaRPr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</p:txBody>
      </p:sp>
      <p:sp>
        <p:nvSpPr>
          <p:cNvPr id="9" name="Google Shape;47;g256c3be3291_0_11">
            <a:extLst>
              <a:ext uri="{FF2B5EF4-FFF2-40B4-BE49-F238E27FC236}">
                <a16:creationId xmlns:a16="http://schemas.microsoft.com/office/drawing/2014/main" id="{8F5A58D3-2B22-9448-FAEE-7AC00A5A2CA0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Modalities &amp; Techniques</a:t>
            </a:r>
            <a:endParaRPr lang="el-GR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56c3be3291_0_6"/>
          <p:cNvSpPr txBox="1"/>
          <p:nvPr/>
        </p:nvSpPr>
        <p:spPr>
          <a:xfrm>
            <a:off x="572100" y="1215133"/>
            <a:ext cx="8256589" cy="364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Step 1 - Frame Extraction: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The video is divided into 20 segments, from which 20 key frames with the highest difference are selected, optimizing data processing.</a:t>
            </a: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Step 2 - Feature Extraction:</a:t>
            </a:r>
            <a:r>
              <a:rPr lang="en-US" sz="12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Leverage the pre-trained AlexNet and SqueezeNet models, both trained on ImageNet, for deep feature extraction from each frame.</a:t>
            </a: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8826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AlexNet: A CNN with five convolutional layers and three fully connected layers.</a:t>
            </a:r>
          </a:p>
          <a:p>
            <a:pPr marL="8826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egoe UI Symbol" panose="020B0502040204020203" pitchFamily="34" charset="0"/>
              <a:buChar char="✤"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SqueezeNet: An efficient network with fewer parameters, offering comparable performance.</a:t>
            </a: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Step 3 - Advanced Processing: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The features extracted by AlexNet and SqueezeNet are fed into separate ConvLSTM models. These </a:t>
            </a:r>
            <a:r>
              <a:rPr lang="en-US" dirty="0" err="1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ConvLSTMs</a:t>
            </a: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, designed to handle spatial data, capture both spatial and temporal dependencies within the video data.</a:t>
            </a: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</p:txBody>
      </p:sp>
      <p:sp>
        <p:nvSpPr>
          <p:cNvPr id="4" name="Google Shape;47;g256c3be3291_0_11">
            <a:extLst>
              <a:ext uri="{FF2B5EF4-FFF2-40B4-BE49-F238E27FC236}">
                <a16:creationId xmlns:a16="http://schemas.microsoft.com/office/drawing/2014/main" id="{2D7183F1-66CD-5D58-BEE2-20485E4F7CAC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Image Violence Detection</a:t>
            </a:r>
            <a:endParaRPr lang="en-US" sz="36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Google Shape;50;g256c3be3291_0_11">
            <a:extLst>
              <a:ext uri="{FF2B5EF4-FFF2-40B4-BE49-F238E27FC236}">
                <a16:creationId xmlns:a16="http://schemas.microsoft.com/office/drawing/2014/main" id="{C3269EA8-D40A-F164-4BE0-0A8B0DF7A992}"/>
              </a:ext>
            </a:extLst>
          </p:cNvPr>
          <p:cNvSpPr txBox="1"/>
          <p:nvPr/>
        </p:nvSpPr>
        <p:spPr>
          <a:xfrm>
            <a:off x="5769450" y="490045"/>
            <a:ext cx="126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(1/2)</a:t>
            </a:r>
            <a:endParaRPr sz="3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56c7d02530_0_37"/>
          <p:cNvSpPr txBox="1"/>
          <p:nvPr/>
        </p:nvSpPr>
        <p:spPr>
          <a:xfrm>
            <a:off x="572100" y="1210025"/>
            <a:ext cx="7941279" cy="201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Step 4 - Feature Fusion: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The outputs from the two </a:t>
            </a:r>
            <a:r>
              <a:rPr lang="en-US" dirty="0" err="1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ConvLSTMs</a:t>
            </a: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 are fused. This fusion captures a broader spectrum of features, enhancing model robustness.</a:t>
            </a: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Step 5 - Classification: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niglet"/>
                <a:sym typeface="Sniglet"/>
              </a:rPr>
              <a:t>The fused ConvLSTM output is passed through a softmax layer to yield the probability of the video being categorized as violent or non-violent.</a:t>
            </a: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Sniglet"/>
              <a:sym typeface="Sniglet"/>
            </a:endParaRPr>
          </a:p>
        </p:txBody>
      </p:sp>
      <p:pic>
        <p:nvPicPr>
          <p:cNvPr id="42" name="Google Shape;42;g256c7d02530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503" y="3090466"/>
            <a:ext cx="4840994" cy="18289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7;g256c3be3291_0_11">
            <a:extLst>
              <a:ext uri="{FF2B5EF4-FFF2-40B4-BE49-F238E27FC236}">
                <a16:creationId xmlns:a16="http://schemas.microsoft.com/office/drawing/2014/main" id="{929773DE-31DF-3CF1-AC63-0BB2E700AD63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Image Violence Detection</a:t>
            </a:r>
            <a:endParaRPr lang="en-US" sz="36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Google Shape;50;g256c3be3291_0_11">
            <a:extLst>
              <a:ext uri="{FF2B5EF4-FFF2-40B4-BE49-F238E27FC236}">
                <a16:creationId xmlns:a16="http://schemas.microsoft.com/office/drawing/2014/main" id="{E8F1AB97-252C-7CD9-2A10-C106AFAD0FC9}"/>
              </a:ext>
            </a:extLst>
          </p:cNvPr>
          <p:cNvSpPr txBox="1"/>
          <p:nvPr/>
        </p:nvSpPr>
        <p:spPr>
          <a:xfrm>
            <a:off x="5769450" y="490045"/>
            <a:ext cx="126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(2/2)</a:t>
            </a:r>
            <a:endParaRPr sz="3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56c3be3291_0_11"/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Audio Violence Detection</a:t>
            </a:r>
            <a:endParaRPr sz="36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48" name="Google Shape;48;g256c3be3291_0_11"/>
          <p:cNvSpPr txBox="1"/>
          <p:nvPr/>
        </p:nvSpPr>
        <p:spPr>
          <a:xfrm>
            <a:off x="572100" y="1228225"/>
            <a:ext cx="59730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Audio Extraction:</a:t>
            </a:r>
            <a:endParaRPr sz="1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MoviePy library used to extract audio from movie dataset.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pyAudioAnalysis library for computing audio features.</a:t>
            </a:r>
            <a:endParaRPr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49" name="Google Shape;49;g256c3be3291_0_11"/>
          <p:cNvSpPr txBox="1"/>
          <p:nvPr/>
        </p:nvSpPr>
        <p:spPr>
          <a:xfrm>
            <a:off x="572100" y="2338275"/>
            <a:ext cx="7670400" cy="176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Feature Extraction:</a:t>
            </a:r>
            <a:endParaRPr sz="1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Midterm features chosen for comprehensive representation.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Midterm window size 1 ∙ fs with step 1 ∙ fs ∙ 0.5 (50% overlap).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Short window size 0.05 ∙ fs with step 0.05 ∙ fs ∙ 0.5 (50% overlap).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Metric for Midterm Features is the Standard Deviation.</a:t>
            </a:r>
            <a:endParaRPr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51" name="Google Shape;51;g256c3be3291_0_11"/>
          <p:cNvSpPr txBox="1"/>
          <p:nvPr/>
        </p:nvSpPr>
        <p:spPr>
          <a:xfrm>
            <a:off x="836030" y="4014193"/>
            <a:ext cx="7339484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 Math"/>
              <a:buAutoNum type="alphaLcParenR"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Captures variability and dispersion of audio characteristics.</a:t>
            </a:r>
            <a:endParaRPr lang="el-GR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sz="3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 Math"/>
              <a:buAutoNum type="alphaLcParenR"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Crucial for distinguishing violence from non-violence videos as it provides sensitivity to variations in sound.</a:t>
            </a: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3" name="Google Shape;50;g256c3be3291_0_11">
            <a:extLst>
              <a:ext uri="{FF2B5EF4-FFF2-40B4-BE49-F238E27FC236}">
                <a16:creationId xmlns:a16="http://schemas.microsoft.com/office/drawing/2014/main" id="{C0B4B53B-A19E-30B8-0F90-3554832522E3}"/>
              </a:ext>
            </a:extLst>
          </p:cNvPr>
          <p:cNvSpPr txBox="1"/>
          <p:nvPr/>
        </p:nvSpPr>
        <p:spPr>
          <a:xfrm>
            <a:off x="5910750" y="490045"/>
            <a:ext cx="126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(1/</a:t>
            </a:r>
            <a:r>
              <a:rPr lang="el-GR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3</a:t>
            </a: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)</a:t>
            </a:r>
            <a:endParaRPr sz="3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6c3be3291_0_43"/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Audio Violence Detection</a:t>
            </a:r>
            <a:endParaRPr sz="36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57" name="Google Shape;57;g256c3be3291_0_43"/>
          <p:cNvSpPr txBox="1"/>
          <p:nvPr/>
        </p:nvSpPr>
        <p:spPr>
          <a:xfrm>
            <a:off x="572100" y="1191870"/>
            <a:ext cx="8013300" cy="103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Audio Classifier: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sz="5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We employ a Support Vector Machine (SVM) classifier by initializing our model with the "</a:t>
            </a: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svm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" parameter.</a:t>
            </a:r>
          </a:p>
        </p:txBody>
      </p:sp>
      <p:sp>
        <p:nvSpPr>
          <p:cNvPr id="58" name="Google Shape;58;g256c3be3291_0_43"/>
          <p:cNvSpPr txBox="1"/>
          <p:nvPr/>
        </p:nvSpPr>
        <p:spPr>
          <a:xfrm>
            <a:off x="572100" y="2201346"/>
            <a:ext cx="7858800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Feature Selection:</a:t>
            </a:r>
            <a:endParaRPr sz="1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SelectKBest method is utilized to choose the k=7 best audio features.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Retaining the most relevant features strengthens the classifier's relationship with the target variable.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Focusing on key features reduces noise and irrelevant information, enhancing overall efficiency.</a:t>
            </a:r>
            <a:endParaRPr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60" name="Google Shape;60;g256c3be3291_0_43"/>
          <p:cNvSpPr txBox="1"/>
          <p:nvPr/>
        </p:nvSpPr>
        <p:spPr>
          <a:xfrm>
            <a:off x="572100" y="4050259"/>
            <a:ext cx="801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Hyperparameter Fine-Tuning:</a:t>
            </a:r>
            <a:endParaRPr sz="1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GridSearchCV method is used for exploring various hyperparameter combinations. </a:t>
            </a:r>
            <a:endParaRPr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2" name="Google Shape;50;g256c3be3291_0_11">
            <a:extLst>
              <a:ext uri="{FF2B5EF4-FFF2-40B4-BE49-F238E27FC236}">
                <a16:creationId xmlns:a16="http://schemas.microsoft.com/office/drawing/2014/main" id="{C69E8224-D594-CC06-1493-C199AF3F833B}"/>
              </a:ext>
            </a:extLst>
          </p:cNvPr>
          <p:cNvSpPr txBox="1"/>
          <p:nvPr/>
        </p:nvSpPr>
        <p:spPr>
          <a:xfrm>
            <a:off x="5910750" y="490045"/>
            <a:ext cx="126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(</a:t>
            </a:r>
            <a:r>
              <a:rPr lang="el-GR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2</a:t>
            </a: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/</a:t>
            </a:r>
            <a:r>
              <a:rPr lang="el-GR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3</a:t>
            </a: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)</a:t>
            </a:r>
            <a:endParaRPr sz="3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6c3be3291_0_68"/>
          <p:cNvSpPr txBox="1"/>
          <p:nvPr/>
        </p:nvSpPr>
        <p:spPr>
          <a:xfrm>
            <a:off x="417600" y="1337309"/>
            <a:ext cx="80133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 dirty="0">
              <a:solidFill>
                <a:srgbClr val="E6B8AF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2-fold cross-validation evaluates the effectiveness of different hyperparameters.</a:t>
            </a:r>
            <a:endParaRPr lang="el-GR" sz="16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Best hyperparameters are determined based on cross-validation results, leading to improved accuracy and generalization.</a:t>
            </a:r>
            <a:endParaRPr sz="1600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67" name="Google Shape;67;g256c3be3291_0_68"/>
          <p:cNvSpPr txBox="1"/>
          <p:nvPr/>
        </p:nvSpPr>
        <p:spPr>
          <a:xfrm>
            <a:off x="572100" y="3360710"/>
            <a:ext cx="7858800" cy="10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Feature Scaling:</a:t>
            </a:r>
            <a:endParaRPr sz="1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Scaling is found unnecessary for the SVM classifier's performance.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The scaling parameter is set to None during the classifier's initialization.</a:t>
            </a:r>
            <a:endParaRPr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69" name="Google Shape;69;g256c3be3291_0_68"/>
          <p:cNvSpPr txBox="1"/>
          <p:nvPr/>
        </p:nvSpPr>
        <p:spPr>
          <a:xfrm>
            <a:off x="862322" y="2328770"/>
            <a:ext cx="5297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 Math"/>
              <a:buAutoNum type="alphaLcParenR"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Kernel: [Linear, RBF, Poly]</a:t>
            </a: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 Math"/>
              <a:buAutoNum type="alphaLcParenR"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Regularization Parameter C: [0.1, 0.5, 1, 2, 5, 10, 20]</a:t>
            </a: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 Math"/>
              <a:buAutoNum type="alphaLcParenR"/>
            </a:pPr>
            <a:r>
              <a:rPr lang="en-US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Gamma: [Scale, Auto]</a:t>
            </a:r>
            <a:endParaRPr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2" name="Google Shape;56;g256c3be3291_0_43">
            <a:extLst>
              <a:ext uri="{FF2B5EF4-FFF2-40B4-BE49-F238E27FC236}">
                <a16:creationId xmlns:a16="http://schemas.microsoft.com/office/drawing/2014/main" id="{CBD59B02-16F7-18EB-9788-0479B1E85A1F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Audio Violence Detection</a:t>
            </a:r>
            <a:endParaRPr sz="36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3" name="Google Shape;50;g256c3be3291_0_11">
            <a:extLst>
              <a:ext uri="{FF2B5EF4-FFF2-40B4-BE49-F238E27FC236}">
                <a16:creationId xmlns:a16="http://schemas.microsoft.com/office/drawing/2014/main" id="{800889EA-8066-606C-DB87-E48D0CD879E5}"/>
              </a:ext>
            </a:extLst>
          </p:cNvPr>
          <p:cNvSpPr txBox="1"/>
          <p:nvPr/>
        </p:nvSpPr>
        <p:spPr>
          <a:xfrm>
            <a:off x="5910750" y="490045"/>
            <a:ext cx="126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(</a:t>
            </a:r>
            <a:r>
              <a:rPr lang="el-GR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3</a:t>
            </a: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/</a:t>
            </a:r>
            <a:r>
              <a:rPr lang="el-GR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3</a:t>
            </a: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)</a:t>
            </a:r>
            <a:endParaRPr sz="3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6c3be3291_0_15"/>
          <p:cNvSpPr txBox="1"/>
          <p:nvPr/>
        </p:nvSpPr>
        <p:spPr>
          <a:xfrm>
            <a:off x="572100" y="1212652"/>
            <a:ext cx="8077500" cy="164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Text Extraction:</a:t>
            </a:r>
            <a:endParaRPr sz="1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Use the Whisper Automatic Speech Recognition (ASR) system by OpenAI.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Whisper transcribes spoken dialogues and monologues from videos into texts.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Whisper's specialized English language training ensures reliable transcriptions for our English-language movie dataset.</a:t>
            </a:r>
            <a:endParaRPr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75" name="Google Shape;75;g256c3be3291_0_15"/>
          <p:cNvSpPr txBox="1"/>
          <p:nvPr/>
        </p:nvSpPr>
        <p:spPr>
          <a:xfrm>
            <a:off x="597600" y="2859226"/>
            <a:ext cx="8052000" cy="213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Embeddings Extraction:</a:t>
            </a:r>
            <a:endParaRPr sz="1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Use DistilBERT, a lightweight variant of BERT, for feature extraction on the transcribed texts.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DistilBERT's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 tokenizer converts the texts into numerical representations suitable for the model.</a:t>
            </a:r>
            <a:endParaRPr lang="el-GR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l-GR" sz="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goe UI Symbol" panose="020B0502040204020203" pitchFamily="34" charset="0"/>
              <a:buChar char="✤"/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The model's self-attention mechanisms generate BERT embeddings that capture contextual meaning.</a:t>
            </a:r>
            <a:endParaRPr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2" name="Google Shape;56;g256c3be3291_0_43">
            <a:extLst>
              <a:ext uri="{FF2B5EF4-FFF2-40B4-BE49-F238E27FC236}">
                <a16:creationId xmlns:a16="http://schemas.microsoft.com/office/drawing/2014/main" id="{9F26C2C0-0053-AEFA-34CE-92022FA146D3}"/>
              </a:ext>
            </a:extLst>
          </p:cNvPr>
          <p:cNvSpPr txBox="1"/>
          <p:nvPr/>
        </p:nvSpPr>
        <p:spPr>
          <a:xfrm>
            <a:off x="572100" y="443950"/>
            <a:ext cx="5831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Text Violence Detection</a:t>
            </a:r>
            <a:endParaRPr sz="36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  <p:sp>
        <p:nvSpPr>
          <p:cNvPr id="3" name="Google Shape;50;g256c3be3291_0_11">
            <a:extLst>
              <a:ext uri="{FF2B5EF4-FFF2-40B4-BE49-F238E27FC236}">
                <a16:creationId xmlns:a16="http://schemas.microsoft.com/office/drawing/2014/main" id="{B402C6E1-4918-7675-6DA1-72D5AAA3A6F1}"/>
              </a:ext>
            </a:extLst>
          </p:cNvPr>
          <p:cNvSpPr txBox="1"/>
          <p:nvPr/>
        </p:nvSpPr>
        <p:spPr>
          <a:xfrm>
            <a:off x="5580244" y="490045"/>
            <a:ext cx="126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(1/</a:t>
            </a:r>
            <a:r>
              <a:rPr lang="el-GR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3</a:t>
            </a:r>
            <a:r>
              <a:rPr lang="en-US" sz="3000" b="1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/>
                <a:sym typeface="Cambria Math"/>
              </a:rPr>
              <a:t>)</a:t>
            </a:r>
            <a:endParaRPr sz="3000" b="1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/>
              <a:sym typeface="Cambria Math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1760</Words>
  <Application>Microsoft Office PowerPoint</Application>
  <PresentationFormat>Προβολή στην οθόνη (16:9)</PresentationFormat>
  <Paragraphs>243</Paragraphs>
  <Slides>23</Slides>
  <Notes>23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9" baseType="lpstr">
      <vt:lpstr>Cambria Math</vt:lpstr>
      <vt:lpstr>Arial</vt:lpstr>
      <vt:lpstr>Walter Turncoat</vt:lpstr>
      <vt:lpstr>Sniglet</vt:lpstr>
      <vt:lpstr>Segoe UI Symbol</vt:lpstr>
      <vt:lpstr>Ursula template</vt:lpstr>
      <vt:lpstr>Violence Detection in Movies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Violence Detection in Movies</dc:title>
  <cp:lastModifiedBy>NATALIA KOLIOU</cp:lastModifiedBy>
  <cp:revision>105</cp:revision>
  <dcterms:modified xsi:type="dcterms:W3CDTF">2023-07-03T12:58:30Z</dcterms:modified>
</cp:coreProperties>
</file>