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258" r:id="rId5"/>
    <p:sldId id="259" r:id="rId6"/>
    <p:sldId id="263" r:id="rId7"/>
    <p:sldId id="260" r:id="rId8"/>
    <p:sldId id="270" r:id="rId9"/>
    <p:sldId id="261" r:id="rId10"/>
    <p:sldId id="265" r:id="rId11"/>
    <p:sldId id="262" r:id="rId12"/>
    <p:sldId id="268" r:id="rId13"/>
    <p:sldId id="271" r:id="rId14"/>
    <p:sldId id="267" r:id="rId15"/>
    <p:sldId id="269" r:id="rId16"/>
    <p:sldId id="272" r:id="rId17"/>
    <p:sldId id="266" r:id="rId18"/>
  </p:sldIdLst>
  <p:sldSz cx="12192000" cy="6858000"/>
  <p:notesSz cx="6858000" cy="9144000"/>
  <p:defaultTextStyle>
    <a:defPPr rtl="0">
      <a:defRPr lang="el-g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234" autoAdjust="0"/>
  </p:normalViewPr>
  <p:slideViewPr>
    <p:cSldViewPr snapToGrid="0">
      <p:cViewPr varScale="1">
        <p:scale>
          <a:sx n="60" d="100"/>
          <a:sy n="60" d="100"/>
        </p:scale>
        <p:origin x="1098"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dirty="0"/>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3A86C8-7A0A-4F5B-BEC7-9FBCD69EEE61}" type="datetime1">
              <a:rPr lang="el-GR" smtClean="0"/>
              <a:t>17/10/2020</a:t>
            </a:fld>
            <a:endParaRPr lang="el-GR"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dirty="0"/>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0FB2356-45F8-4CBB-BBF8-E3F4E0C0F34E}" type="slidenum">
              <a:rPr lang="el-GR" smtClean="0"/>
              <a:t>‹#›</a:t>
            </a:fld>
            <a:endParaRPr lang="el-GR" dirty="0"/>
          </a:p>
        </p:txBody>
      </p:sp>
    </p:spTree>
    <p:extLst>
      <p:ext uri="{BB962C8B-B14F-4D97-AF65-F5344CB8AC3E}">
        <p14:creationId xmlns:p14="http://schemas.microsoft.com/office/powerpoint/2010/main" val="4086827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noProof="0"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C1320B-6382-42E0-9BE3-6A97F6B73FBE}" type="datetime1">
              <a:rPr lang="el-GR" noProof="0" smtClean="0"/>
              <a:t>17/10/2020</a:t>
            </a:fld>
            <a:endParaRPr lang="el-GR" noProof="0"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noProof="0"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GR" noProof="0" dirty="0"/>
              <a:t>Κάντε κλικ για επεξεργασία των στυλ κειμένου του υποδείγματος</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noProof="0"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900A82-9926-4DBA-8BA5-A22EEB8ACF8E}" type="slidenum">
              <a:rPr lang="el-GR" noProof="0" smtClean="0"/>
              <a:t>‹#›</a:t>
            </a:fld>
            <a:endParaRPr lang="el-GR" noProof="0"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rtlCol="0"/>
          <a:lstStyle/>
          <a:p>
            <a:pPr rtl="0"/>
            <a:endParaRPr lang="el-GR" dirty="0"/>
          </a:p>
        </p:txBody>
      </p:sp>
      <p:sp>
        <p:nvSpPr>
          <p:cNvPr id="4" name="Θέση αριθμού διαφάνειας 3"/>
          <p:cNvSpPr>
            <a:spLocks noGrp="1"/>
          </p:cNvSpPr>
          <p:nvPr>
            <p:ph type="sldNum" sz="quarter" idx="10"/>
          </p:nvPr>
        </p:nvSpPr>
        <p:spPr/>
        <p:txBody>
          <a:bodyPr rtlCol="0"/>
          <a:lstStyle/>
          <a:p>
            <a:pPr rtl="0"/>
            <a:fld id="{9C900A82-9926-4DBA-8BA5-A22EEB8ACF8E}" type="slidenum">
              <a:rPr lang="el-GR" smtClean="0"/>
              <a:t>1</a:t>
            </a:fld>
            <a:endParaRPr lang="el-GR" dirty="0"/>
          </a:p>
        </p:txBody>
      </p:sp>
    </p:spTree>
    <p:extLst>
      <p:ext uri="{BB962C8B-B14F-4D97-AF65-F5344CB8AC3E}">
        <p14:creationId xmlns:p14="http://schemas.microsoft.com/office/powerpoint/2010/main" val="56157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Smartphone -&gt; e-ticket </a:t>
            </a:r>
            <a:endParaRPr lang="el-GR" dirty="0" smtClean="0"/>
          </a:p>
          <a:p>
            <a:r>
              <a:rPr lang="el-GR" dirty="0" smtClean="0"/>
              <a:t>Στόχος -&gt; αφού συλλέξουμε</a:t>
            </a:r>
            <a:r>
              <a:rPr lang="el-GR" baseline="0" dirty="0" smtClean="0"/>
              <a:t> τα δεδομένα</a:t>
            </a:r>
            <a:endParaRPr lang="el-GR" dirty="0"/>
          </a:p>
        </p:txBody>
      </p:sp>
      <p:sp>
        <p:nvSpPr>
          <p:cNvPr id="4" name="Slide Number Placeholder 3"/>
          <p:cNvSpPr>
            <a:spLocks noGrp="1"/>
          </p:cNvSpPr>
          <p:nvPr>
            <p:ph type="sldNum" sz="quarter" idx="10"/>
          </p:nvPr>
        </p:nvSpPr>
        <p:spPr/>
        <p:txBody>
          <a:bodyPr/>
          <a:lstStyle/>
          <a:p>
            <a:pPr rtl="0"/>
            <a:fld id="{9C900A82-9926-4DBA-8BA5-A22EEB8ACF8E}" type="slidenum">
              <a:rPr lang="el-GR" noProof="0" smtClean="0"/>
              <a:t>2</a:t>
            </a:fld>
            <a:endParaRPr lang="el-GR" noProof="0" dirty="0"/>
          </a:p>
        </p:txBody>
      </p:sp>
    </p:spTree>
    <p:extLst>
      <p:ext uri="{BB962C8B-B14F-4D97-AF65-F5344CB8AC3E}">
        <p14:creationId xmlns:p14="http://schemas.microsoft.com/office/powerpoint/2010/main" val="162667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pPr rtl="0"/>
            <a:fld id="{9C900A82-9926-4DBA-8BA5-A22EEB8ACF8E}" type="slidenum">
              <a:rPr lang="el-GR" noProof="0" smtClean="0"/>
              <a:t>4</a:t>
            </a:fld>
            <a:endParaRPr lang="el-GR" noProof="0" dirty="0"/>
          </a:p>
        </p:txBody>
      </p:sp>
    </p:spTree>
    <p:extLst>
      <p:ext uri="{BB962C8B-B14F-4D97-AF65-F5344CB8AC3E}">
        <p14:creationId xmlns:p14="http://schemas.microsoft.com/office/powerpoint/2010/main" val="82143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l-GR" sz="1200" kern="1200" dirty="0" smtClean="0">
                <a:solidFill>
                  <a:schemeClr val="tx1"/>
                </a:solidFill>
                <a:effectLst/>
                <a:latin typeface="+mn-lt"/>
                <a:ea typeface="+mn-ea"/>
                <a:cs typeface="+mn-cs"/>
              </a:rPr>
              <a:t>Πάτημα του ποντικιού, όπου πρέπει να βρούμε ποιο αντικείμενο κλίκαρε ο χρήστης</a:t>
            </a:r>
          </a:p>
          <a:p>
            <a:pPr lvl="0"/>
            <a:r>
              <a:rPr lang="el-GR" sz="1200" kern="1200" dirty="0" smtClean="0">
                <a:solidFill>
                  <a:schemeClr val="tx1"/>
                </a:solidFill>
                <a:effectLst/>
                <a:latin typeface="+mn-lt"/>
                <a:ea typeface="+mn-ea"/>
                <a:cs typeface="+mn-cs"/>
              </a:rPr>
              <a:t>Μετακίνηση του ποντικιού, όπου πρέπει να κουνήσουμε το αντικείμενο</a:t>
            </a:r>
          </a:p>
          <a:p>
            <a:pPr lvl="0"/>
            <a:r>
              <a:rPr lang="el-GR" sz="1200" kern="1200" dirty="0" smtClean="0">
                <a:solidFill>
                  <a:schemeClr val="tx1"/>
                </a:solidFill>
                <a:effectLst/>
                <a:latin typeface="+mn-lt"/>
                <a:ea typeface="+mn-ea"/>
                <a:cs typeface="+mn-cs"/>
              </a:rPr>
              <a:t>Απελευθέρωση του ποντικιού, όπου πρέπει να αφήσουμε το αντικείμενο, ώστε να μην κουνιέται όταν μετακινούμε το ποντίκι</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Transform:</a:t>
            </a:r>
            <a:r>
              <a:rPr lang="en-US" sz="1200" kern="1200" baseline="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Αυτό υποδηλώνει το πόσο μετακινήθηκε το αντικείμενο σε σχέση με την αρχική του θέση. Οπότε για να μπορέσουμε να υπολογίσουμε αργότερα την πραγματική θέση ενός αντικειμένου προσθέτουμε στην αρχική του θέση αυτό το χαρακτηριστικό. Για να γίνει περισσότερο κατανοητό ας δούμε ένα παράδειγμα.</a:t>
            </a:r>
          </a:p>
          <a:p>
            <a:endParaRPr lang="el-GR" dirty="0"/>
          </a:p>
        </p:txBody>
      </p:sp>
      <p:sp>
        <p:nvSpPr>
          <p:cNvPr id="4" name="Slide Number Placeholder 3"/>
          <p:cNvSpPr>
            <a:spLocks noGrp="1"/>
          </p:cNvSpPr>
          <p:nvPr>
            <p:ph type="sldNum" sz="quarter" idx="10"/>
          </p:nvPr>
        </p:nvSpPr>
        <p:spPr/>
        <p:txBody>
          <a:bodyPr/>
          <a:lstStyle/>
          <a:p>
            <a:pPr rtl="0"/>
            <a:fld id="{9C900A82-9926-4DBA-8BA5-A22EEB8ACF8E}" type="slidenum">
              <a:rPr lang="el-GR" noProof="0" smtClean="0"/>
              <a:t>8</a:t>
            </a:fld>
            <a:endParaRPr lang="el-GR" noProof="0" dirty="0"/>
          </a:p>
        </p:txBody>
      </p:sp>
    </p:spTree>
    <p:extLst>
      <p:ext uri="{BB962C8B-B14F-4D97-AF65-F5344CB8AC3E}">
        <p14:creationId xmlns:p14="http://schemas.microsoft.com/office/powerpoint/2010/main" val="178747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Walkable, non walkable: </a:t>
            </a:r>
            <a:r>
              <a:rPr lang="el-GR" dirty="0" smtClean="0"/>
              <a:t>Δηλαδή,</a:t>
            </a:r>
            <a:r>
              <a:rPr lang="el-GR" baseline="0" dirty="0" smtClean="0"/>
              <a:t> ο επισκέπτης μπορεί να περάσει μόνο από τα σημεία του πίνακα, που έχουν την τιμή 0</a:t>
            </a:r>
            <a:endParaRPr lang="el-GR" dirty="0"/>
          </a:p>
        </p:txBody>
      </p:sp>
      <p:sp>
        <p:nvSpPr>
          <p:cNvPr id="4" name="Slide Number Placeholder 3"/>
          <p:cNvSpPr>
            <a:spLocks noGrp="1"/>
          </p:cNvSpPr>
          <p:nvPr>
            <p:ph type="sldNum" sz="quarter" idx="10"/>
          </p:nvPr>
        </p:nvSpPr>
        <p:spPr/>
        <p:txBody>
          <a:bodyPr/>
          <a:lstStyle/>
          <a:p>
            <a:pPr rtl="0"/>
            <a:fld id="{9C900A82-9926-4DBA-8BA5-A22EEB8ACF8E}" type="slidenum">
              <a:rPr lang="el-GR" noProof="0" smtClean="0"/>
              <a:t>11</a:t>
            </a:fld>
            <a:endParaRPr lang="el-GR" noProof="0" dirty="0"/>
          </a:p>
        </p:txBody>
      </p:sp>
    </p:spTree>
    <p:extLst>
      <p:ext uri="{BB962C8B-B14F-4D97-AF65-F5344CB8AC3E}">
        <p14:creationId xmlns:p14="http://schemas.microsoft.com/office/powerpoint/2010/main" val="8478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7" name="Ομάδα 6"/>
          <p:cNvGrpSpPr/>
          <p:nvPr/>
        </p:nvGrpSpPr>
        <p:grpSpPr>
          <a:xfrm>
            <a:off x="0" y="-8467"/>
            <a:ext cx="12192000" cy="6866467"/>
            <a:chOff x="0" y="-8467"/>
            <a:chExt cx="12192000" cy="6866467"/>
          </a:xfrm>
        </p:grpSpPr>
        <p:cxnSp>
          <p:nvCxnSpPr>
            <p:cNvPr id="32" name="Ευθεία γραμμή σύνδεσης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Ευθεία γραμμή σύνδεσης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Ορθογώνιο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Ορθογώνιο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Ισοσκελές τρίγωνο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Ορθογώνιο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Ορθογώνιο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Ορθογώνιο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Ισοσκελές τρίγωνο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Ισοσκελές τρίγωνο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Τίτλος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el-GR" noProof="0"/>
              <a:t>Κάντε κλικ για να επεξεργαστείτε τον τίτλο υποδείγματος</a:t>
            </a:r>
            <a:endParaRPr lang="el-GR" noProof="0" dirty="0"/>
          </a:p>
        </p:txBody>
      </p:sp>
      <p:sp>
        <p:nvSpPr>
          <p:cNvPr id="3" name="Υπότιτλος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l-GR" noProof="0"/>
              <a:t>Κάντε κλικ για να επεξεργαστείτε τον υπότιτλο του υποδείγματος</a:t>
            </a:r>
            <a:endParaRPr lang="el-GR" noProof="0" dirty="0"/>
          </a:p>
        </p:txBody>
      </p:sp>
      <p:sp>
        <p:nvSpPr>
          <p:cNvPr id="4" name="Θέση ημερομηνίας 3"/>
          <p:cNvSpPr>
            <a:spLocks noGrp="1"/>
          </p:cNvSpPr>
          <p:nvPr>
            <p:ph type="dt" sz="half" idx="10"/>
          </p:nvPr>
        </p:nvSpPr>
        <p:spPr/>
        <p:txBody>
          <a:bodyPr rtlCol="0"/>
          <a:lstStyle/>
          <a:p>
            <a:pPr rtl="0"/>
            <a:fld id="{A1AAB6B8-68B5-44A2-8C51-7C6BF5763CB9}"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el-GR" noProof="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κειμένου υποδείγματος</a:t>
            </a:r>
          </a:p>
        </p:txBody>
      </p:sp>
      <p:sp>
        <p:nvSpPr>
          <p:cNvPr id="4" name="Θέση ημερομηνίας 3"/>
          <p:cNvSpPr>
            <a:spLocks noGrp="1"/>
          </p:cNvSpPr>
          <p:nvPr>
            <p:ph type="dt" sz="half" idx="10"/>
          </p:nvPr>
        </p:nvSpPr>
        <p:spPr/>
        <p:txBody>
          <a:bodyPr rtlCol="0"/>
          <a:lstStyle/>
          <a:p>
            <a:pPr rtl="0"/>
            <a:fld id="{C3B8AD2B-FCB4-4DFE-9EFD-DFF3BAC88E7D}"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Απόσπασμ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l-GR" noProof="0"/>
              <a:t>Κάντε κλικ για να επεξεργαστείτε τον τίτλο υποδείγματος</a:t>
            </a:r>
            <a:endParaRPr lang="el-GR" noProof="0" dirty="0"/>
          </a:p>
        </p:txBody>
      </p:sp>
      <p:sp>
        <p:nvSpPr>
          <p:cNvPr id="23" name="Θέση κειμένου 9"/>
          <p:cNvSpPr>
            <a:spLocks noGrp="1"/>
          </p:cNvSpPr>
          <p:nvPr>
            <p:ph type="body" sz="quarter" idx="13"/>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l-GR" noProof="0"/>
              <a:t>Στυλ κειμένου υποδείγματος</a:t>
            </a:r>
          </a:p>
        </p:txBody>
      </p:sp>
      <p:sp>
        <p:nvSpPr>
          <p:cNvPr id="3" name="Θέση κειμένου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κειμένου υποδείγματος</a:t>
            </a:r>
          </a:p>
        </p:txBody>
      </p:sp>
      <p:sp>
        <p:nvSpPr>
          <p:cNvPr id="4" name="Θέση ημερομηνίας 3"/>
          <p:cNvSpPr>
            <a:spLocks noGrp="1"/>
          </p:cNvSpPr>
          <p:nvPr>
            <p:ph type="dt" sz="half" idx="10"/>
          </p:nvPr>
        </p:nvSpPr>
        <p:spPr/>
        <p:txBody>
          <a:bodyPr rtlCol="0"/>
          <a:lstStyle/>
          <a:p>
            <a:pPr rtl="0"/>
            <a:fld id="{153D50B1-671B-4095-9A0C-B17137538344}"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
        <p:nvSpPr>
          <p:cNvPr id="20" name="Πλαίσιο κειμένου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el-GR" sz="8000" noProof="0" dirty="0">
                <a:ln w="3175" cmpd="sng">
                  <a:noFill/>
                </a:ln>
                <a:solidFill>
                  <a:schemeClr val="accent1">
                    <a:lumMod val="60000"/>
                    <a:lumOff val="40000"/>
                  </a:schemeClr>
                </a:solidFill>
                <a:effectLst/>
                <a:latin typeface="Arial"/>
              </a:rPr>
              <a:t>“</a:t>
            </a:r>
          </a:p>
        </p:txBody>
      </p:sp>
      <p:sp>
        <p:nvSpPr>
          <p:cNvPr id="22" name="Πλαίσιο κειμένου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l-GR" sz="8000" noProof="0" dirty="0">
                <a:ln w="3175" cmpd="sng">
                  <a:noFill/>
                </a:ln>
                <a:solidFill>
                  <a:schemeClr val="accent1">
                    <a:lumMod val="60000"/>
                    <a:lumOff val="40000"/>
                  </a:schemeClr>
                </a:solidFill>
                <a:latin typeface="Arial"/>
              </a:rPr>
              <a:t>”</a:t>
            </a:r>
            <a:endParaRPr lang="el-GR" noProof="0"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Τίτλος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el-GR" noProof="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κειμένου υποδείγματος</a:t>
            </a:r>
          </a:p>
        </p:txBody>
      </p:sp>
      <p:sp>
        <p:nvSpPr>
          <p:cNvPr id="4" name="Θέση ημερομηνίας 3"/>
          <p:cNvSpPr>
            <a:spLocks noGrp="1"/>
          </p:cNvSpPr>
          <p:nvPr>
            <p:ph type="dt" sz="half" idx="10"/>
          </p:nvPr>
        </p:nvSpPr>
        <p:spPr/>
        <p:txBody>
          <a:bodyPr rtlCol="0"/>
          <a:lstStyle/>
          <a:p>
            <a:pPr rtl="0"/>
            <a:fld id="{EEA99F4F-E52D-4C8C-8518-C4DF99A9FF98}"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αποσπάσματος">
    <p:spTree>
      <p:nvGrpSpPr>
        <p:cNvPr id="1" name=""/>
        <p:cNvGrpSpPr/>
        <p:nvPr/>
      </p:nvGrpSpPr>
      <p:grpSpPr>
        <a:xfrm>
          <a:off x="0" y="0"/>
          <a:ext cx="0" cy="0"/>
          <a:chOff x="0" y="0"/>
          <a:chExt cx="0" cy="0"/>
        </a:xfrm>
      </p:grpSpPr>
      <p:sp>
        <p:nvSpPr>
          <p:cNvPr id="2" name="Τίτλος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l-GR" noProof="0"/>
              <a:t>Κάντε κλικ για να επεξεργαστείτε τον τίτλο υποδείγματος</a:t>
            </a:r>
            <a:endParaRPr lang="el-GR" noProof="0" dirty="0"/>
          </a:p>
        </p:txBody>
      </p:sp>
      <p:sp>
        <p:nvSpPr>
          <p:cNvPr id="23" name="Θέση κειμένου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l-GR" noProof="0"/>
              <a:t>Στυλ κειμένου υποδείγματος</a:t>
            </a:r>
          </a:p>
        </p:txBody>
      </p:sp>
      <p:sp>
        <p:nvSpPr>
          <p:cNvPr id="3" name="Θέση κειμένου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κειμένου υποδείγματος</a:t>
            </a:r>
          </a:p>
        </p:txBody>
      </p:sp>
      <p:sp>
        <p:nvSpPr>
          <p:cNvPr id="4" name="Θέση ημερομηνίας 3"/>
          <p:cNvSpPr>
            <a:spLocks noGrp="1"/>
          </p:cNvSpPr>
          <p:nvPr>
            <p:ph type="dt" sz="half" idx="10"/>
          </p:nvPr>
        </p:nvSpPr>
        <p:spPr/>
        <p:txBody>
          <a:bodyPr rtlCol="0"/>
          <a:lstStyle/>
          <a:p>
            <a:pPr rtl="0"/>
            <a:fld id="{8EC610B4-02A2-4792-8BA6-7C554102C05C}"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
        <p:nvSpPr>
          <p:cNvPr id="24" name="Πλαίσιο κειμένου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el-GR" sz="8000" noProof="0" dirty="0">
                <a:ln w="3175" cmpd="sng">
                  <a:noFill/>
                </a:ln>
                <a:solidFill>
                  <a:schemeClr val="accent1">
                    <a:lumMod val="60000"/>
                    <a:lumOff val="40000"/>
                  </a:schemeClr>
                </a:solidFill>
                <a:effectLst/>
                <a:latin typeface="Arial"/>
              </a:rPr>
              <a:t>“</a:t>
            </a:r>
          </a:p>
        </p:txBody>
      </p:sp>
      <p:sp>
        <p:nvSpPr>
          <p:cNvPr id="25" name="Πλαίσιο κειμένου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l-GR" sz="8000" noProof="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Σωστό ή λάθος">
    <p:spTree>
      <p:nvGrpSpPr>
        <p:cNvPr id="1" name=""/>
        <p:cNvGrpSpPr/>
        <p:nvPr/>
      </p:nvGrpSpPr>
      <p:grpSpPr>
        <a:xfrm>
          <a:off x="0" y="0"/>
          <a:ext cx="0" cy="0"/>
          <a:chOff x="0" y="0"/>
          <a:chExt cx="0" cy="0"/>
        </a:xfrm>
      </p:grpSpPr>
      <p:sp>
        <p:nvSpPr>
          <p:cNvPr id="2" name="Τίτλος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el-GR" noProof="0"/>
              <a:t>Κάντε κλικ για να επεξεργαστείτε τον τίτλο υποδείγματος</a:t>
            </a:r>
            <a:endParaRPr lang="el-GR" noProof="0" dirty="0"/>
          </a:p>
        </p:txBody>
      </p:sp>
      <p:sp>
        <p:nvSpPr>
          <p:cNvPr id="23" name="Θέση κειμένου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l-GR" noProof="0"/>
              <a:t>Στυλ κειμένου υποδείγματος</a:t>
            </a:r>
          </a:p>
        </p:txBody>
      </p:sp>
      <p:sp>
        <p:nvSpPr>
          <p:cNvPr id="3" name="Θέση κειμένου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κειμένου υποδείγματος</a:t>
            </a:r>
          </a:p>
        </p:txBody>
      </p:sp>
      <p:sp>
        <p:nvSpPr>
          <p:cNvPr id="4" name="Θέση ημερομηνίας 3"/>
          <p:cNvSpPr>
            <a:spLocks noGrp="1"/>
          </p:cNvSpPr>
          <p:nvPr>
            <p:ph type="dt" sz="half" idx="10"/>
          </p:nvPr>
        </p:nvSpPr>
        <p:spPr/>
        <p:txBody>
          <a:bodyPr rtlCol="0"/>
          <a:lstStyle/>
          <a:p>
            <a:pPr rtl="0"/>
            <a:fld id="{FF18157A-3E0F-4910-A2CD-E1AFBBFA0286}"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ημερομηνίας 3"/>
          <p:cNvSpPr>
            <a:spLocks noGrp="1"/>
          </p:cNvSpPr>
          <p:nvPr>
            <p:ph type="dt" sz="half" idx="10"/>
          </p:nvPr>
        </p:nvSpPr>
        <p:spPr/>
        <p:txBody>
          <a:bodyPr rtlCol="0"/>
          <a:lstStyle/>
          <a:p>
            <a:pPr rtl="0"/>
            <a:fld id="{1E5C3E47-C26F-4018-A4DB-10A952D9213A}"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89333C77-0158-454C-844F-B7AB9BD7DAD4}" type="slidenum">
              <a:rPr lang="el-GR" noProof="0" smtClean="0"/>
              <a:t>‹#›</a:t>
            </a:fld>
            <a:endParaRPr lang="el-GR"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7967673" y="609599"/>
            <a:ext cx="1304743" cy="5251451"/>
          </a:xfrm>
        </p:spPr>
        <p:txBody>
          <a:bodyPr vert="eaVert" rtlCol="0" anchor="ctr"/>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a:xfrm>
            <a:off x="677335" y="609600"/>
            <a:ext cx="7060150" cy="5251450"/>
          </a:xfrm>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ημερομηνίας 3"/>
          <p:cNvSpPr>
            <a:spLocks noGrp="1"/>
          </p:cNvSpPr>
          <p:nvPr>
            <p:ph type="dt" sz="half" idx="10"/>
          </p:nvPr>
        </p:nvSpPr>
        <p:spPr/>
        <p:txBody>
          <a:bodyPr rtlCol="0"/>
          <a:lstStyle/>
          <a:p>
            <a:pPr rtl="0"/>
            <a:fld id="{BF87FA63-839F-4A7A-8F67-DE673C6A7D55}"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lvl1pPr>
              <a:defRPr sz="3600"/>
            </a:lvl1pPr>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p:txBody>
          <a:bodyPr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ημερομηνίας 3"/>
          <p:cNvSpPr>
            <a:spLocks noGrp="1"/>
          </p:cNvSpPr>
          <p:nvPr>
            <p:ph type="dt" sz="half" idx="10"/>
          </p:nvPr>
        </p:nvSpPr>
        <p:spPr/>
        <p:txBody>
          <a:bodyPr rtlCol="0"/>
          <a:lstStyle/>
          <a:p>
            <a:pPr rtl="0"/>
            <a:fld id="{C365CC55-EFC5-4F42-AD36-68E03B5B9EFA}"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677335" y="2700867"/>
            <a:ext cx="8596668" cy="1826581"/>
          </a:xfrm>
        </p:spPr>
        <p:txBody>
          <a:bodyPr rtlCol="0" anchor="b"/>
          <a:lstStyle>
            <a:lvl1pPr algn="l">
              <a:defRPr sz="4000" b="0" cap="none"/>
            </a:lvl1pPr>
          </a:lstStyle>
          <a:p>
            <a:pPr rtl="0"/>
            <a:r>
              <a:rPr lang="el-GR" noProof="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κειμένου υποδείγματος</a:t>
            </a:r>
          </a:p>
        </p:txBody>
      </p:sp>
      <p:sp>
        <p:nvSpPr>
          <p:cNvPr id="4" name="Θέση ημερομηνίας 3"/>
          <p:cNvSpPr>
            <a:spLocks noGrp="1"/>
          </p:cNvSpPr>
          <p:nvPr>
            <p:ph type="dt" sz="half" idx="10"/>
          </p:nvPr>
        </p:nvSpPr>
        <p:spPr/>
        <p:txBody>
          <a:bodyPr rtlCol="0"/>
          <a:lstStyle/>
          <a:p>
            <a:pPr rtl="0"/>
            <a:fld id="{F3F38C66-2134-4AE6-965B-0C9DD7871968}" type="datetime1">
              <a:rPr lang="el-GR" noProof="0" smtClean="0"/>
              <a:t>17/10/2020</a:t>
            </a:fld>
            <a:endParaRPr lang="el-GR" noProof="0" dirty="0"/>
          </a:p>
        </p:txBody>
      </p:sp>
      <p:sp>
        <p:nvSpPr>
          <p:cNvPr id="5" name="Θέση υποσέλιδου 4"/>
          <p:cNvSpPr>
            <a:spLocks noGrp="1"/>
          </p:cNvSpPr>
          <p:nvPr>
            <p:ph type="ftr" sz="quarter" idx="11"/>
          </p:nvPr>
        </p:nvSpPr>
        <p:spPr/>
        <p:txBody>
          <a:bodyPr rtlCol="0"/>
          <a:lstStyle/>
          <a:p>
            <a:pPr rtl="0"/>
            <a:endParaRPr lang="el-GR" noProof="0" dirty="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sz="half" idx="1"/>
          </p:nvPr>
        </p:nvSpPr>
        <p:spPr>
          <a:xfrm>
            <a:off x="677334" y="2160589"/>
            <a:ext cx="4184035" cy="3880772"/>
          </a:xfrm>
        </p:spPr>
        <p:txBody>
          <a:bodyPr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περιεχομένου 3"/>
          <p:cNvSpPr>
            <a:spLocks noGrp="1"/>
          </p:cNvSpPr>
          <p:nvPr>
            <p:ph sz="half" idx="2"/>
          </p:nvPr>
        </p:nvSpPr>
        <p:spPr>
          <a:xfrm>
            <a:off x="5089970" y="2160589"/>
            <a:ext cx="4184034" cy="3880773"/>
          </a:xfrm>
        </p:spPr>
        <p:txBody>
          <a:bodyPr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ημερομηνίας 4"/>
          <p:cNvSpPr>
            <a:spLocks noGrp="1"/>
          </p:cNvSpPr>
          <p:nvPr>
            <p:ph type="dt" sz="half" idx="10"/>
          </p:nvPr>
        </p:nvSpPr>
        <p:spPr/>
        <p:txBody>
          <a:bodyPr rtlCol="0"/>
          <a:lstStyle/>
          <a:p>
            <a:pPr rtl="0"/>
            <a:fld id="{C4321C3F-D777-418E-B5A4-7C90BB3851E3}" type="datetime1">
              <a:rPr lang="el-GR" noProof="0" smtClean="0"/>
              <a:t>17/10/2020</a:t>
            </a:fld>
            <a:endParaRPr lang="el-GR" noProof="0" dirty="0"/>
          </a:p>
        </p:txBody>
      </p:sp>
      <p:sp>
        <p:nvSpPr>
          <p:cNvPr id="6" name="Θέση υποσέλιδου 5"/>
          <p:cNvSpPr>
            <a:spLocks noGrp="1"/>
          </p:cNvSpPr>
          <p:nvPr>
            <p:ph type="ftr" sz="quarter" idx="11"/>
          </p:nvPr>
        </p:nvSpPr>
        <p:spPr/>
        <p:txBody>
          <a:bodyPr rtlCol="0"/>
          <a:lstStyle/>
          <a:p>
            <a:pPr rtl="0"/>
            <a:endParaRPr lang="el-GR" noProof="0" dirty="0"/>
          </a:p>
        </p:txBody>
      </p:sp>
      <p:sp>
        <p:nvSpPr>
          <p:cNvPr id="7" name="Θέση αριθμού διαφάνειας 6"/>
          <p:cNvSpPr>
            <a:spLocks noGrp="1"/>
          </p:cNvSpPr>
          <p:nvPr>
            <p:ph type="sldNum" sz="quarter" idx="12"/>
          </p:nvPr>
        </p:nvSpPr>
        <p:spPr/>
        <p:txBody>
          <a:bodyPr rtlCol="0"/>
          <a:lstStyle/>
          <a:p>
            <a:pPr rtl="0"/>
            <a:fld id="{6FF9F0C5-380F-41C2-899A-BAC0F0927E16}" type="slidenum">
              <a:rPr lang="el-GR" noProof="0" smtClean="0"/>
              <a:t>‹#›</a:t>
            </a:fld>
            <a:endParaRPr lang="el-GR"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defRPr/>
            </a:lvl1pPr>
          </a:lstStyle>
          <a:p>
            <a:pPr rtl="0"/>
            <a:r>
              <a:rPr lang="el-GR" noProof="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4" name="Θέση περιεχομένου 3"/>
          <p:cNvSpPr>
            <a:spLocks noGrp="1"/>
          </p:cNvSpPr>
          <p:nvPr>
            <p:ph sz="half" idx="2"/>
          </p:nvPr>
        </p:nvSpPr>
        <p:spPr>
          <a:xfrm>
            <a:off x="675745" y="2737245"/>
            <a:ext cx="4185623" cy="3304117"/>
          </a:xfrm>
        </p:spPr>
        <p:txBody>
          <a:bodyPr rtlCol="0">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κειμένου 4"/>
          <p:cNvSpPr>
            <a:spLocks noGrp="1"/>
          </p:cNvSpPr>
          <p:nvPr>
            <p:ph type="body" sz="quarter" idx="3"/>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6" name="Θέση περιεχομένου 5"/>
          <p:cNvSpPr>
            <a:spLocks noGrp="1"/>
          </p:cNvSpPr>
          <p:nvPr>
            <p:ph sz="quarter" idx="4"/>
          </p:nvPr>
        </p:nvSpPr>
        <p:spPr>
          <a:xfrm>
            <a:off x="5088384" y="2737245"/>
            <a:ext cx="4185617" cy="3304117"/>
          </a:xfrm>
        </p:spPr>
        <p:txBody>
          <a:bodyPr rtlCol="0">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7" name="Θέση ημερομηνίας 6"/>
          <p:cNvSpPr>
            <a:spLocks noGrp="1"/>
          </p:cNvSpPr>
          <p:nvPr>
            <p:ph type="dt" sz="half" idx="10"/>
          </p:nvPr>
        </p:nvSpPr>
        <p:spPr/>
        <p:txBody>
          <a:bodyPr rtlCol="0"/>
          <a:lstStyle/>
          <a:p>
            <a:pPr rtl="0"/>
            <a:fld id="{ABC48C1A-8B8C-4CC8-A0CD-4C493EC3000D}" type="datetime1">
              <a:rPr lang="el-GR" noProof="0" smtClean="0"/>
              <a:t>17/10/2020</a:t>
            </a:fld>
            <a:endParaRPr lang="el-GR" noProof="0" dirty="0"/>
          </a:p>
        </p:txBody>
      </p:sp>
      <p:sp>
        <p:nvSpPr>
          <p:cNvPr id="8" name="Θέση υποσέλιδου 7"/>
          <p:cNvSpPr>
            <a:spLocks noGrp="1"/>
          </p:cNvSpPr>
          <p:nvPr>
            <p:ph type="ftr" sz="quarter" idx="11"/>
          </p:nvPr>
        </p:nvSpPr>
        <p:spPr/>
        <p:txBody>
          <a:bodyPr rtlCol="0"/>
          <a:lstStyle/>
          <a:p>
            <a:pPr rtl="0"/>
            <a:endParaRPr lang="el-GR" noProof="0" dirty="0"/>
          </a:p>
        </p:txBody>
      </p:sp>
      <p:sp>
        <p:nvSpPr>
          <p:cNvPr id="9" name="Θέση αριθμού διαφάνειας 8"/>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a:xfrm>
            <a:off x="677334" y="609600"/>
            <a:ext cx="8596668" cy="1320800"/>
          </a:xfrm>
        </p:spPr>
        <p:txBody>
          <a:bodyPr rtlCol="0"/>
          <a:lstStyle/>
          <a:p>
            <a:pPr rtl="0"/>
            <a:r>
              <a:rPr lang="el-GR" noProof="0"/>
              <a:t>Κάντε κλικ για να επεξεργαστείτε τον τίτλο υποδείγματος</a:t>
            </a:r>
            <a:endParaRPr lang="el-GR" noProof="0" dirty="0"/>
          </a:p>
        </p:txBody>
      </p:sp>
      <p:sp>
        <p:nvSpPr>
          <p:cNvPr id="3" name="Θέση ημερομηνίας 2"/>
          <p:cNvSpPr>
            <a:spLocks noGrp="1"/>
          </p:cNvSpPr>
          <p:nvPr>
            <p:ph type="dt" sz="half" idx="10"/>
          </p:nvPr>
        </p:nvSpPr>
        <p:spPr/>
        <p:txBody>
          <a:bodyPr rtlCol="0"/>
          <a:lstStyle/>
          <a:p>
            <a:pPr rtl="0"/>
            <a:fld id="{BB61C38D-20B3-4AEA-9F37-1412D30689B8}" type="datetime1">
              <a:rPr lang="el-GR" noProof="0" smtClean="0"/>
              <a:t>17/10/2020</a:t>
            </a:fld>
            <a:endParaRPr lang="el-GR" noProof="0" dirty="0"/>
          </a:p>
        </p:txBody>
      </p:sp>
      <p:sp>
        <p:nvSpPr>
          <p:cNvPr id="4" name="Θέση υποσέλιδου 3"/>
          <p:cNvSpPr>
            <a:spLocks noGrp="1"/>
          </p:cNvSpPr>
          <p:nvPr>
            <p:ph type="ftr" sz="quarter" idx="11"/>
          </p:nvPr>
        </p:nvSpPr>
        <p:spPr/>
        <p:txBody>
          <a:bodyPr rtlCol="0"/>
          <a:lstStyle/>
          <a:p>
            <a:pPr rtl="0"/>
            <a:endParaRPr lang="el-GR" noProof="0" dirty="0"/>
          </a:p>
        </p:txBody>
      </p:sp>
      <p:sp>
        <p:nvSpPr>
          <p:cNvPr id="5" name="Θέση αριθμού διαφάνειας 4"/>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p>
            <a:pPr rtl="0"/>
            <a:fld id="{BCA0FE6E-01B0-489E-8478-6F5CE6E4483C}" type="datetime1">
              <a:rPr lang="el-GR" noProof="0" smtClean="0"/>
              <a:t>17/10/2020</a:t>
            </a:fld>
            <a:endParaRPr lang="el-GR" noProof="0" dirty="0"/>
          </a:p>
        </p:txBody>
      </p:sp>
      <p:sp>
        <p:nvSpPr>
          <p:cNvPr id="3" name="Θέση υποσέλιδου 2"/>
          <p:cNvSpPr>
            <a:spLocks noGrp="1"/>
          </p:cNvSpPr>
          <p:nvPr>
            <p:ph type="ftr" sz="quarter" idx="11"/>
          </p:nvPr>
        </p:nvSpPr>
        <p:spPr/>
        <p:txBody>
          <a:bodyPr rtlCol="0"/>
          <a:lstStyle/>
          <a:p>
            <a:pPr rtl="0"/>
            <a:endParaRPr lang="el-GR" noProof="0" dirty="0"/>
          </a:p>
        </p:txBody>
      </p:sp>
      <p:sp>
        <p:nvSpPr>
          <p:cNvPr id="4" name="Θέση αριθμού διαφάνειας 3"/>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677334" y="1498604"/>
            <a:ext cx="3854528" cy="1278466"/>
          </a:xfrm>
        </p:spPr>
        <p:txBody>
          <a:bodyPr rtlCol="0" anchor="b">
            <a:normAutofit/>
          </a:bodyPr>
          <a:lstStyle>
            <a:lvl1pPr>
              <a:defRPr sz="2000"/>
            </a:lvl1pPr>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a:xfrm>
            <a:off x="4760461" y="514924"/>
            <a:ext cx="4513541" cy="5526437"/>
          </a:xfrm>
        </p:spPr>
        <p:txBody>
          <a:bodyPr rtlCol="0">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κειμένου 3"/>
          <p:cNvSpPr>
            <a:spLocks noGrp="1"/>
          </p:cNvSpPr>
          <p:nvPr>
            <p:ph type="body" sz="half" idx="2"/>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el-GR" noProof="0"/>
              <a:t>Στυλ κειμένου υποδείγματος</a:t>
            </a:r>
          </a:p>
        </p:txBody>
      </p:sp>
      <p:sp>
        <p:nvSpPr>
          <p:cNvPr id="5" name="Θέση ημερομηνίας 4"/>
          <p:cNvSpPr>
            <a:spLocks noGrp="1"/>
          </p:cNvSpPr>
          <p:nvPr>
            <p:ph type="dt" sz="half" idx="10"/>
          </p:nvPr>
        </p:nvSpPr>
        <p:spPr/>
        <p:txBody>
          <a:bodyPr rtlCol="0"/>
          <a:lstStyle/>
          <a:p>
            <a:pPr rtl="0"/>
            <a:fld id="{98146806-3299-4560-BC01-21E0B9FC1FE4}" type="datetime1">
              <a:rPr lang="el-GR" noProof="0" smtClean="0"/>
              <a:t>17/10/2020</a:t>
            </a:fld>
            <a:endParaRPr lang="el-GR" noProof="0" dirty="0"/>
          </a:p>
        </p:txBody>
      </p:sp>
      <p:sp>
        <p:nvSpPr>
          <p:cNvPr id="6" name="Θέση υποσέλιδου 5"/>
          <p:cNvSpPr>
            <a:spLocks noGrp="1"/>
          </p:cNvSpPr>
          <p:nvPr>
            <p:ph type="ftr" sz="quarter" idx="11"/>
          </p:nvPr>
        </p:nvSpPr>
        <p:spPr/>
        <p:txBody>
          <a:bodyPr rtlCol="0"/>
          <a:lstStyle/>
          <a:p>
            <a:pPr rtl="0"/>
            <a:endParaRPr lang="el-GR" noProof="0" dirty="0"/>
          </a:p>
        </p:txBody>
      </p:sp>
      <p:sp>
        <p:nvSpPr>
          <p:cNvPr id="7" name="Θέση αριθμού διαφάνειας 6"/>
          <p:cNvSpPr>
            <a:spLocks noGrp="1"/>
          </p:cNvSpPr>
          <p:nvPr>
            <p:ph type="sldNum" sz="quarter" idx="12"/>
          </p:nvPr>
        </p:nvSpPr>
        <p:spPr/>
        <p:txBody>
          <a:bodyPr rtlCol="0"/>
          <a:lstStyle/>
          <a:p>
            <a:pPr rtl="0"/>
            <a:fld id="{519954A3-9DFD-4C44-94BA-B95130A3BA1C}" type="slidenum">
              <a:rPr lang="el-GR" noProof="0" smtClean="0"/>
              <a:t>‹#›</a:t>
            </a:fld>
            <a:endParaRPr lang="el-GR"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el-GR" noProof="0"/>
              <a:t>Κάντε κλικ για να επεξεργαστείτε τον τίτλο υποδείγματος</a:t>
            </a:r>
            <a:endParaRPr lang="el-GR" noProof="0" dirty="0"/>
          </a:p>
        </p:txBody>
      </p:sp>
      <p:sp>
        <p:nvSpPr>
          <p:cNvPr id="3" name="Θέση εικόνας 2"/>
          <p:cNvSpPr>
            <a:spLocks noGrp="1" noChangeAspect="1"/>
          </p:cNvSpPr>
          <p:nvPr>
            <p:ph type="pic" idx="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l-GR" noProof="0"/>
              <a:t>Κάντε κλικ στο εικονίδιο για να προσθέσετε εικόνα</a:t>
            </a:r>
            <a:endParaRPr lang="el-GR" noProof="0" dirty="0"/>
          </a:p>
        </p:txBody>
      </p:sp>
      <p:sp>
        <p:nvSpPr>
          <p:cNvPr id="4" name="Θέση κειμένου 3"/>
          <p:cNvSpPr>
            <a:spLocks noGrp="1"/>
          </p:cNvSpPr>
          <p:nvPr>
            <p:ph type="body" sz="half" idx="2"/>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noProof="0"/>
              <a:t>Στυλ κειμένου υποδείγματος</a:t>
            </a:r>
          </a:p>
        </p:txBody>
      </p:sp>
      <p:sp>
        <p:nvSpPr>
          <p:cNvPr id="5" name="Θέση ημερομηνίας 4"/>
          <p:cNvSpPr>
            <a:spLocks noGrp="1"/>
          </p:cNvSpPr>
          <p:nvPr>
            <p:ph type="dt" sz="half" idx="10"/>
          </p:nvPr>
        </p:nvSpPr>
        <p:spPr/>
        <p:txBody>
          <a:bodyPr rtlCol="0"/>
          <a:lstStyle/>
          <a:p>
            <a:pPr rtl="0"/>
            <a:fld id="{C8F26F0F-BF00-4D39-9F3A-DB08D546CE2B}" type="datetime1">
              <a:rPr lang="el-GR" noProof="0" smtClean="0"/>
              <a:t>17/10/2020</a:t>
            </a:fld>
            <a:endParaRPr lang="el-GR" noProof="0" dirty="0"/>
          </a:p>
        </p:txBody>
      </p:sp>
      <p:sp>
        <p:nvSpPr>
          <p:cNvPr id="6" name="Θέση υποσέλιδου 5"/>
          <p:cNvSpPr>
            <a:spLocks noGrp="1"/>
          </p:cNvSpPr>
          <p:nvPr>
            <p:ph type="ftr" sz="quarter" idx="11"/>
          </p:nvPr>
        </p:nvSpPr>
        <p:spPr/>
        <p:txBody>
          <a:bodyPr rtlCol="0"/>
          <a:lstStyle/>
          <a:p>
            <a:pPr rtl="0"/>
            <a:endParaRPr lang="el-GR" noProof="0" dirty="0"/>
          </a:p>
        </p:txBody>
      </p:sp>
      <p:sp>
        <p:nvSpPr>
          <p:cNvPr id="7" name="Θέση αριθμού διαφάνειας 6"/>
          <p:cNvSpPr>
            <a:spLocks noGrp="1"/>
          </p:cNvSpPr>
          <p:nvPr>
            <p:ph type="sldNum" sz="quarter" idx="12"/>
          </p:nvPr>
        </p:nvSpPr>
        <p:spPr/>
        <p:txBody>
          <a:bodyPr rtlCol="0"/>
          <a:lstStyle/>
          <a:p>
            <a:pPr rtl="0"/>
            <a:fld id="{D57F1E4F-1CFF-5643-939E-217C01CDF565}" type="slidenum">
              <a:rPr lang="el-GR" noProof="0" smtClean="0"/>
              <a:pPr/>
              <a:t>‹#›</a:t>
            </a:fld>
            <a:endParaRPr lang="el-GR"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Ομάδα 6"/>
          <p:cNvGrpSpPr/>
          <p:nvPr/>
        </p:nvGrpSpPr>
        <p:grpSpPr>
          <a:xfrm>
            <a:off x="0" y="-8467"/>
            <a:ext cx="12192000" cy="6866467"/>
            <a:chOff x="0" y="-8467"/>
            <a:chExt cx="12192000" cy="6866467"/>
          </a:xfrm>
        </p:grpSpPr>
        <p:cxnSp>
          <p:nvCxnSpPr>
            <p:cNvPr id="20" name="Ευθεία γραμμή σύνδεσης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Ευθεία γραμμή σύνδεσης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Ορθογώνιο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Ορθογώνιο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Ισοσκελές τρίγωνο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Ορθογώνιο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Ορθογώνιο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Ορθογώνιο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Ισοσκελές τρίγωνο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Ισοσκελές τρίγωνο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Θέση τίτλου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el-GR" noProof="0" dirty="0"/>
              <a:t>Κάντε κλικ για να επεξεργαστείτε το Στυλ κύριου τίτλου</a:t>
            </a:r>
          </a:p>
        </p:txBody>
      </p:sp>
      <p:sp>
        <p:nvSpPr>
          <p:cNvPr id="3" name="Θέση κειμένου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el-GR" noProof="0" dirty="0"/>
              <a:t>Κάντε κλικ για επεξεργασία των στυλ κειμένου του υποδείγματος</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4" name="Θέση ημερομηνίας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185EC248-CEC9-407B-9A07-8BF943973CF7}" type="datetime1">
              <a:rPr lang="el-GR" noProof="0" smtClean="0"/>
              <a:t>17/10/2020</a:t>
            </a:fld>
            <a:endParaRPr lang="el-GR" noProof="0" dirty="0"/>
          </a:p>
        </p:txBody>
      </p:sp>
      <p:sp>
        <p:nvSpPr>
          <p:cNvPr id="5" name="Θέση υποσέλιδου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l-GR" noProof="0" dirty="0"/>
          </a:p>
        </p:txBody>
      </p:sp>
      <p:sp>
        <p:nvSpPr>
          <p:cNvPr id="6" name="Θέση αριθμού διαφάνειας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el-GR" noProof="0" smtClean="0"/>
              <a:pPr/>
              <a:t>‹#›</a:t>
            </a:fld>
            <a:endParaRPr lang="el-GR"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Ορθογώνιο 30">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cxnSp>
        <p:nvCxnSpPr>
          <p:cNvPr id="33" name="Ευθεία γραμμή σύνδεσης 32">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Ευθεία γραμμή σύνδεσης 34">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Ορθογώνιο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Ορθογώνιο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Ισοσκελές τρίγωνο 40">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Ορθογώνιο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Ισοσκελές τρίγωνο 44">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Ελεύθερη σχεδίαση: Σχήμα 46">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49" name="Ισοσκελές τρίγωνο 48">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2" name="Τίτλος 1">
            <a:extLst>
              <a:ext uri="{FF2B5EF4-FFF2-40B4-BE49-F238E27FC236}">
                <a16:creationId xmlns:a16="http://schemas.microsoft.com/office/drawing/2014/main" id="{042C1D04-249B-46E2-9FAF-8DF29CC445DB}"/>
              </a:ext>
            </a:extLst>
          </p:cNvPr>
          <p:cNvSpPr>
            <a:spLocks noGrp="1"/>
          </p:cNvSpPr>
          <p:nvPr>
            <p:ph type="ctrTitle"/>
          </p:nvPr>
        </p:nvSpPr>
        <p:spPr>
          <a:xfrm>
            <a:off x="4380740" y="2755035"/>
            <a:ext cx="7693458" cy="2363047"/>
          </a:xfrm>
        </p:spPr>
        <p:txBody>
          <a:bodyPr rtlCol="0">
            <a:normAutofit/>
          </a:bodyPr>
          <a:lstStyle/>
          <a:p>
            <a:pPr algn="l"/>
            <a:r>
              <a:rPr lang="el-GR" sz="3200" dirty="0">
                <a:solidFill>
                  <a:srgbClr val="FFFFFF"/>
                </a:solidFill>
              </a:rPr>
              <a:t>Σχεδιασμός και υλοποίηση διαδικτυακού περιβάλλοντος προσομοίωσης κίνησης επισκεπτών σε μουσεία εσωτερικού χώρου</a:t>
            </a:r>
          </a:p>
        </p:txBody>
      </p:sp>
      <p:sp>
        <p:nvSpPr>
          <p:cNvPr id="3" name="Υπότιτλος 2">
            <a:extLst>
              <a:ext uri="{FF2B5EF4-FFF2-40B4-BE49-F238E27FC236}">
                <a16:creationId xmlns:a16="http://schemas.microsoft.com/office/drawing/2014/main" id="{728B1921-F533-4F9E-8BF6-80EC4D451D77}"/>
              </a:ext>
            </a:extLst>
          </p:cNvPr>
          <p:cNvSpPr>
            <a:spLocks noGrp="1"/>
          </p:cNvSpPr>
          <p:nvPr>
            <p:ph type="subTitle" idx="1"/>
          </p:nvPr>
        </p:nvSpPr>
        <p:spPr>
          <a:xfrm>
            <a:off x="4419137" y="5434789"/>
            <a:ext cx="6112077" cy="1186108"/>
          </a:xfrm>
        </p:spPr>
        <p:txBody>
          <a:bodyPr rtlCol="0">
            <a:normAutofit/>
          </a:bodyPr>
          <a:lstStyle/>
          <a:p>
            <a:pPr algn="l" rtl="0"/>
            <a:r>
              <a:rPr lang="el-GR" dirty="0">
                <a:solidFill>
                  <a:srgbClr val="FFFFFF">
                    <a:alpha val="70000"/>
                  </a:srgbClr>
                </a:solidFill>
              </a:rPr>
              <a:t>Κουτρουμάνης Νικόλαος-Σπυρίδων </a:t>
            </a:r>
          </a:p>
          <a:p>
            <a:pPr algn="l" rtl="0"/>
            <a:r>
              <a:rPr lang="el-GR" dirty="0" err="1">
                <a:solidFill>
                  <a:srgbClr val="FFFFFF">
                    <a:alpha val="70000"/>
                  </a:srgbClr>
                </a:solidFill>
              </a:rPr>
              <a:t>Λαλουδάκης</a:t>
            </a:r>
            <a:r>
              <a:rPr lang="el-GR" dirty="0">
                <a:solidFill>
                  <a:srgbClr val="FFFFFF">
                    <a:alpha val="70000"/>
                  </a:srgbClr>
                </a:solidFill>
              </a:rPr>
              <a:t> Κωνσταντίνος</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2438" y="507331"/>
            <a:ext cx="5667375" cy="6118057"/>
          </a:xfrm>
          <a:prstGeom prst="rect">
            <a:avLst/>
          </a:prstGeom>
        </p:spPr>
      </p:pic>
      <p:pic>
        <p:nvPicPr>
          <p:cNvPr id="6" name="Picture 5"/>
          <p:cNvPicPr>
            <a:picLocks noChangeAspect="1"/>
          </p:cNvPicPr>
          <p:nvPr/>
        </p:nvPicPr>
        <p:blipFill>
          <a:blip r:embed="rId3"/>
          <a:stretch>
            <a:fillRect/>
          </a:stretch>
        </p:blipFill>
        <p:spPr>
          <a:xfrm>
            <a:off x="5929813" y="753980"/>
            <a:ext cx="5569851" cy="4605838"/>
          </a:xfrm>
          <a:prstGeom prst="rect">
            <a:avLst/>
          </a:prstGeom>
        </p:spPr>
      </p:pic>
    </p:spTree>
    <p:extLst>
      <p:ext uri="{BB962C8B-B14F-4D97-AF65-F5344CB8AC3E}">
        <p14:creationId xmlns:p14="http://schemas.microsoft.com/office/powerpoint/2010/main" val="1735902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Δημιουργία μονοπατιού</a:t>
            </a:r>
            <a:endParaRPr lang="el-GR" dirty="0"/>
          </a:p>
        </p:txBody>
      </p:sp>
      <p:sp>
        <p:nvSpPr>
          <p:cNvPr id="3" name="Content Placeholder 2"/>
          <p:cNvSpPr>
            <a:spLocks noGrp="1"/>
          </p:cNvSpPr>
          <p:nvPr>
            <p:ph idx="1"/>
          </p:nvPr>
        </p:nvSpPr>
        <p:spPr/>
        <p:txBody>
          <a:bodyPr/>
          <a:lstStyle/>
          <a:p>
            <a:r>
              <a:rPr lang="el-GR" dirty="0" smtClean="0"/>
              <a:t>Χρήση της </a:t>
            </a:r>
            <a:r>
              <a:rPr lang="en-US" dirty="0" smtClean="0"/>
              <a:t>PathFinding.js</a:t>
            </a:r>
          </a:p>
          <a:p>
            <a:r>
              <a:rPr lang="el-GR" dirty="0" smtClean="0"/>
              <a:t>Εύρεση συντομότερου μονοπατιού ανάμεσα σε 2 σημεία</a:t>
            </a:r>
          </a:p>
          <a:p>
            <a:pPr lvl="1"/>
            <a:r>
              <a:rPr lang="el-GR" dirty="0" smtClean="0"/>
              <a:t>Δημιουργία ενός </a:t>
            </a:r>
            <a:r>
              <a:rPr lang="en-US" dirty="0" smtClean="0"/>
              <a:t>grid </a:t>
            </a:r>
            <a:r>
              <a:rPr lang="el-GR" dirty="0" smtClean="0"/>
              <a:t>με εμπόδια (0-&gt; </a:t>
            </a:r>
            <a:r>
              <a:rPr lang="en-US" dirty="0" smtClean="0"/>
              <a:t>walkable, 1-&gt; non walkable</a:t>
            </a:r>
            <a:r>
              <a:rPr lang="el-GR" dirty="0" smtClean="0"/>
              <a:t>)</a:t>
            </a:r>
          </a:p>
          <a:p>
            <a:r>
              <a:rPr lang="el-GR" dirty="0" smtClean="0"/>
              <a:t>Δυνατότητα επιλογής διαφόρων αλγορίθμων εύρεσης μονοπατιού</a:t>
            </a:r>
          </a:p>
          <a:p>
            <a:pPr lvl="1"/>
            <a:r>
              <a:rPr lang="en-US" dirty="0" smtClean="0"/>
              <a:t>A*, BFS, </a:t>
            </a:r>
            <a:r>
              <a:rPr lang="en-US" dirty="0" err="1" smtClean="0"/>
              <a:t>Dijkstra</a:t>
            </a:r>
            <a:endParaRPr lang="en-US" dirty="0" smtClean="0"/>
          </a:p>
          <a:p>
            <a:r>
              <a:rPr lang="el-GR" dirty="0" smtClean="0"/>
              <a:t>Εμπόδια:</a:t>
            </a:r>
          </a:p>
          <a:p>
            <a:pPr lvl="1"/>
            <a:r>
              <a:rPr lang="el-GR" dirty="0" smtClean="0"/>
              <a:t>Εξωτερικοί τοίχοι</a:t>
            </a:r>
          </a:p>
          <a:p>
            <a:pPr lvl="1"/>
            <a:r>
              <a:rPr lang="el-GR" dirty="0" smtClean="0"/>
              <a:t>Εσωτερικοί τοίχοι</a:t>
            </a:r>
          </a:p>
          <a:p>
            <a:pPr lvl="1"/>
            <a:r>
              <a:rPr lang="el-GR" dirty="0" smtClean="0"/>
              <a:t>Εκθέματα</a:t>
            </a:r>
            <a:endParaRPr lang="en-US" dirty="0"/>
          </a:p>
        </p:txBody>
      </p:sp>
    </p:spTree>
    <p:extLst>
      <p:ext uri="{BB962C8B-B14F-4D97-AF65-F5344CB8AC3E}">
        <p14:creationId xmlns:p14="http://schemas.microsoft.com/office/powerpoint/2010/main" val="3355004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Δημιουργία μονοπατιού</a:t>
            </a:r>
            <a:endParaRPr lang="el-GR" dirty="0"/>
          </a:p>
        </p:txBody>
      </p:sp>
      <p:pic>
        <p:nvPicPr>
          <p:cNvPr id="4" name="Picture 3"/>
          <p:cNvPicPr>
            <a:picLocks noChangeAspect="1"/>
          </p:cNvPicPr>
          <p:nvPr/>
        </p:nvPicPr>
        <p:blipFill>
          <a:blip r:embed="rId2"/>
          <a:stretch>
            <a:fillRect/>
          </a:stretch>
        </p:blipFill>
        <p:spPr>
          <a:xfrm>
            <a:off x="1495424" y="1993790"/>
            <a:ext cx="7351395" cy="3835510"/>
          </a:xfrm>
          <a:prstGeom prst="rect">
            <a:avLst/>
          </a:prstGeom>
        </p:spPr>
      </p:pic>
      <p:sp>
        <p:nvSpPr>
          <p:cNvPr id="5" name="Rectangle 4"/>
          <p:cNvSpPr/>
          <p:nvPr/>
        </p:nvSpPr>
        <p:spPr>
          <a:xfrm>
            <a:off x="1495425" y="3866146"/>
            <a:ext cx="2466976" cy="36897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Rectangle 5"/>
          <p:cNvSpPr/>
          <p:nvPr/>
        </p:nvSpPr>
        <p:spPr>
          <a:xfrm>
            <a:off x="6144126" y="1993790"/>
            <a:ext cx="401053" cy="225736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6930189" y="3866146"/>
            <a:ext cx="962527" cy="10587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3160295" y="1993790"/>
            <a:ext cx="1235242" cy="42856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181726" y="2807368"/>
            <a:ext cx="641685" cy="72189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4395537" y="3866146"/>
            <a:ext cx="625642" cy="7218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p:cNvSpPr txBox="1"/>
          <p:nvPr/>
        </p:nvSpPr>
        <p:spPr>
          <a:xfrm>
            <a:off x="834189" y="6224337"/>
            <a:ext cx="1764632" cy="461665"/>
          </a:xfrm>
          <a:prstGeom prst="rect">
            <a:avLst/>
          </a:prstGeom>
          <a:noFill/>
        </p:spPr>
        <p:txBody>
          <a:bodyPr wrap="square" rtlCol="0">
            <a:spAutoFit/>
          </a:bodyPr>
          <a:lstStyle/>
          <a:p>
            <a:pPr algn="ctr"/>
            <a:r>
              <a:rPr lang="el-GR" sz="2400" dirty="0" smtClean="0">
                <a:solidFill>
                  <a:srgbClr val="0070C0"/>
                </a:solidFill>
              </a:rPr>
              <a:t>Πόρτα</a:t>
            </a:r>
            <a:endParaRPr lang="el-GR" sz="2400" dirty="0">
              <a:solidFill>
                <a:srgbClr val="0070C0"/>
              </a:solidFill>
            </a:endParaRPr>
          </a:p>
        </p:txBody>
      </p:sp>
      <p:sp>
        <p:nvSpPr>
          <p:cNvPr id="22" name="TextBox 21"/>
          <p:cNvSpPr txBox="1"/>
          <p:nvPr/>
        </p:nvSpPr>
        <p:spPr>
          <a:xfrm>
            <a:off x="2646948" y="6224337"/>
            <a:ext cx="1815373" cy="461665"/>
          </a:xfrm>
          <a:prstGeom prst="rect">
            <a:avLst/>
          </a:prstGeom>
          <a:noFill/>
        </p:spPr>
        <p:txBody>
          <a:bodyPr wrap="square" rtlCol="0">
            <a:spAutoFit/>
          </a:bodyPr>
          <a:lstStyle/>
          <a:p>
            <a:pPr algn="ctr"/>
            <a:r>
              <a:rPr lang="el-GR" sz="2400" dirty="0">
                <a:solidFill>
                  <a:srgbClr val="FF0000"/>
                </a:solidFill>
              </a:rPr>
              <a:t>Ε</a:t>
            </a:r>
            <a:r>
              <a:rPr lang="el-GR" sz="2400" dirty="0" smtClean="0">
                <a:solidFill>
                  <a:srgbClr val="FF0000"/>
                </a:solidFill>
              </a:rPr>
              <a:t>κθεμα</a:t>
            </a:r>
            <a:endParaRPr lang="el-GR" sz="2400" dirty="0">
              <a:solidFill>
                <a:srgbClr val="FF0000"/>
              </a:solidFill>
            </a:endParaRPr>
          </a:p>
        </p:txBody>
      </p:sp>
      <p:sp>
        <p:nvSpPr>
          <p:cNvPr id="23" name="TextBox 22"/>
          <p:cNvSpPr txBox="1"/>
          <p:nvPr/>
        </p:nvSpPr>
        <p:spPr>
          <a:xfrm>
            <a:off x="4510448" y="6224337"/>
            <a:ext cx="2085473" cy="461665"/>
          </a:xfrm>
          <a:prstGeom prst="rect">
            <a:avLst/>
          </a:prstGeom>
          <a:noFill/>
        </p:spPr>
        <p:txBody>
          <a:bodyPr wrap="square" rtlCol="0">
            <a:spAutoFit/>
          </a:bodyPr>
          <a:lstStyle/>
          <a:p>
            <a:pPr algn="ctr"/>
            <a:r>
              <a:rPr lang="el-GR" sz="2400" dirty="0" smtClean="0">
                <a:solidFill>
                  <a:srgbClr val="92D050"/>
                </a:solidFill>
              </a:rPr>
              <a:t>Τοίχοι</a:t>
            </a:r>
            <a:endParaRPr lang="el-GR" sz="2400" dirty="0">
              <a:solidFill>
                <a:srgbClr val="92D050"/>
              </a:solidFill>
            </a:endParaRPr>
          </a:p>
        </p:txBody>
      </p:sp>
    </p:spTree>
    <p:extLst>
      <p:ext uri="{BB962C8B-B14F-4D97-AF65-F5344CB8AC3E}">
        <p14:creationId xmlns:p14="http://schemas.microsoft.com/office/powerpoint/2010/main" val="271661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 calcmode="lin" valueType="num">
                                      <p:cBhvr additive="base">
                                        <p:cTn id="2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anim calcmode="lin" valueType="num">
                                      <p:cBhvr additive="base">
                                        <p:cTn id="4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04851" y="1698699"/>
            <a:ext cx="6359384" cy="2786814"/>
          </a:xfrm>
          <a:prstGeom prst="rect">
            <a:avLst/>
          </a:prstGeom>
        </p:spPr>
      </p:pic>
      <p:pic>
        <p:nvPicPr>
          <p:cNvPr id="5" name="Picture 4"/>
          <p:cNvPicPr>
            <a:picLocks noChangeAspect="1"/>
          </p:cNvPicPr>
          <p:nvPr/>
        </p:nvPicPr>
        <p:blipFill>
          <a:blip r:embed="rId3"/>
          <a:stretch>
            <a:fillRect/>
          </a:stretch>
        </p:blipFill>
        <p:spPr>
          <a:xfrm>
            <a:off x="0" y="4743952"/>
            <a:ext cx="6640989" cy="2114048"/>
          </a:xfrm>
          <a:prstGeom prst="rect">
            <a:avLst/>
          </a:prstGeom>
        </p:spPr>
      </p:pic>
      <p:pic>
        <p:nvPicPr>
          <p:cNvPr id="6" name="Picture 5"/>
          <p:cNvPicPr>
            <a:picLocks noChangeAspect="1"/>
          </p:cNvPicPr>
          <p:nvPr/>
        </p:nvPicPr>
        <p:blipFill>
          <a:blip r:embed="rId4"/>
          <a:stretch>
            <a:fillRect/>
          </a:stretch>
        </p:blipFill>
        <p:spPr>
          <a:xfrm>
            <a:off x="144379" y="268185"/>
            <a:ext cx="3914274" cy="3374374"/>
          </a:xfrm>
          <a:prstGeom prst="rect">
            <a:avLst/>
          </a:prstGeom>
        </p:spPr>
      </p:pic>
    </p:spTree>
    <p:extLst>
      <p:ext uri="{BB962C8B-B14F-4D97-AF65-F5344CB8AC3E}">
        <p14:creationId xmlns:p14="http://schemas.microsoft.com/office/powerpoint/2010/main" val="294273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2848" y="326136"/>
            <a:ext cx="5836920" cy="5836920"/>
          </a:xfrm>
          <a:prstGeom prst="rect">
            <a:avLst/>
          </a:prstGeom>
        </p:spPr>
      </p:pic>
    </p:spTree>
    <p:extLst>
      <p:ext uri="{BB962C8B-B14F-4D97-AF65-F5344CB8AC3E}">
        <p14:creationId xmlns:p14="http://schemas.microsoft.com/office/powerpoint/2010/main" val="359969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89BAD-256D-4089-B582-01E57DF71C16}"/>
              </a:ext>
            </a:extLst>
          </p:cNvPr>
          <p:cNvSpPr>
            <a:spLocks noGrp="1"/>
          </p:cNvSpPr>
          <p:nvPr>
            <p:ph type="title"/>
          </p:nvPr>
        </p:nvSpPr>
        <p:spPr/>
        <p:txBody>
          <a:bodyPr/>
          <a:lstStyle/>
          <a:p>
            <a:r>
              <a:rPr lang="el-GR" dirty="0" smtClean="0"/>
              <a:t>Παρουσίαση προβλήματος</a:t>
            </a:r>
            <a:endParaRPr lang="el-GR" dirty="0"/>
          </a:p>
        </p:txBody>
      </p:sp>
      <p:sp>
        <p:nvSpPr>
          <p:cNvPr id="3" name="Θέση περιεχομένου 2">
            <a:extLst>
              <a:ext uri="{FF2B5EF4-FFF2-40B4-BE49-F238E27FC236}">
                <a16:creationId xmlns:a16="http://schemas.microsoft.com/office/drawing/2014/main" id="{79B01446-57C9-4E34-A875-D048D5E207A6}"/>
              </a:ext>
            </a:extLst>
          </p:cNvPr>
          <p:cNvSpPr>
            <a:spLocks noGrp="1"/>
          </p:cNvSpPr>
          <p:nvPr>
            <p:ph idx="1"/>
          </p:nvPr>
        </p:nvSpPr>
        <p:spPr/>
        <p:txBody>
          <a:bodyPr>
            <a:normAutofit/>
          </a:bodyPr>
          <a:lstStyle/>
          <a:p>
            <a:r>
              <a:rPr lang="el-GR" sz="2000" dirty="0" smtClean="0"/>
              <a:t>Μουσείο με εκθέματα</a:t>
            </a:r>
          </a:p>
          <a:p>
            <a:r>
              <a:rPr lang="el-GR" sz="2000" dirty="0" smtClean="0"/>
              <a:t>Σε κάθε έκθεμα τοποθετείται ένα </a:t>
            </a:r>
            <a:r>
              <a:rPr lang="en-US" sz="2000" dirty="0" smtClean="0"/>
              <a:t>access point</a:t>
            </a:r>
            <a:endParaRPr lang="el-GR" sz="2000" dirty="0" smtClean="0"/>
          </a:p>
          <a:p>
            <a:r>
              <a:rPr lang="el-GR" sz="2000" dirty="0" smtClean="0"/>
              <a:t>Κάθε επισκέπτης διαθέτει ένα </a:t>
            </a:r>
            <a:r>
              <a:rPr lang="en-US" sz="2000" dirty="0" smtClean="0"/>
              <a:t>smartphone</a:t>
            </a:r>
          </a:p>
          <a:p>
            <a:r>
              <a:rPr lang="el-GR" sz="2000" dirty="0"/>
              <a:t>Ό</a:t>
            </a:r>
            <a:r>
              <a:rPr lang="el-GR" sz="2000" dirty="0" smtClean="0"/>
              <a:t>ταν βρίσκεται κοντά σε κάποιο έκθεμα, σύνδεση με το αντίστοιχο </a:t>
            </a:r>
            <a:r>
              <a:rPr lang="en-US" sz="2000" dirty="0" smtClean="0"/>
              <a:t>access point</a:t>
            </a:r>
          </a:p>
          <a:p>
            <a:r>
              <a:rPr lang="el-GR" sz="2000" dirty="0" smtClean="0"/>
              <a:t>Στόχος : Να καταλάβουμε περίπου τη διαδρομή κάθε επισκέπτη μέσα στο μουσείο</a:t>
            </a:r>
            <a:endParaRPr lang="el-GR" sz="2000" dirty="0"/>
          </a:p>
        </p:txBody>
      </p:sp>
    </p:spTree>
    <p:extLst>
      <p:ext uri="{BB962C8B-B14F-4D97-AF65-F5344CB8AC3E}">
        <p14:creationId xmlns:p14="http://schemas.microsoft.com/office/powerpoint/2010/main" val="3904127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Σκοπός</a:t>
            </a:r>
            <a:endParaRPr lang="el-GR" dirty="0"/>
          </a:p>
        </p:txBody>
      </p:sp>
      <p:sp>
        <p:nvSpPr>
          <p:cNvPr id="3" name="Content Placeholder 2"/>
          <p:cNvSpPr>
            <a:spLocks noGrp="1"/>
          </p:cNvSpPr>
          <p:nvPr>
            <p:ph idx="1"/>
          </p:nvPr>
        </p:nvSpPr>
        <p:spPr/>
        <p:txBody>
          <a:bodyPr/>
          <a:lstStyle/>
          <a:p>
            <a:r>
              <a:rPr lang="el-GR" sz="2000" dirty="0" smtClean="0"/>
              <a:t>Χρήστες εφαρμογής : Διαχειριστές μουσείων</a:t>
            </a:r>
          </a:p>
          <a:p>
            <a:r>
              <a:rPr lang="el-GR" sz="2000" dirty="0" smtClean="0"/>
              <a:t>Δυνατότητες</a:t>
            </a:r>
          </a:p>
          <a:p>
            <a:pPr lvl="1"/>
            <a:r>
              <a:rPr lang="el-GR" sz="2000" dirty="0" smtClean="0"/>
              <a:t>Κατασκευή αντιγράφου της κάτοψης του μουσείου </a:t>
            </a:r>
          </a:p>
          <a:p>
            <a:pPr lvl="1"/>
            <a:r>
              <a:rPr lang="el-GR" sz="2000" dirty="0" smtClean="0"/>
              <a:t>Αποθήκευση μουσείου</a:t>
            </a:r>
          </a:p>
          <a:p>
            <a:pPr lvl="1"/>
            <a:r>
              <a:rPr lang="el-GR" sz="2000" dirty="0" smtClean="0"/>
              <a:t>Επαναφόρτωση </a:t>
            </a:r>
            <a:r>
              <a:rPr lang="el-GR" sz="2000" dirty="0"/>
              <a:t>μουσείου</a:t>
            </a:r>
            <a:r>
              <a:rPr lang="el-GR" sz="2000" dirty="0" smtClean="0"/>
              <a:t> </a:t>
            </a:r>
          </a:p>
          <a:p>
            <a:pPr lvl="1"/>
            <a:r>
              <a:rPr lang="el-GR" sz="2000" dirty="0" smtClean="0"/>
              <a:t>Προσομοίωση κίνησης </a:t>
            </a:r>
          </a:p>
          <a:p>
            <a:pPr lvl="1"/>
            <a:r>
              <a:rPr lang="el-GR" sz="2000" dirty="0" smtClean="0"/>
              <a:t>Εμφάνιση θερματογραφήματος κίνησης</a:t>
            </a:r>
          </a:p>
          <a:p>
            <a:pPr lvl="1"/>
            <a:endParaRPr lang="el-GR" dirty="0"/>
          </a:p>
        </p:txBody>
      </p:sp>
    </p:spTree>
    <p:extLst>
      <p:ext uri="{BB962C8B-B14F-4D97-AF65-F5344CB8AC3E}">
        <p14:creationId xmlns:p14="http://schemas.microsoft.com/office/powerpoint/2010/main" val="855432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557A77-EA77-4E8F-81BF-FCBDF9E6AEEA}"/>
              </a:ext>
            </a:extLst>
          </p:cNvPr>
          <p:cNvSpPr>
            <a:spLocks noGrp="1"/>
          </p:cNvSpPr>
          <p:nvPr>
            <p:ph type="title"/>
          </p:nvPr>
        </p:nvSpPr>
        <p:spPr/>
        <p:txBody>
          <a:bodyPr/>
          <a:lstStyle/>
          <a:p>
            <a:r>
              <a:rPr lang="el-GR" dirty="0"/>
              <a:t>Τεχνολογίες </a:t>
            </a:r>
          </a:p>
        </p:txBody>
      </p:sp>
      <p:pic>
        <p:nvPicPr>
          <p:cNvPr id="4" name="Picture 3"/>
          <p:cNvPicPr>
            <a:picLocks noChangeAspect="1"/>
          </p:cNvPicPr>
          <p:nvPr/>
        </p:nvPicPr>
        <p:blipFill>
          <a:blip r:embed="rId3"/>
          <a:stretch>
            <a:fillRect/>
          </a:stretch>
        </p:blipFill>
        <p:spPr>
          <a:xfrm>
            <a:off x="1028319" y="1540306"/>
            <a:ext cx="2134446" cy="2134446"/>
          </a:xfrm>
          <a:prstGeom prst="rect">
            <a:avLst/>
          </a:prstGeom>
        </p:spPr>
      </p:pic>
      <p:pic>
        <p:nvPicPr>
          <p:cNvPr id="5" name="Picture 4"/>
          <p:cNvPicPr>
            <a:picLocks noChangeAspect="1"/>
          </p:cNvPicPr>
          <p:nvPr/>
        </p:nvPicPr>
        <p:blipFill>
          <a:blip r:embed="rId4"/>
          <a:stretch>
            <a:fillRect/>
          </a:stretch>
        </p:blipFill>
        <p:spPr>
          <a:xfrm>
            <a:off x="1028319" y="4516072"/>
            <a:ext cx="2726977" cy="1536325"/>
          </a:xfrm>
          <a:prstGeom prst="rect">
            <a:avLst/>
          </a:prstGeom>
        </p:spPr>
      </p:pic>
      <p:pic>
        <p:nvPicPr>
          <p:cNvPr id="6" name="Picture 5"/>
          <p:cNvPicPr>
            <a:picLocks noChangeAspect="1"/>
          </p:cNvPicPr>
          <p:nvPr/>
        </p:nvPicPr>
        <p:blipFill>
          <a:blip r:embed="rId5"/>
          <a:stretch>
            <a:fillRect/>
          </a:stretch>
        </p:blipFill>
        <p:spPr>
          <a:xfrm>
            <a:off x="6515100" y="1540306"/>
            <a:ext cx="2160534" cy="2160534"/>
          </a:xfrm>
          <a:prstGeom prst="rect">
            <a:avLst/>
          </a:prstGeom>
        </p:spPr>
      </p:pic>
      <p:pic>
        <p:nvPicPr>
          <p:cNvPr id="11" name="Picture 10"/>
          <p:cNvPicPr>
            <a:picLocks noChangeAspect="1"/>
          </p:cNvPicPr>
          <p:nvPr/>
        </p:nvPicPr>
        <p:blipFill>
          <a:blip r:embed="rId6"/>
          <a:stretch>
            <a:fillRect/>
          </a:stretch>
        </p:blipFill>
        <p:spPr>
          <a:xfrm>
            <a:off x="6515100" y="4087124"/>
            <a:ext cx="1840494" cy="1965273"/>
          </a:xfrm>
          <a:prstGeom prst="rect">
            <a:avLst/>
          </a:prstGeom>
        </p:spPr>
      </p:pic>
    </p:spTree>
    <p:extLst>
      <p:ext uri="{BB962C8B-B14F-4D97-AF65-F5344CB8AC3E}">
        <p14:creationId xmlns:p14="http://schemas.microsoft.com/office/powerpoint/2010/main" val="3341761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557A77-EA77-4E8F-81BF-FCBDF9E6AEEA}"/>
              </a:ext>
            </a:extLst>
          </p:cNvPr>
          <p:cNvSpPr>
            <a:spLocks noGrp="1"/>
          </p:cNvSpPr>
          <p:nvPr>
            <p:ph type="title"/>
          </p:nvPr>
        </p:nvSpPr>
        <p:spPr/>
        <p:txBody>
          <a:bodyPr/>
          <a:lstStyle/>
          <a:p>
            <a:r>
              <a:rPr lang="el-GR" dirty="0"/>
              <a:t>Τεχνολογίες </a:t>
            </a:r>
          </a:p>
        </p:txBody>
      </p:sp>
      <p:pic>
        <p:nvPicPr>
          <p:cNvPr id="7" name="Picture 6"/>
          <p:cNvPicPr>
            <a:picLocks noChangeAspect="1"/>
          </p:cNvPicPr>
          <p:nvPr/>
        </p:nvPicPr>
        <p:blipFill>
          <a:blip r:embed="rId2"/>
          <a:stretch>
            <a:fillRect/>
          </a:stretch>
        </p:blipFill>
        <p:spPr>
          <a:xfrm>
            <a:off x="5783581" y="1786565"/>
            <a:ext cx="3048323" cy="1640033"/>
          </a:xfrm>
          <a:prstGeom prst="rect">
            <a:avLst/>
          </a:prstGeom>
        </p:spPr>
      </p:pic>
      <p:pic>
        <p:nvPicPr>
          <p:cNvPr id="8" name="Picture 7"/>
          <p:cNvPicPr>
            <a:picLocks noChangeAspect="1"/>
          </p:cNvPicPr>
          <p:nvPr/>
        </p:nvPicPr>
        <p:blipFill>
          <a:blip r:embed="rId3"/>
          <a:stretch>
            <a:fillRect/>
          </a:stretch>
        </p:blipFill>
        <p:spPr>
          <a:xfrm>
            <a:off x="677334" y="1624440"/>
            <a:ext cx="3140286" cy="1640317"/>
          </a:xfrm>
          <a:prstGeom prst="rect">
            <a:avLst/>
          </a:prstGeom>
        </p:spPr>
      </p:pic>
      <p:pic>
        <p:nvPicPr>
          <p:cNvPr id="9" name="Picture 8"/>
          <p:cNvPicPr>
            <a:picLocks noChangeAspect="1"/>
          </p:cNvPicPr>
          <p:nvPr/>
        </p:nvPicPr>
        <p:blipFill>
          <a:blip r:embed="rId4"/>
          <a:stretch>
            <a:fillRect/>
          </a:stretch>
        </p:blipFill>
        <p:spPr>
          <a:xfrm>
            <a:off x="1091897" y="4226633"/>
            <a:ext cx="1902763" cy="1919905"/>
          </a:xfrm>
          <a:prstGeom prst="rect">
            <a:avLst/>
          </a:prstGeom>
        </p:spPr>
      </p:pic>
      <p:pic>
        <p:nvPicPr>
          <p:cNvPr id="10" name="Picture 9"/>
          <p:cNvPicPr>
            <a:picLocks noChangeAspect="1"/>
          </p:cNvPicPr>
          <p:nvPr/>
        </p:nvPicPr>
        <p:blipFill>
          <a:blip r:embed="rId5"/>
          <a:stretch>
            <a:fillRect/>
          </a:stretch>
        </p:blipFill>
        <p:spPr>
          <a:xfrm>
            <a:off x="5783581" y="4226634"/>
            <a:ext cx="2865428" cy="2176623"/>
          </a:xfrm>
          <a:prstGeom prst="rect">
            <a:avLst/>
          </a:prstGeom>
        </p:spPr>
      </p:pic>
    </p:spTree>
    <p:extLst>
      <p:ext uri="{BB962C8B-B14F-4D97-AF65-F5344CB8AC3E}">
        <p14:creationId xmlns:p14="http://schemas.microsoft.com/office/powerpoint/2010/main" val="1981572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304B6E-A398-462F-BE76-DC6AC21343C5}"/>
              </a:ext>
            </a:extLst>
          </p:cNvPr>
          <p:cNvSpPr>
            <a:spLocks noGrp="1"/>
          </p:cNvSpPr>
          <p:nvPr>
            <p:ph type="title"/>
          </p:nvPr>
        </p:nvSpPr>
        <p:spPr/>
        <p:txBody>
          <a:bodyPr/>
          <a:lstStyle/>
          <a:p>
            <a:r>
              <a:rPr lang="el-GR" dirty="0" smtClean="0"/>
              <a:t>Λειτουργίες</a:t>
            </a:r>
            <a:endParaRPr lang="el-GR" dirty="0"/>
          </a:p>
        </p:txBody>
      </p:sp>
      <p:sp>
        <p:nvSpPr>
          <p:cNvPr id="3" name="Θέση περιεχομένου 2">
            <a:extLst>
              <a:ext uri="{FF2B5EF4-FFF2-40B4-BE49-F238E27FC236}">
                <a16:creationId xmlns:a16="http://schemas.microsoft.com/office/drawing/2014/main" id="{6B7777DB-1B3E-451C-BAEA-154A70B10257}"/>
              </a:ext>
            </a:extLst>
          </p:cNvPr>
          <p:cNvSpPr>
            <a:spLocks noGrp="1"/>
          </p:cNvSpPr>
          <p:nvPr>
            <p:ph idx="1"/>
          </p:nvPr>
        </p:nvSpPr>
        <p:spPr/>
        <p:txBody>
          <a:bodyPr/>
          <a:lstStyle/>
          <a:p>
            <a:r>
              <a:rPr lang="el-GR" sz="2000" dirty="0" smtClean="0"/>
              <a:t>Εγγραφή νέου χρήστη</a:t>
            </a:r>
          </a:p>
          <a:p>
            <a:r>
              <a:rPr lang="el-GR" sz="2000" dirty="0" smtClean="0"/>
              <a:t>Είσοδος χρήστη στο σύστημα (</a:t>
            </a:r>
            <a:r>
              <a:rPr lang="en-US" sz="2000" dirty="0" smtClean="0"/>
              <a:t>login</a:t>
            </a:r>
            <a:r>
              <a:rPr lang="el-GR" sz="2000" dirty="0" smtClean="0"/>
              <a:t>)</a:t>
            </a:r>
            <a:endParaRPr lang="en-US" sz="2000" dirty="0" smtClean="0"/>
          </a:p>
          <a:p>
            <a:r>
              <a:rPr lang="el-GR" sz="2000" dirty="0" smtClean="0"/>
              <a:t>Αποσύνδεση χρήστη από το σύστημα (</a:t>
            </a:r>
            <a:r>
              <a:rPr lang="en-US" sz="2000" dirty="0" smtClean="0"/>
              <a:t>sign out</a:t>
            </a:r>
            <a:r>
              <a:rPr lang="el-GR" sz="2000" dirty="0" smtClean="0"/>
              <a:t>)</a:t>
            </a:r>
            <a:endParaRPr lang="en-US" sz="2000" dirty="0" smtClean="0"/>
          </a:p>
          <a:p>
            <a:r>
              <a:rPr lang="el-GR" sz="2000" dirty="0" smtClean="0"/>
              <a:t>Παρουσίαση λίστας μουσείων</a:t>
            </a:r>
          </a:p>
          <a:p>
            <a:r>
              <a:rPr lang="el-GR" sz="2000" dirty="0" smtClean="0"/>
              <a:t>Δημιουργία μουσείου</a:t>
            </a:r>
          </a:p>
          <a:p>
            <a:r>
              <a:rPr lang="el-GR" sz="2000" dirty="0" smtClean="0"/>
              <a:t>Επεξεργασία μουσείου</a:t>
            </a:r>
          </a:p>
          <a:p>
            <a:endParaRPr lang="el-GR" dirty="0"/>
          </a:p>
        </p:txBody>
      </p:sp>
    </p:spTree>
    <p:extLst>
      <p:ext uri="{BB962C8B-B14F-4D97-AF65-F5344CB8AC3E}">
        <p14:creationId xmlns:p14="http://schemas.microsoft.com/office/powerpoint/2010/main" val="4034026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Λειτουργίες</a:t>
            </a:r>
            <a:endParaRPr lang="el-GR" dirty="0"/>
          </a:p>
        </p:txBody>
      </p:sp>
      <p:sp>
        <p:nvSpPr>
          <p:cNvPr id="3" name="Content Placeholder 2"/>
          <p:cNvSpPr>
            <a:spLocks noGrp="1"/>
          </p:cNvSpPr>
          <p:nvPr>
            <p:ph idx="1"/>
          </p:nvPr>
        </p:nvSpPr>
        <p:spPr/>
        <p:txBody>
          <a:bodyPr>
            <a:normAutofit/>
          </a:bodyPr>
          <a:lstStyle/>
          <a:p>
            <a:r>
              <a:rPr lang="el-GR" sz="2000" dirty="0" smtClean="0"/>
              <a:t>Διαγραφή αντικειμένου</a:t>
            </a:r>
          </a:p>
          <a:p>
            <a:r>
              <a:rPr lang="el-GR" sz="2000" dirty="0" smtClean="0"/>
              <a:t>Αποθήκευση μουσείου</a:t>
            </a:r>
          </a:p>
          <a:p>
            <a:r>
              <a:rPr lang="el-GR" sz="2000" dirty="0" smtClean="0"/>
              <a:t>Προσομοίωση κίνησης</a:t>
            </a:r>
          </a:p>
          <a:p>
            <a:r>
              <a:rPr lang="el-GR" sz="2000" dirty="0" smtClean="0"/>
              <a:t>Δημιουργία </a:t>
            </a:r>
            <a:r>
              <a:rPr lang="en-US" sz="2000" dirty="0" err="1" smtClean="0"/>
              <a:t>heatmap</a:t>
            </a:r>
            <a:endParaRPr lang="en-US" sz="2000" dirty="0" smtClean="0"/>
          </a:p>
          <a:p>
            <a:r>
              <a:rPr lang="el-GR" sz="2000" dirty="0" smtClean="0"/>
              <a:t>Αποθήκευση </a:t>
            </a:r>
            <a:r>
              <a:rPr lang="en-US" sz="2000" dirty="0" err="1" smtClean="0"/>
              <a:t>heatmap</a:t>
            </a:r>
            <a:endParaRPr lang="el-GR" sz="2000" dirty="0"/>
          </a:p>
        </p:txBody>
      </p:sp>
    </p:spTree>
    <p:extLst>
      <p:ext uri="{BB962C8B-B14F-4D97-AF65-F5344CB8AC3E}">
        <p14:creationId xmlns:p14="http://schemas.microsoft.com/office/powerpoint/2010/main" val="2167563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602CDA-0D93-46B1-B7EC-3A50FD06D73F}"/>
              </a:ext>
            </a:extLst>
          </p:cNvPr>
          <p:cNvSpPr>
            <a:spLocks noGrp="1"/>
          </p:cNvSpPr>
          <p:nvPr>
            <p:ph type="title"/>
          </p:nvPr>
        </p:nvSpPr>
        <p:spPr/>
        <p:txBody>
          <a:bodyPr/>
          <a:lstStyle/>
          <a:p>
            <a:r>
              <a:rPr lang="el-GR" dirty="0" smtClean="0"/>
              <a:t>Μετακίνηση αντικειμένου</a:t>
            </a:r>
            <a:endParaRPr lang="el-GR" dirty="0"/>
          </a:p>
        </p:txBody>
      </p:sp>
      <p:sp>
        <p:nvSpPr>
          <p:cNvPr id="3" name="Θέση περιεχομένου 2">
            <a:extLst>
              <a:ext uri="{FF2B5EF4-FFF2-40B4-BE49-F238E27FC236}">
                <a16:creationId xmlns:a16="http://schemas.microsoft.com/office/drawing/2014/main" id="{550783FA-67BB-44AE-971F-D571847615AD}"/>
              </a:ext>
            </a:extLst>
          </p:cNvPr>
          <p:cNvSpPr>
            <a:spLocks noGrp="1"/>
          </p:cNvSpPr>
          <p:nvPr>
            <p:ph idx="1"/>
          </p:nvPr>
        </p:nvSpPr>
        <p:spPr/>
        <p:txBody>
          <a:bodyPr/>
          <a:lstStyle/>
          <a:p>
            <a:r>
              <a:rPr lang="el-GR" dirty="0" smtClean="0"/>
              <a:t>Υπάρχει η δυνατότητα μετακίνησης εκθεμάτων και εσωτερικών τοίχων του μουσείου</a:t>
            </a:r>
          </a:p>
          <a:p>
            <a:r>
              <a:rPr lang="el-GR" dirty="0" smtClean="0"/>
              <a:t>Αποτελείται από 3 τμήματα:</a:t>
            </a:r>
          </a:p>
          <a:p>
            <a:pPr lvl="1"/>
            <a:r>
              <a:rPr lang="el-GR" dirty="0" smtClean="0"/>
              <a:t>Πάτημα του ποντικιού</a:t>
            </a:r>
          </a:p>
          <a:p>
            <a:pPr lvl="1"/>
            <a:r>
              <a:rPr lang="el-GR" dirty="0" smtClean="0"/>
              <a:t>Μετακίνηση του ποντικιού</a:t>
            </a:r>
          </a:p>
          <a:p>
            <a:pPr lvl="1"/>
            <a:r>
              <a:rPr lang="el-GR" dirty="0" smtClean="0"/>
              <a:t>Απελευθέρωση του ποντικιού</a:t>
            </a:r>
          </a:p>
          <a:p>
            <a:pPr indent="-285750"/>
            <a:r>
              <a:rPr lang="el-GR" dirty="0" smtClean="0"/>
              <a:t>Πρόβλημα: Ενημέρωση συντεταγμένων του αντικειμένου</a:t>
            </a:r>
          </a:p>
          <a:p>
            <a:pPr lvl="1"/>
            <a:r>
              <a:rPr lang="el-GR" dirty="0" smtClean="0"/>
              <a:t>Τα </a:t>
            </a:r>
            <a:r>
              <a:rPr lang="en-US" dirty="0" smtClean="0"/>
              <a:t>SVG </a:t>
            </a:r>
            <a:r>
              <a:rPr lang="el-GR" dirty="0" smtClean="0"/>
              <a:t>αντικείμενα αποθηκεύουν μόνο την αρχική τους θέση</a:t>
            </a:r>
          </a:p>
          <a:p>
            <a:pPr marL="57150" indent="0">
              <a:buNone/>
            </a:pPr>
            <a:r>
              <a:rPr lang="el-GR" dirty="0" smtClean="0"/>
              <a:t>Λύση: Χρήση </a:t>
            </a:r>
            <a:r>
              <a:rPr lang="en-US" dirty="0" smtClean="0"/>
              <a:t>transforms</a:t>
            </a:r>
            <a:endParaRPr lang="el-GR" dirty="0"/>
          </a:p>
        </p:txBody>
      </p:sp>
    </p:spTree>
    <p:extLst>
      <p:ext uri="{BB962C8B-B14F-4D97-AF65-F5344CB8AC3E}">
        <p14:creationId xmlns:p14="http://schemas.microsoft.com/office/powerpoint/2010/main" val="309404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Μετακίνηση αντικειμένου</a:t>
            </a:r>
            <a:endParaRPr lang="el-GR" dirty="0"/>
          </a:p>
        </p:txBody>
      </p:sp>
      <p:pic>
        <p:nvPicPr>
          <p:cNvPr id="4" name="Picture 3"/>
          <p:cNvPicPr>
            <a:picLocks noChangeAspect="1"/>
          </p:cNvPicPr>
          <p:nvPr/>
        </p:nvPicPr>
        <p:blipFill>
          <a:blip r:embed="rId2"/>
          <a:stretch>
            <a:fillRect/>
          </a:stretch>
        </p:blipFill>
        <p:spPr>
          <a:xfrm>
            <a:off x="643310" y="1549717"/>
            <a:ext cx="8630692" cy="2862263"/>
          </a:xfrm>
          <a:prstGeom prst="rect">
            <a:avLst/>
          </a:prstGeom>
        </p:spPr>
      </p:pic>
      <p:sp>
        <p:nvSpPr>
          <p:cNvPr id="5" name="TextBox 4"/>
          <p:cNvSpPr txBox="1"/>
          <p:nvPr/>
        </p:nvSpPr>
        <p:spPr>
          <a:xfrm>
            <a:off x="868680" y="4351823"/>
            <a:ext cx="3840480" cy="1569660"/>
          </a:xfrm>
          <a:prstGeom prst="rect">
            <a:avLst/>
          </a:prstGeom>
          <a:noFill/>
        </p:spPr>
        <p:txBody>
          <a:bodyPr wrap="square" rtlCol="0">
            <a:spAutoFit/>
          </a:bodyPr>
          <a:lstStyle/>
          <a:p>
            <a:pPr algn="ctr"/>
            <a:r>
              <a:rPr lang="en-US" sz="2400" dirty="0" err="1" smtClean="0"/>
              <a:t>Image_x</a:t>
            </a:r>
            <a:r>
              <a:rPr lang="en-US" sz="2400" dirty="0" smtClean="0"/>
              <a:t> = 90</a:t>
            </a:r>
          </a:p>
          <a:p>
            <a:pPr algn="ctr"/>
            <a:r>
              <a:rPr lang="en-US" sz="2400" dirty="0" err="1" smtClean="0"/>
              <a:t>Image_y</a:t>
            </a:r>
            <a:r>
              <a:rPr lang="en-US" sz="2400" dirty="0" smtClean="0"/>
              <a:t>=10</a:t>
            </a:r>
          </a:p>
          <a:p>
            <a:pPr algn="ctr"/>
            <a:r>
              <a:rPr lang="en-US" sz="2400" dirty="0" err="1" smtClean="0"/>
              <a:t>Transform_x</a:t>
            </a:r>
            <a:r>
              <a:rPr lang="en-US" sz="2400" dirty="0" smtClean="0"/>
              <a:t> = 0</a:t>
            </a:r>
          </a:p>
          <a:p>
            <a:pPr algn="ctr"/>
            <a:r>
              <a:rPr lang="en-US" sz="2400" dirty="0" err="1" smtClean="0"/>
              <a:t>Transform_y</a:t>
            </a:r>
            <a:r>
              <a:rPr lang="en-US" sz="2400" dirty="0" smtClean="0"/>
              <a:t> = 0</a:t>
            </a:r>
            <a:endParaRPr lang="el-GR" sz="2400" dirty="0"/>
          </a:p>
        </p:txBody>
      </p:sp>
      <p:sp>
        <p:nvSpPr>
          <p:cNvPr id="6" name="TextBox 5"/>
          <p:cNvSpPr txBox="1"/>
          <p:nvPr/>
        </p:nvSpPr>
        <p:spPr>
          <a:xfrm>
            <a:off x="5280660" y="4351823"/>
            <a:ext cx="3794760" cy="2000548"/>
          </a:xfrm>
          <a:prstGeom prst="rect">
            <a:avLst/>
          </a:prstGeom>
          <a:noFill/>
        </p:spPr>
        <p:txBody>
          <a:bodyPr wrap="square" rtlCol="0">
            <a:spAutoFit/>
          </a:bodyPr>
          <a:lstStyle/>
          <a:p>
            <a:pPr algn="ctr"/>
            <a:r>
              <a:rPr lang="en-US" sz="2400" dirty="0" err="1"/>
              <a:t>Image_x</a:t>
            </a:r>
            <a:r>
              <a:rPr lang="en-US" sz="2400" dirty="0"/>
              <a:t> = 90</a:t>
            </a:r>
          </a:p>
          <a:p>
            <a:pPr algn="ctr"/>
            <a:r>
              <a:rPr lang="en-US" sz="2400" dirty="0" err="1"/>
              <a:t>Image_y</a:t>
            </a:r>
            <a:r>
              <a:rPr lang="en-US" sz="2400" dirty="0"/>
              <a:t>=10</a:t>
            </a:r>
          </a:p>
          <a:p>
            <a:pPr algn="ctr"/>
            <a:r>
              <a:rPr lang="en-US" sz="2400" dirty="0" err="1"/>
              <a:t>Transform_x</a:t>
            </a:r>
            <a:r>
              <a:rPr lang="en-US" sz="2400" dirty="0"/>
              <a:t> = </a:t>
            </a:r>
            <a:r>
              <a:rPr lang="en-US" sz="2400" dirty="0" smtClean="0"/>
              <a:t>-70</a:t>
            </a:r>
            <a:endParaRPr lang="en-US" sz="2400" dirty="0"/>
          </a:p>
          <a:p>
            <a:pPr algn="ctr"/>
            <a:r>
              <a:rPr lang="en-US" sz="2400" dirty="0" err="1"/>
              <a:t>Transform_y</a:t>
            </a:r>
            <a:r>
              <a:rPr lang="en-US" sz="2400" dirty="0"/>
              <a:t> = </a:t>
            </a:r>
            <a:r>
              <a:rPr lang="en-US" sz="2400" dirty="0" smtClean="0"/>
              <a:t>25</a:t>
            </a:r>
            <a:endParaRPr lang="el-GR" sz="2400" dirty="0"/>
          </a:p>
          <a:p>
            <a:endParaRPr lang="el-GR" sz="2800" dirty="0"/>
          </a:p>
        </p:txBody>
      </p:sp>
      <p:sp>
        <p:nvSpPr>
          <p:cNvPr id="7" name="TextBox 6"/>
          <p:cNvSpPr txBox="1"/>
          <p:nvPr/>
        </p:nvSpPr>
        <p:spPr>
          <a:xfrm>
            <a:off x="868680" y="6099556"/>
            <a:ext cx="9395460" cy="369332"/>
          </a:xfrm>
          <a:prstGeom prst="rect">
            <a:avLst/>
          </a:prstGeom>
          <a:noFill/>
        </p:spPr>
        <p:txBody>
          <a:bodyPr wrap="square" rtlCol="0">
            <a:spAutoFit/>
          </a:bodyPr>
          <a:lstStyle/>
          <a:p>
            <a:r>
              <a:rPr lang="el-GR" b="1" dirty="0"/>
              <a:t>Τελική_θέση(</a:t>
            </a:r>
            <a:r>
              <a:rPr lang="en-US" b="1" dirty="0"/>
              <a:t>x</a:t>
            </a:r>
            <a:r>
              <a:rPr lang="el-GR" b="1" dirty="0"/>
              <a:t>,</a:t>
            </a:r>
            <a:r>
              <a:rPr lang="en-US" b="1" dirty="0"/>
              <a:t>y</a:t>
            </a:r>
            <a:r>
              <a:rPr lang="el-GR" b="1" dirty="0"/>
              <a:t>)= </a:t>
            </a:r>
            <a:r>
              <a:rPr lang="el-GR" b="1" dirty="0" smtClean="0"/>
              <a:t>(</a:t>
            </a:r>
            <a:r>
              <a:rPr lang="en-US" b="1" dirty="0" smtClean="0"/>
              <a:t>Image</a:t>
            </a:r>
            <a:r>
              <a:rPr lang="el-GR" b="1" dirty="0" smtClean="0"/>
              <a:t>_</a:t>
            </a:r>
            <a:r>
              <a:rPr lang="en-US" b="1" dirty="0"/>
              <a:t>x</a:t>
            </a:r>
            <a:r>
              <a:rPr lang="el-GR" b="1" dirty="0"/>
              <a:t> + </a:t>
            </a:r>
            <a:r>
              <a:rPr lang="en-US" b="1" dirty="0"/>
              <a:t>transform</a:t>
            </a:r>
            <a:r>
              <a:rPr lang="el-GR" b="1" dirty="0"/>
              <a:t>_</a:t>
            </a:r>
            <a:r>
              <a:rPr lang="en-US" b="1" dirty="0"/>
              <a:t>x</a:t>
            </a:r>
            <a:r>
              <a:rPr lang="el-GR" b="1" dirty="0"/>
              <a:t> , </a:t>
            </a:r>
            <a:r>
              <a:rPr lang="en-US" b="1" dirty="0" smtClean="0"/>
              <a:t>Image</a:t>
            </a:r>
            <a:r>
              <a:rPr lang="el-GR" b="1" dirty="0" smtClean="0"/>
              <a:t>_</a:t>
            </a:r>
            <a:r>
              <a:rPr lang="en-US" b="1" dirty="0"/>
              <a:t>y</a:t>
            </a:r>
            <a:r>
              <a:rPr lang="el-GR" b="1" dirty="0"/>
              <a:t> + </a:t>
            </a:r>
            <a:r>
              <a:rPr lang="en-US" b="1" dirty="0"/>
              <a:t>transform</a:t>
            </a:r>
            <a:r>
              <a:rPr lang="el-GR" b="1" dirty="0"/>
              <a:t>_</a:t>
            </a:r>
            <a:r>
              <a:rPr lang="en-US" b="1" dirty="0"/>
              <a:t>y</a:t>
            </a:r>
            <a:r>
              <a:rPr lang="el-GR" b="1" dirty="0"/>
              <a:t>)</a:t>
            </a:r>
          </a:p>
        </p:txBody>
      </p:sp>
    </p:spTree>
    <p:extLst>
      <p:ext uri="{BB962C8B-B14F-4D97-AF65-F5344CB8AC3E}">
        <p14:creationId xmlns:p14="http://schemas.microsoft.com/office/powerpoint/2010/main" val="349073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Όψη">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5153_TF89119559.potx" id="{4D8ED755-3C25-40FF-94C0-74C05C289E28}" vid="{E302B3BA-B047-4818-8B5A-FA07BBF527AD}"/>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AEF1282-A6E9-4912-8AB9-8ED69BF709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Σχεδίαση όψης</Template>
  <TotalTime>285</TotalTime>
  <Words>388</Words>
  <Application>Microsoft Office PowerPoint</Application>
  <PresentationFormat>Widescreen</PresentationFormat>
  <Paragraphs>78</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Όψη</vt:lpstr>
      <vt:lpstr>Σχεδιασμός και υλοποίηση διαδικτυακού περιβάλλοντος προσομοίωσης κίνησης επισκεπτών σε μουσεία εσωτερικού χώρου</vt:lpstr>
      <vt:lpstr>Παρουσίαση προβλήματος</vt:lpstr>
      <vt:lpstr>Σκοπός</vt:lpstr>
      <vt:lpstr>Τεχνολογίες </vt:lpstr>
      <vt:lpstr>Τεχνολογίες </vt:lpstr>
      <vt:lpstr>Λειτουργίες</vt:lpstr>
      <vt:lpstr>Λειτουργίες</vt:lpstr>
      <vt:lpstr>Μετακίνηση αντικειμένου</vt:lpstr>
      <vt:lpstr>Μετακίνηση αντικειμένου</vt:lpstr>
      <vt:lpstr>PowerPoint Presentation</vt:lpstr>
      <vt:lpstr>Δημιουργία μονοπατιού</vt:lpstr>
      <vt:lpstr>Δημιουργία μονοπατιού</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Τίτλος Lorem Ipsum</dc:title>
  <dc:creator>Nick</dc:creator>
  <cp:lastModifiedBy>kostas laloudakis</cp:lastModifiedBy>
  <cp:revision>25</cp:revision>
  <dcterms:created xsi:type="dcterms:W3CDTF">2020-09-19T14:04:11Z</dcterms:created>
  <dcterms:modified xsi:type="dcterms:W3CDTF">2020-10-17T14:49:24Z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