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4404F-492B-4FAC-BC96-EF4F8F90ABA7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D874-2C84-441F-AFE3-3EBACDED70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268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1D874-2C84-441F-AFE3-3EBACDED7084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755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6517A4-6F15-4E8F-998D-4955642D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D04B9B-4CA2-4C14-BCB9-EAA3B485B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6B09112-65FB-4540-A58F-57E02B0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43D3EDF-CEDB-4581-87A3-ADADBA14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D1DC80-FF93-492E-ABD2-BEE2EC3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83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7112A5-D6C6-42F0-B13D-4E0DA7E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0CDB71D-AE53-4D1A-9D5E-DE8C33A4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87FA2E3-93D1-4739-A878-BBAF71D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8B7FD3-1FDD-47F0-89E4-74966E93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1A9E5E1-2B40-439F-AAE6-A59EDDE0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321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F46BCF3-A3EA-4E00-B0FF-3E57F3E3C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C4FCBBC-E71F-4144-AAA1-8612E8550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18AE071-9E51-4518-9368-C35761B5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FEAFBD-3F56-48DB-B4DE-0D685DF4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6B8DECB-8FD4-4CF4-9468-BFBFDC6E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839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D3E9DD-C8F9-4429-918F-29E6CB66EE9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57950" y="-833438"/>
            <a:ext cx="5753100" cy="8705851"/>
            <a:chOff x="6457949" y="-832911"/>
            <a:chExt cx="5753763" cy="87054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7183CE-3233-4D40-8699-1B999C062111}"/>
                </a:ext>
              </a:extLst>
            </p:cNvPr>
            <p:cNvGrpSpPr/>
            <p:nvPr/>
          </p:nvGrpSpPr>
          <p:grpSpPr>
            <a:xfrm>
              <a:off x="6929325" y="-443075"/>
              <a:ext cx="1943702" cy="8315636"/>
              <a:chOff x="7138875" y="-443075"/>
              <a:chExt cx="1943702" cy="831563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3FE2FE-7024-4728-A782-C410DCEB42BA}"/>
                  </a:ext>
                </a:extLst>
              </p:cNvPr>
              <p:cNvSpPr/>
              <p:nvPr/>
            </p:nvSpPr>
            <p:spPr>
              <a:xfrm rot="1873107">
                <a:off x="7528491" y="-217610"/>
                <a:ext cx="1554086" cy="8062057"/>
              </a:xfrm>
              <a:custGeom>
                <a:avLst/>
                <a:gdLst>
                  <a:gd name="connsiteX0" fmla="*/ 1196897 w 1554086"/>
                  <a:gd name="connsiteY0" fmla="*/ 0 h 8062057"/>
                  <a:gd name="connsiteX1" fmla="*/ 1554086 w 1554086"/>
                  <a:gd name="connsiteY1" fmla="*/ 0 h 8062057"/>
                  <a:gd name="connsiteX2" fmla="*/ 392505 w 1554086"/>
                  <a:gd name="connsiteY2" fmla="*/ 7824175 h 8062057"/>
                  <a:gd name="connsiteX3" fmla="*/ 0 w 1554086"/>
                  <a:gd name="connsiteY3" fmla="*/ 8062057 h 806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4086" h="8062057">
                    <a:moveTo>
                      <a:pt x="1196897" y="0"/>
                    </a:moveTo>
                    <a:lnTo>
                      <a:pt x="1554086" y="0"/>
                    </a:lnTo>
                    <a:lnTo>
                      <a:pt x="392505" y="7824175"/>
                    </a:lnTo>
                    <a:lnTo>
                      <a:pt x="0" y="8062057"/>
                    </a:lnTo>
                    <a:close/>
                  </a:path>
                </a:pathLst>
              </a:custGeom>
              <a:solidFill>
                <a:srgbClr val="009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D64B615-B8FA-408B-A8BA-678D4B2FBB45}"/>
                  </a:ext>
                </a:extLst>
              </p:cNvPr>
              <p:cNvSpPr/>
              <p:nvPr/>
            </p:nvSpPr>
            <p:spPr>
              <a:xfrm rot="1873107">
                <a:off x="7138875" y="-443075"/>
                <a:ext cx="1591733" cy="8315636"/>
              </a:xfrm>
              <a:custGeom>
                <a:avLst/>
                <a:gdLst>
                  <a:gd name="connsiteX0" fmla="*/ 1234544 w 1591733"/>
                  <a:gd name="connsiteY0" fmla="*/ 0 h 8315636"/>
                  <a:gd name="connsiteX1" fmla="*/ 1591733 w 1591733"/>
                  <a:gd name="connsiteY1" fmla="*/ 0 h 8315636"/>
                  <a:gd name="connsiteX2" fmla="*/ 392505 w 1591733"/>
                  <a:gd name="connsiteY2" fmla="*/ 8077754 h 8315636"/>
                  <a:gd name="connsiteX3" fmla="*/ 0 w 1591733"/>
                  <a:gd name="connsiteY3" fmla="*/ 8315636 h 831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33" h="8315636">
                    <a:moveTo>
                      <a:pt x="1234544" y="0"/>
                    </a:moveTo>
                    <a:lnTo>
                      <a:pt x="1591733" y="0"/>
                    </a:lnTo>
                    <a:lnTo>
                      <a:pt x="392505" y="8077754"/>
                    </a:lnTo>
                    <a:lnTo>
                      <a:pt x="0" y="8315636"/>
                    </a:lnTo>
                    <a:close/>
                  </a:path>
                </a:pathLst>
              </a:custGeom>
              <a:solidFill>
                <a:srgbClr val="00A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CA64EE-4013-47B4-BE8C-00769A5DD1A7}"/>
                </a:ext>
              </a:extLst>
            </p:cNvPr>
            <p:cNvGrpSpPr/>
            <p:nvPr/>
          </p:nvGrpSpPr>
          <p:grpSpPr>
            <a:xfrm>
              <a:off x="8211865" y="-718880"/>
              <a:ext cx="548647" cy="8295761"/>
              <a:chOff x="8364265" y="-718880"/>
              <a:chExt cx="548647" cy="829576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528E00E-2A05-486A-8EAC-6030DB105479}"/>
                  </a:ext>
                </a:extLst>
              </p:cNvPr>
              <p:cNvSpPr/>
              <p:nvPr/>
            </p:nvSpPr>
            <p:spPr>
              <a:xfrm rot="19652750">
                <a:off x="8648040" y="-718879"/>
                <a:ext cx="264872" cy="8295760"/>
              </a:xfrm>
              <a:custGeom>
                <a:avLst/>
                <a:gdLst>
                  <a:gd name="connsiteX0" fmla="*/ 264872 w 264872"/>
                  <a:gd name="connsiteY0" fmla="*/ 168444 h 8295760"/>
                  <a:gd name="connsiteX1" fmla="*/ 264872 w 264872"/>
                  <a:gd name="connsiteY1" fmla="*/ 8295760 h 8295760"/>
                  <a:gd name="connsiteX2" fmla="*/ 0 w 264872"/>
                  <a:gd name="connsiteY2" fmla="*/ 8127315 h 8295760"/>
                  <a:gd name="connsiteX3" fmla="*/ 0 w 264872"/>
                  <a:gd name="connsiteY3" fmla="*/ 0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264872" y="168444"/>
                    </a:moveTo>
                    <a:lnTo>
                      <a:pt x="264872" y="8295760"/>
                    </a:lnTo>
                    <a:lnTo>
                      <a:pt x="0" y="8127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50CE14F-F903-43A7-BEBA-A6F224380219}"/>
                  </a:ext>
                </a:extLst>
              </p:cNvPr>
              <p:cNvSpPr/>
              <p:nvPr/>
            </p:nvSpPr>
            <p:spPr>
              <a:xfrm rot="19652750">
                <a:off x="8364265" y="-718880"/>
                <a:ext cx="264872" cy="8295760"/>
              </a:xfrm>
              <a:custGeom>
                <a:avLst/>
                <a:gdLst>
                  <a:gd name="connsiteX0" fmla="*/ 0 w 264872"/>
                  <a:gd name="connsiteY0" fmla="*/ 0 h 8295760"/>
                  <a:gd name="connsiteX1" fmla="*/ 264872 w 264872"/>
                  <a:gd name="connsiteY1" fmla="*/ 168445 h 8295760"/>
                  <a:gd name="connsiteX2" fmla="*/ 264872 w 264872"/>
                  <a:gd name="connsiteY2" fmla="*/ 8295760 h 8295760"/>
                  <a:gd name="connsiteX3" fmla="*/ 0 w 264872"/>
                  <a:gd name="connsiteY3" fmla="*/ 8127316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0" y="0"/>
                    </a:moveTo>
                    <a:lnTo>
                      <a:pt x="264872" y="168445"/>
                    </a:lnTo>
                    <a:lnTo>
                      <a:pt x="264872" y="8295760"/>
                    </a:lnTo>
                    <a:lnTo>
                      <a:pt x="0" y="812731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F42743-6DBD-42C6-8EC8-4DF1ABA57A84}"/>
                </a:ext>
              </a:extLst>
            </p:cNvPr>
            <p:cNvGrpSpPr/>
            <p:nvPr/>
          </p:nvGrpSpPr>
          <p:grpSpPr>
            <a:xfrm>
              <a:off x="6457949" y="0"/>
              <a:ext cx="5753763" cy="6858001"/>
              <a:chOff x="6457949" y="0"/>
              <a:chExt cx="5753763" cy="685800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ight Triangle 13">
                <a:extLst>
                  <a:ext uri="{FF2B5EF4-FFF2-40B4-BE49-F238E27FC236}">
                    <a16:creationId xmlns:a16="http://schemas.microsoft.com/office/drawing/2014/main" id="{49994A27-1089-4B5D-AA76-AC45AA0C39B4}"/>
                  </a:ext>
                </a:extLst>
              </p:cNvPr>
              <p:cNvSpPr/>
              <p:nvPr/>
            </p:nvSpPr>
            <p:spPr>
              <a:xfrm flipH="1">
                <a:off x="6457949" y="0"/>
                <a:ext cx="5753763" cy="6858001"/>
              </a:xfrm>
              <a:prstGeom prst="rtTriangle">
                <a:avLst/>
              </a:prstGeom>
              <a:solidFill>
                <a:srgbClr val="80D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Right Triangle 14">
                <a:extLst>
                  <a:ext uri="{FF2B5EF4-FFF2-40B4-BE49-F238E27FC236}">
                    <a16:creationId xmlns:a16="http://schemas.microsoft.com/office/drawing/2014/main" id="{5EA3F5E7-AD02-4B5A-ABD1-6D7D09313E3C}"/>
                  </a:ext>
                </a:extLst>
              </p:cNvPr>
              <p:cNvSpPr/>
              <p:nvPr/>
            </p:nvSpPr>
            <p:spPr>
              <a:xfrm flipH="1">
                <a:off x="6858000" y="476250"/>
                <a:ext cx="5334000" cy="6381750"/>
              </a:xfrm>
              <a:prstGeom prst="rtTriangle">
                <a:avLst/>
              </a:prstGeom>
              <a:solidFill>
                <a:srgbClr val="4DD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62A416-F9A9-4BE2-BFB9-1692853344E4}"/>
                </a:ext>
              </a:extLst>
            </p:cNvPr>
            <p:cNvGrpSpPr/>
            <p:nvPr/>
          </p:nvGrpSpPr>
          <p:grpSpPr>
            <a:xfrm>
              <a:off x="7667132" y="-832911"/>
              <a:ext cx="4524869" cy="8484526"/>
              <a:chOff x="7667132" y="-832911"/>
              <a:chExt cx="4524869" cy="8484526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2A909C4-6CCD-42DA-8B1F-4B657CCC2A83}"/>
                  </a:ext>
                </a:extLst>
              </p:cNvPr>
              <p:cNvSpPr/>
              <p:nvPr/>
            </p:nvSpPr>
            <p:spPr>
              <a:xfrm rot="14229722" flipH="1" flipV="1">
                <a:off x="5463744" y="3123462"/>
                <a:ext cx="8484526" cy="571780"/>
              </a:xfrm>
              <a:custGeom>
                <a:avLst/>
                <a:gdLst>
                  <a:gd name="connsiteX0" fmla="*/ 0 w 8484526"/>
                  <a:gd name="connsiteY0" fmla="*/ 571780 h 571780"/>
                  <a:gd name="connsiteX1" fmla="*/ 369024 w 8484526"/>
                  <a:gd name="connsiteY1" fmla="*/ 0 h 571780"/>
                  <a:gd name="connsiteX2" fmla="*/ 8372250 w 8484526"/>
                  <a:gd name="connsiteY2" fmla="*/ 0 h 571780"/>
                  <a:gd name="connsiteX3" fmla="*/ 8484526 w 8484526"/>
                  <a:gd name="connsiteY3" fmla="*/ 72463 h 571780"/>
                  <a:gd name="connsiteX4" fmla="*/ 8162270 w 8484526"/>
                  <a:gd name="connsiteY4" fmla="*/ 571780 h 57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526" h="571780">
                    <a:moveTo>
                      <a:pt x="0" y="571780"/>
                    </a:moveTo>
                    <a:lnTo>
                      <a:pt x="369024" y="0"/>
                    </a:lnTo>
                    <a:lnTo>
                      <a:pt x="8372250" y="0"/>
                    </a:lnTo>
                    <a:lnTo>
                      <a:pt x="8484526" y="72463"/>
                    </a:lnTo>
                    <a:lnTo>
                      <a:pt x="8162270" y="57178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ight Triangle 12">
                <a:extLst>
                  <a:ext uri="{FF2B5EF4-FFF2-40B4-BE49-F238E27FC236}">
                    <a16:creationId xmlns:a16="http://schemas.microsoft.com/office/drawing/2014/main" id="{5FA87A62-470A-4867-B68E-3FD4D402A7EB}"/>
                  </a:ext>
                </a:extLst>
              </p:cNvPr>
              <p:cNvSpPr/>
              <p:nvPr/>
            </p:nvSpPr>
            <p:spPr>
              <a:xfrm rot="16200000" flipH="1">
                <a:off x="6500566" y="1166566"/>
                <a:ext cx="6858001" cy="4524869"/>
              </a:xfrm>
              <a:prstGeom prst="rtTriangle">
                <a:avLst/>
              </a:pr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7" name="Shape 9">
            <a:extLst/>
          </p:cNvPr>
          <p:cNvSpPr txBox="1">
            <a:spLocks noGrp="1"/>
          </p:cNvSpPr>
          <p:nvPr>
            <p:ph type="ctrTitle"/>
          </p:nvPr>
        </p:nvSpPr>
        <p:spPr>
          <a:xfrm>
            <a:off x="138976" y="2464038"/>
            <a:ext cx="5983600" cy="1546399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algn="ctr">
              <a:spcBef>
                <a:spcPts val="0"/>
              </a:spcBef>
              <a:buSzPct val="100000"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69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AECD125B-3AF7-42AF-BC30-84905BCB4A90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080F60-A17F-4619-A74F-3F7532598D2C}"/>
              </a:ext>
            </a:extLst>
          </p:cNvPr>
          <p:cNvSpPr/>
          <p:nvPr userDrawn="1"/>
        </p:nvSpPr>
        <p:spPr>
          <a:xfrm>
            <a:off x="0" y="209550"/>
            <a:ext cx="12192000" cy="498475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ECEFF1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F6449B0-2FF2-40C8-B0FF-42FA51BBD180}"/>
              </a:ext>
            </a:extLst>
          </p:cNvPr>
          <p:cNvSpPr/>
          <p:nvPr userDrawn="1"/>
        </p:nvSpPr>
        <p:spPr>
          <a:xfrm>
            <a:off x="8610600" y="6491288"/>
            <a:ext cx="3581400" cy="366712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26FB72E-D9A2-417A-AE10-47DDBFA42E83}"/>
              </a:ext>
            </a:extLst>
          </p:cNvPr>
          <p:cNvSpPr/>
          <p:nvPr userDrawn="1"/>
        </p:nvSpPr>
        <p:spPr>
          <a:xfrm>
            <a:off x="5030788" y="6386513"/>
            <a:ext cx="3579812" cy="47148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E4D4D7D-1FD8-43F8-988A-B4B072DACFE1}"/>
              </a:ext>
            </a:extLst>
          </p:cNvPr>
          <p:cNvSpPr/>
          <p:nvPr userDrawn="1"/>
        </p:nvSpPr>
        <p:spPr>
          <a:xfrm>
            <a:off x="1449388" y="6267450"/>
            <a:ext cx="3581400" cy="59055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80397" y="1099147"/>
            <a:ext cx="6975857" cy="847999"/>
          </a:xfrm>
          <a:prstGeom prst="rect">
            <a:avLst/>
          </a:prstGeom>
        </p:spPr>
        <p:txBody>
          <a:bodyPr lIns="91425" tIns="91425" rIns="91425" bIns="91425" anchor="b">
            <a:normAutofit/>
          </a:bodyPr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80395" y="2111726"/>
            <a:ext cx="2248555" cy="3383401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844047" y="2111726"/>
            <a:ext cx="2248555" cy="3383401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7207699" y="2117747"/>
            <a:ext cx="2248555" cy="3383401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1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3D2B2C-DB25-4A9C-BF85-E3887DCF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376CEC-54BF-44D8-900C-E24CC5A5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B490CFD-B6F3-4E33-B74F-C90A4F97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AE22617-BC56-4ADF-A2F1-A5C03667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3789CBB-7CB9-44A1-A75D-1C048C0E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1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F39FD6-CAFB-4179-86D2-97D44EF1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86CEBB4-0F67-4678-9E5F-1CB6460D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6068D7-59B0-472D-B5F9-53034C14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C6C1E04-2273-485C-9686-1BC5E452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33E0BD-E01A-44CD-BB6E-2DE219E5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1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F97ED8-FB1E-40E9-8D2C-C06E426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EEF733-351D-447C-AF53-4662A8DE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B1DB2DF-771B-48FD-B538-D29D0C23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F56A54-EE64-4F1B-8D44-CC5FAEE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DA241C0-3BE4-47C2-AB50-A011248A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276AE2-0260-459F-8ED2-08A7F02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10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A4D311-9043-4EAD-A322-377764F2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C1AE6A0-3AE8-4C2E-B2D8-5CF4B77B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0B2BA44-D14F-4191-9787-76C46C3ED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23BD5D1-E592-43B4-B2E8-01C5D934F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61EBBF1-AA23-4076-B817-6C86081D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C224A17-6530-465E-8DD3-92633B5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343906D-CDE4-49EB-89F2-DEFD33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9D44B5E-AA7D-4D0D-B072-54AC46B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9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2A7048-E3BA-43D6-B71E-DAFBB3B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D5B01D-350F-465C-B818-D9310D0E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06DBCF6-A84C-4919-B16B-0C517B3E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3FAB299-E65D-45DD-A1E5-DD4B4006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396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2569B3B-740F-4E35-BA8E-7B6C1778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5A6517D-5D18-4677-9463-98A7E3E1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433145C-EE5C-499F-B2A0-FF1CD09D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1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7AD51C-4446-4AB0-A474-7FC6AE6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9D78346-0213-4F99-B670-435F7630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B0E3734-1E47-4531-9CA4-963DEEC9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6D5A3ED-BB35-448D-BE20-E926C60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6DFD67-C454-47EE-946A-9C69235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80E78D-E04E-46EC-9FF5-02287F98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09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FB8FDD-3313-44FD-AF20-54622B36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0D36D774-D87E-497A-B0CC-3991C439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FDB1258-01F4-4AA1-939F-FD2BBA43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71E164E-E2BC-44BC-85CC-EC007EE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A2D6B56-D6BF-44E6-8A8F-B195C802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C940351-5F1D-41AD-9EDB-799C6470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89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0D05753-B1BB-4BFA-9A52-A02CA1C5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75A6926-D3B3-4797-AF4E-6CF5CDA2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8981C8D-3ABA-4DCE-B3B8-A53804234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C32-2955-4F3D-A468-2F7DDFE8F8FB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3E0C96D-2C3D-4CD8-91F4-CA4A21315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3B21E6-D13D-4B25-B672-07D8F1C6B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362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V1Stm0YQQ0&amp;feature=youtu.be" TargetMode="External"/><Relationship Id="rId2" Type="http://schemas.openxmlformats.org/officeDocument/2006/relationships/hyperlink" Target="https://github.com/KonstantinosPs/Appathon_InternetAndApp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3000/Appathon_InternetAndApp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63303">
            <a:extLst>
              <a:ext uri="{FF2B5EF4-FFF2-40B4-BE49-F238E27FC236}">
                <a16:creationId xmlns:a16="http://schemas.microsoft.com/office/drawing/2014/main" id="{5DACDF0A-0314-443C-AD79-E48BAEA7D9A9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225425"/>
            <a:ext cx="1119188" cy="1066800"/>
            <a:chOff x="0" y="0"/>
            <a:chExt cx="26670" cy="23907"/>
          </a:xfrm>
        </p:grpSpPr>
        <p:pic>
          <p:nvPicPr>
            <p:cNvPr id="12301" name="Picture 128">
              <a:extLst>
                <a:ext uri="{FF2B5EF4-FFF2-40B4-BE49-F238E27FC236}">
                  <a16:creationId xmlns:a16="http://schemas.microsoft.com/office/drawing/2014/main" id="{76008B5B-DE58-4142-8E47-7208C658C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" y="1663"/>
              <a:ext cx="11208" cy="1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2" name="Picture 130">
              <a:extLst>
                <a:ext uri="{FF2B5EF4-FFF2-40B4-BE49-F238E27FC236}">
                  <a16:creationId xmlns:a16="http://schemas.microsoft.com/office/drawing/2014/main" id="{51908C5F-94A8-430C-B085-715A7640E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670" cy="23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D9ED42-746E-4751-B385-F28B5627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95045"/>
            <a:ext cx="51507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r>
              <a:rPr lang="el-GR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alt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ΘΝΙΚΟ </a:t>
            </a:r>
            <a:r>
              <a:rPr lang="el-GR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alt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ΕΤΣΟΒΙΟ </a:t>
            </a:r>
            <a:r>
              <a:rPr lang="el-GR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alt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ΟΛΥΤΕΧΝΙΟ</a:t>
            </a:r>
            <a:endParaRPr lang="el-GR" altLang="el-G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ΧΟΛΗ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Η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ΛΕΚΤΡΟΛΟΓΩΝ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ΗΧΑΝΙΚΩΝ &amp;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ΗΧΑΝΙΚΩΝ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ΠΟΛΟΓΙΣΤΩΝ</a:t>
            </a:r>
            <a:endParaRPr lang="en-US" altLang="el-G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ΟΜΕΑΣ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ΠΙΚΟΙΝΩΝΙΩΝ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ΛΕΚΤΡΟΝΙΚΗΣ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ΥΣΤΗΜΑΤΩΝ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ΛΗΡΟΦΟΡΙΚΗΣ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73AC1504-A70E-4214-B479-5E0FF4FE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653" y="2153310"/>
            <a:ext cx="3219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pPr algn="ctr"/>
            <a:r>
              <a:rPr lang="el-GR" b="1" dirty="0"/>
              <a:t>«Διαδίκτυο και Εφαρμογές»</a:t>
            </a:r>
            <a:endParaRPr lang="el-GR" altLang="el-GR" sz="16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8">
            <a:extLst>
              <a:ext uri="{FF2B5EF4-FFF2-40B4-BE49-F238E27FC236}">
                <a16:creationId xmlns:a16="http://schemas.microsoft.com/office/drawing/2014/main" id="{8795AC94-972B-4009-B895-87F689DF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endParaRPr lang="el-GR" altLang="el-G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1F21703-D832-4FDE-A9D9-B0D6EAC3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33" y="2868552"/>
            <a:ext cx="6936318" cy="73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pPr algn="ctr"/>
            <a:r>
              <a:rPr lang="el-GR" b="1" dirty="0"/>
              <a:t>«</a:t>
            </a:r>
            <a:r>
              <a:rPr lang="en-US" b="1" dirty="0" err="1"/>
              <a:t>Appathon</a:t>
            </a:r>
            <a:r>
              <a:rPr lang="en-US" b="1" dirty="0"/>
              <a:t> @NTUA 2020</a:t>
            </a:r>
            <a:r>
              <a:rPr lang="el-GR" b="1" dirty="0"/>
              <a:t>»</a:t>
            </a:r>
            <a:endParaRPr lang="el-GR" dirty="0"/>
          </a:p>
          <a:p>
            <a:pPr marL="152400" marR="488315">
              <a:lnSpc>
                <a:spcPct val="107000"/>
              </a:lnSpc>
              <a:spcAft>
                <a:spcPts val="800"/>
              </a:spcAft>
            </a:pPr>
            <a:r>
              <a:rPr lang="el-GR" sz="24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75BDAE-803C-485C-A692-AD516A27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21" y="3950960"/>
            <a:ext cx="759142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indent="6350"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Διδάσκοντες: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Θεοδώρα </a:t>
            </a:r>
            <a:r>
              <a:rPr lang="el-G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Βαρβαρίγου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Υπεύθυνος Εργασίας: Ευθύμιος </a:t>
            </a:r>
            <a:r>
              <a:rPr lang="el-G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Χονδρογιάννης</a:t>
            </a:r>
            <a:endParaRPr lang="el-G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Ψυχογιός Κωνσταντίνος , Α.Μ.:03118683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l-GR" sz="2400" dirty="0">
              <a:latin typeface="Arial" panose="020B0604020202020204" pitchFamily="34" charset="0"/>
            </a:endParaRPr>
          </a:p>
          <a:p>
            <a:pPr algn="ctr"/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Ιουνίου 2020, Αθήνα</a:t>
            </a:r>
          </a:p>
          <a:p>
            <a:pPr algn="ctr"/>
            <a:endParaRPr lang="el-GR" altLang="el-G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600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Η κύρια λειτουργία της εφαρμογής υλοποιείται μέσω της σελίδας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Search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όπου και ο χρήστης καλείται να συμπληρώσει όλα τα πεδία της φόρμας ώστε να γίνει η αναζήτηση και τελικά να απεικονισθούν σε ένα πίνακα με φθίνουσα σειρά οι χώρες με τον αντίστοιχο αριθμό μελετών που έχουν εκπονηθεί για την συγκεκριμένη ασθένεια που επιλέχθηκε.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Εάν δεν συμπληρωθεί κάποιο πεδίο εμφανίζεται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alert message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ώστε να γνωρίζει ο χρήστης ότι πρέπει να συμπληρώσει το αντίστοιχο πεδίο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70D035E-1671-420B-A878-CBBFB017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18" y="2016293"/>
            <a:ext cx="6215562" cy="3866102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C5228BF8-E2ED-44AA-9E47-78DA1C630703}"/>
              </a:ext>
            </a:extLst>
          </p:cNvPr>
          <p:cNvSpPr/>
          <p:nvPr/>
        </p:nvSpPr>
        <p:spPr>
          <a:xfrm rot="3514107">
            <a:off x="1893309" y="2590445"/>
            <a:ext cx="1849172" cy="9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02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778666"/>
            <a:ext cx="8757393" cy="1194067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Σε αυτό το σημείο θα παρουσιάσω τρία παραδείγματα αναζήτησης με διαφορετικά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inputs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τόσο στο πεδίο της ασθένεια αλλά και στις ημερομηνίες έναρξης και λήξης των μελετών.</a:t>
            </a:r>
          </a:p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1: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1DAE3D6-481F-4BE7-A78B-923C7823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06" y="2161476"/>
            <a:ext cx="6460652" cy="4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778666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r>
              <a:rPr lang="el-GR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Άφού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συμπληρώσουμε την ασθένεια και τις ημερομηνίες έναρξης και λήξης πατάμε το κουμπί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submit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και παίρνουμε τα αποτελέσματα με τις χώρες και τον αντίστοιχο αριθμό μελετών 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28FB0E4E-8DEF-465D-A614-A41FD0AC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0" y="1712743"/>
            <a:ext cx="5246704" cy="441456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6939E20C-F25A-42EE-A968-C153FB31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67" y="1712744"/>
            <a:ext cx="6018674" cy="44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2: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0B476DD4-C2C6-4E9B-A5CB-0063CADB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1673525"/>
            <a:ext cx="7270570" cy="4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4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2: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D756525F-7040-43E7-87C8-915C7ADE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" y="1397479"/>
            <a:ext cx="5621866" cy="485058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E1BA2CF4-75D4-4B53-8248-1E7FB9DB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479"/>
            <a:ext cx="5791199" cy="4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3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: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E4332C05-4F3A-4A54-95DD-B7A90C70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14" y="1516558"/>
            <a:ext cx="7371891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3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: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AE05F78-2606-4BA3-B81B-DF742A6E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4" y="1397479"/>
            <a:ext cx="5985934" cy="4876801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C033E8E0-5A8F-495F-80A6-ECAAC64F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397479"/>
            <a:ext cx="5875871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717302" y="913375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 algn="ctr">
              <a:lnSpc>
                <a:spcPct val="100000"/>
              </a:lnSpc>
            </a:pPr>
            <a:r>
              <a:rPr lang="el-GR" sz="3000" b="1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Τέλος Παρουσίασης</a:t>
            </a:r>
          </a:p>
        </p:txBody>
      </p:sp>
      <p:sp>
        <p:nvSpPr>
          <p:cNvPr id="9" name="Τίτλος 4">
            <a:extLst>
              <a:ext uri="{FF2B5EF4-FFF2-40B4-BE49-F238E27FC236}">
                <a16:creationId xmlns:a16="http://schemas.microsoft.com/office/drawing/2014/main" id="{C00C9500-38D5-47FA-9D3B-937D870F135E}"/>
              </a:ext>
            </a:extLst>
          </p:cNvPr>
          <p:cNvSpPr txBox="1">
            <a:spLocks/>
          </p:cNvSpPr>
          <p:nvPr/>
        </p:nvSpPr>
        <p:spPr>
          <a:xfrm>
            <a:off x="1717302" y="1605896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 algn="ctr">
              <a:lnSpc>
                <a:spcPct val="100000"/>
              </a:lnSpc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Σας ευχαριστώ πολύ για τον χρόνο σας</a:t>
            </a:r>
            <a:endParaRPr lang="el-GR" sz="16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1" name="Τίτλος 4">
            <a:extLst>
              <a:ext uri="{FF2B5EF4-FFF2-40B4-BE49-F238E27FC236}">
                <a16:creationId xmlns:a16="http://schemas.microsoft.com/office/drawing/2014/main" id="{BB40CE7C-4140-45C9-8F95-55C0E1C2B8C7}"/>
              </a:ext>
            </a:extLst>
          </p:cNvPr>
          <p:cNvSpPr txBox="1">
            <a:spLocks/>
          </p:cNvSpPr>
          <p:nvPr/>
        </p:nvSpPr>
        <p:spPr>
          <a:xfrm>
            <a:off x="1293969" y="49350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Email: </a:t>
            </a:r>
            <a:r>
              <a:rPr lang="en-US" sz="1200" u="sng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el18683@mail.ntua.gr</a:t>
            </a:r>
          </a:p>
          <a:p>
            <a:pPr lvl="0"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Github Page: </a:t>
            </a:r>
            <a:r>
              <a:rPr lang="en-US" sz="1200" dirty="0">
                <a:hlinkClick r:id="rId2"/>
              </a:rPr>
              <a:t>https://github.com/KonstantinosPs/Appathon_InternetAndApps</a:t>
            </a:r>
            <a:endParaRPr lang="en-US" sz="12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YouTube Presentation: </a:t>
            </a:r>
            <a:r>
              <a:rPr lang="en-US" sz="1200" dirty="0">
                <a:hlinkClick r:id="rId3"/>
              </a:rPr>
              <a:t>https://www.youtube.com/watch?v=DV1Stm0YQQ0&amp;feature=youtu.be</a:t>
            </a:r>
            <a:endParaRPr lang="el-GR" sz="12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05B61C8-F4AA-49DF-8AC3-4BD5D88E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64" y="2407134"/>
            <a:ext cx="5037667" cy="23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617" y="103517"/>
            <a:ext cx="4244765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ΘΕΜΑ ΕΡΓΑΣΙΑΣ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4744384" y="949357"/>
            <a:ext cx="2703229" cy="485955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lang="el-GR" sz="1400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8EC6450-4417-431B-9A43-F679CBAFBADD}"/>
              </a:ext>
            </a:extLst>
          </p:cNvPr>
          <p:cNvSpPr/>
          <p:nvPr/>
        </p:nvSpPr>
        <p:spPr>
          <a:xfrm>
            <a:off x="1348596" y="1435312"/>
            <a:ext cx="9995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Το θέμα της εργασίας ήταν </a:t>
            </a:r>
            <a:r>
              <a:rPr lang="el-GR" dirty="0">
                <a:solidFill>
                  <a:srgbClr val="24292E"/>
                </a:solidFill>
                <a:latin typeface="-apple-system"/>
              </a:rPr>
              <a:t>να 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φτιάξουμε μια δικτυακή εφαρμογή η οποία παρουσιάζει όλες τις χώρες στις οποίες έχουν λάβει χώρα κλινικές μελέτες για μία συγκεκριμένη Ασθένεια. Το </a:t>
            </a:r>
            <a:r>
              <a:rPr lang="el-GR" b="0" i="0" dirty="0" err="1">
                <a:solidFill>
                  <a:srgbClr val="24292E"/>
                </a:solidFill>
                <a:effectLst/>
                <a:latin typeface="-apple-system"/>
              </a:rPr>
              <a:t>input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 θα είναι το όνομα της ασθένειας το οποίο θα το ορίζει ο χρήστης μέσω της </a:t>
            </a:r>
            <a:r>
              <a:rPr lang="el-GR" b="0" i="0" dirty="0" err="1">
                <a:solidFill>
                  <a:srgbClr val="24292E"/>
                </a:solidFill>
                <a:effectLst/>
                <a:latin typeface="-apple-system"/>
              </a:rPr>
              <a:t>web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 σελίδας καθώς και η χρονική περίοδος που έλαβαν οι κλινικές μελέτες χώρα και το </a:t>
            </a:r>
            <a:r>
              <a:rPr lang="el-GR" b="0" i="0" dirty="0" err="1">
                <a:solidFill>
                  <a:srgbClr val="24292E"/>
                </a:solidFill>
                <a:effectLst/>
                <a:latin typeface="-apple-system"/>
              </a:rPr>
              <a:t>output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 θα είναι οι χώρες ταξινομημένες ανάλογα με τον αριθμό των κλινικών μελετών που έχουν λάβει χώρα ο οποίος θα πρέπει επίσης να παρουσιάζεται.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3560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617" y="103517"/>
            <a:ext cx="5222141" cy="653184"/>
          </a:xfrm>
        </p:spPr>
        <p:txBody>
          <a:bodyPr>
            <a:normAutofit fontScale="90000"/>
          </a:bodyPr>
          <a:lstStyle/>
          <a:p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ΤΕΧΝΟΛΟΓΙΕΣ ΠΟΥ ΧΡΗΣΙΜΟΠΟΙΗΘΗΚΑΝ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58208" y="1130059"/>
            <a:ext cx="8627996" cy="1026543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Η υλοποίηση της εφαρμογής πραγματοποιήθηκε με χρήση της γλώσσας </a:t>
            </a:r>
            <a:r>
              <a:rPr lang="el-GR" sz="1800" dirty="0" err="1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Javascript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μέσω του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React Framework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, καθώς επίσης και των γλωσσών HTML και CSS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3698AE0C-B68A-4863-8FDE-F89C6983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0" y="2879490"/>
            <a:ext cx="3190953" cy="219583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A8696F56-DF8A-4DEA-8A50-A271517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13" y="2879490"/>
            <a:ext cx="2616234" cy="2195836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01650B72-E881-4AFC-BEFD-875D3509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93" y="2879490"/>
            <a:ext cx="2903148" cy="21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Εγκατάσταση 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87989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Για να μπορέσει να τρέξει η εφαρμογή μετά το κατέβασμα των αρχείων του κώδικα από την ιστοσελίδα του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Github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θα πρέπει να γίνει εγκατάσταση ορισμένων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προγραμμάτων και βιβλιοθηκών. Αυτά είναι  τα εξής: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Τίτλος 4">
            <a:extLst>
              <a:ext uri="{FF2B5EF4-FFF2-40B4-BE49-F238E27FC236}">
                <a16:creationId xmlns:a16="http://schemas.microsoft.com/office/drawing/2014/main" id="{44140EAC-80F2-45A4-9DF1-9E31E2BCA88C}"/>
              </a:ext>
            </a:extLst>
          </p:cNvPr>
          <p:cNvSpPr txBox="1">
            <a:spLocks/>
          </p:cNvSpPr>
          <p:nvPr/>
        </p:nvSpPr>
        <p:spPr>
          <a:xfrm>
            <a:off x="1717303" y="2288423"/>
            <a:ext cx="8757393" cy="497908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Λήψη και Εγκατάσταση του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Node.js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118C167-6489-4A22-AF8B-FF717663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279799"/>
            <a:ext cx="4530012" cy="3404976"/>
          </a:xfrm>
          <a:prstGeom prst="rect">
            <a:avLst/>
          </a:prstGeom>
        </p:spPr>
      </p:pic>
      <p:sp>
        <p:nvSpPr>
          <p:cNvPr id="9" name="Βέλος: Δεξιό 8">
            <a:extLst>
              <a:ext uri="{FF2B5EF4-FFF2-40B4-BE49-F238E27FC236}">
                <a16:creationId xmlns:a16="http://schemas.microsoft.com/office/drawing/2014/main" id="{C66F4D2F-4C25-4226-AD75-AECC137092B6}"/>
              </a:ext>
            </a:extLst>
          </p:cNvPr>
          <p:cNvSpPr/>
          <p:nvPr/>
        </p:nvSpPr>
        <p:spPr>
          <a:xfrm rot="19902998">
            <a:off x="6590805" y="4731688"/>
            <a:ext cx="388188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91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Εγκατάσταση  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717303" y="1121433"/>
            <a:ext cx="8757393" cy="144695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82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Αφού γίνει και εγκατάσταση του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Node Js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μεταφέρουμε τον κώδικα που κατεβάσαμε από το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Github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στον φάκελο αντίστοιχο φάκελο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users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του υπολογιστή μας και έπειτα ανοίγουμε ένα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command prompt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ώστε να εγκαταστήσουμε τις απαραίτητες βιβλιοθήκες που χρειάζεται ο κώδικας για να τρέξει το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web app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μας.</a:t>
            </a:r>
            <a:endParaRPr lang="en-US" sz="1800" dirty="0">
              <a:solidFill>
                <a:srgbClr val="24292E"/>
              </a:solidFill>
              <a:latin typeface="-apple-system"/>
              <a:ea typeface="+mn-ea"/>
              <a:cs typeface="+mn-cs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Αλλάζουμε το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directory </a:t>
            </a:r>
            <a:r>
              <a:rPr lang="el-GR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ώστε να δείχνει στον φάκελο με την εξής εντολή </a:t>
            </a:r>
            <a:r>
              <a:rPr lang="en-US" sz="1800" b="1" u="sng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cd </a:t>
            </a:r>
            <a:r>
              <a:rPr lang="en-US" sz="1800" b="1" u="sng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Appathon_InternetAndApps</a:t>
            </a:r>
            <a:r>
              <a:rPr lang="en-US" sz="1800" b="1" u="sng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-master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DB68C2A-2666-438B-B53E-1A0887E3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42" y="2712782"/>
            <a:ext cx="4733078" cy="27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Εγκατάσταση  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717303" y="1498598"/>
            <a:ext cx="8757393" cy="142240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6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Στην συνέχεια κάνουμε εγκατάσταση κάθε μια βιβλιοθήκη ξεχωριστά πληκτρολογώντας στο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cmd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τις ακόλουθες εντολές</a:t>
            </a:r>
          </a:p>
          <a:p>
            <a:pPr lvl="0">
              <a:lnSpc>
                <a:spcPct val="100000"/>
              </a:lnSpc>
            </a:pPr>
            <a:endParaRPr lang="el-GR" sz="1800" dirty="0">
              <a:solidFill>
                <a:srgbClr val="24292E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--dev--save react-router-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dom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--save @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fortawesome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/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fontawesome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svg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-core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--save @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fortawesome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/react-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fontawesome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--save @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fortawesome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/free-brands-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svg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-icons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Αφού ολοκληρωθεί η διαδικασία είμαστε έτοιμοι να εκκινήσουμε τον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server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μας πληκτρολογώντας στο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cmd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b="1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start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CF5C0642-027C-4C2B-9603-CE641BA2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07" y="3281232"/>
            <a:ext cx="3765459" cy="2176996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0432AF39-4226-4D63-A9FA-572CF1F1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99" y="3281232"/>
            <a:ext cx="3765459" cy="21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Η εφαρμογή τρέχει στην πόρτα 3000 και το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url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για την πρόσβαση του είναι </a:t>
            </a:r>
            <a:r>
              <a:rPr lang="en-US" sz="1800" dirty="0">
                <a:latin typeface="-apple-system"/>
                <a:hlinkClick r:id="rId2"/>
              </a:rPr>
              <a:t>http://localhost:3000/Appathon_InternetAndApps</a:t>
            </a:r>
            <a:r>
              <a:rPr lang="el-GR" sz="1800" dirty="0">
                <a:latin typeface="-apple-system"/>
              </a:rPr>
              <a:t> όπου και βλέπουμε την αρχική σελίδα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757F4582-78EC-4BAE-AA08-7152238D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85" y="2076732"/>
            <a:ext cx="6636189" cy="40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Από την αρχική σελίδα μπορούμε να μεταφερθούμε στην σελίδα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Search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μέσω του κουμπιού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Search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από το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navbar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και βλέπουμε την παρακάτω σελίδα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4D897C0-24BD-41B2-B465-C718B994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32" y="1940093"/>
            <a:ext cx="6967414" cy="43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99246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Η τρίτη σελίδα που δημιούργησα είναι η σελίδα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Contact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στην οποία μπορούμε να μεταφερθούμε μέσω του κουμπιού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Contact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 στην οποία βλέπουμε τα στοιχεία μου, το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email 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επικοινωνίας καθώς και τέσσερα κουμπιά για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redirect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στις σελίδες κοινωνικής δικτύωσης μου,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Github,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καθώς και στο </a:t>
            </a:r>
            <a:r>
              <a:rPr lang="el-GR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λινκ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του βίντεο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στο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Youtube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.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DD97714-8AE2-4EB2-9415-C984AFA2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65" y="1896532"/>
            <a:ext cx="6795576" cy="41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646</Words>
  <Application>Microsoft Office PowerPoint</Application>
  <PresentationFormat>Ευρεία οθόνη</PresentationFormat>
  <Paragraphs>63</Paragraphs>
  <Slides>17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Roboto Bk</vt:lpstr>
      <vt:lpstr>Roboto Cn</vt:lpstr>
      <vt:lpstr>Times New Roman</vt:lpstr>
      <vt:lpstr>Wingdings</vt:lpstr>
      <vt:lpstr>Θέμα του Office</vt:lpstr>
      <vt:lpstr>Παρουσίαση του PowerPoint</vt:lpstr>
      <vt:lpstr>ΘΕΜΑ ΕΡΓΑΣΙΑΣ</vt:lpstr>
      <vt:lpstr>ΤΕΧΝΟΛΟΓΙΕΣ ΠΟΥ ΧΡΗΣΙΜΟΠΟΙΗΘΗΚΑΝ</vt:lpstr>
      <vt:lpstr>Εγκατάσταση </vt:lpstr>
      <vt:lpstr>Εγκατάσταση  </vt:lpstr>
      <vt:lpstr>Εγκατάσταση  </vt:lpstr>
      <vt:lpstr>Εφαρμογή</vt:lpstr>
      <vt:lpstr>Εφαρμογή</vt:lpstr>
      <vt:lpstr>Εφαρμογή</vt:lpstr>
      <vt:lpstr>Εφαρμογή</vt:lpstr>
      <vt:lpstr>Παραδείγματα λειτουργίας</vt:lpstr>
      <vt:lpstr>Παραδείγματα λειτουργίας</vt:lpstr>
      <vt:lpstr>Παραδείγματα λειτουργίας</vt:lpstr>
      <vt:lpstr>Παραδείγματα λειτουργίας</vt:lpstr>
      <vt:lpstr>Παραδείγματα λειτουργίας</vt:lpstr>
      <vt:lpstr>Παραδείγματα λειτουργίας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Konstantinos Psychogios</dc:creator>
  <cp:lastModifiedBy>Konstantinos Psychogios</cp:lastModifiedBy>
  <cp:revision>8</cp:revision>
  <dcterms:created xsi:type="dcterms:W3CDTF">2020-08-16T12:08:07Z</dcterms:created>
  <dcterms:modified xsi:type="dcterms:W3CDTF">2020-08-16T16:00:38Z</dcterms:modified>
</cp:coreProperties>
</file>