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1" r:id="rId2"/>
    <p:sldId id="306" r:id="rId3"/>
    <p:sldId id="271" r:id="rId4"/>
    <p:sldId id="273" r:id="rId5"/>
    <p:sldId id="274" r:id="rId6"/>
    <p:sldId id="275" r:id="rId7"/>
    <p:sldId id="257" r:id="rId8"/>
    <p:sldId id="276" r:id="rId9"/>
    <p:sldId id="277" r:id="rId10"/>
    <p:sldId id="279" r:id="rId11"/>
    <p:sldId id="297" r:id="rId12"/>
    <p:sldId id="299" r:id="rId13"/>
    <p:sldId id="301" r:id="rId14"/>
    <p:sldId id="304" r:id="rId15"/>
    <p:sldId id="278" r:id="rId16"/>
    <p:sldId id="283" r:id="rId17"/>
    <p:sldId id="285" r:id="rId18"/>
    <p:sldId id="282" r:id="rId19"/>
    <p:sldId id="287" r:id="rId20"/>
    <p:sldId id="288" r:id="rId21"/>
    <p:sldId id="281" r:id="rId22"/>
    <p:sldId id="289" r:id="rId23"/>
    <p:sldId id="280" r:id="rId24"/>
    <p:sldId id="293" r:id="rId25"/>
    <p:sldId id="300" r:id="rId26"/>
    <p:sldId id="294" r:id="rId27"/>
    <p:sldId id="295" r:id="rId28"/>
    <p:sldId id="305" r:id="rId29"/>
    <p:sldId id="303" r:id="rId30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 snapToGrid="0">
      <p:cViewPr>
        <p:scale>
          <a:sx n="75" d="100"/>
          <a:sy n="75" d="100"/>
        </p:scale>
        <p:origin x="974" y="13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8B800-9B94-4443-B4A4-68D7A84D942B}" type="datetime1">
              <a:rPr lang="el-GR" smtClean="0"/>
              <a:t>28/8/2025</a:t>
            </a:fld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EB575F-073D-4B72-9B93-74EB79A372BF}" type="datetime1">
              <a:rPr lang="el-GR" smtClean="0"/>
              <a:t>28/8/2025</a:t>
            </a:fld>
            <a:endParaRPr lang="el-GR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/>
              <a:t>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4928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BAB49-7230-B14F-6127-F61265EB0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AE3BE171-7242-7174-6838-CD9B785A38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83F60C4C-D623-078F-61CD-94997BA47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EB56180-90C0-777B-2B1D-AB3B09B0C0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49330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C925B-2AC0-1BBD-0071-6005EC045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D334A3FD-2D53-A8E2-A0F5-08E546DFE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61289DE0-1D3E-38A2-9ED9-A90D7568E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AF0C695-D6C0-D53C-2BA2-995E453E03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29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3739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Ομάδα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Ευθεία γραμμή σύνδεσης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Ευθεία γραμμή σύνδεσης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Ευθεία γραμμή σύνδεσης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Ομάδα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Ευθεία γραμμή σύνδεσης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Ευθεία γραμμή σύνδεσης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Ευθεία γραμμή σύνδεσης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Ομάδα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Ευθεία γραμμή σύνδεσης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Ευθεία γραμμή σύνδεσης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Ευθεία γραμμή σύνδεσης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Ευθεία γραμμή σύνδεσης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Ευθεία γραμμή σύνδεσης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Ευθεία γραμμή σύνδεσης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Ομάδα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Ευθεία γραμμή σύνδεσης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Ευθεία γραμμή σύνδεσης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Ευθεία γραμμή σύνδεσης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Ομάδα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Ευθεία γραμμή σύνδεσης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Ευθεία γραμμή σύνδεσης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Ευθεία γραμμή σύνδεσης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Ευθεία γραμμή σύνδεσης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Ευθεία γραμμή σύνδεσης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Ευθεία γραμμή σύνδεσης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l-GR"/>
          </a:p>
        </p:txBody>
      </p:sp>
      <p:cxnSp>
        <p:nvCxnSpPr>
          <p:cNvPr id="58" name="Ευθεία γραμμή σύνδεσης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9605DC-8E97-4700-8BB4-6BF2D5C3D2D2}" type="datetime1">
              <a:rPr lang="el-GR" smtClean="0"/>
              <a:t>28/8/2025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88804F-EC94-4EB7-A72E-4390969D5503}" type="datetime1">
              <a:rPr lang="el-GR" smtClean="0"/>
              <a:t>28/8/2025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A2533-B78C-4319-9668-E8781A1B6EA1}" type="datetime1">
              <a:rPr lang="el-GR" smtClean="0"/>
              <a:t>28/8/2025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Ομάδα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Ευθεία γραμμή σύνδεσης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Ευθεία γραμμή σύνδεσης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Ομάδα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Ευθεία γραμμή σύνδεσης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Ευθεία γραμμή σύνδεσης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Ομάδα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Ευθεία γραμμή σύνδεσης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Ευθεία γραμμή σύνδεσης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Ευθεία γραμμή σύνδεσης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Ευθεία γραμμή σύνδεσης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Ευθεία γραμμή σύνδεσης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Ευθεία γραμμή σύνδεσης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Ομάδα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Ευθεία γραμμή σύνδεσης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Ευθεία γραμμή σύνδεσης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Ομάδα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Ευθεία γραμμή σύνδεσης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Ευθεία γραμμή σύνδεσης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Ευθεία γραμμή σύνδεσης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Ευθεία γραμμή σύνδεσης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Ευθεία γραμμή σύνδεσης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58" name="Ευθεία γραμμή σύνδεσης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5A5E0-1A0E-4CAC-A5F3-B68AA6966061}" type="datetime1">
              <a:rPr lang="el-GR" smtClean="0"/>
              <a:t>28/8/2025</a:t>
            </a:fld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74989-93D9-4BE5-98E5-F0832F15830C}" type="datetime1">
              <a:rPr lang="el-GR" smtClean="0"/>
              <a:t>28/8/2025</a:t>
            </a:fld>
            <a:endParaRPr lang="el-GR" dirty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7E94CE-FC02-466C-8703-0695B282E26C}" type="datetime1">
              <a:rPr lang="el-GR" smtClean="0"/>
              <a:t>28/8/2025</a:t>
            </a:fld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Ομάδα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Ευθεία γραμμή σύνδεσης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Ευθεία γραμμή σύνδεσης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Ευθεία γραμμή σύνδεσης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Ευθεία γραμμή σύνδεσης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Ευθεία γραμμή σύνδεσης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Ευθεία γραμμή σύνδεσης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Ευθεία γραμμή σύνδεσης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Ευθεία γραμμή σύνδεσης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Ευθεία γραμμή σύνδεσης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Ευθεία γραμμή σύνδεσης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Ευθεία γραμμή σύνδεσης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Ευθεία γραμμή σύνδεσης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Ευθεία γραμμή σύνδεσης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Ευθεία γραμμή σύνδεσης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Ευθεία γραμμή σύνδεσης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Ευθεία γραμμή σύνδεσης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Ομάδα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Ευθεία γραμμή σύνδεσης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Ευθεία γραμμή σύνδεσης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Ευθεία γραμμή σύνδεσης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Ευθεία γραμμή σύνδεσης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Ευθεία γραμμή σύνδεσης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Ομάδα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Ευθεία γραμμή σύνδεσης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Ευθεία γραμμή σύνδεσης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Ευθεία γραμμή σύνδεσης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Ευθεία γραμμή σύνδεσης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Ευθεία γραμμή σύνδεσης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Ευθεία γραμμή σύνδεσης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Ευθεία γραμμή σύνδεσης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Ευθεία γραμμή σύνδεσης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Ευθεία γραμμή σύνδεσης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Ευθεία γραμμή σύνδεσης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Ομάδα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Ευθεία γραμμή σύνδεσης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Ευθεία γραμμή σύνδεσης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Ευθεία γραμμή σύνδεσης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Ευθεία γραμμή σύνδεσης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Ευθεία γραμμή σύνδεσης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Ομάδα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Ευθεία γραμμή σύνδεσης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Ευθεία γραμμή σύνδεσης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Ευθεία γραμμή σύνδεσης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Ευθεία γραμμή σύνδεσης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Ευθεία γραμμή σύνδεσης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Ευθεία γραμμή σύνδεσης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Ευθεία γραμμή σύνδεσης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Ευθεία γραμμή σύνδεσης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Ευθεία γραμμή σύνδεσης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Ευθεία γραμμή σύνδεσης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Θέση υποσέλιδου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212" name="Θέση ημερομηνίας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9F72B0-28A3-4A40-B61E-EDF16353235B}" type="datetime1">
              <a:rPr lang="el-GR" smtClean="0"/>
              <a:t>28/8/2025</a:t>
            </a:fld>
            <a:endParaRPr lang="el-GR" dirty="0"/>
          </a:p>
        </p:txBody>
      </p:sp>
      <p:sp>
        <p:nvSpPr>
          <p:cNvPr id="214" name="Θέση αριθμού διαφάνειας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Ομάδα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Ευθεία γραμμή σύνδεσης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Ευθεία γραμμή σύνδεσης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Ομάδα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Ευθεία γραμμή σύνδεσης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Ευθεία γραμμή σύνδεσης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Ομάδα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Ευθεία γραμμή σύνδεσης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Ευθεία γραμμή σύνδεσης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Ευθεία γραμμή σύνδεσης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Ευθεία γραμμή σύνδεσης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Ευθεία γραμμή σύνδεσης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Ευθεία γραμμή σύνδεσης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Ομάδα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Ευθεία γραμμή σύνδεσης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Ευθεία γραμμή σύνδεσης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Ομάδα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Ευθεία γραμμή σύνδεσης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Ευθεία γραμμή σύνδεσης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Ευθεία γραμμή σύνδεσης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Ευθεία γραμμή σύνδεσης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Ευθεία γραμμή σύνδεσης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Ορθογώνιο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60" name="Ευθεία γραμμή σύνδεσης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0C3B3A4-D53F-421B-9BAB-9DD5DF8FC9D0}" type="datetime1">
              <a:rPr lang="el-GR" smtClean="0"/>
              <a:t>28/8/2025</a:t>
            </a:fld>
            <a:endParaRPr lang="el-GR" dirty="0"/>
          </a:p>
        </p:txBody>
      </p:sp>
      <p:sp>
        <p:nvSpPr>
          <p:cNvPr id="8" name="Σύμβολο κράτησης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Ομάδα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Ευθεία γραμμή σύνδεσης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Ευθεία γραμμή σύνδεσης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Ομάδα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Ευθεία γραμμή σύνδεσης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Ευθεία γραμμή σύνδεσης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Ομάδα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Ευθεία γραμμή σύνδεσης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Ευθεία γραμμή σύνδεσης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Ευθεία γραμμή σύνδεσης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Ευθεία γραμμή σύνδεσης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Ευθεία γραμμή σύνδεσης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Ευθεία γραμμή σύνδεσης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Ομάδα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Ευθεία γραμμή σύνδεσης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Ευθεία γραμμή σύνδεσης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Ομάδα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Ευθεία γραμμή σύνδεσης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Ευθεία γραμμή σύνδεσης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Ευθεία γραμμή σύνδεσης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Ευθεία γραμμή σύνδεσης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Ευθεία γραμμή σύνδεσης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Ορθογώνιο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/>
          </a:p>
        </p:txBody>
      </p:sp>
      <p:cxnSp>
        <p:nvCxnSpPr>
          <p:cNvPr id="59" name="Ευθεία γραμμή σύνδεσης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Σύμβολο κράτησης θέσης εικόνας 2" descr="Ένα κενό πλαίσιο κράτησης θέσης για να προσθέσετε μια εικόνα. Κάντε κλικ στο πλαίσιο κράτησης θέσης και επιλέξτε την εικόνα που θέλετε να προσθέσετε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Ομάδα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Ευθεία γραμμή σύνδεσης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Ευθεία γραμμή σύνδεσης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Ευθεία γραμμή σύνδεσης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Ευθεία γραμμή σύνδεσης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Ευθεία γραμμή σύνδεσης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Ευθεία γραμμή σύνδεσης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Ευθεία γραμμή σύνδεσης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Ευθεία γραμμή σύνδεσης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Ευθεία γραμμή σύνδεσης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Ευθεία γραμμή σύνδεσης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Ευθεία γραμμή σύνδεσης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Ευθεία γραμμή σύνδεσης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Ευθεία γραμμή σύνδεσης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Ευθεία γραμμή σύνδεσης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Ευθεία γραμμή σύνδεσης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Ευθεία γραμμή σύνδεσης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Ομάδα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Ευθεία γραμμή σύνδεσης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Ευθεία γραμμή σύνδεσης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Ευθεία γραμμή σύνδεσης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Ευθεία γραμμή σύνδεσης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Ευθεία γραμμή σύνδεσης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Ομάδα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Ευθεία γραμμή σύνδεσης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Ευθεία γραμμή σύνδεσης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Ευθεία γραμμή σύνδεσης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Ευθεία γραμμή σύνδεσης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Ευθεία γραμμή σύνδεσης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Ευθεία γραμμή σύνδεσης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Ευθεία γραμμή σύνδεσης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Ευθεία γραμμή σύνδεσης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Ευθεία γραμμή σύνδεσης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Ευθεία γραμμή σύνδεσης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Ομάδα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Ευθεία γραμμή σύνδεσης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Ευθεία γραμμή σύνδεσης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Ευθεία γραμμή σύνδεσης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Ευθεία γραμμή σύνδεσης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Ευθεία γραμμή σύνδεσης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Ομάδα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Ευθεία γραμμή σύνδεσης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Ευθεία γραμμή σύνδεσης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Ευθεία γραμμή σύνδεσης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Ευθεία γραμμή σύνδεσης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Ευθεία γραμμή σύνδεσης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Ευθεία γραμμή σύνδεσης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Ευθεία γραμμή σύνδεσης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Ευθεία γραμμή σύνδεσης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Ευθεία γραμμή σύνδεσης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Ευθεία γραμμή σύνδεσης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/>
              <a:t>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</a:p>
        </p:txBody>
      </p:sp>
      <p:cxnSp>
        <p:nvCxnSpPr>
          <p:cNvPr id="148" name="Ευθεία γραμμή σύνδεσης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B46EC52-5824-4DE4-A8EE-A139C795D6DB}" type="datetime1">
              <a:rPr lang="el-GR" smtClean="0"/>
              <a:t>28/8/2025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10098055" cy="3383280"/>
          </a:xfrm>
        </p:spPr>
        <p:txBody>
          <a:bodyPr rtlCol="0"/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Trees vs R-Trees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Konstantinos Vardakas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68E39-5287-860E-6EB5-B674F8820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9E4950-ABD0-A1BB-B15E-87D712C74B5D}"/>
              </a:ext>
            </a:extLst>
          </p:cNvPr>
          <p:cNvSpPr txBox="1">
            <a:spLocks/>
          </p:cNvSpPr>
          <p:nvPr/>
        </p:nvSpPr>
        <p:spPr>
          <a:xfrm>
            <a:off x="4038600" y="638769"/>
            <a:ext cx="4348316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Queries’ Structure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graph of a graph&#10;&#10;AI-generated content may be incorrect.">
            <a:extLst>
              <a:ext uri="{FF2B5EF4-FFF2-40B4-BE49-F238E27FC236}">
                <a16:creationId xmlns:a16="http://schemas.microsoft.com/office/drawing/2014/main" id="{25E6EDBF-C358-08C5-46F2-4FCDB2777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022" y="1386974"/>
            <a:ext cx="7060557" cy="2646823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6" name="Picture 15" descr="A graph of a line&#10;&#10;AI-generated content may be incorrect.">
            <a:extLst>
              <a:ext uri="{FF2B5EF4-FFF2-40B4-BE49-F238E27FC236}">
                <a16:creationId xmlns:a16="http://schemas.microsoft.com/office/drawing/2014/main" id="{C7C27676-61EF-0E98-B815-4FC2C8DEF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849" y="4180937"/>
            <a:ext cx="7234179" cy="244245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81A66F2-30E5-B532-F8A8-5F8B2737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38" y="2073795"/>
            <a:ext cx="4201614" cy="3123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is almost constant on a given dataset file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02E4F7E-F511-211A-49B0-A064BF1D4FCA}"/>
              </a:ext>
            </a:extLst>
          </p:cNvPr>
          <p:cNvSpPr txBox="1">
            <a:spLocks/>
          </p:cNvSpPr>
          <p:nvPr/>
        </p:nvSpPr>
        <p:spPr>
          <a:xfrm>
            <a:off x="244993" y="4842075"/>
            <a:ext cx="4201614" cy="1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height == Smaller width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5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72A1-7804-2D50-86E6-1C87C7678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04674F-86C1-930E-FB87-99765141E37A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21B4BF-0A3D-E02A-C2D9-005BC1E339F7}"/>
              </a:ext>
            </a:extLst>
          </p:cNvPr>
          <p:cNvSpPr txBox="1">
            <a:spLocks/>
          </p:cNvSpPr>
          <p:nvPr/>
        </p:nvSpPr>
        <p:spPr>
          <a:xfrm>
            <a:off x="2996917" y="72640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Quad Tree (on T2 dataset, k = 3)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0701CF-DEBE-FEF0-9D62-A533DC6A1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046588"/>
              </p:ext>
            </p:extLst>
          </p:nvPr>
        </p:nvGraphicFramePr>
        <p:xfrm>
          <a:off x="1579880" y="1889760"/>
          <a:ext cx="9601201" cy="3235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833445577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1488779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460680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581935797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02148533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53793809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946233262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2541705901"/>
                    </a:ext>
                  </a:extLst>
                </a:gridCol>
                <a:gridCol w="1325881">
                  <a:extLst>
                    <a:ext uri="{9D8B030D-6E8A-4147-A177-3AD203B41FA5}">
                      <a16:colId xmlns:a16="http://schemas.microsoft.com/office/drawing/2014/main" val="2749056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capacity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μ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s/query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depth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depth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 points per leaf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leaves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nodes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0679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86.7533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1.64924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1382389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460796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4836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68.1143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3.32551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685636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228545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8340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58.9574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6.71635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339502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113167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4124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59.8129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13.30900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171334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57111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1194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72.5485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26.86070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84895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28298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415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94.5242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52.21230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43675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14558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2406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127.5290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106.27800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21457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7152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8761776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A8944BD-279F-45DF-5D45-0B991CC86E85}"/>
              </a:ext>
            </a:extLst>
          </p:cNvPr>
          <p:cNvSpPr txBox="1">
            <a:spLocks/>
          </p:cNvSpPr>
          <p:nvPr/>
        </p:nvSpPr>
        <p:spPr>
          <a:xfrm>
            <a:off x="2431644" y="8606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4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56296-7ECE-BC49-4BA5-6558C9DFD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47C1F2-799D-917C-2CAD-9D90C1602F60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6B9C68-1A4A-BFD0-DA99-DD1820211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28112"/>
              </p:ext>
            </p:extLst>
          </p:nvPr>
        </p:nvGraphicFramePr>
        <p:xfrm>
          <a:off x="6710680" y="2529840"/>
          <a:ext cx="4829810" cy="2590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68120">
                  <a:extLst>
                    <a:ext uri="{9D8B030D-6E8A-4147-A177-3AD203B41FA5}">
                      <a16:colId xmlns:a16="http://schemas.microsoft.com/office/drawing/2014/main" val="2833445577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488779104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4063460680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5819357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14853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entries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2*min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3*min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4*min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5*min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0679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entries</a:t>
                      </a:r>
                      <a:endParaRPr lang="el-G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4019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110.748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115.385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112.657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129.127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254836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114.713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124.251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142.86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171.055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108340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145.113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167.538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199.031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216.589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14124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199.24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259.802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296.271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316.802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281194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279.377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322.112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349.591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408.514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7415485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70DDD777-9268-0DC2-14D1-BB68CEBE1FA1}"/>
              </a:ext>
            </a:extLst>
          </p:cNvPr>
          <p:cNvSpPr txBox="1">
            <a:spLocks/>
          </p:cNvSpPr>
          <p:nvPr/>
        </p:nvSpPr>
        <p:spPr>
          <a:xfrm>
            <a:off x="2584044" y="10130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CE703643-6568-098C-574D-3677B6326F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846097"/>
              </p:ext>
            </p:extLst>
          </p:nvPr>
        </p:nvGraphicFramePr>
        <p:xfrm>
          <a:off x="1051560" y="2540000"/>
          <a:ext cx="4020820" cy="2590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68120">
                  <a:extLst>
                    <a:ext uri="{9D8B030D-6E8A-4147-A177-3AD203B41FA5}">
                      <a16:colId xmlns:a16="http://schemas.microsoft.com/office/drawing/2014/main" val="2833445577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488779104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406346068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581935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entries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2*min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3*min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4*min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0679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entries</a:t>
                      </a:r>
                      <a:endParaRPr lang="el-G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4019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129.46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165.18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175.72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254836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178.472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203.38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244.55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108340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271.552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313.52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348.91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14124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321.905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409.44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568.93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281194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584.56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717.74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884.31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741548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D29B3D-3E2E-CAA9-1B0C-9C4200F10267}"/>
              </a:ext>
            </a:extLst>
          </p:cNvPr>
          <p:cNvSpPr txBox="1"/>
          <p:nvPr/>
        </p:nvSpPr>
        <p:spPr>
          <a:xfrm>
            <a:off x="1778000" y="1930400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z-order inserted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sec/query)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DC0BE-B93F-4FCE-C3FF-87B771DF1C74}"/>
              </a:ext>
            </a:extLst>
          </p:cNvPr>
          <p:cNvSpPr txBox="1"/>
          <p:nvPr/>
        </p:nvSpPr>
        <p:spPr>
          <a:xfrm>
            <a:off x="7863840" y="1889760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 inserted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sec/query)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B22251-9157-7502-2BB1-CAF3308E382E}"/>
              </a:ext>
            </a:extLst>
          </p:cNvPr>
          <p:cNvSpPr txBox="1">
            <a:spLocks/>
          </p:cNvSpPr>
          <p:nvPr/>
        </p:nvSpPr>
        <p:spPr>
          <a:xfrm>
            <a:off x="2996917" y="72640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Quad Tree (on T2 dataset, k = 3)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F94CD3-101C-2686-C3C8-48076CE488A9}"/>
              </a:ext>
            </a:extLst>
          </p:cNvPr>
          <p:cNvSpPr txBox="1">
            <a:spLocks/>
          </p:cNvSpPr>
          <p:nvPr/>
        </p:nvSpPr>
        <p:spPr>
          <a:xfrm>
            <a:off x="2137295" y="74164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Query Comparison (T2 dataset, k = 3)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351A73-B677-240E-C8EA-22AD329CB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354" y="1997020"/>
            <a:ext cx="8528806" cy="38099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methodology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240.33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sec/query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Tree: 44.59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sec/query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(5.39 times faster)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(z-score): 151.38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sec/query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1.59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faster)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(STR): 99.84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sec/query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(2.41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faster)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value after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2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28E18-B9D2-816C-1CD8-BC25E3D7E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48B0B4-D958-4294-8912-173F9AE0FA46}"/>
              </a:ext>
            </a:extLst>
          </p:cNvPr>
          <p:cNvSpPr txBox="1">
            <a:spLocks/>
          </p:cNvSpPr>
          <p:nvPr/>
        </p:nvSpPr>
        <p:spPr>
          <a:xfrm>
            <a:off x="2061095" y="73148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Query Comparison (T2 dataset, all ranges)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1A7BBE66-7A81-4399-6160-4F39840B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593" y="1752596"/>
            <a:ext cx="6311908" cy="3944942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DB40C0-3592-AD54-B8B0-701E19F11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54" y="2098621"/>
            <a:ext cx="4886446" cy="21177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methodology: equal number of operations: for each range → constant time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methodologies: Increase in time with increase in range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4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8113F0-6FD2-DB87-35A8-37D5E4BA1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567" y="1952776"/>
            <a:ext cx="4293953" cy="34726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k-NN query was performed with k = 3, using the T2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0.01% query file (10,000 points) was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repetitions were performed for statistical reliability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graph of a graph showing a number of red and blue lines&#10;&#10;AI-generated content may be incorrect.">
            <a:extLst>
              <a:ext uri="{FF2B5EF4-FFF2-40B4-BE49-F238E27FC236}">
                <a16:creationId xmlns:a16="http://schemas.microsoft.com/office/drawing/2014/main" id="{1A64378D-811D-D850-7EA2-E87187FB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338" y="1685376"/>
            <a:ext cx="7190011" cy="381838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3201E-1232-4896-5D5C-E0639B444214}"/>
              </a:ext>
            </a:extLst>
          </p:cNvPr>
          <p:cNvSpPr txBox="1">
            <a:spLocks/>
          </p:cNvSpPr>
          <p:nvPr/>
        </p:nvSpPr>
        <p:spPr>
          <a:xfrm>
            <a:off x="2931158" y="500773"/>
            <a:ext cx="7950202" cy="931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Query Quad-Tree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(T2 dataset, k = 3)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0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3CEE8-A239-A4F1-48A8-50C14C432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18591A-1914-DD82-22F1-6981444C6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39" y="2027496"/>
            <a:ext cx="5798919" cy="33315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deterministic: Large std results from outlier due to the machine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median value is taken as the representative time for a given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554507-7507-F65C-598E-EC133DB1F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10843"/>
              </p:ext>
            </p:extLst>
          </p:nvPr>
        </p:nvGraphicFramePr>
        <p:xfrm>
          <a:off x="6465104" y="1622492"/>
          <a:ext cx="4064001" cy="4348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78011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38819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6517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query_id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(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sec)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4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3630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638.1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65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3630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77.1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66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3630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45.9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7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3630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44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3630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45.7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2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3630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45.9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3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3630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46.6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88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3630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47.1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55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3630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45.9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91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3630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45.3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9046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507AA00-7DA5-64B6-353F-37DBC5A8037A}"/>
              </a:ext>
            </a:extLst>
          </p:cNvPr>
          <p:cNvSpPr txBox="1">
            <a:spLocks/>
          </p:cNvSpPr>
          <p:nvPr/>
        </p:nvSpPr>
        <p:spPr>
          <a:xfrm>
            <a:off x="2931158" y="500773"/>
            <a:ext cx="7950202" cy="931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Query Quad-Tree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(T2 dataset, k = 3)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3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A685D-9173-CE3F-5476-EBF63F369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BAA6F7C-5953-7CEB-A692-ECF92AC6EAAA}"/>
              </a:ext>
            </a:extLst>
          </p:cNvPr>
          <p:cNvSpPr txBox="1">
            <a:spLocks/>
          </p:cNvSpPr>
          <p:nvPr/>
        </p:nvSpPr>
        <p:spPr>
          <a:xfrm>
            <a:off x="2931158" y="500773"/>
            <a:ext cx="7950202" cy="931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Query Quad-Tree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(T2 dataset, k = 3)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AC979C-3220-18D5-8374-0BD30A72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76" y="2004346"/>
            <a:ext cx="4457284" cy="333158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median time per query is 44.59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μsec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appears to be right skewed, with some points being more "difficult"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 transformation is performed for visualization in terms of query points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A779A6DE-9F0D-2D7F-A55D-4CC37BA53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161" y="1817225"/>
            <a:ext cx="7080901" cy="314050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9310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hart of a graph&#10;&#10;AI-generated content may be incorrect.">
            <a:extLst>
              <a:ext uri="{FF2B5EF4-FFF2-40B4-BE49-F238E27FC236}">
                <a16:creationId xmlns:a16="http://schemas.microsoft.com/office/drawing/2014/main" id="{AAA27E06-E7D9-AB0C-C39E-1EECDA4F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396" y="1529994"/>
            <a:ext cx="6108204" cy="500177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3" name="Picture 12" descr="A map of the united states&#10;&#10;AI-generated content may be incorrect.">
            <a:extLst>
              <a:ext uri="{FF2B5EF4-FFF2-40B4-BE49-F238E27FC236}">
                <a16:creationId xmlns:a16="http://schemas.microsoft.com/office/drawing/2014/main" id="{90CE7D9C-01D1-9705-C2ED-45A7F0961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60" y="2685325"/>
            <a:ext cx="5442634" cy="384814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23CC57-F39B-C761-9B00-BF969C078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638" y="1529786"/>
            <a:ext cx="4051141" cy="10976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(x, y) = (-81, -44)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points that take the longest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3C6FF-C97C-1E5C-D1D5-25D8B60744F1}"/>
              </a:ext>
            </a:extLst>
          </p:cNvPr>
          <p:cNvSpPr txBox="1">
            <a:spLocks/>
          </p:cNvSpPr>
          <p:nvPr/>
        </p:nvSpPr>
        <p:spPr>
          <a:xfrm>
            <a:off x="2931158" y="500773"/>
            <a:ext cx="7950202" cy="931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Query Quad-Tree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(T2 dataset, k = 3)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3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EF725-62C4-B4CA-91FF-E98A97FD7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508E87F-1D9F-2DCC-6766-6D02F5510982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Transformation for Optimization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AA0F45C-6267-B5D6-DDE4-FF095DE56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67" y="1662894"/>
            <a:ext cx="3680753" cy="509093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More uniform distribution → shallower tree, better performance</a:t>
            </a:r>
            <a:endParaRPr lang="el-G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transformation that maintains distances was selected → rotation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was applied for alignment with the axis of maximum variance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([[ 0.99875, -0.04992], [0.04992, 0.99875]])</a:t>
            </a:r>
            <a:endParaRPr lang="el-G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clearer results, rotation was tested by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45°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l-G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35B402-734A-4AC5-89CC-6B1B86A08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446" y="2001639"/>
            <a:ext cx="8203657" cy="310279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01617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755C23-7682-CDCD-EF7E-56DF5521D836}"/>
              </a:ext>
            </a:extLst>
          </p:cNvPr>
          <p:cNvSpPr txBox="1">
            <a:spLocks/>
          </p:cNvSpPr>
          <p:nvPr/>
        </p:nvSpPr>
        <p:spPr>
          <a:xfrm>
            <a:off x="3357880" y="689569"/>
            <a:ext cx="5786120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 for Geospatial Data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AE25B-87F4-C126-7352-F7AE69BF6C1E}"/>
              </a:ext>
            </a:extLst>
          </p:cNvPr>
          <p:cNvSpPr txBox="1"/>
          <p:nvPr/>
        </p:nvSpPr>
        <p:spPr>
          <a:xfrm>
            <a:off x="497841" y="2283376"/>
            <a:ext cx="5374639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geospatial data (points or polygons on a plane)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spatial structures that exploit geometry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representation and fast queries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diagram of a country&#10;&#10;AI-generated content may be incorrect.">
            <a:extLst>
              <a:ext uri="{FF2B5EF4-FFF2-40B4-BE49-F238E27FC236}">
                <a16:creationId xmlns:a16="http://schemas.microsoft.com/office/drawing/2014/main" id="{338BE7CD-3C56-9E94-9F62-B5766776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761" y="2164080"/>
            <a:ext cx="5117531" cy="320687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83605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D123D-315E-391E-0EDE-08252E231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A7BCCBF-EBE3-7115-F846-A1CE86ACDE52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Transformation for Optimization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40D196-1E33-542A-DF24-E32E5243C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42" y="2033284"/>
            <a:ext cx="4977118" cy="50909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significant difference was observed in the new space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median time per query was 43.43 from 44.59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μsec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(paired t-test p-value = 4.4e-15)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l-G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graph of a distribution of a number of objects&#10;&#10;AI-generated content may be incorrect.">
            <a:extLst>
              <a:ext uri="{FF2B5EF4-FFF2-40B4-BE49-F238E27FC236}">
                <a16:creationId xmlns:a16="http://schemas.microsoft.com/office/drawing/2014/main" id="{63B3A650-EDDD-02B1-1A14-21CEF5E5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230" y="1818636"/>
            <a:ext cx="5367539" cy="416052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9055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9F328-3F6F-4F58-B517-170744D0E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50" y="1738133"/>
            <a:ext cx="9874170" cy="4408024"/>
          </a:xfrm>
        </p:spPr>
        <p:txBody>
          <a:bodyPr/>
          <a:lstStyle/>
          <a:p>
            <a:r>
              <a:rPr lang="en-GB" dirty="0"/>
              <a:t>A rotation of 0°–90° per 1° was applied</a:t>
            </a:r>
            <a:endParaRPr lang="en-US" dirty="0"/>
          </a:p>
          <a:p>
            <a:r>
              <a:rPr lang="en-US" dirty="0"/>
              <a:t>For each rotation:</a:t>
            </a:r>
            <a:endParaRPr lang="el-GR" dirty="0"/>
          </a:p>
          <a:p>
            <a:pPr lvl="1"/>
            <a:r>
              <a:rPr lang="en-US" dirty="0"/>
              <a:t>A new Quad Tree was created</a:t>
            </a:r>
            <a:endParaRPr lang="el-GR" dirty="0"/>
          </a:p>
          <a:p>
            <a:pPr lvl="1"/>
            <a:r>
              <a:rPr lang="en-US" dirty="0"/>
              <a:t>k-NN Queries were executed </a:t>
            </a:r>
            <a:endParaRPr lang="el-GR" dirty="0"/>
          </a:p>
          <a:p>
            <a:pPr lvl="1"/>
            <a:r>
              <a:rPr lang="en-GB" dirty="0"/>
              <a:t>Structural and statistical tree characteristics were recorded</a:t>
            </a:r>
            <a:endParaRPr lang="el-GR" dirty="0"/>
          </a:p>
          <a:p>
            <a:r>
              <a:rPr lang="en-US" dirty="0"/>
              <a:t>Measurements per rotation:</a:t>
            </a:r>
          </a:p>
          <a:p>
            <a:pPr lvl="1"/>
            <a:r>
              <a:rPr lang="en-US" dirty="0" err="1"/>
              <a:t>min_depth</a:t>
            </a:r>
            <a:r>
              <a:rPr lang="en-US" dirty="0"/>
              <a:t>, max_depth</a:t>
            </a:r>
          </a:p>
          <a:p>
            <a:pPr lvl="1"/>
            <a:r>
              <a:rPr lang="en-US" dirty="0" err="1"/>
              <a:t>avg_points_per_leaf</a:t>
            </a:r>
            <a:r>
              <a:rPr lang="en-US" dirty="0"/>
              <a:t>, </a:t>
            </a:r>
            <a:r>
              <a:rPr lang="en-US" dirty="0" err="1"/>
              <a:t>stddev_pts_per_leaf</a:t>
            </a:r>
            <a:endParaRPr lang="en-US" dirty="0"/>
          </a:p>
          <a:p>
            <a:pPr lvl="1"/>
            <a:r>
              <a:rPr lang="el-GR" dirty="0"/>
              <a:t>q1, q3 (</a:t>
            </a:r>
            <a:r>
              <a:rPr lang="en-GB" dirty="0"/>
              <a:t>1st and 3rd quartile of population per leaf</a:t>
            </a:r>
            <a:r>
              <a:rPr lang="el-GR" dirty="0"/>
              <a:t>)</a:t>
            </a:r>
            <a:endParaRPr lang="en-US" dirty="0"/>
          </a:p>
          <a:p>
            <a:pPr lvl="1"/>
            <a:r>
              <a:rPr lang="en-US" dirty="0" err="1"/>
              <a:t>total_leaves</a:t>
            </a:r>
            <a:r>
              <a:rPr lang="en-US" dirty="0"/>
              <a:t>, </a:t>
            </a:r>
            <a:r>
              <a:rPr lang="en-US" dirty="0" err="1"/>
              <a:t>internal_nodes</a:t>
            </a:r>
            <a:endParaRPr lang="el-GR" dirty="0"/>
          </a:p>
          <a:p>
            <a:endParaRPr lang="el-GR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4966C1-A8F6-F1F4-F868-481591ACDD3C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Evaluation of Rotations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A709E-B9F9-558E-80F4-9355B4EFB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3638-7736-7CB5-A5BC-C82E57281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1" y="2143247"/>
            <a:ext cx="4526666" cy="44080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The depth has an effect on the execution time</a:t>
            </a:r>
            <a:r>
              <a:rPr lang="el-GR" dirty="0"/>
              <a:t>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GB" dirty="0"/>
              <a:t>When min depth = 3, the time is shorter than when min depth = 2</a:t>
            </a:r>
            <a:endParaRPr lang="el-GR" dirty="0"/>
          </a:p>
          <a:p>
            <a:pPr lvl="1">
              <a:lnSpc>
                <a:spcPct val="150000"/>
              </a:lnSpc>
            </a:pPr>
            <a:r>
              <a:rPr lang="en-GB" dirty="0"/>
              <a:t>As max depth increases, the time slows down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BE2116-57BF-EE75-43B2-72FD53F98BEB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of Tree Statistics with k-NN Time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298B9-C02B-7155-4BE7-899B2D59A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79" y="1846575"/>
            <a:ext cx="6434885" cy="377952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8871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9374-1B71-1680-76E7-0A904853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54" y="2027500"/>
            <a:ext cx="4908630" cy="3809999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Exhaustive feature search was applied for time prediction k-NN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Regressor (max_depth = 4)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measure: R² score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feature subset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max_depth, min_depth, q3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 = 0.161 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but better than using average time as a prediction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6D5048-A936-2141-87BA-EE73722CE077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B8479138-B1B6-8ACB-3AC9-6440FEC9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039" y="2298163"/>
            <a:ext cx="7226470" cy="289058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0226AE7-CAA2-CB31-9C91-FB41DD0BB1DB}"/>
              </a:ext>
            </a:extLst>
          </p:cNvPr>
          <p:cNvSpPr txBox="1">
            <a:spLocks/>
          </p:cNvSpPr>
          <p:nvPr/>
        </p:nvSpPr>
        <p:spPr>
          <a:xfrm>
            <a:off x="2299564" y="69805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of Tree Statistics with k-NN Time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A6718-FC91-A374-B48F-C561195FC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2430A3-35DB-A85F-06E7-509E07107403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845D0B2-CB51-FF81-0A51-679518F85994}"/>
              </a:ext>
            </a:extLst>
          </p:cNvPr>
          <p:cNvSpPr txBox="1">
            <a:spLocks/>
          </p:cNvSpPr>
          <p:nvPr/>
        </p:nvSpPr>
        <p:spPr>
          <a:xfrm>
            <a:off x="2618457" y="77212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 vs R-Tree (k-NN) (T2-Dataset)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6" descr="A graph of numbers and graphs&#10;&#10;AI-generated content may be incorrect.">
            <a:extLst>
              <a:ext uri="{FF2B5EF4-FFF2-40B4-BE49-F238E27FC236}">
                <a16:creationId xmlns:a16="http://schemas.microsoft.com/office/drawing/2014/main" id="{1D4A1933-107C-7034-310B-5B15E42C9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399" y="1778734"/>
            <a:ext cx="5330963" cy="416052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165BBE-6484-D725-23D1-37371E509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73" y="1622322"/>
            <a:ext cx="6624298" cy="4434349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range 0-6000, a linear relationship is observed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61.878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1.418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k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(z-order):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k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(STR):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k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70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11EBA-8252-9B2A-553A-B52F47419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4CCB5-A0EA-0D30-EF33-CB880F3FC71C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D82AC5-B76B-840B-8B03-297551EDEBD2}"/>
              </a:ext>
            </a:extLst>
          </p:cNvPr>
          <p:cNvSpPr txBox="1">
            <a:spLocks/>
          </p:cNvSpPr>
          <p:nvPr/>
        </p:nvSpPr>
        <p:spPr>
          <a:xfrm>
            <a:off x="2618457" y="77212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 vs R-Tree (k-NN) (T5-Dataset)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9BFF79-3A03-004B-D6AC-D97C26FD7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73" y="1622322"/>
            <a:ext cx="6003227" cy="4434349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range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linear relationship is observed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89.71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1.397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k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(z-order):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526.07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1.417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k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(STR):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1.448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k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graph of a number of neighbors&#10;&#10;AI-generated content may be incorrect.">
            <a:extLst>
              <a:ext uri="{FF2B5EF4-FFF2-40B4-BE49-F238E27FC236}">
                <a16:creationId xmlns:a16="http://schemas.microsoft.com/office/drawing/2014/main" id="{0A1C6561-E2FF-5EAA-9687-4DF860D04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246" y="1765296"/>
            <a:ext cx="5385827" cy="416052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370861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DCC04-4427-3547-9963-BFE127773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E9ECDD-51E0-A891-C046-3A6A2906131E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7C7417A-9A92-34C4-1CF4-C0C9E9D3D86D}"/>
              </a:ext>
            </a:extLst>
          </p:cNvPr>
          <p:cNvSpPr txBox="1">
            <a:spLocks/>
          </p:cNvSpPr>
          <p:nvPr/>
        </p:nvSpPr>
        <p:spPr>
          <a:xfrm>
            <a:off x="2618457" y="77212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 vs R-Tree (Range) (T2-Dataset)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AF466C-8626-2853-9C11-06F0D2DF1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73" y="1622322"/>
            <a:ext cx="6624298" cy="4434349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relationship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-29.62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1184.67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unit of area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(z-order):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57.0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785.89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unit of area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(STR):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32.73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787.73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unit of area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graph with colored dots and numbers&#10;&#10;AI-generated content may be incorrect.">
            <a:extLst>
              <a:ext uri="{FF2B5EF4-FFF2-40B4-BE49-F238E27FC236}">
                <a16:creationId xmlns:a16="http://schemas.microsoft.com/office/drawing/2014/main" id="{E612994B-1DB1-5A96-D1C2-5C1675DD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969" y="1759581"/>
            <a:ext cx="5303531" cy="416052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61749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EC07D-BAF2-80FF-BB15-95129B731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832640-873C-C954-BED4-93DEC9E6C4CD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3A2DA5-C6F6-5244-4569-3643980E0D36}"/>
              </a:ext>
            </a:extLst>
          </p:cNvPr>
          <p:cNvSpPr txBox="1">
            <a:spLocks/>
          </p:cNvSpPr>
          <p:nvPr/>
        </p:nvSpPr>
        <p:spPr>
          <a:xfrm>
            <a:off x="2618457" y="77212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 vs R-Tree (Range) (T5-Dataset)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1ACB06-1297-BFAC-B153-B8A7E1CD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73" y="1622322"/>
            <a:ext cx="6624298" cy="4434349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relationship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2483.09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unit of area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(z-order):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-16.03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1787.79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unit of area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(STR):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108.02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1717.63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unit of area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with numbers and dots&#10;&#10;AI-generated content may be incorrect.">
            <a:extLst>
              <a:ext uri="{FF2B5EF4-FFF2-40B4-BE49-F238E27FC236}">
                <a16:creationId xmlns:a16="http://schemas.microsoft.com/office/drawing/2014/main" id="{24DBF95D-B515-64CF-9245-6FA4D44E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686" y="1765296"/>
            <a:ext cx="5385827" cy="416052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361587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83A620-76DE-9404-E55D-CC14D99CE96E}"/>
              </a:ext>
            </a:extLst>
          </p:cNvPr>
          <p:cNvSpPr txBox="1">
            <a:spLocks/>
          </p:cNvSpPr>
          <p:nvPr/>
        </p:nvSpPr>
        <p:spPr>
          <a:xfrm>
            <a:off x="2618457" y="77212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209380-5728-FCFF-EFBF-6F911FD0C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29" y="1601018"/>
            <a:ext cx="10444131" cy="44343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improvement over Naïve methodologies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Methodologies constant time regardless of query size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methodologies linear correlation with query size (within the range studied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R-trees better in Range Queries, as the range increases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Trees better in k-NN Queries (minimally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related to the structure of the Quad tree (e.g.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min_depth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max_depth) are also related to query time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DC2EB-63AE-9F06-C5B6-4EDF6784A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E01E783-A60F-74E5-3B83-DF5CC757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10098055" cy="3383280"/>
          </a:xfrm>
        </p:spPr>
        <p:txBody>
          <a:bodyPr rtlCol="0"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very much for 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your time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50B7-B02B-CBF2-7DFF-F658A076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48929"/>
            <a:ext cx="3618460" cy="70234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Structures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0FD3C2FB-D293-9045-B1E1-48558169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55" y="2637086"/>
            <a:ext cx="5468354" cy="271359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D4DB0-AB42-E653-9462-A6EC9F6A41FC}"/>
              </a:ext>
            </a:extLst>
          </p:cNvPr>
          <p:cNvSpPr txBox="1"/>
          <p:nvPr/>
        </p:nvSpPr>
        <p:spPr>
          <a:xfrm>
            <a:off x="1927122" y="1553496"/>
            <a:ext cx="410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6B029-F712-D78F-3CED-052321495F08}"/>
              </a:ext>
            </a:extLst>
          </p:cNvPr>
          <p:cNvSpPr txBox="1"/>
          <p:nvPr/>
        </p:nvSpPr>
        <p:spPr>
          <a:xfrm>
            <a:off x="6646606" y="2212257"/>
            <a:ext cx="5191433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is divided into 4 quartiles when a capacity limit is exceeded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division is based on coordinates, not the data itself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unbalanced, but there is no overlap between nodes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uniform data distributions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7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2D579-651C-DCF5-E288-216F6B602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41AB-6AD4-7253-9FE9-17218F28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48929"/>
            <a:ext cx="3618460" cy="70234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Structures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193A5A9-8D15-E51F-F93F-4012900B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80" y="2340077"/>
            <a:ext cx="4254343" cy="364776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6000"/>
                    <a:lumOff val="94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EAC318-568B-F037-EE0A-5B284FE77600}"/>
              </a:ext>
            </a:extLst>
          </p:cNvPr>
          <p:cNvSpPr txBox="1"/>
          <p:nvPr/>
        </p:nvSpPr>
        <p:spPr>
          <a:xfrm>
            <a:off x="1927122" y="1553496"/>
            <a:ext cx="410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756F1B-1B85-C816-AF6E-786903C73F6B}"/>
              </a:ext>
            </a:extLst>
          </p:cNvPr>
          <p:cNvSpPr txBox="1"/>
          <p:nvPr/>
        </p:nvSpPr>
        <p:spPr>
          <a:xfrm>
            <a:off x="6646606" y="2212257"/>
            <a:ext cx="5191433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parent node encloses the surface area of the child nodes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division is based on data distribution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balanced, but there is overlap between areas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affected by the way the data is grouped (e.g., order of entry)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97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8BAF6D-DD5B-8185-0E88-67C37C4FF109}"/>
              </a:ext>
            </a:extLst>
          </p:cNvPr>
          <p:cNvSpPr txBox="1">
            <a:spLocks/>
          </p:cNvSpPr>
          <p:nvPr/>
        </p:nvSpPr>
        <p:spPr>
          <a:xfrm>
            <a:off x="4038600" y="648929"/>
            <a:ext cx="4348316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Implementation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01DEB-C81D-F688-26B2-ECCBDD23D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60" y="2344349"/>
            <a:ext cx="4642876" cy="3809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point is entered individually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capacity is exceeded, subdivision occurs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points are repositioned in the new areas</a:t>
            </a:r>
            <a:endParaRPr lang="el-G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1169E-8E07-1934-3351-3E4A924CB780}"/>
              </a:ext>
            </a:extLst>
          </p:cNvPr>
          <p:cNvSpPr txBox="1"/>
          <p:nvPr/>
        </p:nvSpPr>
        <p:spPr>
          <a:xfrm>
            <a:off x="7924800" y="1563328"/>
            <a:ext cx="410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6B3CD-E18A-15D4-A044-83921B876091}"/>
              </a:ext>
            </a:extLst>
          </p:cNvPr>
          <p:cNvSpPr txBox="1"/>
          <p:nvPr/>
        </p:nvSpPr>
        <p:spPr>
          <a:xfrm>
            <a:off x="1927122" y="1553496"/>
            <a:ext cx="410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0122FE21-3799-F728-B744-E449397F600C}"/>
              </a:ext>
            </a:extLst>
          </p:cNvPr>
          <p:cNvSpPr txBox="1">
            <a:spLocks/>
          </p:cNvSpPr>
          <p:nvPr/>
        </p:nvSpPr>
        <p:spPr>
          <a:xfrm>
            <a:off x="6040411" y="2349696"/>
            <a:ext cx="5335512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imported using bulk loading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sorted (z-order or STR)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nodes are built first (with min-max entries)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parent nodes are built up to the root, each time with min-max and calculation of MBRs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73656C-2567-5D56-E402-A93ECDE878C9}"/>
              </a:ext>
            </a:extLst>
          </p:cNvPr>
          <p:cNvSpPr txBox="1">
            <a:spLocks/>
          </p:cNvSpPr>
          <p:nvPr/>
        </p:nvSpPr>
        <p:spPr>
          <a:xfrm>
            <a:off x="4038600" y="648929"/>
            <a:ext cx="4348316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Implementation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48014-D3D9-E578-8B49-6F5C9508DC7E}"/>
              </a:ext>
            </a:extLst>
          </p:cNvPr>
          <p:cNvSpPr txBox="1"/>
          <p:nvPr/>
        </p:nvSpPr>
        <p:spPr>
          <a:xfrm>
            <a:off x="1927122" y="1553496"/>
            <a:ext cx="410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Query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1EB4D-F8B5-3062-0C29-9130E5A8DFAF}"/>
              </a:ext>
            </a:extLst>
          </p:cNvPr>
          <p:cNvSpPr txBox="1"/>
          <p:nvPr/>
        </p:nvSpPr>
        <p:spPr>
          <a:xfrm>
            <a:off x="7924800" y="1563328"/>
            <a:ext cx="410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Query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23FF667-4E31-284A-E8D6-6BE99D74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59" y="2344350"/>
            <a:ext cx="4711702" cy="30437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priority queue (min-heap) based on distance from nodes or points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given to nodes/points closer to the query point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reach leaves, we add the points</a:t>
            </a:r>
            <a:endParaRPr lang="el-G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1F4791E-ED5B-75DF-25B7-0EEF1110D60B}"/>
              </a:ext>
            </a:extLst>
          </p:cNvPr>
          <p:cNvSpPr txBox="1">
            <a:spLocks/>
          </p:cNvSpPr>
          <p:nvPr/>
        </p:nvSpPr>
        <p:spPr>
          <a:xfrm>
            <a:off x="6305882" y="2418522"/>
            <a:ext cx="5335512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exploration only of nodes that intersect with the range query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a leaf node, every point is checked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not, the search continues in the children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95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dataset&#10;&#10;AI-generated content may be incorrect.">
            <a:extLst>
              <a:ext uri="{FF2B5EF4-FFF2-40B4-BE49-F238E27FC236}">
                <a16:creationId xmlns:a16="http://schemas.microsoft.com/office/drawing/2014/main" id="{26EF63C2-92E6-1D83-06C3-58598D00E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898" y="325119"/>
            <a:ext cx="3595782" cy="3013609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1" name="Picture 10" descr="A diagram of a data set&#10;&#10;AI-generated content may be incorrect.">
            <a:extLst>
              <a:ext uri="{FF2B5EF4-FFF2-40B4-BE49-F238E27FC236}">
                <a16:creationId xmlns:a16="http://schemas.microsoft.com/office/drawing/2014/main" id="{388E8399-AC01-8F30-F21B-CCF0FE1A8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110" y="3608171"/>
            <a:ext cx="3574569" cy="2995829"/>
          </a:xfrm>
          <a:prstGeom prst="rect">
            <a:avLst/>
          </a:prstGeom>
          <a:ln>
            <a:gradFill>
              <a:gsLst>
                <a:gs pos="5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BB61157-C064-C6D2-FB50-E5F7BEB82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03" y="1481559"/>
            <a:ext cx="7107886" cy="46298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sets of geographic data are used: T2 (n = 2,280,427) and T5 (n = 5,043,188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T2 and T5 data are similar, they just differ in size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T2: x ∈ [−124.7595, −66.9875], y ∈ [24.5219, 49.1668]</a:t>
            </a:r>
            <a:endParaRPr lang="el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T5: x ∈ [−124.73, −66.9887], y ∈ [24.5635, 49.1611]</a:t>
            </a:r>
            <a:endParaRPr lang="el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points come from areas of the United States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is not uniform; there is no clear pattern along any axis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few clusters, but overall the layout is quite irregular and scattered.</a:t>
            </a:r>
            <a:endParaRPr lang="el-G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A59AF8-32F3-47C8-4152-3A85F32623B0}"/>
              </a:ext>
            </a:extLst>
          </p:cNvPr>
          <p:cNvSpPr txBox="1">
            <a:spLocks/>
          </p:cNvSpPr>
          <p:nvPr/>
        </p:nvSpPr>
        <p:spPr>
          <a:xfrm>
            <a:off x="4038600" y="638769"/>
            <a:ext cx="4348316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Datasets’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BE0B5-52B5-F1FE-09E6-F56951E4E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82AA41C-5DB0-C238-9703-55259104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30" y="2225249"/>
            <a:ext cx="7235207" cy="4775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consist of 5 files, with 10,000 range queries each</a:t>
            </a:r>
            <a:endParaRPr lang="el-G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files differ in range size (range per query)</a:t>
            </a:r>
            <a:endParaRPr lang="el-G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k-NN queries, the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above rectangles are used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query points is uniform</a:t>
            </a:r>
            <a:endParaRPr lang="el-G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8DF24C-9229-1710-3A0D-1F754CE341A9}"/>
              </a:ext>
            </a:extLst>
          </p:cNvPr>
          <p:cNvSpPr txBox="1">
            <a:spLocks/>
          </p:cNvSpPr>
          <p:nvPr/>
        </p:nvSpPr>
        <p:spPr>
          <a:xfrm>
            <a:off x="4038600" y="638769"/>
            <a:ext cx="4348316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Queries’ Structure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graph of a function&#10;&#10;AI-generated content may be incorrect.">
            <a:extLst>
              <a:ext uri="{FF2B5EF4-FFF2-40B4-BE49-F238E27FC236}">
                <a16:creationId xmlns:a16="http://schemas.microsoft.com/office/drawing/2014/main" id="{E2CDFF89-65E7-E5C3-11DE-4784DC0E8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794" y="148202"/>
            <a:ext cx="3092984" cy="321987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5" name="Picture 4" descr="A diagram of a distribution of a number&#10;&#10;AI-generated content may be incorrect.">
            <a:extLst>
              <a:ext uri="{FF2B5EF4-FFF2-40B4-BE49-F238E27FC236}">
                <a16:creationId xmlns:a16="http://schemas.microsoft.com/office/drawing/2014/main" id="{DE63A898-6E28-3721-B221-AFA69C413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957" y="3429759"/>
            <a:ext cx="3134268" cy="3262853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272363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6AF9-05B7-7A66-25EA-25F2056A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93" y="1402465"/>
            <a:ext cx="11412640" cy="44890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width of the rectangles follows a uniform distribution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height follows a right-skewed distribution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8AD1C8-B97D-9557-9806-58631712C91D}"/>
              </a:ext>
            </a:extLst>
          </p:cNvPr>
          <p:cNvSpPr txBox="1">
            <a:spLocks/>
          </p:cNvSpPr>
          <p:nvPr/>
        </p:nvSpPr>
        <p:spPr>
          <a:xfrm>
            <a:off x="4038600" y="638769"/>
            <a:ext cx="4348316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Queries’ Structure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graph of different sizes and shapes&#10;&#10;AI-generated content may be incorrect.">
            <a:extLst>
              <a:ext uri="{FF2B5EF4-FFF2-40B4-BE49-F238E27FC236}">
                <a16:creationId xmlns:a16="http://schemas.microsoft.com/office/drawing/2014/main" id="{FA6ED0C3-905C-C82A-2D8A-8453BCD9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124" y="2755398"/>
            <a:ext cx="7543908" cy="335603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374512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Πλέγμα ρόμβου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9_TF03031015" id="{C2674361-441A-4E47-BEAD-6B32B3CE88A5}" vid="{C0FB237C-F5F3-4D80-8DB3-2553A167F948}"/>
    </a:ext>
  </a:extLst>
</a:theme>
</file>

<file path=ppt/theme/theme2.xml><?xml version="1.0" encoding="utf-8"?>
<a:theme xmlns:a="http://schemas.openxmlformats.org/drawingml/2006/main" name="Θέμα του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Επιχειρηματική παρουσίαση πλέγματος ρόμβου (ευρεία οθόνη)</Template>
  <TotalTime>777</TotalTime>
  <Words>1590</Words>
  <Application>Microsoft Office PowerPoint</Application>
  <PresentationFormat>Widescreen</PresentationFormat>
  <Paragraphs>329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Times New Roman</vt:lpstr>
      <vt:lpstr>Wingdings</vt:lpstr>
      <vt:lpstr>Πλέγμα ρόμβου 16x9</vt:lpstr>
      <vt:lpstr>Quad Trees vs R-Trees</vt:lpstr>
      <vt:lpstr>PowerPoint Presentation</vt:lpstr>
      <vt:lpstr>Tree Structures</vt:lpstr>
      <vt:lpstr>Tree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very much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Konstantinos Vardakas</dc:creator>
  <cp:lastModifiedBy>Konstantinos Vardakas</cp:lastModifiedBy>
  <cp:revision>79</cp:revision>
  <dcterms:created xsi:type="dcterms:W3CDTF">2025-06-12T09:02:54Z</dcterms:created>
  <dcterms:modified xsi:type="dcterms:W3CDTF">2025-08-28T11:47:04Z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