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7" r:id="rId4"/>
    <p:sldId id="259" r:id="rId5"/>
    <p:sldId id="260" r:id="rId6"/>
    <p:sldId id="261" r:id="rId7"/>
    <p:sldId id="267" r:id="rId8"/>
    <p:sldId id="26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DAD"/>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r>
              <a:rPr lang="en-US"/>
              <a:t>Click to edit Master title style</a:t>
            </a:r>
            <a:endParaRPr/>
          </a:p>
        </p:txBody>
      </p:sp>
      <p:sp>
        <p:nvSpPr>
          <p:cNvPr id="11" name="Google Shape;11;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319485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0"/>
              </a:spcBef>
              <a:spcAft>
                <a:spcPts val="0"/>
              </a:spcAft>
              <a:buSzPts val="1400"/>
              <a:buChar char="○"/>
              <a:defRPr/>
            </a:lvl2pPr>
            <a:lvl3pPr marL="1828754" lvl="2" indent="-423323" algn="ctr">
              <a:lnSpc>
                <a:spcPct val="115000"/>
              </a:lnSpc>
              <a:spcBef>
                <a:spcPts val="0"/>
              </a:spcBef>
              <a:spcAft>
                <a:spcPts val="0"/>
              </a:spcAft>
              <a:buSzPts val="1400"/>
              <a:buChar char="■"/>
              <a:defRPr/>
            </a:lvl3pPr>
            <a:lvl4pPr marL="2438339" lvl="3" indent="-423323" algn="ctr">
              <a:lnSpc>
                <a:spcPct val="115000"/>
              </a:lnSpc>
              <a:spcBef>
                <a:spcPts val="0"/>
              </a:spcBef>
              <a:spcAft>
                <a:spcPts val="0"/>
              </a:spcAft>
              <a:buSzPts val="1400"/>
              <a:buChar char="●"/>
              <a:defRPr/>
            </a:lvl4pPr>
            <a:lvl5pPr marL="3047924" lvl="4" indent="-423323" algn="ctr">
              <a:lnSpc>
                <a:spcPct val="115000"/>
              </a:lnSpc>
              <a:spcBef>
                <a:spcPts val="0"/>
              </a:spcBef>
              <a:spcAft>
                <a:spcPts val="0"/>
              </a:spcAft>
              <a:buSzPts val="1400"/>
              <a:buChar char="○"/>
              <a:defRPr/>
            </a:lvl5pPr>
            <a:lvl6pPr marL="3657509" lvl="5" indent="-423323" algn="ctr">
              <a:lnSpc>
                <a:spcPct val="115000"/>
              </a:lnSpc>
              <a:spcBef>
                <a:spcPts val="0"/>
              </a:spcBef>
              <a:spcAft>
                <a:spcPts val="0"/>
              </a:spcAft>
              <a:buSzPts val="1400"/>
              <a:buChar char="■"/>
              <a:defRPr/>
            </a:lvl6pPr>
            <a:lvl7pPr marL="4267093" lvl="6" indent="-423323" algn="ctr">
              <a:lnSpc>
                <a:spcPct val="115000"/>
              </a:lnSpc>
              <a:spcBef>
                <a:spcPts val="0"/>
              </a:spcBef>
              <a:spcAft>
                <a:spcPts val="0"/>
              </a:spcAft>
              <a:buSzPts val="1400"/>
              <a:buChar char="●"/>
              <a:defRPr/>
            </a:lvl7pPr>
            <a:lvl8pPr marL="4876678" lvl="7" indent="-423323" algn="ctr">
              <a:lnSpc>
                <a:spcPct val="115000"/>
              </a:lnSpc>
              <a:spcBef>
                <a:spcPts val="0"/>
              </a:spcBef>
              <a:spcAft>
                <a:spcPts val="0"/>
              </a:spcAft>
              <a:buSzPts val="1400"/>
              <a:buChar char="○"/>
              <a:defRPr/>
            </a:lvl8pPr>
            <a:lvl9pPr marL="5486263" lvl="8" indent="-423323" algn="ctr">
              <a:lnSpc>
                <a:spcPct val="115000"/>
              </a:lnSpc>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353638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1588930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AA44C-DF62-46A1-B124-0921ADD7553E}" type="datetimeFigureOut">
              <a:rPr lang="ru-RU" smtClean="0"/>
              <a:t>20.06.2023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D9E76CC-3215-4BD4-A5C0-850F1ADE9AD6}" type="slidenum">
              <a:rPr lang="ru-RU" smtClean="0"/>
              <a:t>‹#›</a:t>
            </a:fld>
            <a:endParaRPr lang="ru-RU"/>
          </a:p>
        </p:txBody>
      </p:sp>
    </p:spTree>
    <p:extLst>
      <p:ext uri="{BB962C8B-B14F-4D97-AF65-F5344CB8AC3E}">
        <p14:creationId xmlns:p14="http://schemas.microsoft.com/office/powerpoint/2010/main" val="197504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14" name="Google Shape;14;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pPr lvl="0"/>
            <a:r>
              <a:rPr lang="en-US"/>
              <a:t>Click to edit Master text styles</a:t>
            </a:r>
          </a:p>
        </p:txBody>
      </p:sp>
      <p:sp>
        <p:nvSpPr>
          <p:cNvPr id="15" name="Google Shape;15;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251672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r>
              <a:rPr lang="en-US"/>
              <a:t>Click to edit Master title style</a:t>
            </a:r>
            <a:endParaRPr/>
          </a:p>
        </p:txBody>
      </p:sp>
      <p:sp>
        <p:nvSpPr>
          <p:cNvPr id="18" name="Google Shape;18;p4"/>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9" name="Google Shape;19;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158856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US"/>
              <a:t>Click to edit Master text styles</a:t>
            </a:r>
          </a:p>
        </p:txBody>
      </p:sp>
      <p:sp>
        <p:nvSpPr>
          <p:cNvPr id="23" name="Google Shape;23;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US"/>
              <a:t>Click to edit Master text styles</a:t>
            </a:r>
          </a:p>
        </p:txBody>
      </p:sp>
      <p:sp>
        <p:nvSpPr>
          <p:cNvPr id="24" name="Google Shape;24;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335239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71466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US"/>
              <a:t>Click to edit Master title style</a:t>
            </a:r>
            <a:endParaRPr/>
          </a:p>
        </p:txBody>
      </p:sp>
      <p:sp>
        <p:nvSpPr>
          <p:cNvPr id="30" name="Google Shape;30;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pPr lvl="0"/>
            <a:r>
              <a:rPr lang="en-US"/>
              <a:t>Click to edit Master text styles</a:t>
            </a:r>
          </a:p>
        </p:txBody>
      </p:sp>
      <p:sp>
        <p:nvSpPr>
          <p:cNvPr id="31" name="Google Shape;3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41223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r>
              <a:rPr lang="en-US"/>
              <a:t>Click to edit Master title style</a:t>
            </a:r>
            <a:endParaRPr/>
          </a:p>
        </p:txBody>
      </p:sp>
      <p:sp>
        <p:nvSpPr>
          <p:cNvPr id="34" name="Google Shape;34;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94629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r>
              <a:rPr lang="en-US"/>
              <a:t>Click to edit Master title style</a:t>
            </a:r>
            <a:endParaRPr/>
          </a:p>
        </p:txBody>
      </p:sp>
      <p:sp>
        <p:nvSpPr>
          <p:cNvPr id="38" name="Google Shape;38;p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9" name="Google Shape;39;p9"/>
          <p:cNvSpPr txBox="1">
            <a:spLocks noGrp="1"/>
          </p:cNvSpPr>
          <p:nvPr>
            <p:ph type="body" idx="2"/>
          </p:nvPr>
        </p:nvSpPr>
        <p:spPr>
          <a:xfrm>
            <a:off x="6586000" y="965600"/>
            <a:ext cx="5116000" cy="4926800"/>
          </a:xfrm>
          <a:prstGeom prst="rect">
            <a:avLst/>
          </a:prstGeom>
          <a:noFill/>
          <a:ln>
            <a:noFill/>
          </a:ln>
        </p:spPr>
        <p:txBody>
          <a:bodyPr spcFirstLastPara="1" wrap="square" lIns="91425" tIns="91425" rIns="91425" bIns="91425" anchor="ctr" anchorCtr="0">
            <a:normAutofit/>
          </a:bodyPr>
          <a:lstStyle>
            <a:lvl1pPr marL="609585" lvl="0" indent="-457189" algn="l">
              <a:lnSpc>
                <a:spcPct val="115000"/>
              </a:lnSpc>
              <a:spcBef>
                <a:spcPts val="0"/>
              </a:spcBef>
              <a:spcAft>
                <a:spcPts val="0"/>
              </a:spcAft>
              <a:buClr>
                <a:schemeClr val="dk1"/>
              </a:buClr>
              <a:buSzPts val="1800"/>
              <a:buChar char="●"/>
              <a:defRPr>
                <a:solidFill>
                  <a:schemeClr val="dk1"/>
                </a:solidFill>
              </a:defRPr>
            </a:lvl1pPr>
            <a:lvl2pPr marL="1219170" lvl="1" indent="-423323" algn="l">
              <a:lnSpc>
                <a:spcPct val="115000"/>
              </a:lnSpc>
              <a:spcBef>
                <a:spcPts val="0"/>
              </a:spcBef>
              <a:spcAft>
                <a:spcPts val="0"/>
              </a:spcAft>
              <a:buClr>
                <a:schemeClr val="dk1"/>
              </a:buClr>
              <a:buSzPts val="1400"/>
              <a:buChar char="○"/>
              <a:defRPr>
                <a:solidFill>
                  <a:schemeClr val="dk1"/>
                </a:solidFill>
              </a:defRPr>
            </a:lvl2pPr>
            <a:lvl3pPr marL="1828754" lvl="2" indent="-423323" algn="l">
              <a:lnSpc>
                <a:spcPct val="115000"/>
              </a:lnSpc>
              <a:spcBef>
                <a:spcPts val="0"/>
              </a:spcBef>
              <a:spcAft>
                <a:spcPts val="0"/>
              </a:spcAft>
              <a:buClr>
                <a:schemeClr val="dk1"/>
              </a:buClr>
              <a:buSzPts val="1400"/>
              <a:buChar char="■"/>
              <a:defRPr>
                <a:solidFill>
                  <a:schemeClr val="dk1"/>
                </a:solidFill>
              </a:defRPr>
            </a:lvl3pPr>
            <a:lvl4pPr marL="2438339" lvl="3" indent="-423323" algn="l">
              <a:lnSpc>
                <a:spcPct val="115000"/>
              </a:lnSpc>
              <a:spcBef>
                <a:spcPts val="0"/>
              </a:spcBef>
              <a:spcAft>
                <a:spcPts val="0"/>
              </a:spcAft>
              <a:buClr>
                <a:schemeClr val="dk1"/>
              </a:buClr>
              <a:buSzPts val="1400"/>
              <a:buChar char="●"/>
              <a:defRPr>
                <a:solidFill>
                  <a:schemeClr val="dk1"/>
                </a:solidFill>
              </a:defRPr>
            </a:lvl4pPr>
            <a:lvl5pPr marL="3047924" lvl="4" indent="-423323" algn="l">
              <a:lnSpc>
                <a:spcPct val="115000"/>
              </a:lnSpc>
              <a:spcBef>
                <a:spcPts val="0"/>
              </a:spcBef>
              <a:spcAft>
                <a:spcPts val="0"/>
              </a:spcAft>
              <a:buClr>
                <a:schemeClr val="dk1"/>
              </a:buClr>
              <a:buSzPts val="1400"/>
              <a:buChar char="○"/>
              <a:defRPr>
                <a:solidFill>
                  <a:schemeClr val="dk1"/>
                </a:solidFill>
              </a:defRPr>
            </a:lvl5pPr>
            <a:lvl6pPr marL="3657509" lvl="5" indent="-423323" algn="l">
              <a:lnSpc>
                <a:spcPct val="115000"/>
              </a:lnSpc>
              <a:spcBef>
                <a:spcPts val="0"/>
              </a:spcBef>
              <a:spcAft>
                <a:spcPts val="0"/>
              </a:spcAft>
              <a:buClr>
                <a:schemeClr val="dk1"/>
              </a:buClr>
              <a:buSzPts val="1400"/>
              <a:buChar char="■"/>
              <a:defRPr>
                <a:solidFill>
                  <a:schemeClr val="dk1"/>
                </a:solidFill>
              </a:defRPr>
            </a:lvl6pPr>
            <a:lvl7pPr marL="4267093" lvl="6" indent="-423323" algn="l">
              <a:lnSpc>
                <a:spcPct val="115000"/>
              </a:lnSpc>
              <a:spcBef>
                <a:spcPts val="0"/>
              </a:spcBef>
              <a:spcAft>
                <a:spcPts val="0"/>
              </a:spcAft>
              <a:buClr>
                <a:schemeClr val="dk1"/>
              </a:buClr>
              <a:buSzPts val="1400"/>
              <a:buChar char="●"/>
              <a:defRPr>
                <a:solidFill>
                  <a:schemeClr val="dk1"/>
                </a:solidFill>
              </a:defRPr>
            </a:lvl7pPr>
            <a:lvl8pPr marL="4876678" lvl="7" indent="-423323" algn="l">
              <a:lnSpc>
                <a:spcPct val="115000"/>
              </a:lnSpc>
              <a:spcBef>
                <a:spcPts val="0"/>
              </a:spcBef>
              <a:spcAft>
                <a:spcPts val="0"/>
              </a:spcAft>
              <a:buClr>
                <a:schemeClr val="dk1"/>
              </a:buClr>
              <a:buSzPts val="1400"/>
              <a:buChar char="○"/>
              <a:defRPr>
                <a:solidFill>
                  <a:schemeClr val="dk1"/>
                </a:solidFill>
              </a:defRPr>
            </a:lvl8pPr>
            <a:lvl9pPr marL="5486263" lvl="8" indent="-423323" algn="l">
              <a:lnSpc>
                <a:spcPct val="115000"/>
              </a:lnSpc>
              <a:spcBef>
                <a:spcPts val="0"/>
              </a:spcBef>
              <a:spcAft>
                <a:spcPts val="0"/>
              </a:spcAft>
              <a:buClr>
                <a:schemeClr val="dk1"/>
              </a:buClr>
              <a:buSzPts val="1400"/>
              <a:buChar char="■"/>
              <a:defRPr>
                <a:solidFill>
                  <a:schemeClr val="dk1"/>
                </a:solidFill>
              </a:defRPr>
            </a:lvl9pPr>
          </a:lstStyle>
          <a:p>
            <a:pPr lvl="0"/>
            <a:r>
              <a:rPr lang="en-US"/>
              <a:t>Click to edit Master text styles</a:t>
            </a:r>
          </a:p>
        </p:txBody>
      </p:sp>
      <p:sp>
        <p:nvSpPr>
          <p:cNvPr id="40" name="Google Shape;40;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45108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1117938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Arial"/>
                <a:ea typeface="Arial"/>
                <a:cs typeface="Arial"/>
                <a:sym typeface="Arial"/>
              </a:defRPr>
            </a:lvl9pPr>
          </a:lstStyle>
          <a:p>
            <a:fld id="{AD9E76CC-3215-4BD4-A5C0-850F1ADE9AD6}" type="slidenum">
              <a:rPr lang="ru-RU" smtClean="0"/>
              <a:t>‹#›</a:t>
            </a:fld>
            <a:endParaRPr lang="ru-RU"/>
          </a:p>
        </p:txBody>
      </p:sp>
    </p:spTree>
    <p:extLst>
      <p:ext uri="{BB962C8B-B14F-4D97-AF65-F5344CB8AC3E}">
        <p14:creationId xmlns:p14="http://schemas.microsoft.com/office/powerpoint/2010/main" val="2741191855"/>
      </p:ext>
    </p:extLst>
  </p:cSld>
  <p:clrMap bg1="lt1" tx1="dk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D84-B961-4FF3-8517-99E667AFCB3E}"/>
              </a:ext>
            </a:extLst>
          </p:cNvPr>
          <p:cNvSpPr>
            <a:spLocks noGrp="1"/>
          </p:cNvSpPr>
          <p:nvPr>
            <p:ph type="ctrTitle"/>
          </p:nvPr>
        </p:nvSpPr>
        <p:spPr>
          <a:xfrm>
            <a:off x="-484679" y="540767"/>
            <a:ext cx="5551857" cy="1056800"/>
          </a:xfrm>
        </p:spPr>
        <p:txBody>
          <a:bodyPr>
            <a:normAutofit fontScale="90000"/>
          </a:bodyPr>
          <a:lstStyle/>
          <a:p>
            <a:r>
              <a:rPr lang="en-US" dirty="0"/>
              <a:t>Coursework</a:t>
            </a:r>
            <a:endParaRPr lang="ru-RU" dirty="0"/>
          </a:p>
        </p:txBody>
      </p:sp>
      <p:sp>
        <p:nvSpPr>
          <p:cNvPr id="3" name="Subtitle 2">
            <a:extLst>
              <a:ext uri="{FF2B5EF4-FFF2-40B4-BE49-F238E27FC236}">
                <a16:creationId xmlns:a16="http://schemas.microsoft.com/office/drawing/2014/main" id="{D6F2B336-0A92-4B70-A571-6770D0A63686}"/>
              </a:ext>
            </a:extLst>
          </p:cNvPr>
          <p:cNvSpPr>
            <a:spLocks noGrp="1"/>
          </p:cNvSpPr>
          <p:nvPr>
            <p:ph type="subTitle" idx="1"/>
          </p:nvPr>
        </p:nvSpPr>
        <p:spPr>
          <a:xfrm>
            <a:off x="2647740" y="2957964"/>
            <a:ext cx="6896519" cy="942072"/>
          </a:xfrm>
        </p:spPr>
        <p:txBody>
          <a:bodyPr>
            <a:normAutofit fontScale="55000" lnSpcReduction="20000"/>
          </a:bodyPr>
          <a:lstStyle/>
          <a:p>
            <a:r>
              <a:rPr lang="en-US" sz="5400" dirty="0"/>
              <a:t>Polymorphic implementation of the dictionary data structure</a:t>
            </a:r>
            <a:endParaRPr lang="ru-RU" sz="5400" dirty="0"/>
          </a:p>
        </p:txBody>
      </p:sp>
      <p:grpSp>
        <p:nvGrpSpPr>
          <p:cNvPr id="5" name="Google Shape;57;p1">
            <a:extLst>
              <a:ext uri="{FF2B5EF4-FFF2-40B4-BE49-F238E27FC236}">
                <a16:creationId xmlns:a16="http://schemas.microsoft.com/office/drawing/2014/main" id="{24E0F95B-4460-48E1-A356-D14165156544}"/>
              </a:ext>
            </a:extLst>
          </p:cNvPr>
          <p:cNvGrpSpPr/>
          <p:nvPr/>
        </p:nvGrpSpPr>
        <p:grpSpPr>
          <a:xfrm>
            <a:off x="-57419" y="1597567"/>
            <a:ext cx="4970030" cy="1450"/>
            <a:chOff x="-25800" y="1916325"/>
            <a:chExt cx="4970030" cy="1450"/>
          </a:xfrm>
        </p:grpSpPr>
        <p:cxnSp>
          <p:nvCxnSpPr>
            <p:cNvPr id="6" name="Google Shape;58;p1">
              <a:extLst>
                <a:ext uri="{FF2B5EF4-FFF2-40B4-BE49-F238E27FC236}">
                  <a16:creationId xmlns:a16="http://schemas.microsoft.com/office/drawing/2014/main" id="{05EDEAA5-52FC-4649-B780-12BF0EEA7583}"/>
                </a:ext>
              </a:extLst>
            </p:cNvPr>
            <p:cNvCxnSpPr/>
            <p:nvPr/>
          </p:nvCxnSpPr>
          <p:spPr>
            <a:xfrm>
              <a:off x="-25800" y="1916325"/>
              <a:ext cx="1907100" cy="0"/>
            </a:xfrm>
            <a:prstGeom prst="straightConnector1">
              <a:avLst/>
            </a:prstGeom>
            <a:noFill/>
            <a:ln w="76200" cap="flat" cmpd="sng">
              <a:solidFill>
                <a:schemeClr val="dk1"/>
              </a:solidFill>
              <a:prstDash val="solid"/>
              <a:round/>
              <a:headEnd type="none" w="sm" len="sm"/>
              <a:tailEnd type="none" w="sm" len="sm"/>
            </a:ln>
          </p:spPr>
        </p:cxnSp>
        <p:cxnSp>
          <p:nvCxnSpPr>
            <p:cNvPr id="7" name="Google Shape;59;p1">
              <a:extLst>
                <a:ext uri="{FF2B5EF4-FFF2-40B4-BE49-F238E27FC236}">
                  <a16:creationId xmlns:a16="http://schemas.microsoft.com/office/drawing/2014/main" id="{980EB65D-4685-4464-8BC0-780483EB593B}"/>
                </a:ext>
              </a:extLst>
            </p:cNvPr>
            <p:cNvCxnSpPr/>
            <p:nvPr/>
          </p:nvCxnSpPr>
          <p:spPr>
            <a:xfrm>
              <a:off x="1881300" y="1917775"/>
              <a:ext cx="768300" cy="0"/>
            </a:xfrm>
            <a:prstGeom prst="straightConnector1">
              <a:avLst/>
            </a:prstGeom>
            <a:noFill/>
            <a:ln w="76200" cap="flat" cmpd="sng">
              <a:solidFill>
                <a:schemeClr val="accent5"/>
              </a:solidFill>
              <a:prstDash val="solid"/>
              <a:round/>
              <a:headEnd type="none" w="sm" len="sm"/>
              <a:tailEnd type="none" w="sm" len="sm"/>
            </a:ln>
          </p:spPr>
        </p:cxnSp>
        <p:cxnSp>
          <p:nvCxnSpPr>
            <p:cNvPr id="8" name="Google Shape;60;p1">
              <a:extLst>
                <a:ext uri="{FF2B5EF4-FFF2-40B4-BE49-F238E27FC236}">
                  <a16:creationId xmlns:a16="http://schemas.microsoft.com/office/drawing/2014/main" id="{1BD16AA4-067E-43CA-8587-AFA4DE6F95D0}"/>
                </a:ext>
              </a:extLst>
            </p:cNvPr>
            <p:cNvCxnSpPr/>
            <p:nvPr/>
          </p:nvCxnSpPr>
          <p:spPr>
            <a:xfrm>
              <a:off x="2643300" y="1917775"/>
              <a:ext cx="768300" cy="0"/>
            </a:xfrm>
            <a:prstGeom prst="straightConnector1">
              <a:avLst/>
            </a:prstGeom>
            <a:noFill/>
            <a:ln w="76200" cap="flat" cmpd="sng">
              <a:solidFill>
                <a:srgbClr val="4A86E8"/>
              </a:solidFill>
              <a:prstDash val="solid"/>
              <a:round/>
              <a:headEnd type="none" w="sm" len="sm"/>
              <a:tailEnd type="none" w="sm" len="sm"/>
            </a:ln>
          </p:spPr>
        </p:cxnSp>
        <p:cxnSp>
          <p:nvCxnSpPr>
            <p:cNvPr id="9" name="Google Shape;61;p1">
              <a:extLst>
                <a:ext uri="{FF2B5EF4-FFF2-40B4-BE49-F238E27FC236}">
                  <a16:creationId xmlns:a16="http://schemas.microsoft.com/office/drawing/2014/main" id="{299BFBD2-D59E-4FD7-8595-A2090A09EEA2}"/>
                </a:ext>
              </a:extLst>
            </p:cNvPr>
            <p:cNvCxnSpPr/>
            <p:nvPr/>
          </p:nvCxnSpPr>
          <p:spPr>
            <a:xfrm>
              <a:off x="3405300" y="1917775"/>
              <a:ext cx="768300" cy="0"/>
            </a:xfrm>
            <a:prstGeom prst="straightConnector1">
              <a:avLst/>
            </a:prstGeom>
            <a:noFill/>
            <a:ln w="76200" cap="flat" cmpd="sng">
              <a:solidFill>
                <a:schemeClr val="accent4"/>
              </a:solidFill>
              <a:prstDash val="solid"/>
              <a:round/>
              <a:headEnd type="none" w="sm" len="sm"/>
              <a:tailEnd type="none" w="sm" len="sm"/>
            </a:ln>
          </p:spPr>
        </p:cxnSp>
        <p:cxnSp>
          <p:nvCxnSpPr>
            <p:cNvPr id="10" name="Google Shape;62;p1">
              <a:extLst>
                <a:ext uri="{FF2B5EF4-FFF2-40B4-BE49-F238E27FC236}">
                  <a16:creationId xmlns:a16="http://schemas.microsoft.com/office/drawing/2014/main" id="{D20E8248-8E72-4B8A-9AC2-908649ACAD5F}"/>
                </a:ext>
              </a:extLst>
            </p:cNvPr>
            <p:cNvCxnSpPr/>
            <p:nvPr/>
          </p:nvCxnSpPr>
          <p:spPr>
            <a:xfrm>
              <a:off x="4175930" y="1917775"/>
              <a:ext cx="768300" cy="0"/>
            </a:xfrm>
            <a:prstGeom prst="straightConnector1">
              <a:avLst/>
            </a:prstGeom>
            <a:noFill/>
            <a:ln w="76200" cap="flat" cmpd="sng">
              <a:solidFill>
                <a:srgbClr val="FF0000"/>
              </a:solidFill>
              <a:prstDash val="solid"/>
              <a:round/>
              <a:headEnd type="none" w="sm" len="sm"/>
              <a:tailEnd type="none" w="sm" len="sm"/>
            </a:ln>
          </p:spPr>
        </p:cxnSp>
      </p:grpSp>
      <p:sp>
        <p:nvSpPr>
          <p:cNvPr id="11" name="Subtitle 2">
            <a:extLst>
              <a:ext uri="{FF2B5EF4-FFF2-40B4-BE49-F238E27FC236}">
                <a16:creationId xmlns:a16="http://schemas.microsoft.com/office/drawing/2014/main" id="{8CFEDD25-6177-420C-9964-13A5289A9A67}"/>
              </a:ext>
            </a:extLst>
          </p:cNvPr>
          <p:cNvSpPr txBox="1">
            <a:spLocks/>
          </p:cNvSpPr>
          <p:nvPr/>
        </p:nvSpPr>
        <p:spPr>
          <a:xfrm>
            <a:off x="9169936" y="6385418"/>
            <a:ext cx="3163732" cy="472582"/>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lt2"/>
              </a:buClr>
              <a:buSzPts val="2800"/>
              <a:buFont typeface="Arial"/>
              <a:buNone/>
              <a:defRPr sz="3733" b="0" i="0" u="none" strike="noStrike" cap="none">
                <a:solidFill>
                  <a:schemeClr val="lt2"/>
                </a:solidFill>
                <a:latin typeface="Arial"/>
                <a:ea typeface="Arial"/>
                <a:cs typeface="Arial"/>
                <a:sym typeface="Arial"/>
              </a:defRPr>
            </a:lvl9pPr>
          </a:lstStyle>
          <a:p>
            <a:r>
              <a:rPr lang="en-US" sz="2400" b="0" i="0" dirty="0">
                <a:solidFill>
                  <a:srgbClr val="5F6368"/>
                </a:solidFill>
                <a:effectLst/>
                <a:latin typeface="Roboto" panose="02000000000000000000" pitchFamily="2" charset="0"/>
              </a:rPr>
              <a:t>Yahudin </a:t>
            </a:r>
            <a:r>
              <a:rPr lang="en-US" sz="2400" dirty="0">
                <a:solidFill>
                  <a:srgbClr val="5F6368"/>
                </a:solidFill>
                <a:latin typeface="Roboto" panose="02000000000000000000" pitchFamily="2" charset="0"/>
              </a:rPr>
              <a:t>K</a:t>
            </a:r>
            <a:r>
              <a:rPr lang="en-US" sz="2400" b="0" i="0" dirty="0">
                <a:solidFill>
                  <a:srgbClr val="5F6368"/>
                </a:solidFill>
                <a:effectLst/>
                <a:latin typeface="Roboto" panose="02000000000000000000" pitchFamily="2" charset="0"/>
              </a:rPr>
              <a:t>ostiantyn</a:t>
            </a:r>
            <a:endParaRPr lang="ru-RU" sz="2400" dirty="0"/>
          </a:p>
        </p:txBody>
      </p:sp>
    </p:spTree>
    <p:extLst>
      <p:ext uri="{BB962C8B-B14F-4D97-AF65-F5344CB8AC3E}">
        <p14:creationId xmlns:p14="http://schemas.microsoft.com/office/powerpoint/2010/main" val="392277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EE8F-819B-490D-95F1-7B0170A9D37D}"/>
              </a:ext>
            </a:extLst>
          </p:cNvPr>
          <p:cNvSpPr>
            <a:spLocks noGrp="1"/>
          </p:cNvSpPr>
          <p:nvPr>
            <p:ph type="title"/>
          </p:nvPr>
        </p:nvSpPr>
        <p:spPr/>
        <p:txBody>
          <a:bodyPr/>
          <a:lstStyle/>
          <a:p>
            <a:r>
              <a:rPr lang="en-US" dirty="0"/>
              <a:t>What is Dictionary and why do we need different implementations</a:t>
            </a:r>
            <a:endParaRPr lang="ru-RU" dirty="0"/>
          </a:p>
        </p:txBody>
      </p:sp>
      <p:sp>
        <p:nvSpPr>
          <p:cNvPr id="3" name="Content Placeholder 2">
            <a:extLst>
              <a:ext uri="{FF2B5EF4-FFF2-40B4-BE49-F238E27FC236}">
                <a16:creationId xmlns:a16="http://schemas.microsoft.com/office/drawing/2014/main" id="{0EBB9814-960E-45ED-840C-1146050F7E86}"/>
              </a:ext>
            </a:extLst>
          </p:cNvPr>
          <p:cNvSpPr>
            <a:spLocks noGrp="1"/>
          </p:cNvSpPr>
          <p:nvPr>
            <p:ph idx="1"/>
          </p:nvPr>
        </p:nvSpPr>
        <p:spPr>
          <a:xfrm>
            <a:off x="415598" y="1543573"/>
            <a:ext cx="11360799" cy="4462943"/>
          </a:xfrm>
        </p:spPr>
        <p:txBody>
          <a:bodyPr>
            <a:normAutofit/>
          </a:bodyPr>
          <a:lstStyle/>
          <a:p>
            <a:pPr marL="114300" indent="0" algn="just">
              <a:buNone/>
            </a:pPr>
            <a:r>
              <a:rPr lang="en-US" sz="2000" dirty="0"/>
              <a:t>Polymorphic implementations of dictionary data structures are a key topic in programming and computer science. Dictionaries, also known as associative arrays or maps, are important tools for storing and organizing data, where each element has a unique key associated with a value. Dictionary data structures are widely used in various domains, such as databases, information systems, computer programs, and more.</a:t>
            </a:r>
          </a:p>
          <a:p>
            <a:pPr marL="114300" indent="0" algn="just">
              <a:buNone/>
            </a:pPr>
            <a:endParaRPr lang="en-US" sz="2000" dirty="0"/>
          </a:p>
          <a:p>
            <a:pPr marL="114300" indent="0" algn="just">
              <a:buNone/>
            </a:pPr>
            <a:r>
              <a:rPr lang="en-US" sz="2000" dirty="0"/>
              <a:t>However, there are situations where the ability to use different dictionary implementations depending on the specific context or requirements is needed. For example, different search or data storage algorithms may be required based on the dictionary's size, key type, or other factors. In such cases, polymorphic implementations become valuable as they allow for flexible adaptation of the data structure to specific needs.</a:t>
            </a:r>
            <a:endParaRPr lang="ru-RU" sz="2000" dirty="0"/>
          </a:p>
        </p:txBody>
      </p:sp>
    </p:spTree>
    <p:extLst>
      <p:ext uri="{BB962C8B-B14F-4D97-AF65-F5344CB8AC3E}">
        <p14:creationId xmlns:p14="http://schemas.microsoft.com/office/powerpoint/2010/main" val="411531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2F8D-668E-44C8-928E-1711149FA7BA}"/>
              </a:ext>
            </a:extLst>
          </p:cNvPr>
          <p:cNvSpPr>
            <a:spLocks noGrp="1"/>
          </p:cNvSpPr>
          <p:nvPr>
            <p:ph type="title"/>
          </p:nvPr>
        </p:nvSpPr>
        <p:spPr>
          <a:xfrm>
            <a:off x="415599" y="572569"/>
            <a:ext cx="11647769" cy="586900"/>
          </a:xfrm>
        </p:spPr>
        <p:txBody>
          <a:bodyPr>
            <a:normAutofit/>
          </a:bodyPr>
          <a:lstStyle/>
          <a:p>
            <a:r>
              <a:rPr lang="en-US" sz="2200" dirty="0"/>
              <a:t>Example of polymorphic implementations based on a hash table and a red-black tree.</a:t>
            </a:r>
            <a:endParaRPr lang="ru-RU" sz="2200" dirty="0"/>
          </a:p>
        </p:txBody>
      </p:sp>
      <p:sp>
        <p:nvSpPr>
          <p:cNvPr id="12" name="TextBox 11">
            <a:extLst>
              <a:ext uri="{FF2B5EF4-FFF2-40B4-BE49-F238E27FC236}">
                <a16:creationId xmlns:a16="http://schemas.microsoft.com/office/drawing/2014/main" id="{B596FDE2-A556-4CA0-BA1A-1F1BD64DDEFF}"/>
              </a:ext>
            </a:extLst>
          </p:cNvPr>
          <p:cNvSpPr txBox="1"/>
          <p:nvPr/>
        </p:nvSpPr>
        <p:spPr>
          <a:xfrm>
            <a:off x="415599" y="1371422"/>
            <a:ext cx="5680401" cy="923330"/>
          </a:xfrm>
          <a:prstGeom prst="rect">
            <a:avLst/>
          </a:prstGeom>
          <a:noFill/>
        </p:spPr>
        <p:txBody>
          <a:bodyPr wrap="square" rtlCol="0">
            <a:spAutoFit/>
          </a:bodyPr>
          <a:lstStyle/>
          <a:p>
            <a:pPr algn="just"/>
            <a:r>
              <a:rPr lang="en-US" sz="1800" dirty="0">
                <a:solidFill>
                  <a:schemeClr val="lt2"/>
                </a:solidFill>
              </a:rPr>
              <a:t>Let's consider the "put" method of the </a:t>
            </a:r>
            <a:r>
              <a:rPr lang="en-US" sz="1800" dirty="0" err="1">
                <a:solidFill>
                  <a:schemeClr val="lt2"/>
                </a:solidFill>
              </a:rPr>
              <a:t>IDictionary</a:t>
            </a:r>
            <a:r>
              <a:rPr lang="en-US" sz="1800" dirty="0">
                <a:solidFill>
                  <a:schemeClr val="lt2"/>
                </a:solidFill>
              </a:rPr>
              <a:t> interface as an example. We defined it’s signature in the interface. And implement in our inheritances.</a:t>
            </a:r>
            <a:endParaRPr lang="ru-RU" dirty="0"/>
          </a:p>
        </p:txBody>
      </p:sp>
      <p:pic>
        <p:nvPicPr>
          <p:cNvPr id="10" name="Picture 9">
            <a:extLst>
              <a:ext uri="{FF2B5EF4-FFF2-40B4-BE49-F238E27FC236}">
                <a16:creationId xmlns:a16="http://schemas.microsoft.com/office/drawing/2014/main" id="{59719538-E0E5-4D7D-8BA4-3C5930697B39}"/>
              </a:ext>
            </a:extLst>
          </p:cNvPr>
          <p:cNvPicPr>
            <a:picLocks noChangeAspect="1"/>
          </p:cNvPicPr>
          <p:nvPr/>
        </p:nvPicPr>
        <p:blipFill>
          <a:blip r:embed="rId2"/>
          <a:stretch>
            <a:fillRect/>
          </a:stretch>
        </p:blipFill>
        <p:spPr>
          <a:xfrm>
            <a:off x="7176602" y="1505494"/>
            <a:ext cx="3603251" cy="4779937"/>
          </a:xfrm>
          <a:prstGeom prst="rect">
            <a:avLst/>
          </a:prstGeom>
        </p:spPr>
      </p:pic>
    </p:spTree>
    <p:extLst>
      <p:ext uri="{BB962C8B-B14F-4D97-AF65-F5344CB8AC3E}">
        <p14:creationId xmlns:p14="http://schemas.microsoft.com/office/powerpoint/2010/main" val="296778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62A5-8020-457E-89B5-BF6F75F85B9A}"/>
              </a:ext>
            </a:extLst>
          </p:cNvPr>
          <p:cNvSpPr>
            <a:spLocks noGrp="1"/>
          </p:cNvSpPr>
          <p:nvPr>
            <p:ph type="title"/>
          </p:nvPr>
        </p:nvSpPr>
        <p:spPr/>
        <p:txBody>
          <a:bodyPr/>
          <a:lstStyle/>
          <a:p>
            <a:r>
              <a:rPr lang="en-US" dirty="0"/>
              <a:t>Implementation based on Hash Table and Red-Black Tree</a:t>
            </a:r>
            <a:endParaRPr lang="ru-RU" dirty="0"/>
          </a:p>
        </p:txBody>
      </p:sp>
      <p:pic>
        <p:nvPicPr>
          <p:cNvPr id="4" name="Picture 3">
            <a:extLst>
              <a:ext uri="{FF2B5EF4-FFF2-40B4-BE49-F238E27FC236}">
                <a16:creationId xmlns:a16="http://schemas.microsoft.com/office/drawing/2014/main" id="{0B0213CD-CEBD-4A70-B983-B59DCB7265B5}"/>
              </a:ext>
            </a:extLst>
          </p:cNvPr>
          <p:cNvPicPr>
            <a:picLocks noChangeAspect="1"/>
          </p:cNvPicPr>
          <p:nvPr/>
        </p:nvPicPr>
        <p:blipFill>
          <a:blip r:embed="rId2"/>
          <a:stretch>
            <a:fillRect/>
          </a:stretch>
        </p:blipFill>
        <p:spPr>
          <a:xfrm>
            <a:off x="633743" y="1356967"/>
            <a:ext cx="4830068" cy="5066950"/>
          </a:xfrm>
          <a:prstGeom prst="rect">
            <a:avLst/>
          </a:prstGeom>
        </p:spPr>
      </p:pic>
      <p:pic>
        <p:nvPicPr>
          <p:cNvPr id="7" name="Picture 6">
            <a:extLst>
              <a:ext uri="{FF2B5EF4-FFF2-40B4-BE49-F238E27FC236}">
                <a16:creationId xmlns:a16="http://schemas.microsoft.com/office/drawing/2014/main" id="{969586C7-7070-4189-8570-BE9EBBD21A7F}"/>
              </a:ext>
            </a:extLst>
          </p:cNvPr>
          <p:cNvPicPr>
            <a:picLocks noChangeAspect="1"/>
          </p:cNvPicPr>
          <p:nvPr/>
        </p:nvPicPr>
        <p:blipFill>
          <a:blip r:embed="rId3"/>
          <a:stretch>
            <a:fillRect/>
          </a:stretch>
        </p:blipFill>
        <p:spPr>
          <a:xfrm>
            <a:off x="6565784" y="1356967"/>
            <a:ext cx="4622783" cy="5056711"/>
          </a:xfrm>
          <a:prstGeom prst="rect">
            <a:avLst/>
          </a:prstGeom>
        </p:spPr>
      </p:pic>
    </p:spTree>
    <p:extLst>
      <p:ext uri="{BB962C8B-B14F-4D97-AF65-F5344CB8AC3E}">
        <p14:creationId xmlns:p14="http://schemas.microsoft.com/office/powerpoint/2010/main" val="290421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2B70-37FE-4421-AD5F-4F96CB72C536}"/>
              </a:ext>
            </a:extLst>
          </p:cNvPr>
          <p:cNvSpPr>
            <a:spLocks noGrp="1"/>
          </p:cNvSpPr>
          <p:nvPr>
            <p:ph type="title"/>
          </p:nvPr>
        </p:nvSpPr>
        <p:spPr/>
        <p:txBody>
          <a:bodyPr/>
          <a:lstStyle/>
          <a:p>
            <a:r>
              <a:rPr lang="en-US" dirty="0"/>
              <a:t>Dictionary based on </a:t>
            </a:r>
            <a:r>
              <a:rPr lang="en-US" dirty="0" err="1"/>
              <a:t>Trie</a:t>
            </a:r>
            <a:r>
              <a:rPr lang="en-US" dirty="0"/>
              <a:t> data structure.</a:t>
            </a:r>
            <a:endParaRPr lang="ru-RU" dirty="0"/>
          </a:p>
        </p:txBody>
      </p:sp>
      <p:sp>
        <p:nvSpPr>
          <p:cNvPr id="7" name="Content Placeholder 6">
            <a:extLst>
              <a:ext uri="{FF2B5EF4-FFF2-40B4-BE49-F238E27FC236}">
                <a16:creationId xmlns:a16="http://schemas.microsoft.com/office/drawing/2014/main" id="{09EE5B9F-980D-4C43-B9D0-0610BB5CD326}"/>
              </a:ext>
            </a:extLst>
          </p:cNvPr>
          <p:cNvSpPr>
            <a:spLocks noGrp="1"/>
          </p:cNvSpPr>
          <p:nvPr>
            <p:ph idx="1"/>
          </p:nvPr>
        </p:nvSpPr>
        <p:spPr>
          <a:xfrm>
            <a:off x="415600" y="1406723"/>
            <a:ext cx="6295593" cy="4477677"/>
          </a:xfrm>
        </p:spPr>
        <p:txBody>
          <a:bodyPr>
            <a:normAutofit/>
          </a:bodyPr>
          <a:lstStyle/>
          <a:p>
            <a:pPr marL="114300" indent="0" algn="just">
              <a:buNone/>
            </a:pPr>
            <a:r>
              <a:rPr lang="en-US" dirty="0" err="1"/>
              <a:t>TrieDictionary</a:t>
            </a:r>
            <a:r>
              <a:rPr lang="en-US" dirty="0"/>
              <a:t> (Prefix Dictionary): This class implements a dictionary based on the </a:t>
            </a:r>
            <a:r>
              <a:rPr lang="en-US" dirty="0" err="1"/>
              <a:t>Trie</a:t>
            </a:r>
            <a:r>
              <a:rPr lang="en-US" dirty="0"/>
              <a:t> data structure. It extends the abstract class </a:t>
            </a:r>
            <a:r>
              <a:rPr lang="en-US" dirty="0" err="1"/>
              <a:t>AbstractDictionary</a:t>
            </a:r>
            <a:r>
              <a:rPr lang="en-US" dirty="0"/>
              <a:t> and implements the </a:t>
            </a:r>
            <a:r>
              <a:rPr lang="en-US" dirty="0" err="1"/>
              <a:t>IDictionary</a:t>
            </a:r>
            <a:r>
              <a:rPr lang="en-US" dirty="0"/>
              <a:t> interface. The inner class </a:t>
            </a:r>
            <a:r>
              <a:rPr lang="en-US" dirty="0" err="1"/>
              <a:t>TrieNode</a:t>
            </a:r>
            <a:r>
              <a:rPr lang="en-US" dirty="0"/>
              <a:t> represents a </a:t>
            </a:r>
            <a:r>
              <a:rPr lang="en-US" dirty="0" err="1"/>
              <a:t>Trie</a:t>
            </a:r>
            <a:r>
              <a:rPr lang="en-US" dirty="0"/>
              <a:t> node. It implements the </a:t>
            </a:r>
            <a:r>
              <a:rPr lang="en-US" dirty="0" err="1"/>
              <a:t>IEntry</a:t>
            </a:r>
            <a:r>
              <a:rPr lang="en-US" dirty="0"/>
              <a:t>&lt;String, V&gt; interface, which means that each </a:t>
            </a:r>
            <a:r>
              <a:rPr lang="en-US" dirty="0" err="1"/>
              <a:t>Trie</a:t>
            </a:r>
            <a:r>
              <a:rPr lang="en-US" dirty="0"/>
              <a:t> node has a key of type String and a value of type V. Data storage is done using key prefixes. Overall, </a:t>
            </a:r>
            <a:r>
              <a:rPr lang="en-US" dirty="0" err="1"/>
              <a:t>TrieDictionary</a:t>
            </a:r>
            <a:r>
              <a:rPr lang="en-US" dirty="0"/>
              <a:t> provides fast data access, especially in situations where keys have a common prefix. Compared to other data structures like hash tables, </a:t>
            </a:r>
            <a:r>
              <a:rPr lang="en-US" dirty="0" err="1"/>
              <a:t>Trie</a:t>
            </a:r>
            <a:r>
              <a:rPr lang="en-US" dirty="0"/>
              <a:t> often proves to be efficient for dictionary search, insertion, and deletion operations.</a:t>
            </a:r>
            <a:endParaRPr lang="ru-RU" dirty="0"/>
          </a:p>
        </p:txBody>
      </p:sp>
      <p:pic>
        <p:nvPicPr>
          <p:cNvPr id="4" name="Picture 3">
            <a:extLst>
              <a:ext uri="{FF2B5EF4-FFF2-40B4-BE49-F238E27FC236}">
                <a16:creationId xmlns:a16="http://schemas.microsoft.com/office/drawing/2014/main" id="{4E920A9C-D6EF-4EAE-855D-950B7591A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138" y="1356967"/>
            <a:ext cx="4829262" cy="4527433"/>
          </a:xfrm>
          <a:prstGeom prst="rect">
            <a:avLst/>
          </a:prstGeom>
        </p:spPr>
      </p:pic>
    </p:spTree>
    <p:extLst>
      <p:ext uri="{BB962C8B-B14F-4D97-AF65-F5344CB8AC3E}">
        <p14:creationId xmlns:p14="http://schemas.microsoft.com/office/powerpoint/2010/main" val="407283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3FD8-5EC7-4E61-876C-09FAF5CAEEAD}"/>
              </a:ext>
            </a:extLst>
          </p:cNvPr>
          <p:cNvSpPr>
            <a:spLocks noGrp="1"/>
          </p:cNvSpPr>
          <p:nvPr>
            <p:ph type="title"/>
          </p:nvPr>
        </p:nvSpPr>
        <p:spPr/>
        <p:txBody>
          <a:bodyPr/>
          <a:lstStyle/>
          <a:p>
            <a:r>
              <a:rPr lang="en-US" dirty="0"/>
              <a:t>Overall dictionaries classes diagram</a:t>
            </a:r>
            <a:endParaRPr lang="ru-RU" dirty="0"/>
          </a:p>
        </p:txBody>
      </p:sp>
      <p:pic>
        <p:nvPicPr>
          <p:cNvPr id="4" name="Picture 3">
            <a:extLst>
              <a:ext uri="{FF2B5EF4-FFF2-40B4-BE49-F238E27FC236}">
                <a16:creationId xmlns:a16="http://schemas.microsoft.com/office/drawing/2014/main" id="{D99917D2-637D-4047-BB64-252EB698B6C6}"/>
              </a:ext>
            </a:extLst>
          </p:cNvPr>
          <p:cNvPicPr>
            <a:picLocks noChangeAspect="1"/>
          </p:cNvPicPr>
          <p:nvPr/>
        </p:nvPicPr>
        <p:blipFill>
          <a:blip r:embed="rId2"/>
          <a:stretch>
            <a:fillRect/>
          </a:stretch>
        </p:blipFill>
        <p:spPr>
          <a:xfrm>
            <a:off x="415600" y="1495938"/>
            <a:ext cx="11522980" cy="4938420"/>
          </a:xfrm>
          <a:prstGeom prst="rect">
            <a:avLst/>
          </a:prstGeom>
        </p:spPr>
      </p:pic>
    </p:spTree>
    <p:extLst>
      <p:ext uri="{BB962C8B-B14F-4D97-AF65-F5344CB8AC3E}">
        <p14:creationId xmlns:p14="http://schemas.microsoft.com/office/powerpoint/2010/main" val="295067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3FD8-5EC7-4E61-876C-09FAF5CAEEAD}"/>
              </a:ext>
            </a:extLst>
          </p:cNvPr>
          <p:cNvSpPr>
            <a:spLocks noGrp="1"/>
          </p:cNvSpPr>
          <p:nvPr>
            <p:ph type="title"/>
          </p:nvPr>
        </p:nvSpPr>
        <p:spPr/>
        <p:txBody>
          <a:bodyPr/>
          <a:lstStyle/>
          <a:p>
            <a:r>
              <a:rPr lang="en-US" dirty="0"/>
              <a:t>Overall dictionaries with inner classes diagram</a:t>
            </a:r>
            <a:endParaRPr lang="ru-RU" dirty="0"/>
          </a:p>
        </p:txBody>
      </p:sp>
      <p:pic>
        <p:nvPicPr>
          <p:cNvPr id="5" name="Picture 4">
            <a:extLst>
              <a:ext uri="{FF2B5EF4-FFF2-40B4-BE49-F238E27FC236}">
                <a16:creationId xmlns:a16="http://schemas.microsoft.com/office/drawing/2014/main" id="{18769CA0-4C8C-4FB4-89C4-DAD33E6E764B}"/>
              </a:ext>
            </a:extLst>
          </p:cNvPr>
          <p:cNvPicPr>
            <a:picLocks noChangeAspect="1"/>
          </p:cNvPicPr>
          <p:nvPr/>
        </p:nvPicPr>
        <p:blipFill>
          <a:blip r:embed="rId2"/>
          <a:stretch>
            <a:fillRect/>
          </a:stretch>
        </p:blipFill>
        <p:spPr>
          <a:xfrm>
            <a:off x="521536" y="1762613"/>
            <a:ext cx="11368459" cy="3332773"/>
          </a:xfrm>
          <a:prstGeom prst="rect">
            <a:avLst/>
          </a:prstGeom>
        </p:spPr>
      </p:pic>
    </p:spTree>
    <p:extLst>
      <p:ext uri="{BB962C8B-B14F-4D97-AF65-F5344CB8AC3E}">
        <p14:creationId xmlns:p14="http://schemas.microsoft.com/office/powerpoint/2010/main" val="1187350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E609-5DF4-4062-9077-7489D6D6BF48}"/>
              </a:ext>
            </a:extLst>
          </p:cNvPr>
          <p:cNvSpPr>
            <a:spLocks noGrp="1"/>
          </p:cNvSpPr>
          <p:nvPr>
            <p:ph type="title"/>
          </p:nvPr>
        </p:nvSpPr>
        <p:spPr>
          <a:xfrm>
            <a:off x="486035" y="2237609"/>
            <a:ext cx="11219930" cy="748872"/>
          </a:xfrm>
        </p:spPr>
        <p:txBody>
          <a:bodyPr>
            <a:normAutofit/>
          </a:bodyPr>
          <a:lstStyle/>
          <a:p>
            <a:pPr algn="ctr"/>
            <a:r>
              <a:rPr lang="en-US" sz="3200" dirty="0"/>
              <a:t>Thanks for attention!</a:t>
            </a:r>
            <a:endParaRPr lang="ru-RU" sz="3200" dirty="0"/>
          </a:p>
        </p:txBody>
      </p:sp>
    </p:spTree>
    <p:extLst>
      <p:ext uri="{BB962C8B-B14F-4D97-AF65-F5344CB8AC3E}">
        <p14:creationId xmlns:p14="http://schemas.microsoft.com/office/powerpoint/2010/main" val="342857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02E592DB-4E50-4A5E-A544-9D81570385D5}" vid="{F6D4D47B-B66C-426A-B864-326CF910CBD3}"/>
    </a:ext>
  </a:extLst>
</a:theme>
</file>

<file path=docProps/app.xml><?xml version="1.0" encoding="utf-8"?>
<Properties xmlns="http://schemas.openxmlformats.org/officeDocument/2006/extended-properties" xmlns:vt="http://schemas.openxmlformats.org/officeDocument/2006/docPropsVTypes">
  <Template>Theme1</Template>
  <TotalTime>125</TotalTime>
  <Words>351</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Theme1</vt:lpstr>
      <vt:lpstr>Coursework</vt:lpstr>
      <vt:lpstr>What is Dictionary and why do we need different implementations</vt:lpstr>
      <vt:lpstr>Example of polymorphic implementations based on a hash table and a red-black tree.</vt:lpstr>
      <vt:lpstr>Implementation based on Hash Table and Red-Black Tree</vt:lpstr>
      <vt:lpstr>Dictionary based on Trie data structure.</vt:lpstr>
      <vt:lpstr>Overall dictionaries classes diagram</vt:lpstr>
      <vt:lpstr>Overall dictionaries with inner classes diagram</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dc:creator>
  <cp:lastModifiedBy>BRAIN</cp:lastModifiedBy>
  <cp:revision>34</cp:revision>
  <dcterms:created xsi:type="dcterms:W3CDTF">2022-12-19T19:44:13Z</dcterms:created>
  <dcterms:modified xsi:type="dcterms:W3CDTF">2023-06-19T21:41:08Z</dcterms:modified>
</cp:coreProperties>
</file>