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2" r:id="rId14"/>
    <p:sldId id="273" r:id="rId15"/>
    <p:sldId id="269" r:id="rId16"/>
    <p:sldId id="274" r:id="rId17"/>
    <p:sldId id="270" r:id="rId18"/>
    <p:sldId id="271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677B7-F26E-4380-8148-D0EB77E814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5512A-0D70-4C97-9BC0-EB02208EDB75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System</a:t>
          </a:r>
          <a:endParaRPr lang="en-US" sz="2800" dirty="0">
            <a:solidFill>
              <a:schemeClr val="tx1"/>
            </a:solidFill>
          </a:endParaRPr>
        </a:p>
      </dgm:t>
    </dgm:pt>
    <dgm:pt modelId="{86BE2BE5-CC25-4FCE-8942-3B135AC309F9}" type="parTrans" cxnId="{A48CC00E-1DCD-4D2D-8A34-83A409AC9F68}">
      <dgm:prSet/>
      <dgm:spPr/>
      <dgm:t>
        <a:bodyPr/>
        <a:lstStyle/>
        <a:p>
          <a:endParaRPr lang="en-US"/>
        </a:p>
      </dgm:t>
    </dgm:pt>
    <dgm:pt modelId="{CFC0AFB5-640E-4E32-978B-1A9A4D68C6F1}" type="sibTrans" cxnId="{A48CC00E-1DCD-4D2D-8A34-83A409AC9F68}">
      <dgm:prSet/>
      <dgm:spPr/>
      <dgm:t>
        <a:bodyPr/>
        <a:lstStyle/>
        <a:p>
          <a:endParaRPr lang="en-US"/>
        </a:p>
      </dgm:t>
    </dgm:pt>
    <dgm:pt modelId="{92A17F9B-CCAA-4300-8421-006CA90AAD8D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Safe</a:t>
          </a:r>
          <a:endParaRPr lang="en-US" sz="2800" dirty="0">
            <a:solidFill>
              <a:schemeClr val="tx1"/>
            </a:solidFill>
          </a:endParaRPr>
        </a:p>
      </dgm:t>
    </dgm:pt>
    <dgm:pt modelId="{A5E7C6D7-8662-4AEA-BBAA-6E72A5FCC4B8}" type="parTrans" cxnId="{C5876259-ACCF-473E-93B9-FA5AFEFB66E5}">
      <dgm:prSet/>
      <dgm:spPr/>
      <dgm:t>
        <a:bodyPr/>
        <a:lstStyle/>
        <a:p>
          <a:endParaRPr lang="en-US"/>
        </a:p>
      </dgm:t>
    </dgm:pt>
    <dgm:pt modelId="{33D745C8-FB3B-4FDA-9DFD-400CC795F5BC}" type="sibTrans" cxnId="{C5876259-ACCF-473E-93B9-FA5AFEFB66E5}">
      <dgm:prSet/>
      <dgm:spPr/>
      <dgm:t>
        <a:bodyPr/>
        <a:lstStyle/>
        <a:p>
          <a:endParaRPr lang="en-US"/>
        </a:p>
      </dgm:t>
    </dgm:pt>
    <dgm:pt modelId="{BF005BFA-CE3C-4756-89B6-3D0BBA0D113A}">
      <dgm:prSet phldrT="[Text]"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Operational Flexibility</a:t>
          </a:r>
          <a:endParaRPr lang="en-US" sz="2800" dirty="0">
            <a:solidFill>
              <a:schemeClr val="tx1"/>
            </a:solidFill>
          </a:endParaRPr>
        </a:p>
      </dgm:t>
    </dgm:pt>
    <dgm:pt modelId="{69116344-2E30-4A92-B366-7FF2A5DD53F6}" type="parTrans" cxnId="{444911D6-133E-47ED-9491-87B4570C3036}">
      <dgm:prSet/>
      <dgm:spPr/>
      <dgm:t>
        <a:bodyPr/>
        <a:lstStyle/>
        <a:p>
          <a:endParaRPr lang="en-US"/>
        </a:p>
      </dgm:t>
    </dgm:pt>
    <dgm:pt modelId="{DEE2C9AA-703A-46DB-90D6-908C8851CB8E}" type="sibTrans" cxnId="{444911D6-133E-47ED-9491-87B4570C3036}">
      <dgm:prSet/>
      <dgm:spPr/>
      <dgm:t>
        <a:bodyPr/>
        <a:lstStyle/>
        <a:p>
          <a:endParaRPr lang="en-US"/>
        </a:p>
      </dgm:t>
    </dgm:pt>
    <dgm:pt modelId="{66A98B03-5622-4F07-B956-3CF1537FCEB6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2800" smtClean="0">
              <a:solidFill>
                <a:schemeClr val="tx1"/>
              </a:solidFill>
            </a:rPr>
            <a:t>Reliable</a:t>
          </a:r>
          <a:endParaRPr lang="en-US" sz="2800" dirty="0">
            <a:solidFill>
              <a:schemeClr val="tx1"/>
            </a:solidFill>
          </a:endParaRPr>
        </a:p>
      </dgm:t>
    </dgm:pt>
    <dgm:pt modelId="{850349B5-F69A-408C-94A0-FFE44C438B0B}" type="parTrans" cxnId="{F654E324-29DE-495D-AB58-78184853A085}">
      <dgm:prSet/>
      <dgm:spPr/>
      <dgm:t>
        <a:bodyPr/>
        <a:lstStyle/>
        <a:p>
          <a:endParaRPr lang="en-US"/>
        </a:p>
      </dgm:t>
    </dgm:pt>
    <dgm:pt modelId="{CB0F790E-ECBF-43F6-A4F3-DD5AE2436D5F}" type="sibTrans" cxnId="{F654E324-29DE-495D-AB58-78184853A085}">
      <dgm:prSet/>
      <dgm:spPr/>
      <dgm:t>
        <a:bodyPr/>
        <a:lstStyle/>
        <a:p>
          <a:endParaRPr lang="en-US"/>
        </a:p>
      </dgm:t>
    </dgm:pt>
    <dgm:pt modelId="{634F733F-E885-4F86-BC24-D99B29122D69}" type="pres">
      <dgm:prSet presAssocID="{6AB677B7-F26E-4380-8148-D0EB77E814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D5213B-D4A2-4756-A420-BC7D9398358C}" type="pres">
      <dgm:prSet presAssocID="{2445512A-0D70-4C97-9BC0-EB02208EDB75}" presName="hierRoot1" presStyleCnt="0">
        <dgm:presLayoutVars>
          <dgm:hierBranch val="init"/>
        </dgm:presLayoutVars>
      </dgm:prSet>
      <dgm:spPr/>
    </dgm:pt>
    <dgm:pt modelId="{54F95AE8-B656-4DF5-BAB7-EB419BD56C99}" type="pres">
      <dgm:prSet presAssocID="{2445512A-0D70-4C97-9BC0-EB02208EDB75}" presName="rootComposite1" presStyleCnt="0"/>
      <dgm:spPr/>
    </dgm:pt>
    <dgm:pt modelId="{23696684-2CCA-4C0D-921A-0465812CB84E}" type="pres">
      <dgm:prSet presAssocID="{2445512A-0D70-4C97-9BC0-EB02208EDB75}" presName="rootText1" presStyleLbl="node0" presStyleIdx="0" presStyleCnt="1" custScaleX="43584" custScaleY="4432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9AD9A6C-D97C-40D0-B9CA-9D78A6FF0E42}" type="pres">
      <dgm:prSet presAssocID="{2445512A-0D70-4C97-9BC0-EB02208EDB7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38C5C76-A524-47E0-8A65-5D978A7AB477}" type="pres">
      <dgm:prSet presAssocID="{2445512A-0D70-4C97-9BC0-EB02208EDB75}" presName="hierChild2" presStyleCnt="0"/>
      <dgm:spPr/>
    </dgm:pt>
    <dgm:pt modelId="{9AA405D1-8190-490E-A989-446B6F8F529B}" type="pres">
      <dgm:prSet presAssocID="{A5E7C6D7-8662-4AEA-BBAA-6E72A5FCC4B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A31E9EB-9DA0-4C1A-86D7-3E7615A804D0}" type="pres">
      <dgm:prSet presAssocID="{92A17F9B-CCAA-4300-8421-006CA90AAD8D}" presName="hierRoot2" presStyleCnt="0">
        <dgm:presLayoutVars>
          <dgm:hierBranch val="init"/>
        </dgm:presLayoutVars>
      </dgm:prSet>
      <dgm:spPr/>
    </dgm:pt>
    <dgm:pt modelId="{453A1085-EE56-4CDA-A2A8-CA8F53CDC3E7}" type="pres">
      <dgm:prSet presAssocID="{92A17F9B-CCAA-4300-8421-006CA90AAD8D}" presName="rootComposite" presStyleCnt="0"/>
      <dgm:spPr/>
    </dgm:pt>
    <dgm:pt modelId="{8EA64022-BF0B-4E1B-BC86-1FA4031DD9D5}" type="pres">
      <dgm:prSet presAssocID="{92A17F9B-CCAA-4300-8421-006CA90AAD8D}" presName="rootText" presStyleLbl="node2" presStyleIdx="0" presStyleCnt="3" custScaleX="42278" custScaleY="44365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A442FD71-4EF3-4294-A8F9-CCB9DDFA316B}" type="pres">
      <dgm:prSet presAssocID="{92A17F9B-CCAA-4300-8421-006CA90AAD8D}" presName="rootConnector" presStyleLbl="node2" presStyleIdx="0" presStyleCnt="3"/>
      <dgm:spPr/>
      <dgm:t>
        <a:bodyPr/>
        <a:lstStyle/>
        <a:p>
          <a:endParaRPr lang="en-US"/>
        </a:p>
      </dgm:t>
    </dgm:pt>
    <dgm:pt modelId="{54D544CE-B71B-4AD1-9A30-51FE09EB999E}" type="pres">
      <dgm:prSet presAssocID="{92A17F9B-CCAA-4300-8421-006CA90AAD8D}" presName="hierChild4" presStyleCnt="0"/>
      <dgm:spPr/>
    </dgm:pt>
    <dgm:pt modelId="{D54579FB-2682-476F-B994-4FD96A55467C}" type="pres">
      <dgm:prSet presAssocID="{92A17F9B-CCAA-4300-8421-006CA90AAD8D}" presName="hierChild5" presStyleCnt="0"/>
      <dgm:spPr/>
    </dgm:pt>
    <dgm:pt modelId="{15013BD6-0E68-4267-AF07-B20084B4520A}" type="pres">
      <dgm:prSet presAssocID="{69116344-2E30-4A92-B366-7FF2A5DD53F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3C4B219-9E7D-47DD-9F6D-51322BD019F7}" type="pres">
      <dgm:prSet presAssocID="{BF005BFA-CE3C-4756-89B6-3D0BBA0D113A}" presName="hierRoot2" presStyleCnt="0">
        <dgm:presLayoutVars>
          <dgm:hierBranch val="init"/>
        </dgm:presLayoutVars>
      </dgm:prSet>
      <dgm:spPr/>
    </dgm:pt>
    <dgm:pt modelId="{275DF2E7-F438-4BBB-B15A-6973A0178C31}" type="pres">
      <dgm:prSet presAssocID="{BF005BFA-CE3C-4756-89B6-3D0BBA0D113A}" presName="rootComposite" presStyleCnt="0"/>
      <dgm:spPr/>
    </dgm:pt>
    <dgm:pt modelId="{45C60E9F-14D0-41D3-9535-3BF76A0BEC95}" type="pres">
      <dgm:prSet presAssocID="{BF005BFA-CE3C-4756-89B6-3D0BBA0D113A}" presName="rootText" presStyleLbl="node2" presStyleIdx="1" presStyleCnt="3" custScaleX="42253" custScaleY="44365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79E9E4A6-46DA-474D-AEBE-1F5177F5D005}" type="pres">
      <dgm:prSet presAssocID="{BF005BFA-CE3C-4756-89B6-3D0BBA0D113A}" presName="rootConnector" presStyleLbl="node2" presStyleIdx="1" presStyleCnt="3"/>
      <dgm:spPr/>
      <dgm:t>
        <a:bodyPr/>
        <a:lstStyle/>
        <a:p>
          <a:endParaRPr lang="en-US"/>
        </a:p>
      </dgm:t>
    </dgm:pt>
    <dgm:pt modelId="{07117351-09D5-495F-B7B1-27D1243C5615}" type="pres">
      <dgm:prSet presAssocID="{BF005BFA-CE3C-4756-89B6-3D0BBA0D113A}" presName="hierChild4" presStyleCnt="0"/>
      <dgm:spPr/>
    </dgm:pt>
    <dgm:pt modelId="{CFF39D88-40A9-49CE-BFFC-7916C7B60378}" type="pres">
      <dgm:prSet presAssocID="{BF005BFA-CE3C-4756-89B6-3D0BBA0D113A}" presName="hierChild5" presStyleCnt="0"/>
      <dgm:spPr/>
    </dgm:pt>
    <dgm:pt modelId="{37E3484F-EA17-42CC-B0E3-44BE4D20285C}" type="pres">
      <dgm:prSet presAssocID="{850349B5-F69A-408C-94A0-FFE44C438B0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123615A-BF0A-4860-B4C9-17FA9F5E7EDD}" type="pres">
      <dgm:prSet presAssocID="{66A98B03-5622-4F07-B956-3CF1537FCEB6}" presName="hierRoot2" presStyleCnt="0">
        <dgm:presLayoutVars>
          <dgm:hierBranch val="init"/>
        </dgm:presLayoutVars>
      </dgm:prSet>
      <dgm:spPr/>
    </dgm:pt>
    <dgm:pt modelId="{49953504-957C-44ED-BF13-A5AB8127DE0A}" type="pres">
      <dgm:prSet presAssocID="{66A98B03-5622-4F07-B956-3CF1537FCEB6}" presName="rootComposite" presStyleCnt="0"/>
      <dgm:spPr/>
    </dgm:pt>
    <dgm:pt modelId="{621F529A-791B-4FF8-83AD-AD9C037D48CD}" type="pres">
      <dgm:prSet presAssocID="{66A98B03-5622-4F07-B956-3CF1537FCEB6}" presName="rootText" presStyleLbl="node2" presStyleIdx="2" presStyleCnt="3" custScaleX="42247" custScaleY="44395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D281F7B6-FEED-4139-8D9E-AAE12CFC2CC9}" type="pres">
      <dgm:prSet presAssocID="{66A98B03-5622-4F07-B956-3CF1537FCEB6}" presName="rootConnector" presStyleLbl="node2" presStyleIdx="2" presStyleCnt="3"/>
      <dgm:spPr/>
      <dgm:t>
        <a:bodyPr/>
        <a:lstStyle/>
        <a:p>
          <a:endParaRPr lang="en-US"/>
        </a:p>
      </dgm:t>
    </dgm:pt>
    <dgm:pt modelId="{F37B7738-1FF1-4D1F-B87D-3E6D19180096}" type="pres">
      <dgm:prSet presAssocID="{66A98B03-5622-4F07-B956-3CF1537FCEB6}" presName="hierChild4" presStyleCnt="0"/>
      <dgm:spPr/>
    </dgm:pt>
    <dgm:pt modelId="{4DF16CA2-C874-44A2-9911-AAE3C50342A4}" type="pres">
      <dgm:prSet presAssocID="{66A98B03-5622-4F07-B956-3CF1537FCEB6}" presName="hierChild5" presStyleCnt="0"/>
      <dgm:spPr/>
    </dgm:pt>
    <dgm:pt modelId="{6360E8ED-540E-4995-BCC4-58A2848F886C}" type="pres">
      <dgm:prSet presAssocID="{2445512A-0D70-4C97-9BC0-EB02208EDB75}" presName="hierChild3" presStyleCnt="0"/>
      <dgm:spPr/>
    </dgm:pt>
  </dgm:ptLst>
  <dgm:cxnLst>
    <dgm:cxn modelId="{6F15D99E-B401-492E-8DB6-EAD0337FCD27}" type="presOf" srcId="{BF005BFA-CE3C-4756-89B6-3D0BBA0D113A}" destId="{79E9E4A6-46DA-474D-AEBE-1F5177F5D005}" srcOrd="1" destOrd="0" presId="urn:microsoft.com/office/officeart/2005/8/layout/orgChart1"/>
    <dgm:cxn modelId="{C5876259-ACCF-473E-93B9-FA5AFEFB66E5}" srcId="{2445512A-0D70-4C97-9BC0-EB02208EDB75}" destId="{92A17F9B-CCAA-4300-8421-006CA90AAD8D}" srcOrd="0" destOrd="0" parTransId="{A5E7C6D7-8662-4AEA-BBAA-6E72A5FCC4B8}" sibTransId="{33D745C8-FB3B-4FDA-9DFD-400CC795F5BC}"/>
    <dgm:cxn modelId="{F11A3A54-C869-4573-BC5D-4636BE10494B}" type="presOf" srcId="{66A98B03-5622-4F07-B956-3CF1537FCEB6}" destId="{621F529A-791B-4FF8-83AD-AD9C037D48CD}" srcOrd="0" destOrd="0" presId="urn:microsoft.com/office/officeart/2005/8/layout/orgChart1"/>
    <dgm:cxn modelId="{C6A403CB-6BF9-4F59-A970-2FC6A6F43BEA}" type="presOf" srcId="{BF005BFA-CE3C-4756-89B6-3D0BBA0D113A}" destId="{45C60E9F-14D0-41D3-9535-3BF76A0BEC95}" srcOrd="0" destOrd="0" presId="urn:microsoft.com/office/officeart/2005/8/layout/orgChart1"/>
    <dgm:cxn modelId="{A48CC00E-1DCD-4D2D-8A34-83A409AC9F68}" srcId="{6AB677B7-F26E-4380-8148-D0EB77E81490}" destId="{2445512A-0D70-4C97-9BC0-EB02208EDB75}" srcOrd="0" destOrd="0" parTransId="{86BE2BE5-CC25-4FCE-8942-3B135AC309F9}" sibTransId="{CFC0AFB5-640E-4E32-978B-1A9A4D68C6F1}"/>
    <dgm:cxn modelId="{63BF164F-7EF7-4F75-9175-01094C9736D0}" type="presOf" srcId="{92A17F9B-CCAA-4300-8421-006CA90AAD8D}" destId="{A442FD71-4EF3-4294-A8F9-CCB9DDFA316B}" srcOrd="1" destOrd="0" presId="urn:microsoft.com/office/officeart/2005/8/layout/orgChart1"/>
    <dgm:cxn modelId="{8584604C-E478-4261-8032-F32BFA8AC329}" type="presOf" srcId="{2445512A-0D70-4C97-9BC0-EB02208EDB75}" destId="{23696684-2CCA-4C0D-921A-0465812CB84E}" srcOrd="0" destOrd="0" presId="urn:microsoft.com/office/officeart/2005/8/layout/orgChart1"/>
    <dgm:cxn modelId="{192BC15E-0A30-4E79-A969-A75A0B72315C}" type="presOf" srcId="{A5E7C6D7-8662-4AEA-BBAA-6E72A5FCC4B8}" destId="{9AA405D1-8190-490E-A989-446B6F8F529B}" srcOrd="0" destOrd="0" presId="urn:microsoft.com/office/officeart/2005/8/layout/orgChart1"/>
    <dgm:cxn modelId="{F654E324-29DE-495D-AB58-78184853A085}" srcId="{2445512A-0D70-4C97-9BC0-EB02208EDB75}" destId="{66A98B03-5622-4F07-B956-3CF1537FCEB6}" srcOrd="2" destOrd="0" parTransId="{850349B5-F69A-408C-94A0-FFE44C438B0B}" sibTransId="{CB0F790E-ECBF-43F6-A4F3-DD5AE2436D5F}"/>
    <dgm:cxn modelId="{8B41713C-83A8-441C-A92B-281E4BF619BC}" type="presOf" srcId="{6AB677B7-F26E-4380-8148-D0EB77E81490}" destId="{634F733F-E885-4F86-BC24-D99B29122D69}" srcOrd="0" destOrd="0" presId="urn:microsoft.com/office/officeart/2005/8/layout/orgChart1"/>
    <dgm:cxn modelId="{1B9CDC7D-53C5-4F57-A7D7-F7652A526C2C}" type="presOf" srcId="{92A17F9B-CCAA-4300-8421-006CA90AAD8D}" destId="{8EA64022-BF0B-4E1B-BC86-1FA4031DD9D5}" srcOrd="0" destOrd="0" presId="urn:microsoft.com/office/officeart/2005/8/layout/orgChart1"/>
    <dgm:cxn modelId="{42F5508B-9760-41CB-8F22-9BFA62B1C9B4}" type="presOf" srcId="{66A98B03-5622-4F07-B956-3CF1537FCEB6}" destId="{D281F7B6-FEED-4139-8D9E-AAE12CFC2CC9}" srcOrd="1" destOrd="0" presId="urn:microsoft.com/office/officeart/2005/8/layout/orgChart1"/>
    <dgm:cxn modelId="{6CBD9487-0964-41E8-974A-6EC8CC29E4D6}" type="presOf" srcId="{850349B5-F69A-408C-94A0-FFE44C438B0B}" destId="{37E3484F-EA17-42CC-B0E3-44BE4D20285C}" srcOrd="0" destOrd="0" presId="urn:microsoft.com/office/officeart/2005/8/layout/orgChart1"/>
    <dgm:cxn modelId="{561F51E3-EE8B-4028-B2B4-6E71621CC0FB}" type="presOf" srcId="{2445512A-0D70-4C97-9BC0-EB02208EDB75}" destId="{49AD9A6C-D97C-40D0-B9CA-9D78A6FF0E42}" srcOrd="1" destOrd="0" presId="urn:microsoft.com/office/officeart/2005/8/layout/orgChart1"/>
    <dgm:cxn modelId="{F144B25B-6B2C-427D-A71E-B428B1066AE3}" type="presOf" srcId="{69116344-2E30-4A92-B366-7FF2A5DD53F6}" destId="{15013BD6-0E68-4267-AF07-B20084B4520A}" srcOrd="0" destOrd="0" presId="urn:microsoft.com/office/officeart/2005/8/layout/orgChart1"/>
    <dgm:cxn modelId="{444911D6-133E-47ED-9491-87B4570C3036}" srcId="{2445512A-0D70-4C97-9BC0-EB02208EDB75}" destId="{BF005BFA-CE3C-4756-89B6-3D0BBA0D113A}" srcOrd="1" destOrd="0" parTransId="{69116344-2E30-4A92-B366-7FF2A5DD53F6}" sibTransId="{DEE2C9AA-703A-46DB-90D6-908C8851CB8E}"/>
    <dgm:cxn modelId="{17A929B9-4F78-48F7-8448-3A1D321326D5}" type="presParOf" srcId="{634F733F-E885-4F86-BC24-D99B29122D69}" destId="{3ED5213B-D4A2-4756-A420-BC7D9398358C}" srcOrd="0" destOrd="0" presId="urn:microsoft.com/office/officeart/2005/8/layout/orgChart1"/>
    <dgm:cxn modelId="{7EDF5766-33C1-4E7F-AA2A-1BA9063BAC40}" type="presParOf" srcId="{3ED5213B-D4A2-4756-A420-BC7D9398358C}" destId="{54F95AE8-B656-4DF5-BAB7-EB419BD56C99}" srcOrd="0" destOrd="0" presId="urn:microsoft.com/office/officeart/2005/8/layout/orgChart1"/>
    <dgm:cxn modelId="{D4074A74-9C63-4CFA-9E31-F2FA7F7BC368}" type="presParOf" srcId="{54F95AE8-B656-4DF5-BAB7-EB419BD56C99}" destId="{23696684-2CCA-4C0D-921A-0465812CB84E}" srcOrd="0" destOrd="0" presId="urn:microsoft.com/office/officeart/2005/8/layout/orgChart1"/>
    <dgm:cxn modelId="{7452BE6D-223F-4876-B6BC-008EFB68EB6F}" type="presParOf" srcId="{54F95AE8-B656-4DF5-BAB7-EB419BD56C99}" destId="{49AD9A6C-D97C-40D0-B9CA-9D78A6FF0E42}" srcOrd="1" destOrd="0" presId="urn:microsoft.com/office/officeart/2005/8/layout/orgChart1"/>
    <dgm:cxn modelId="{4C4B4E9D-8094-4EC8-96B2-82287F42862B}" type="presParOf" srcId="{3ED5213B-D4A2-4756-A420-BC7D9398358C}" destId="{F38C5C76-A524-47E0-8A65-5D978A7AB477}" srcOrd="1" destOrd="0" presId="urn:microsoft.com/office/officeart/2005/8/layout/orgChart1"/>
    <dgm:cxn modelId="{FBEE7437-D170-467D-84AB-5267FAC41A3D}" type="presParOf" srcId="{F38C5C76-A524-47E0-8A65-5D978A7AB477}" destId="{9AA405D1-8190-490E-A989-446B6F8F529B}" srcOrd="0" destOrd="0" presId="urn:microsoft.com/office/officeart/2005/8/layout/orgChart1"/>
    <dgm:cxn modelId="{7857FD9A-E397-41C8-9233-81BC9AA71C24}" type="presParOf" srcId="{F38C5C76-A524-47E0-8A65-5D978A7AB477}" destId="{0A31E9EB-9DA0-4C1A-86D7-3E7615A804D0}" srcOrd="1" destOrd="0" presId="urn:microsoft.com/office/officeart/2005/8/layout/orgChart1"/>
    <dgm:cxn modelId="{1228F377-F445-4FD4-83B7-1E8328A80604}" type="presParOf" srcId="{0A31E9EB-9DA0-4C1A-86D7-3E7615A804D0}" destId="{453A1085-EE56-4CDA-A2A8-CA8F53CDC3E7}" srcOrd="0" destOrd="0" presId="urn:microsoft.com/office/officeart/2005/8/layout/orgChart1"/>
    <dgm:cxn modelId="{09B67E03-AFC2-426A-9316-670C18F846B6}" type="presParOf" srcId="{453A1085-EE56-4CDA-A2A8-CA8F53CDC3E7}" destId="{8EA64022-BF0B-4E1B-BC86-1FA4031DD9D5}" srcOrd="0" destOrd="0" presId="urn:microsoft.com/office/officeart/2005/8/layout/orgChart1"/>
    <dgm:cxn modelId="{A01B174B-5813-449D-979A-7E22BF2E68C5}" type="presParOf" srcId="{453A1085-EE56-4CDA-A2A8-CA8F53CDC3E7}" destId="{A442FD71-4EF3-4294-A8F9-CCB9DDFA316B}" srcOrd="1" destOrd="0" presId="urn:microsoft.com/office/officeart/2005/8/layout/orgChart1"/>
    <dgm:cxn modelId="{037E2001-39A6-4AD1-B949-BB08D6CF7A1C}" type="presParOf" srcId="{0A31E9EB-9DA0-4C1A-86D7-3E7615A804D0}" destId="{54D544CE-B71B-4AD1-9A30-51FE09EB999E}" srcOrd="1" destOrd="0" presId="urn:microsoft.com/office/officeart/2005/8/layout/orgChart1"/>
    <dgm:cxn modelId="{250F90AA-40A4-4363-9DE2-4A02979CC6A6}" type="presParOf" srcId="{0A31E9EB-9DA0-4C1A-86D7-3E7615A804D0}" destId="{D54579FB-2682-476F-B994-4FD96A55467C}" srcOrd="2" destOrd="0" presId="urn:microsoft.com/office/officeart/2005/8/layout/orgChart1"/>
    <dgm:cxn modelId="{2E315E04-93B8-4867-961A-9BCBA99E8D30}" type="presParOf" srcId="{F38C5C76-A524-47E0-8A65-5D978A7AB477}" destId="{15013BD6-0E68-4267-AF07-B20084B4520A}" srcOrd="2" destOrd="0" presId="urn:microsoft.com/office/officeart/2005/8/layout/orgChart1"/>
    <dgm:cxn modelId="{17BCD1F1-9B15-4124-88B5-90F0C243AC84}" type="presParOf" srcId="{F38C5C76-A524-47E0-8A65-5D978A7AB477}" destId="{13C4B219-9E7D-47DD-9F6D-51322BD019F7}" srcOrd="3" destOrd="0" presId="urn:microsoft.com/office/officeart/2005/8/layout/orgChart1"/>
    <dgm:cxn modelId="{E9F21AEC-5E95-4C15-AFD2-14498B957C39}" type="presParOf" srcId="{13C4B219-9E7D-47DD-9F6D-51322BD019F7}" destId="{275DF2E7-F438-4BBB-B15A-6973A0178C31}" srcOrd="0" destOrd="0" presId="urn:microsoft.com/office/officeart/2005/8/layout/orgChart1"/>
    <dgm:cxn modelId="{F4E65F5A-4563-4CDB-84DA-0F9C641C8829}" type="presParOf" srcId="{275DF2E7-F438-4BBB-B15A-6973A0178C31}" destId="{45C60E9F-14D0-41D3-9535-3BF76A0BEC95}" srcOrd="0" destOrd="0" presId="urn:microsoft.com/office/officeart/2005/8/layout/orgChart1"/>
    <dgm:cxn modelId="{B8DAA4D1-7732-4F6D-83D8-8C70E4D71034}" type="presParOf" srcId="{275DF2E7-F438-4BBB-B15A-6973A0178C31}" destId="{79E9E4A6-46DA-474D-AEBE-1F5177F5D005}" srcOrd="1" destOrd="0" presId="urn:microsoft.com/office/officeart/2005/8/layout/orgChart1"/>
    <dgm:cxn modelId="{77348069-56DD-4F98-9876-84401261227F}" type="presParOf" srcId="{13C4B219-9E7D-47DD-9F6D-51322BD019F7}" destId="{07117351-09D5-495F-B7B1-27D1243C5615}" srcOrd="1" destOrd="0" presId="urn:microsoft.com/office/officeart/2005/8/layout/orgChart1"/>
    <dgm:cxn modelId="{9EB99514-7706-4D6D-B180-21CD2AF4DACA}" type="presParOf" srcId="{13C4B219-9E7D-47DD-9F6D-51322BD019F7}" destId="{CFF39D88-40A9-49CE-BFFC-7916C7B60378}" srcOrd="2" destOrd="0" presId="urn:microsoft.com/office/officeart/2005/8/layout/orgChart1"/>
    <dgm:cxn modelId="{D1CC36A7-7C33-42BC-9EFD-428370B19023}" type="presParOf" srcId="{F38C5C76-A524-47E0-8A65-5D978A7AB477}" destId="{37E3484F-EA17-42CC-B0E3-44BE4D20285C}" srcOrd="4" destOrd="0" presId="urn:microsoft.com/office/officeart/2005/8/layout/orgChart1"/>
    <dgm:cxn modelId="{DB9C9AB0-8794-4E99-809D-629C6674FC5D}" type="presParOf" srcId="{F38C5C76-A524-47E0-8A65-5D978A7AB477}" destId="{2123615A-BF0A-4860-B4C9-17FA9F5E7EDD}" srcOrd="5" destOrd="0" presId="urn:microsoft.com/office/officeart/2005/8/layout/orgChart1"/>
    <dgm:cxn modelId="{B1DC0321-E16C-4AB2-A55D-5ABE5B6A84FF}" type="presParOf" srcId="{2123615A-BF0A-4860-B4C9-17FA9F5E7EDD}" destId="{49953504-957C-44ED-BF13-A5AB8127DE0A}" srcOrd="0" destOrd="0" presId="urn:microsoft.com/office/officeart/2005/8/layout/orgChart1"/>
    <dgm:cxn modelId="{8073D3AA-5D73-44CB-B579-14B64294CD4D}" type="presParOf" srcId="{49953504-957C-44ED-BF13-A5AB8127DE0A}" destId="{621F529A-791B-4FF8-83AD-AD9C037D48CD}" srcOrd="0" destOrd="0" presId="urn:microsoft.com/office/officeart/2005/8/layout/orgChart1"/>
    <dgm:cxn modelId="{54A616FB-FDA9-4256-A0E0-9E330D9A06E3}" type="presParOf" srcId="{49953504-957C-44ED-BF13-A5AB8127DE0A}" destId="{D281F7B6-FEED-4139-8D9E-AAE12CFC2CC9}" srcOrd="1" destOrd="0" presId="urn:microsoft.com/office/officeart/2005/8/layout/orgChart1"/>
    <dgm:cxn modelId="{29FF2866-08E5-4419-B112-3E0E46F386DD}" type="presParOf" srcId="{2123615A-BF0A-4860-B4C9-17FA9F5E7EDD}" destId="{F37B7738-1FF1-4D1F-B87D-3E6D19180096}" srcOrd="1" destOrd="0" presId="urn:microsoft.com/office/officeart/2005/8/layout/orgChart1"/>
    <dgm:cxn modelId="{DA158BB4-3EC2-48F5-925C-EF8AE25E966D}" type="presParOf" srcId="{2123615A-BF0A-4860-B4C9-17FA9F5E7EDD}" destId="{4DF16CA2-C874-44A2-9911-AAE3C50342A4}" srcOrd="2" destOrd="0" presId="urn:microsoft.com/office/officeart/2005/8/layout/orgChart1"/>
    <dgm:cxn modelId="{4BC09305-5E08-4B47-B066-DBF4AA9A103B}" type="presParOf" srcId="{3ED5213B-D4A2-4756-A420-BC7D9398358C}" destId="{6360E8ED-540E-4995-BCC4-58A2848F88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3484F-EA17-42CC-B0E3-44BE4D20285C}">
      <dsp:nvSpPr>
        <dsp:cNvPr id="0" name=""/>
        <dsp:cNvSpPr/>
      </dsp:nvSpPr>
      <dsp:spPr>
        <a:xfrm>
          <a:off x="5257800" y="1520900"/>
          <a:ext cx="3938699" cy="1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694"/>
              </a:lnTo>
              <a:lnTo>
                <a:pt x="3938699" y="653694"/>
              </a:lnTo>
              <a:lnTo>
                <a:pt x="3938699" y="1307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13BD6-0E68-4267-AF07-B20084B4520A}">
      <dsp:nvSpPr>
        <dsp:cNvPr id="0" name=""/>
        <dsp:cNvSpPr/>
      </dsp:nvSpPr>
      <dsp:spPr>
        <a:xfrm>
          <a:off x="5212080" y="1520900"/>
          <a:ext cx="91440" cy="1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3694"/>
              </a:lnTo>
              <a:lnTo>
                <a:pt x="46684" y="653694"/>
              </a:lnTo>
              <a:lnTo>
                <a:pt x="46684" y="1307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405D1-8190-490E-A989-446B6F8F529B}">
      <dsp:nvSpPr>
        <dsp:cNvPr id="0" name=""/>
        <dsp:cNvSpPr/>
      </dsp:nvSpPr>
      <dsp:spPr>
        <a:xfrm>
          <a:off x="1320065" y="1520900"/>
          <a:ext cx="3937734" cy="1307389"/>
        </a:xfrm>
        <a:custGeom>
          <a:avLst/>
          <a:gdLst/>
          <a:ahLst/>
          <a:cxnLst/>
          <a:rect l="0" t="0" r="0" b="0"/>
          <a:pathLst>
            <a:path>
              <a:moveTo>
                <a:pt x="3937734" y="0"/>
              </a:moveTo>
              <a:lnTo>
                <a:pt x="3937734" y="653694"/>
              </a:lnTo>
              <a:lnTo>
                <a:pt x="0" y="653694"/>
              </a:lnTo>
              <a:lnTo>
                <a:pt x="0" y="1307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96684-2CCA-4C0D-921A-0465812CB84E}">
      <dsp:nvSpPr>
        <dsp:cNvPr id="0" name=""/>
        <dsp:cNvSpPr/>
      </dsp:nvSpPr>
      <dsp:spPr>
        <a:xfrm>
          <a:off x="3901102" y="141105"/>
          <a:ext cx="2713394" cy="1379794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System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968458" y="208461"/>
        <a:ext cx="2578682" cy="1245082"/>
      </dsp:txXfrm>
    </dsp:sp>
    <dsp:sp modelId="{8EA64022-BF0B-4E1B-BC86-1FA4031DD9D5}">
      <dsp:nvSpPr>
        <dsp:cNvPr id="0" name=""/>
        <dsp:cNvSpPr/>
      </dsp:nvSpPr>
      <dsp:spPr>
        <a:xfrm>
          <a:off x="4022" y="2828290"/>
          <a:ext cx="2632087" cy="1381008"/>
        </a:xfrm>
        <a:prstGeom prst="round2Diag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Safe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1437" y="2895705"/>
        <a:ext cx="2497257" cy="1246178"/>
      </dsp:txXfrm>
    </dsp:sp>
    <dsp:sp modelId="{45C60E9F-14D0-41D3-9535-3BF76A0BEC95}">
      <dsp:nvSpPr>
        <dsp:cNvPr id="0" name=""/>
        <dsp:cNvSpPr/>
      </dsp:nvSpPr>
      <dsp:spPr>
        <a:xfrm>
          <a:off x="3943499" y="2828290"/>
          <a:ext cx="2630530" cy="1381008"/>
        </a:xfrm>
        <a:prstGeom prst="round2Diag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Operational Flexibility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010914" y="2895705"/>
        <a:ext cx="2495700" cy="1246178"/>
      </dsp:txXfrm>
    </dsp:sp>
    <dsp:sp modelId="{621F529A-791B-4FF8-83AD-AD9C037D48CD}">
      <dsp:nvSpPr>
        <dsp:cNvPr id="0" name=""/>
        <dsp:cNvSpPr/>
      </dsp:nvSpPr>
      <dsp:spPr>
        <a:xfrm>
          <a:off x="7881420" y="2828290"/>
          <a:ext cx="2630157" cy="1381942"/>
        </a:xfrm>
        <a:prstGeom prst="round2Diag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Reliable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948881" y="2895751"/>
        <a:ext cx="2495235" cy="1247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5322-D897-4470-9F85-9F9D7479E4B9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69C1E-A219-4347-B6AA-899141576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7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09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41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4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5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7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5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0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0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B8448-28E1-4719-8D06-4135FBB8D9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5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KAVACH – Factory and Site Acceptance Tests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 Sivakumar Kashyap</a:t>
            </a:r>
          </a:p>
          <a:p>
            <a:r>
              <a:rPr lang="en-IN" dirty="0" smtClean="0"/>
              <a:t>DSTE/TCAS/SC</a:t>
            </a:r>
          </a:p>
          <a:p>
            <a:r>
              <a:rPr lang="en-IN" dirty="0" smtClean="0"/>
              <a:t>13.08.2022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Factory Acceptance Test - RDSO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3558"/>
            <a:ext cx="5181600" cy="305547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29563"/>
            <a:ext cx="5181600" cy="314346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5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Factory Acceptance Test – </a:t>
            </a:r>
            <a:r>
              <a:rPr lang="en-IN" dirty="0" err="1" smtClean="0"/>
              <a:t>Medha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15044"/>
            <a:ext cx="5181600" cy="257249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Reference Document – AP-11222 Rev. No. 02 of M/s </a:t>
            </a:r>
            <a:r>
              <a:rPr lang="en-IN" dirty="0" err="1" smtClean="0"/>
              <a:t>Medha</a:t>
            </a:r>
            <a:r>
              <a:rPr lang="en-IN" dirty="0" smtClean="0"/>
              <a:t> Servo Drives Private Limited</a:t>
            </a:r>
          </a:p>
          <a:p>
            <a:r>
              <a:rPr lang="en-IN" dirty="0" smtClean="0"/>
              <a:t>Based on RDSO FAT Procedure SIF-515 Version 1.0d2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1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FAT Setup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239" y="2351421"/>
            <a:ext cx="7643522" cy="32997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9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FAT Setup – Desk Arrangements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120" y="2298076"/>
            <a:ext cx="8763759" cy="34064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2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FAT Setup – Out of Desk Arrangements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7247" y="3201124"/>
            <a:ext cx="3063505" cy="16003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36429" y="1825625"/>
            <a:ext cx="2053142" cy="435133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1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Loco Simulator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17116"/>
            <a:ext cx="5181600" cy="256835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PC Application</a:t>
            </a:r>
          </a:p>
          <a:p>
            <a:r>
              <a:rPr lang="en-IN" dirty="0" smtClean="0"/>
              <a:t>Simulates Loco KAVACH functionality</a:t>
            </a:r>
          </a:p>
          <a:p>
            <a:r>
              <a:rPr lang="en-IN" dirty="0" smtClean="0"/>
              <a:t>To be configured</a:t>
            </a:r>
          </a:p>
          <a:p>
            <a:pPr lvl="1"/>
            <a:r>
              <a:rPr lang="en-IN" dirty="0" smtClean="0"/>
              <a:t>Loco ID</a:t>
            </a:r>
          </a:p>
          <a:p>
            <a:pPr lvl="1"/>
            <a:r>
              <a:rPr lang="en-IN" dirty="0" smtClean="0"/>
              <a:t>Mode</a:t>
            </a:r>
          </a:p>
          <a:p>
            <a:pPr lvl="1"/>
            <a:r>
              <a:rPr lang="en-IN" dirty="0" smtClean="0"/>
              <a:t>Route</a:t>
            </a:r>
          </a:p>
          <a:p>
            <a:pPr lvl="1"/>
            <a:r>
              <a:rPr lang="en-IN" dirty="0" smtClean="0"/>
              <a:t>Initial Absolute Location</a:t>
            </a:r>
          </a:p>
          <a:p>
            <a:pPr lvl="1"/>
            <a:r>
              <a:rPr lang="en-IN" dirty="0" smtClean="0"/>
              <a:t>Train Direction</a:t>
            </a:r>
          </a:p>
          <a:p>
            <a:pPr lvl="1"/>
            <a:r>
              <a:rPr lang="en-IN" dirty="0" smtClean="0"/>
              <a:t>Speed</a:t>
            </a:r>
          </a:p>
          <a:p>
            <a:r>
              <a:rPr lang="en-IN" dirty="0" smtClean="0"/>
              <a:t>Displays</a:t>
            </a:r>
          </a:p>
          <a:p>
            <a:pPr lvl="1"/>
            <a:r>
              <a:rPr lang="en-IN" dirty="0" smtClean="0"/>
              <a:t>Current Absolute Location</a:t>
            </a:r>
          </a:p>
          <a:p>
            <a:pPr lvl="1"/>
            <a:r>
              <a:rPr lang="en-IN" dirty="0" smtClean="0"/>
              <a:t>Movement Authority</a:t>
            </a:r>
          </a:p>
          <a:p>
            <a:pPr lvl="1"/>
            <a:r>
              <a:rPr lang="en-IN" dirty="0" smtClean="0"/>
              <a:t>Signal Aspects</a:t>
            </a:r>
          </a:p>
          <a:p>
            <a:pPr lvl="1"/>
            <a:r>
              <a:rPr lang="en-IN" dirty="0" smtClean="0"/>
              <a:t>Speed Restriction – Speed and Distance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7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Loading Application Data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09116"/>
            <a:ext cx="5181600" cy="298435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Application data loading into Station KAVACH</a:t>
            </a:r>
          </a:p>
          <a:p>
            <a:r>
              <a:rPr lang="en-IN" dirty="0" smtClean="0"/>
              <a:t>To be Checked</a:t>
            </a:r>
          </a:p>
          <a:p>
            <a:pPr lvl="1"/>
            <a:r>
              <a:rPr lang="en-IN" dirty="0" smtClean="0"/>
              <a:t>Application Data Checksum in SMOCIP</a:t>
            </a:r>
          </a:p>
          <a:p>
            <a:pPr lvl="1"/>
            <a:r>
              <a:rPr lang="en-IN" dirty="0" smtClean="0"/>
              <a:t>Application Data Checksum in </a:t>
            </a:r>
            <a:r>
              <a:rPr lang="en-IN" dirty="0" err="1" smtClean="0"/>
              <a:t>Docklight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20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Field Simulator Panel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299" y="1990160"/>
            <a:ext cx="7301401" cy="40222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7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Field Simulator Panel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Functionality</a:t>
            </a:r>
          </a:p>
          <a:p>
            <a:pPr lvl="1"/>
            <a:r>
              <a:rPr lang="en-IN" dirty="0" smtClean="0"/>
              <a:t>Simulates interlocking inputs to Station KAVACH</a:t>
            </a:r>
          </a:p>
          <a:p>
            <a:pPr lvl="1"/>
            <a:r>
              <a:rPr lang="en-IN" dirty="0" smtClean="0"/>
              <a:t>Displays station layout</a:t>
            </a:r>
          </a:p>
          <a:p>
            <a:r>
              <a:rPr lang="en-IN" dirty="0" smtClean="0"/>
              <a:t>To be Checked</a:t>
            </a:r>
          </a:p>
          <a:p>
            <a:pPr lvl="1"/>
            <a:r>
              <a:rPr lang="en-IN" dirty="0" smtClean="0"/>
              <a:t>Correctness of layout</a:t>
            </a:r>
          </a:p>
          <a:p>
            <a:pPr lvl="1"/>
            <a:r>
              <a:rPr lang="en-IN" dirty="0" smtClean="0"/>
              <a:t>Availability of toggling options for all the intended interlocking inputs</a:t>
            </a:r>
          </a:p>
          <a:p>
            <a:pPr lvl="1"/>
            <a:r>
              <a:rPr lang="en-IN" dirty="0" smtClean="0"/>
              <a:t>Correctness of toggling with NMS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7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Monitoring System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099" y="1834960"/>
            <a:ext cx="8797801" cy="43326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8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KAVACH – The Basic Flow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96092" y="1593035"/>
            <a:ext cx="11399816" cy="4936979"/>
            <a:chOff x="376554" y="1593035"/>
            <a:chExt cx="11399816" cy="4936979"/>
          </a:xfrm>
        </p:grpSpPr>
        <p:sp>
          <p:nvSpPr>
            <p:cNvPr id="5" name="TextBox 4"/>
            <p:cNvSpPr txBox="1"/>
            <p:nvPr/>
          </p:nvSpPr>
          <p:spPr>
            <a:xfrm>
              <a:off x="822033" y="5246255"/>
              <a:ext cx="1519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Reader Reads Tag Information – Location, TIN, Next Tag Distance </a:t>
              </a:r>
              <a:r>
                <a:rPr lang="en-IN" sz="1200" dirty="0" err="1" smtClean="0">
                  <a:solidFill>
                    <a:srgbClr val="7030A0"/>
                  </a:solidFill>
                </a:rPr>
                <a:t>etc</a:t>
              </a:r>
              <a:endParaRPr lang="en-IN" sz="1200" dirty="0">
                <a:solidFill>
                  <a:srgbClr val="7030A0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10808" y="6013734"/>
              <a:ext cx="913919" cy="516280"/>
              <a:chOff x="1810808" y="5505737"/>
              <a:chExt cx="913919" cy="516280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A33B9959-CBEF-4F8A-A466-9EE7C09E7E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5846" b="48739"/>
              <a:stretch/>
            </p:blipFill>
            <p:spPr>
              <a:xfrm>
                <a:off x="1810808" y="5505737"/>
                <a:ext cx="913919" cy="239281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1810808" y="5745018"/>
                <a:ext cx="9139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RFID Tags</a:t>
                </a:r>
                <a:endParaRPr lang="en-IN" sz="900" b="1" dirty="0"/>
              </a:p>
            </p:txBody>
          </p:sp>
        </p:grpSp>
        <p:sp>
          <p:nvSpPr>
            <p:cNvPr id="7" name="Trapezoid 6"/>
            <p:cNvSpPr/>
            <p:nvPr/>
          </p:nvSpPr>
          <p:spPr>
            <a:xfrm>
              <a:off x="1810808" y="4821383"/>
              <a:ext cx="913919" cy="406400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 smtClean="0">
                  <a:solidFill>
                    <a:schemeClr val="tx1"/>
                  </a:solidFill>
                </a:rPr>
                <a:t>RFID Reader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4" idx="0"/>
              <a:endCxn id="7" idx="2"/>
            </p:cNvCxnSpPr>
            <p:nvPr/>
          </p:nvCxnSpPr>
          <p:spPr>
            <a:xfrm flipV="1">
              <a:off x="2267768" y="5227783"/>
              <a:ext cx="0" cy="7859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653548" y="3274937"/>
              <a:ext cx="1228437" cy="83127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 smtClean="0">
                  <a:solidFill>
                    <a:schemeClr val="tx1"/>
                  </a:solidFill>
                </a:rPr>
                <a:t>Loco KAVACH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  <a:endCxn id="9" idx="2"/>
            </p:cNvCxnSpPr>
            <p:nvPr/>
          </p:nvCxnSpPr>
          <p:spPr>
            <a:xfrm flipH="1" flipV="1">
              <a:off x="2267767" y="4106209"/>
              <a:ext cx="1" cy="71517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48144" y="4232963"/>
              <a:ext cx="1519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Updates Information Read from RFID Tag</a:t>
              </a:r>
              <a:endParaRPr lang="en-IN" sz="1200" dirty="0">
                <a:solidFill>
                  <a:srgbClr val="7030A0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00464" y="1716344"/>
              <a:ext cx="1164162" cy="1109915"/>
              <a:chOff x="5227884" y="1812356"/>
              <a:chExt cx="1164162" cy="1109915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9CCE15F-7F21-48C0-87C8-F3508918A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27884" y="1812356"/>
                <a:ext cx="1164162" cy="832916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5227884" y="2645272"/>
                <a:ext cx="11641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DMI</a:t>
                </a:r>
                <a:endParaRPr lang="en-IN" sz="1200" b="1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76554" y="2768291"/>
              <a:ext cx="1519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Info Display on DMI</a:t>
              </a:r>
            </a:p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LP Inputs from DMI</a:t>
              </a:r>
              <a:endParaRPr lang="en-IN" sz="1200" dirty="0">
                <a:solidFill>
                  <a:srgbClr val="7030A0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041620" y="1716344"/>
              <a:ext cx="1224136" cy="1154732"/>
              <a:chOff x="3718115" y="1716344"/>
              <a:chExt cx="1224136" cy="1154732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FCF78F3-9710-4EB8-96FE-1193521EE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115" y="1716344"/>
                <a:ext cx="1224136" cy="87773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3718115" y="2594077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BIU</a:t>
                </a:r>
                <a:endParaRPr lang="en-IN" sz="1200" b="1" dirty="0"/>
              </a:p>
            </p:txBody>
          </p:sp>
        </p:grp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2267767" y="2549260"/>
              <a:ext cx="773853" cy="72567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70029" y="2776125"/>
              <a:ext cx="1519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Apply Brake on Receiving Command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962467" y="3279849"/>
              <a:ext cx="1228437" cy="8312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 smtClean="0">
                  <a:solidFill>
                    <a:schemeClr val="tx1"/>
                  </a:solidFill>
                </a:rPr>
                <a:t>Station KAVACH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547933" y="3289438"/>
              <a:ext cx="1228437" cy="83127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 smtClean="0">
                  <a:solidFill>
                    <a:schemeClr val="tx1"/>
                  </a:solidFill>
                </a:rPr>
                <a:t>RIU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62467" y="5422018"/>
              <a:ext cx="3694551" cy="830997"/>
              <a:chOff x="6853382" y="5382142"/>
              <a:chExt cx="3694551" cy="83099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9825938" y="5518033"/>
                <a:ext cx="721995" cy="559219"/>
                <a:chOff x="8311173" y="5594606"/>
                <a:chExt cx="721995" cy="559219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94855D58-DC21-47AD-91BC-6E60FEC4F6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11173" y="5594606"/>
                  <a:ext cx="190210" cy="559219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074C17D9-F206-4222-86F4-909F336F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501383" y="5628645"/>
                  <a:ext cx="531785" cy="491139"/>
                </a:xfrm>
                <a:prstGeom prst="rect">
                  <a:avLst/>
                </a:prstGeom>
              </p:spPr>
            </p:pic>
          </p:grpSp>
          <p:sp>
            <p:nvSpPr>
              <p:cNvPr id="46" name="Oval 45"/>
              <p:cNvSpPr/>
              <p:nvPr/>
            </p:nvSpPr>
            <p:spPr>
              <a:xfrm>
                <a:off x="6853382" y="5382142"/>
                <a:ext cx="2337522" cy="830997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 err="1" smtClean="0">
                    <a:solidFill>
                      <a:schemeClr val="tx1"/>
                    </a:solidFill>
                  </a:rPr>
                  <a:t>Signaling</a:t>
                </a:r>
                <a:r>
                  <a:rPr lang="en-IN" sz="1200" b="1" dirty="0" smtClean="0">
                    <a:solidFill>
                      <a:schemeClr val="tx1"/>
                    </a:solidFill>
                  </a:rPr>
                  <a:t> Information – ECRs, TPRs, ACPRs, N/RWKRs, LCPRs, LXPRs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ight Arrow 46"/>
              <p:cNvSpPr/>
              <p:nvPr/>
            </p:nvSpPr>
            <p:spPr>
              <a:xfrm flipH="1">
                <a:off x="9282545" y="5661753"/>
                <a:ext cx="461819" cy="26799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0" name="Straight Arrow Connector 19"/>
            <p:cNvCxnSpPr>
              <a:stCxn id="46" idx="0"/>
              <a:endCxn id="17" idx="2"/>
            </p:cNvCxnSpPr>
            <p:nvPr/>
          </p:nvCxnSpPr>
          <p:spPr>
            <a:xfrm flipH="1" flipV="1">
              <a:off x="8576686" y="4111121"/>
              <a:ext cx="554542" cy="131089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6" idx="0"/>
              <a:endCxn id="18" idx="2"/>
            </p:cNvCxnSpPr>
            <p:nvPr/>
          </p:nvCxnSpPr>
          <p:spPr>
            <a:xfrm flipV="1">
              <a:off x="9131228" y="4120710"/>
              <a:ext cx="2030924" cy="13013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06870" y="4541238"/>
              <a:ext cx="1519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Relay Wiring / Direct EI Interfacing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45446" y="4614368"/>
              <a:ext cx="1519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Relay Wiring</a:t>
              </a:r>
            </a:p>
          </p:txBody>
        </p:sp>
        <p:cxnSp>
          <p:nvCxnSpPr>
            <p:cNvPr id="24" name="Straight Arrow Connector 23"/>
            <p:cNvCxnSpPr>
              <a:stCxn id="18" idx="1"/>
              <a:endCxn id="17" idx="3"/>
            </p:cNvCxnSpPr>
            <p:nvPr/>
          </p:nvCxnSpPr>
          <p:spPr>
            <a:xfrm flipH="1" flipV="1">
              <a:off x="9190904" y="3695485"/>
              <a:ext cx="1357029" cy="958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102917" y="3753852"/>
              <a:ext cx="1519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Inputs from Remote Location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000673" y="3168307"/>
              <a:ext cx="1105054" cy="1332432"/>
              <a:chOff x="5337912" y="2013527"/>
              <a:chExt cx="1105054" cy="1332432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CDC274A1-2AE7-401B-8085-CCA20528F0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28980"/>
              <a:stretch/>
            </p:blipFill>
            <p:spPr>
              <a:xfrm>
                <a:off x="5337912" y="2013527"/>
                <a:ext cx="1105054" cy="1055433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337912" y="3068960"/>
                <a:ext cx="1105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Tower</a:t>
                </a:r>
                <a:endParaRPr lang="en-IN" sz="1200" b="1" dirty="0"/>
              </a:p>
            </p:txBody>
          </p:sp>
        </p:grpSp>
        <p:cxnSp>
          <p:nvCxnSpPr>
            <p:cNvPr id="27" name="Straight Arrow Connector 26"/>
            <p:cNvCxnSpPr>
              <a:stCxn id="9" idx="0"/>
            </p:cNvCxnSpPr>
            <p:nvPr/>
          </p:nvCxnSpPr>
          <p:spPr>
            <a:xfrm flipH="1" flipV="1">
              <a:off x="1764626" y="2549260"/>
              <a:ext cx="503141" cy="72567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1"/>
              <a:endCxn id="43" idx="3"/>
            </p:cNvCxnSpPr>
            <p:nvPr/>
          </p:nvCxnSpPr>
          <p:spPr>
            <a:xfrm flipH="1">
              <a:off x="7105727" y="3695485"/>
              <a:ext cx="856740" cy="53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43" idx="1"/>
              <a:endCxn id="9" idx="3"/>
            </p:cNvCxnSpPr>
            <p:nvPr/>
          </p:nvCxnSpPr>
          <p:spPr>
            <a:xfrm rot="10800000">
              <a:off x="2881985" y="3690574"/>
              <a:ext cx="3118688" cy="5451"/>
            </a:xfrm>
            <a:prstGeom prst="bentConnector3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81518" y="3771298"/>
              <a:ext cx="1519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Data Exchange Through Radio Link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510462" y="4727930"/>
              <a:ext cx="604303" cy="60394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 smtClean="0">
                  <a:solidFill>
                    <a:schemeClr val="tx1"/>
                  </a:solidFill>
                </a:rPr>
                <a:t>PG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2881985" y="4106209"/>
              <a:ext cx="716975" cy="71016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09510" y="4315121"/>
              <a:ext cx="1519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Speed and Direction</a:t>
              </a:r>
              <a:endParaRPr lang="en-IN" sz="1200" dirty="0">
                <a:solidFill>
                  <a:srgbClr val="7030A0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8000621" y="1888618"/>
              <a:ext cx="1152128" cy="768136"/>
              <a:chOff x="8000621" y="1888618"/>
              <a:chExt cx="1152128" cy="768136"/>
            </a:xfrm>
          </p:grpSpPr>
          <p:sp>
            <p:nvSpPr>
              <p:cNvPr id="41" name="object 17">
                <a:extLst>
                  <a:ext uri="{FF2B5EF4-FFF2-40B4-BE49-F238E27FC236}">
                    <a16:creationId xmlns:a16="http://schemas.microsoft.com/office/drawing/2014/main" id="{0F1FD3A5-25EA-453F-9CE3-6B90A89B2821}"/>
                  </a:ext>
                </a:extLst>
              </p:cNvPr>
              <p:cNvSpPr/>
              <p:nvPr/>
            </p:nvSpPr>
            <p:spPr>
              <a:xfrm>
                <a:off x="8000621" y="1888618"/>
                <a:ext cx="1152128" cy="49113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000621" y="2379755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SMOCIP</a:t>
                </a:r>
                <a:endParaRPr lang="en-IN" sz="1200" b="1" dirty="0"/>
              </a:p>
            </p:txBody>
          </p:sp>
        </p:grpSp>
        <p:cxnSp>
          <p:nvCxnSpPr>
            <p:cNvPr id="35" name="Straight Arrow Connector 34"/>
            <p:cNvCxnSpPr>
              <a:stCxn id="42" idx="2"/>
              <a:endCxn id="17" idx="0"/>
            </p:cNvCxnSpPr>
            <p:nvPr/>
          </p:nvCxnSpPr>
          <p:spPr>
            <a:xfrm>
              <a:off x="8576685" y="2656754"/>
              <a:ext cx="1" cy="623095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057063" y="2732576"/>
              <a:ext cx="1519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7030A0"/>
                  </a:solidFill>
                </a:rPr>
                <a:t>Display, </a:t>
              </a:r>
              <a:r>
                <a:rPr lang="en-IN" sz="1200" dirty="0" err="1" smtClean="0">
                  <a:solidFill>
                    <a:srgbClr val="7030A0"/>
                  </a:solidFill>
                </a:rPr>
                <a:t>SoS</a:t>
              </a:r>
              <a:r>
                <a:rPr lang="en-IN" sz="1200" dirty="0" smtClean="0">
                  <a:solidFill>
                    <a:srgbClr val="7030A0"/>
                  </a:solidFill>
                </a:rPr>
                <a:t> Button Interface to ASM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490941" y="1593035"/>
              <a:ext cx="1285429" cy="1069430"/>
              <a:chOff x="10490941" y="1593035"/>
              <a:chExt cx="1285429" cy="1069430"/>
            </a:xfrm>
          </p:grpSpPr>
          <p:pic>
            <p:nvPicPr>
              <p:cNvPr id="39" name="Picture 2" descr="C:\Users\User\Documents\Dy PROJ HQ\OLD TCAS RDSO\TCAS presentaions\TCAS pictures\nms.png">
                <a:extLst>
                  <a:ext uri="{FF2B5EF4-FFF2-40B4-BE49-F238E27FC236}">
                    <a16:creationId xmlns:a16="http://schemas.microsoft.com/office/drawing/2014/main" id="{D10D7F9A-256C-480D-8B84-2454940EDB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flipH="1">
                <a:off x="10490941" y="1593035"/>
                <a:ext cx="1285429" cy="786720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10490941" y="2385466"/>
                <a:ext cx="12854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 smtClean="0"/>
                  <a:t>NMS</a:t>
                </a:r>
                <a:endParaRPr lang="en-IN" sz="1200" b="1" dirty="0"/>
              </a:p>
            </p:txBody>
          </p:sp>
        </p:grpSp>
        <p:cxnSp>
          <p:nvCxnSpPr>
            <p:cNvPr id="38" name="Straight Arrow Connector 37"/>
            <p:cNvCxnSpPr>
              <a:endCxn id="40" idx="1"/>
            </p:cNvCxnSpPr>
            <p:nvPr/>
          </p:nvCxnSpPr>
          <p:spPr>
            <a:xfrm flipV="1">
              <a:off x="9152749" y="2523966"/>
              <a:ext cx="1338192" cy="76547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Monitoring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Setup</a:t>
            </a:r>
          </a:p>
          <a:p>
            <a:pPr lvl="1"/>
            <a:r>
              <a:rPr lang="en-IN" dirty="0" smtClean="0"/>
              <a:t>Connected to Station KAVACH</a:t>
            </a:r>
          </a:p>
          <a:p>
            <a:pPr lvl="1"/>
            <a:r>
              <a:rPr lang="en-IN" dirty="0" smtClean="0"/>
              <a:t>Runs only one station unlike field deployment</a:t>
            </a:r>
          </a:p>
          <a:p>
            <a:r>
              <a:rPr lang="en-IN" dirty="0" smtClean="0"/>
              <a:t>To be Checked</a:t>
            </a:r>
          </a:p>
          <a:p>
            <a:pPr lvl="1"/>
            <a:r>
              <a:rPr lang="en-IN" dirty="0" smtClean="0"/>
              <a:t>Correctness of layout</a:t>
            </a:r>
          </a:p>
          <a:p>
            <a:pPr lvl="1"/>
            <a:r>
              <a:rPr lang="en-IN" dirty="0" smtClean="0"/>
              <a:t>Correctness of toggling of inputs from FSP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Control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179" y="1825625"/>
            <a:ext cx="6073641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2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 Objective of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??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 Objective of Testing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6720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Conceptualising Testing for Acceptance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3616369" y="1826891"/>
            <a:ext cx="4959261" cy="4286806"/>
            <a:chOff x="3616369" y="1826891"/>
            <a:chExt cx="4959261" cy="4286806"/>
          </a:xfrm>
        </p:grpSpPr>
        <p:sp>
          <p:nvSpPr>
            <p:cNvPr id="8" name="Freeform 7"/>
            <p:cNvSpPr/>
            <p:nvPr/>
          </p:nvSpPr>
          <p:spPr>
            <a:xfrm>
              <a:off x="5382294" y="1826891"/>
              <a:ext cx="1427410" cy="927816"/>
            </a:xfrm>
            <a:custGeom>
              <a:avLst/>
              <a:gdLst>
                <a:gd name="connsiteX0" fmla="*/ 0 w 1427410"/>
                <a:gd name="connsiteY0" fmla="*/ 154639 h 927816"/>
                <a:gd name="connsiteX1" fmla="*/ 154639 w 1427410"/>
                <a:gd name="connsiteY1" fmla="*/ 0 h 927816"/>
                <a:gd name="connsiteX2" fmla="*/ 1272771 w 1427410"/>
                <a:gd name="connsiteY2" fmla="*/ 0 h 927816"/>
                <a:gd name="connsiteX3" fmla="*/ 1427410 w 1427410"/>
                <a:gd name="connsiteY3" fmla="*/ 154639 h 927816"/>
                <a:gd name="connsiteX4" fmla="*/ 1427410 w 1427410"/>
                <a:gd name="connsiteY4" fmla="*/ 773177 h 927816"/>
                <a:gd name="connsiteX5" fmla="*/ 1272771 w 1427410"/>
                <a:gd name="connsiteY5" fmla="*/ 927816 h 927816"/>
                <a:gd name="connsiteX6" fmla="*/ 154639 w 1427410"/>
                <a:gd name="connsiteY6" fmla="*/ 927816 h 927816"/>
                <a:gd name="connsiteX7" fmla="*/ 0 w 1427410"/>
                <a:gd name="connsiteY7" fmla="*/ 773177 h 927816"/>
                <a:gd name="connsiteX8" fmla="*/ 0 w 1427410"/>
                <a:gd name="connsiteY8" fmla="*/ 154639 h 92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7410" h="927816">
                  <a:moveTo>
                    <a:pt x="0" y="154639"/>
                  </a:moveTo>
                  <a:cubicBezTo>
                    <a:pt x="0" y="69234"/>
                    <a:pt x="69234" y="0"/>
                    <a:pt x="154639" y="0"/>
                  </a:cubicBezTo>
                  <a:lnTo>
                    <a:pt x="1272771" y="0"/>
                  </a:lnTo>
                  <a:cubicBezTo>
                    <a:pt x="1358176" y="0"/>
                    <a:pt x="1427410" y="69234"/>
                    <a:pt x="1427410" y="154639"/>
                  </a:cubicBezTo>
                  <a:lnTo>
                    <a:pt x="1427410" y="773177"/>
                  </a:lnTo>
                  <a:cubicBezTo>
                    <a:pt x="1427410" y="858582"/>
                    <a:pt x="1358176" y="927816"/>
                    <a:pt x="1272771" y="927816"/>
                  </a:cubicBezTo>
                  <a:lnTo>
                    <a:pt x="154639" y="927816"/>
                  </a:lnTo>
                  <a:cubicBezTo>
                    <a:pt x="69234" y="927816"/>
                    <a:pt x="0" y="858582"/>
                    <a:pt x="0" y="773177"/>
                  </a:cubicBezTo>
                  <a:lnTo>
                    <a:pt x="0" y="15463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872" tIns="113872" rIns="113872" bIns="11387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Application Design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9196" y="2290799"/>
              <a:ext cx="3713607" cy="37136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62497" y="235865"/>
                  </a:moveTo>
                  <a:arcTo wR="1856803" hR="1856803" stAng="17951648" swAng="1214376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148220" y="3109911"/>
              <a:ext cx="1427410" cy="927816"/>
            </a:xfrm>
            <a:custGeom>
              <a:avLst/>
              <a:gdLst>
                <a:gd name="connsiteX0" fmla="*/ 0 w 1427410"/>
                <a:gd name="connsiteY0" fmla="*/ 154639 h 927816"/>
                <a:gd name="connsiteX1" fmla="*/ 154639 w 1427410"/>
                <a:gd name="connsiteY1" fmla="*/ 0 h 927816"/>
                <a:gd name="connsiteX2" fmla="*/ 1272771 w 1427410"/>
                <a:gd name="connsiteY2" fmla="*/ 0 h 927816"/>
                <a:gd name="connsiteX3" fmla="*/ 1427410 w 1427410"/>
                <a:gd name="connsiteY3" fmla="*/ 154639 h 927816"/>
                <a:gd name="connsiteX4" fmla="*/ 1427410 w 1427410"/>
                <a:gd name="connsiteY4" fmla="*/ 773177 h 927816"/>
                <a:gd name="connsiteX5" fmla="*/ 1272771 w 1427410"/>
                <a:gd name="connsiteY5" fmla="*/ 927816 h 927816"/>
                <a:gd name="connsiteX6" fmla="*/ 154639 w 1427410"/>
                <a:gd name="connsiteY6" fmla="*/ 927816 h 927816"/>
                <a:gd name="connsiteX7" fmla="*/ 0 w 1427410"/>
                <a:gd name="connsiteY7" fmla="*/ 773177 h 927816"/>
                <a:gd name="connsiteX8" fmla="*/ 0 w 1427410"/>
                <a:gd name="connsiteY8" fmla="*/ 154639 h 92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7410" h="927816">
                  <a:moveTo>
                    <a:pt x="0" y="154639"/>
                  </a:moveTo>
                  <a:cubicBezTo>
                    <a:pt x="0" y="69234"/>
                    <a:pt x="69234" y="0"/>
                    <a:pt x="154639" y="0"/>
                  </a:cubicBezTo>
                  <a:lnTo>
                    <a:pt x="1272771" y="0"/>
                  </a:lnTo>
                  <a:cubicBezTo>
                    <a:pt x="1358176" y="0"/>
                    <a:pt x="1427410" y="69234"/>
                    <a:pt x="1427410" y="154639"/>
                  </a:cubicBezTo>
                  <a:lnTo>
                    <a:pt x="1427410" y="773177"/>
                  </a:lnTo>
                  <a:cubicBezTo>
                    <a:pt x="1427410" y="858582"/>
                    <a:pt x="1358176" y="927816"/>
                    <a:pt x="1272771" y="927816"/>
                  </a:cubicBezTo>
                  <a:lnTo>
                    <a:pt x="154639" y="927816"/>
                  </a:lnTo>
                  <a:cubicBezTo>
                    <a:pt x="69234" y="927816"/>
                    <a:pt x="0" y="858582"/>
                    <a:pt x="0" y="773177"/>
                  </a:cubicBezTo>
                  <a:lnTo>
                    <a:pt x="0" y="15463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872" tIns="113872" rIns="113872" bIns="11387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Design Approval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39196" y="2290799"/>
              <a:ext cx="3713607" cy="37136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09188" y="1984834"/>
                  </a:moveTo>
                  <a:arcTo wR="1856803" hR="1856803" stAng="21837228" swAng="1361922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473696" y="5185881"/>
              <a:ext cx="1427410" cy="927816"/>
            </a:xfrm>
            <a:custGeom>
              <a:avLst/>
              <a:gdLst>
                <a:gd name="connsiteX0" fmla="*/ 0 w 1427410"/>
                <a:gd name="connsiteY0" fmla="*/ 154639 h 927816"/>
                <a:gd name="connsiteX1" fmla="*/ 154639 w 1427410"/>
                <a:gd name="connsiteY1" fmla="*/ 0 h 927816"/>
                <a:gd name="connsiteX2" fmla="*/ 1272771 w 1427410"/>
                <a:gd name="connsiteY2" fmla="*/ 0 h 927816"/>
                <a:gd name="connsiteX3" fmla="*/ 1427410 w 1427410"/>
                <a:gd name="connsiteY3" fmla="*/ 154639 h 927816"/>
                <a:gd name="connsiteX4" fmla="*/ 1427410 w 1427410"/>
                <a:gd name="connsiteY4" fmla="*/ 773177 h 927816"/>
                <a:gd name="connsiteX5" fmla="*/ 1272771 w 1427410"/>
                <a:gd name="connsiteY5" fmla="*/ 927816 h 927816"/>
                <a:gd name="connsiteX6" fmla="*/ 154639 w 1427410"/>
                <a:gd name="connsiteY6" fmla="*/ 927816 h 927816"/>
                <a:gd name="connsiteX7" fmla="*/ 0 w 1427410"/>
                <a:gd name="connsiteY7" fmla="*/ 773177 h 927816"/>
                <a:gd name="connsiteX8" fmla="*/ 0 w 1427410"/>
                <a:gd name="connsiteY8" fmla="*/ 154639 h 92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7410" h="927816">
                  <a:moveTo>
                    <a:pt x="0" y="154639"/>
                  </a:moveTo>
                  <a:cubicBezTo>
                    <a:pt x="0" y="69234"/>
                    <a:pt x="69234" y="0"/>
                    <a:pt x="154639" y="0"/>
                  </a:cubicBezTo>
                  <a:lnTo>
                    <a:pt x="1272771" y="0"/>
                  </a:lnTo>
                  <a:cubicBezTo>
                    <a:pt x="1358176" y="0"/>
                    <a:pt x="1427410" y="69234"/>
                    <a:pt x="1427410" y="154639"/>
                  </a:cubicBezTo>
                  <a:lnTo>
                    <a:pt x="1427410" y="773177"/>
                  </a:lnTo>
                  <a:cubicBezTo>
                    <a:pt x="1427410" y="858582"/>
                    <a:pt x="1358176" y="927816"/>
                    <a:pt x="1272771" y="927816"/>
                  </a:cubicBezTo>
                  <a:lnTo>
                    <a:pt x="154639" y="927816"/>
                  </a:lnTo>
                  <a:cubicBezTo>
                    <a:pt x="69234" y="927816"/>
                    <a:pt x="0" y="858582"/>
                    <a:pt x="0" y="773177"/>
                  </a:cubicBezTo>
                  <a:lnTo>
                    <a:pt x="0" y="15463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872" tIns="113872" rIns="113872" bIns="11387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Conformity Testing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239196" y="2290799"/>
              <a:ext cx="3713607" cy="37136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85494" y="3699470"/>
                  </a:moveTo>
                  <a:arcTo wR="1856803" hR="1856803" stAng="4975518" swAng="848965"/>
                </a:path>
              </a:pathLst>
            </a:custGeom>
            <a:noFill/>
            <a:ln>
              <a:headEnd type="arrow"/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4290892" y="5185881"/>
              <a:ext cx="1427410" cy="927816"/>
            </a:xfrm>
            <a:custGeom>
              <a:avLst/>
              <a:gdLst>
                <a:gd name="connsiteX0" fmla="*/ 0 w 1427410"/>
                <a:gd name="connsiteY0" fmla="*/ 154639 h 927816"/>
                <a:gd name="connsiteX1" fmla="*/ 154639 w 1427410"/>
                <a:gd name="connsiteY1" fmla="*/ 0 h 927816"/>
                <a:gd name="connsiteX2" fmla="*/ 1272771 w 1427410"/>
                <a:gd name="connsiteY2" fmla="*/ 0 h 927816"/>
                <a:gd name="connsiteX3" fmla="*/ 1427410 w 1427410"/>
                <a:gd name="connsiteY3" fmla="*/ 154639 h 927816"/>
                <a:gd name="connsiteX4" fmla="*/ 1427410 w 1427410"/>
                <a:gd name="connsiteY4" fmla="*/ 773177 h 927816"/>
                <a:gd name="connsiteX5" fmla="*/ 1272771 w 1427410"/>
                <a:gd name="connsiteY5" fmla="*/ 927816 h 927816"/>
                <a:gd name="connsiteX6" fmla="*/ 154639 w 1427410"/>
                <a:gd name="connsiteY6" fmla="*/ 927816 h 927816"/>
                <a:gd name="connsiteX7" fmla="*/ 0 w 1427410"/>
                <a:gd name="connsiteY7" fmla="*/ 773177 h 927816"/>
                <a:gd name="connsiteX8" fmla="*/ 0 w 1427410"/>
                <a:gd name="connsiteY8" fmla="*/ 154639 h 92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7410" h="927816">
                  <a:moveTo>
                    <a:pt x="0" y="154639"/>
                  </a:moveTo>
                  <a:cubicBezTo>
                    <a:pt x="0" y="69234"/>
                    <a:pt x="69234" y="0"/>
                    <a:pt x="154639" y="0"/>
                  </a:cubicBezTo>
                  <a:lnTo>
                    <a:pt x="1272771" y="0"/>
                  </a:lnTo>
                  <a:cubicBezTo>
                    <a:pt x="1358176" y="0"/>
                    <a:pt x="1427410" y="69234"/>
                    <a:pt x="1427410" y="154639"/>
                  </a:cubicBezTo>
                  <a:lnTo>
                    <a:pt x="1427410" y="773177"/>
                  </a:lnTo>
                  <a:cubicBezTo>
                    <a:pt x="1427410" y="858582"/>
                    <a:pt x="1358176" y="927816"/>
                    <a:pt x="1272771" y="927816"/>
                  </a:cubicBezTo>
                  <a:lnTo>
                    <a:pt x="154639" y="927816"/>
                  </a:lnTo>
                  <a:cubicBezTo>
                    <a:pt x="69234" y="927816"/>
                    <a:pt x="0" y="858582"/>
                    <a:pt x="0" y="773177"/>
                  </a:cubicBezTo>
                  <a:lnTo>
                    <a:pt x="0" y="15463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872" tIns="113872" rIns="113872" bIns="11387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Compliance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239196" y="2290799"/>
              <a:ext cx="3713607" cy="37136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7297" y="2689725"/>
                  </a:moveTo>
                  <a:arcTo wR="1856803" hR="1856803" stAng="9200850" swAng="1361922"/>
                </a:path>
              </a:pathLst>
            </a:custGeom>
            <a:noFill/>
            <a:ln>
              <a:headEnd type="arrow"/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616369" y="3109911"/>
              <a:ext cx="1427410" cy="927816"/>
            </a:xfrm>
            <a:custGeom>
              <a:avLst/>
              <a:gdLst>
                <a:gd name="connsiteX0" fmla="*/ 0 w 1427410"/>
                <a:gd name="connsiteY0" fmla="*/ 154639 h 927816"/>
                <a:gd name="connsiteX1" fmla="*/ 154639 w 1427410"/>
                <a:gd name="connsiteY1" fmla="*/ 0 h 927816"/>
                <a:gd name="connsiteX2" fmla="*/ 1272771 w 1427410"/>
                <a:gd name="connsiteY2" fmla="*/ 0 h 927816"/>
                <a:gd name="connsiteX3" fmla="*/ 1427410 w 1427410"/>
                <a:gd name="connsiteY3" fmla="*/ 154639 h 927816"/>
                <a:gd name="connsiteX4" fmla="*/ 1427410 w 1427410"/>
                <a:gd name="connsiteY4" fmla="*/ 773177 h 927816"/>
                <a:gd name="connsiteX5" fmla="*/ 1272771 w 1427410"/>
                <a:gd name="connsiteY5" fmla="*/ 927816 h 927816"/>
                <a:gd name="connsiteX6" fmla="*/ 154639 w 1427410"/>
                <a:gd name="connsiteY6" fmla="*/ 927816 h 927816"/>
                <a:gd name="connsiteX7" fmla="*/ 0 w 1427410"/>
                <a:gd name="connsiteY7" fmla="*/ 773177 h 927816"/>
                <a:gd name="connsiteX8" fmla="*/ 0 w 1427410"/>
                <a:gd name="connsiteY8" fmla="*/ 154639 h 92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7410" h="927816">
                  <a:moveTo>
                    <a:pt x="0" y="154639"/>
                  </a:moveTo>
                  <a:cubicBezTo>
                    <a:pt x="0" y="69234"/>
                    <a:pt x="69234" y="0"/>
                    <a:pt x="154639" y="0"/>
                  </a:cubicBezTo>
                  <a:lnTo>
                    <a:pt x="1272771" y="0"/>
                  </a:lnTo>
                  <a:cubicBezTo>
                    <a:pt x="1358176" y="0"/>
                    <a:pt x="1427410" y="69234"/>
                    <a:pt x="1427410" y="154639"/>
                  </a:cubicBezTo>
                  <a:lnTo>
                    <a:pt x="1427410" y="773177"/>
                  </a:lnTo>
                  <a:cubicBezTo>
                    <a:pt x="1427410" y="858582"/>
                    <a:pt x="1358176" y="927816"/>
                    <a:pt x="1272771" y="927816"/>
                  </a:cubicBezTo>
                  <a:lnTo>
                    <a:pt x="154639" y="927816"/>
                  </a:lnTo>
                  <a:cubicBezTo>
                    <a:pt x="69234" y="927816"/>
                    <a:pt x="0" y="858582"/>
                    <a:pt x="0" y="773177"/>
                  </a:cubicBezTo>
                  <a:lnTo>
                    <a:pt x="0" y="15463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872" tIns="113872" rIns="113872" bIns="11387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Design Correction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39196" y="2290799"/>
              <a:ext cx="3713607" cy="37136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46274" y="649274"/>
                  </a:moveTo>
                  <a:arcTo wR="1856803" hR="1856803" stAng="13233976" swAng="1214376"/>
                </a:path>
              </a:pathLst>
            </a:custGeom>
            <a:noFill/>
            <a:ln>
              <a:headEnd type="arrow"/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 – Design Deliverables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6</a:t>
            </a:fld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1904888" y="1876537"/>
            <a:ext cx="8382224" cy="4289019"/>
            <a:chOff x="2582667" y="1747238"/>
            <a:chExt cx="8382224" cy="4289019"/>
          </a:xfrm>
        </p:grpSpPr>
        <p:sp>
          <p:nvSpPr>
            <p:cNvPr id="7" name="Oval 6"/>
            <p:cNvSpPr/>
            <p:nvPr/>
          </p:nvSpPr>
          <p:spPr>
            <a:xfrm>
              <a:off x="4692770" y="1880558"/>
              <a:ext cx="2567796" cy="408821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KAVACH Design Deliverables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342423" y="1786289"/>
              <a:ext cx="2088000" cy="46800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Absolute Location Info (Firm)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973893" y="2210726"/>
              <a:ext cx="2088000" cy="46800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RF Coverage Prediction (Firm)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768071" y="2664786"/>
              <a:ext cx="2088000" cy="46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SIP (SCR)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628234" y="3147127"/>
              <a:ext cx="2088000" cy="46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of Control (SCR)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582667" y="3657748"/>
              <a:ext cx="2088000" cy="46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Signaling Circuits (SCR)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612518" y="4149521"/>
              <a:ext cx="2088000" cy="46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Gradients (SCR)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727210" y="4622438"/>
              <a:ext cx="2088000" cy="46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PSR (SCR)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2917320" y="5076499"/>
              <a:ext cx="2088000" cy="46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OHE Mast </a:t>
              </a:r>
              <a:r>
                <a:rPr lang="en-US" sz="11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Chainages</a:t>
              </a:r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(SCR)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229979" y="5511708"/>
              <a:ext cx="2088000" cy="468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Working Time Table (SCR)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652324" y="1784957"/>
              <a:ext cx="2088000" cy="46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RFID Tag / TIN Layout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7209126" y="2679127"/>
              <a:ext cx="2088000" cy="46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KAVACH Table of Control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7282669" y="3681521"/>
              <a:ext cx="2088000" cy="46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KAVACH Interface Circuit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7210783" y="4622438"/>
              <a:ext cx="2088000" cy="46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RFID Tag Data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6780770" y="5511708"/>
              <a:ext cx="2088000" cy="4680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TDMA / FDMA Scheme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466029" y="1747238"/>
              <a:ext cx="1498862" cy="42890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Station KAVACH Application Data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7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RFID Layout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Control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7" y="1825625"/>
            <a:ext cx="10512686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033" y="2717212"/>
            <a:ext cx="8747935" cy="30773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17.08.2022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48-28E1-4719-8D06-4135FBB8D91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inion Pro"/>
        <a:ea typeface=""/>
        <a:cs typeface=""/>
      </a:majorFont>
      <a:minorFont>
        <a:latin typeface="Minio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434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Minion Pro</vt:lpstr>
      <vt:lpstr>Times New Roman</vt:lpstr>
      <vt:lpstr>Office Theme</vt:lpstr>
      <vt:lpstr>KAVACH – Factory and Site Acceptance Tests</vt:lpstr>
      <vt:lpstr>KAVACH – The Basic Flow</vt:lpstr>
      <vt:lpstr>End Objective of Testing</vt:lpstr>
      <vt:lpstr>End Objective of Testing</vt:lpstr>
      <vt:lpstr>Conceptualising Testing for Acceptance</vt:lpstr>
      <vt:lpstr>Project Execution – Design Deliverables</vt:lpstr>
      <vt:lpstr>RFID Layout</vt:lpstr>
      <vt:lpstr>Table of Control</vt:lpstr>
      <vt:lpstr>Gradients</vt:lpstr>
      <vt:lpstr>Factory Acceptance Test - RDSO</vt:lpstr>
      <vt:lpstr>Factory Acceptance Test – Medha</vt:lpstr>
      <vt:lpstr>FAT Setup</vt:lpstr>
      <vt:lpstr>FAT Setup – Desk Arrangements</vt:lpstr>
      <vt:lpstr>FAT Setup – Out of Desk Arrangements</vt:lpstr>
      <vt:lpstr>Loco Simulator</vt:lpstr>
      <vt:lpstr>Loading Application Data</vt:lpstr>
      <vt:lpstr>Field Simulator Panel</vt:lpstr>
      <vt:lpstr>Field Simulator Panel</vt:lpstr>
      <vt:lpstr>Network Monitoring System</vt:lpstr>
      <vt:lpstr>Network Monitoring System</vt:lpstr>
      <vt:lpstr>Table of Control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KAVACH – Factory and Site Acceptance Tests</dc:title>
  <dc:creator>Kashyap</dc:creator>
  <cp:lastModifiedBy>Kashyap</cp:lastModifiedBy>
  <cp:revision>103</cp:revision>
  <dcterms:created xsi:type="dcterms:W3CDTF">2022-08-12T10:01:26Z</dcterms:created>
  <dcterms:modified xsi:type="dcterms:W3CDTF">2023-01-13T12:56:30Z</dcterms:modified>
</cp:coreProperties>
</file>