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318" r:id="rId3"/>
    <p:sldId id="275" r:id="rId4"/>
    <p:sldId id="283" r:id="rId5"/>
    <p:sldId id="276" r:id="rId6"/>
    <p:sldId id="278" r:id="rId7"/>
    <p:sldId id="279" r:id="rId8"/>
    <p:sldId id="330" r:id="rId9"/>
    <p:sldId id="326" r:id="rId10"/>
    <p:sldId id="331" r:id="rId11"/>
    <p:sldId id="324" r:id="rId12"/>
    <p:sldId id="325" r:id="rId13"/>
    <p:sldId id="327" r:id="rId14"/>
    <p:sldId id="290" r:id="rId15"/>
    <p:sldId id="328" r:id="rId16"/>
    <p:sldId id="284" r:id="rId17"/>
    <p:sldId id="332" r:id="rId18"/>
    <p:sldId id="300" r:id="rId19"/>
    <p:sldId id="333" r:id="rId20"/>
    <p:sldId id="301" r:id="rId21"/>
    <p:sldId id="305" r:id="rId22"/>
    <p:sldId id="307" r:id="rId23"/>
    <p:sldId id="312" r:id="rId24"/>
    <p:sldId id="313" r:id="rId25"/>
    <p:sldId id="314" r:id="rId26"/>
    <p:sldId id="315" r:id="rId27"/>
    <p:sldId id="287" r:id="rId28"/>
    <p:sldId id="317" r:id="rId29"/>
    <p:sldId id="319" r:id="rId30"/>
    <p:sldId id="7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p:scale>
          <a:sx n="100" d="100"/>
          <a:sy n="100" d="100"/>
        </p:scale>
        <p:origin x="-1014" y="-216"/>
      </p:cViewPr>
      <p:guideLst>
        <p:guide orient="horz" pos="2160"/>
        <p:guide pos="3840"/>
      </p:guideLst>
    </p:cSldViewPr>
  </p:slideViewPr>
  <p:notesTextViewPr>
    <p:cViewPr>
      <p:scale>
        <a:sx n="1" d="1"/>
        <a:sy n="1" d="1"/>
      </p:scale>
      <p:origin x="0" y="0"/>
    </p:cViewPr>
  </p:notesTextViewPr>
  <p:sorterViewPr>
    <p:cViewPr>
      <p:scale>
        <a:sx n="100" d="100"/>
        <a:sy n="100" d="100"/>
      </p:scale>
      <p:origin x="0" y="2604"/>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3D685-D4E0-47A3-8C11-37DB5EBFDD73}" type="datetimeFigureOut">
              <a:rPr lang="en-IN" smtClean="0"/>
              <a:pPr/>
              <a:t>06-12-2023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0E54-AC53-4B98-916C-C7716B7D755A}" type="slidenum">
              <a:rPr lang="en-IN" smtClean="0"/>
              <a:pPr/>
              <a:t>‹#›</a:t>
            </a:fld>
            <a:endParaRPr lang="en-IN"/>
          </a:p>
        </p:txBody>
      </p:sp>
    </p:spTree>
    <p:extLst>
      <p:ext uri="{BB962C8B-B14F-4D97-AF65-F5344CB8AC3E}">
        <p14:creationId xmlns:p14="http://schemas.microsoft.com/office/powerpoint/2010/main" val="59955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F50E54-AC53-4B98-916C-C7716B7D755A}" type="slidenum">
              <a:rPr lang="en-IN" smtClean="0"/>
              <a:pPr/>
              <a:t>29</a:t>
            </a:fld>
            <a:endParaRPr lang="en-IN"/>
          </a:p>
        </p:txBody>
      </p:sp>
    </p:spTree>
    <p:extLst>
      <p:ext uri="{BB962C8B-B14F-4D97-AF65-F5344CB8AC3E}">
        <p14:creationId xmlns:p14="http://schemas.microsoft.com/office/powerpoint/2010/main" val="49245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CCE07-B53F-4482-9286-085C30E3A46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9770E47-9663-4D14-8E62-1001A4186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F8E78F9-05D1-4C78-ABC6-5758E1D878FC}"/>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5" name="Footer Placeholder 4">
            <a:extLst>
              <a:ext uri="{FF2B5EF4-FFF2-40B4-BE49-F238E27FC236}">
                <a16:creationId xmlns:a16="http://schemas.microsoft.com/office/drawing/2014/main" xmlns="" id="{E3631AAA-4D05-4F47-94EF-14CAF74D7898}"/>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7846123F-42F2-47D3-BB43-96078BA5DAF1}"/>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400372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F0335-4DF3-4707-9E65-18AA707C52E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8F08312-2EFC-4FB1-ADA5-C76952DDB229}"/>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015B015-6D38-4BE0-B5C6-35C1F7E9A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857A99-B55D-4697-BCA8-C49602013CE5}"/>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6" name="Footer Placeholder 5">
            <a:extLst>
              <a:ext uri="{FF2B5EF4-FFF2-40B4-BE49-F238E27FC236}">
                <a16:creationId xmlns:a16="http://schemas.microsoft.com/office/drawing/2014/main" xmlns="" id="{FB52133F-6DAF-4E35-8CBC-0A26DC545048}"/>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4A162C2F-1E6A-4898-9005-300D1D842005}"/>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90517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9142B-90F1-40D2-9A64-E8F988ABDA30}"/>
              </a:ext>
            </a:extLst>
          </p:cNvPr>
          <p:cNvSpPr>
            <a:spLocks noGrp="1"/>
          </p:cNvSpPr>
          <p:nvPr>
            <p:ph type="title"/>
          </p:nvPr>
        </p:nvSpPr>
        <p:spPr>
          <a:xfrm>
            <a:off x="1332412" y="136527"/>
            <a:ext cx="9392195" cy="804001"/>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131182C-B212-4F80-AC28-D4BB088B0E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BB3A0CD-3F33-48BF-96A8-610511665AB7}"/>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5" name="Footer Placeholder 4">
            <a:extLst>
              <a:ext uri="{FF2B5EF4-FFF2-40B4-BE49-F238E27FC236}">
                <a16:creationId xmlns:a16="http://schemas.microsoft.com/office/drawing/2014/main" xmlns="" id="{79909E2F-6B92-433F-8FB0-6AF48F298679}"/>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389C70C7-0E9B-432F-84C3-4E4F55241DD8}"/>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224409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E11815D-BE3C-43E5-9F3F-32FFAB6B75FD}"/>
              </a:ext>
            </a:extLst>
          </p:cNvPr>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2B18834-2400-4DCD-A798-9D234E865DE8}"/>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6006E01-9BE1-4EB6-BE2C-5ECA319ACABA}"/>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5" name="Footer Placeholder 4">
            <a:extLst>
              <a:ext uri="{FF2B5EF4-FFF2-40B4-BE49-F238E27FC236}">
                <a16:creationId xmlns:a16="http://schemas.microsoft.com/office/drawing/2014/main" xmlns="" id="{7E2FD6FD-DA9E-464C-997B-ED34DF7EBAD8}"/>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E9112C06-60B5-40D6-B04B-4849B619862A}"/>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29127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550A7-5DF8-45A4-9A88-8750F5D1BAF9}"/>
              </a:ext>
            </a:extLst>
          </p:cNvPr>
          <p:cNvSpPr>
            <a:spLocks noGrp="1"/>
          </p:cNvSpPr>
          <p:nvPr>
            <p:ph type="title"/>
          </p:nvPr>
        </p:nvSpPr>
        <p:spPr>
          <a:xfrm>
            <a:off x="1332412" y="110401"/>
            <a:ext cx="9392195" cy="804001"/>
          </a:xfrm>
        </p:spPr>
        <p:txBody>
          <a:bodyPr>
            <a:normAutofit/>
          </a:bodyPr>
          <a:lstStyle>
            <a:lvl1pPr>
              <a:defRPr sz="36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B2ABF8A2-4252-4038-ADC6-9D90CA00DED7}"/>
              </a:ext>
            </a:extLst>
          </p:cNvPr>
          <p:cNvSpPr>
            <a:spLocks noGrp="1"/>
          </p:cNvSpPr>
          <p:nvPr>
            <p:ph idx="1"/>
          </p:nvPr>
        </p:nvSpPr>
        <p:spPr>
          <a:xfrm>
            <a:off x="838200" y="1305344"/>
            <a:ext cx="10515600" cy="48716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7" name="Straight Connector 6">
            <a:extLst>
              <a:ext uri="{FF2B5EF4-FFF2-40B4-BE49-F238E27FC236}">
                <a16:creationId xmlns:a16="http://schemas.microsoft.com/office/drawing/2014/main" xmlns="" id="{914E87AD-AF33-4961-A5F5-4BD6C8B4073D}"/>
              </a:ext>
            </a:extLst>
          </p:cNvPr>
          <p:cNvCxnSpPr/>
          <p:nvPr userDrawn="1"/>
        </p:nvCxnSpPr>
        <p:spPr>
          <a:xfrm>
            <a:off x="0" y="1234123"/>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A08F5481-B157-41B2-BC0B-DF1EACFEABD6}"/>
              </a:ext>
            </a:extLst>
          </p:cNvPr>
          <p:cNvCxnSpPr/>
          <p:nvPr userDrawn="1"/>
        </p:nvCxnSpPr>
        <p:spPr>
          <a:xfrm>
            <a:off x="8707" y="6285131"/>
            <a:ext cx="12192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0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550A7-5DF8-45A4-9A88-8750F5D1BAF9}"/>
              </a:ext>
            </a:extLst>
          </p:cNvPr>
          <p:cNvSpPr>
            <a:spLocks noGrp="1"/>
          </p:cNvSpPr>
          <p:nvPr>
            <p:ph type="title"/>
          </p:nvPr>
        </p:nvSpPr>
        <p:spPr>
          <a:xfrm>
            <a:off x="1332412" y="110401"/>
            <a:ext cx="9392195" cy="804001"/>
          </a:xfrm>
        </p:spPr>
        <p:txBody>
          <a:bodyPr>
            <a:normAutofit/>
          </a:bodyPr>
          <a:lstStyle>
            <a:lvl1pPr>
              <a:defRPr sz="36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B2ABF8A2-4252-4038-ADC6-9D90CA00DED7}"/>
              </a:ext>
            </a:extLst>
          </p:cNvPr>
          <p:cNvSpPr>
            <a:spLocks noGrp="1"/>
          </p:cNvSpPr>
          <p:nvPr>
            <p:ph idx="1"/>
          </p:nvPr>
        </p:nvSpPr>
        <p:spPr>
          <a:xfrm>
            <a:off x="838200" y="1305344"/>
            <a:ext cx="10515600" cy="48716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7" name="Straight Connector 6">
            <a:extLst>
              <a:ext uri="{FF2B5EF4-FFF2-40B4-BE49-F238E27FC236}">
                <a16:creationId xmlns:a16="http://schemas.microsoft.com/office/drawing/2014/main" xmlns="" id="{914E87AD-AF33-4961-A5F5-4BD6C8B4073D}"/>
              </a:ext>
            </a:extLst>
          </p:cNvPr>
          <p:cNvCxnSpPr/>
          <p:nvPr userDrawn="1"/>
        </p:nvCxnSpPr>
        <p:spPr>
          <a:xfrm>
            <a:off x="0" y="1234123"/>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37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BC94C-53EF-4204-8F6D-0012F4027954}"/>
              </a:ext>
            </a:extLst>
          </p:cNvPr>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B734B2-6EFF-4AF2-9588-6AE44037869A}"/>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03E59F-1B4D-412D-96EC-6CD7C6CDFFAE}"/>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5" name="Footer Placeholder 4">
            <a:extLst>
              <a:ext uri="{FF2B5EF4-FFF2-40B4-BE49-F238E27FC236}">
                <a16:creationId xmlns:a16="http://schemas.microsoft.com/office/drawing/2014/main" xmlns="" id="{9A20D158-4E7F-49EB-8A39-5272DA1170C1}"/>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978CE349-F47A-46EE-93A6-3A4971FC4D2C}"/>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403873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4A50-9C1C-474A-9E79-36AA2DE39099}"/>
              </a:ext>
            </a:extLst>
          </p:cNvPr>
          <p:cNvSpPr>
            <a:spLocks noGrp="1"/>
          </p:cNvSpPr>
          <p:nvPr>
            <p:ph type="title"/>
          </p:nvPr>
        </p:nvSpPr>
        <p:spPr>
          <a:xfrm>
            <a:off x="1332412" y="136527"/>
            <a:ext cx="9392195" cy="804001"/>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4EB14C-595B-4D8A-BEA6-B6D95D634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722B889-2EF3-4F2D-8B89-0CD61DB2E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2B036FA-85C3-4131-B5A2-05880600D4CF}"/>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6" name="Footer Placeholder 5">
            <a:extLst>
              <a:ext uri="{FF2B5EF4-FFF2-40B4-BE49-F238E27FC236}">
                <a16:creationId xmlns:a16="http://schemas.microsoft.com/office/drawing/2014/main" xmlns="" id="{55CD8DFF-BF2F-4908-BA95-9E420AF709C7}"/>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5745201E-5C60-426F-8E40-C20641C8386A}"/>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6967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DB8EE-BAA4-4E1F-A344-A109660DEC1D}"/>
              </a:ext>
            </a:extLst>
          </p:cNvPr>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06972F-0FAC-442F-956A-A6E94C4B7A64}"/>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02B1A0B-D05D-45C2-B4E3-4F97F428576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289AC93-6C70-4EF1-8EB7-3EA9AAFBFD7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12CEDC5-1CA9-43CA-B1C2-BF4C081EB5F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82EC2A1-B21C-4F9B-9E74-43C7AA2842CA}"/>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8" name="Footer Placeholder 7">
            <a:extLst>
              <a:ext uri="{FF2B5EF4-FFF2-40B4-BE49-F238E27FC236}">
                <a16:creationId xmlns:a16="http://schemas.microsoft.com/office/drawing/2014/main" xmlns="" id="{2A3E9088-BD43-4D8D-9273-28EE5D192B9A}"/>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xmlns="" id="{FF12F092-F2DD-4380-8411-148F65996374}"/>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151155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AA69D-C322-4824-9865-1366C4D618A2}"/>
              </a:ext>
            </a:extLst>
          </p:cNvPr>
          <p:cNvSpPr>
            <a:spLocks noGrp="1"/>
          </p:cNvSpPr>
          <p:nvPr>
            <p:ph type="title"/>
          </p:nvPr>
        </p:nvSpPr>
        <p:spPr>
          <a:xfrm>
            <a:off x="1332412" y="136527"/>
            <a:ext cx="9392195" cy="804001"/>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21962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06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15BDF-E80C-46E8-A397-D546C62973F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B1C8C2E-FD3E-47F5-B729-0DEFB8F7701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A1967EA-6AD2-4A5B-B02D-219A2F3D9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0918B3-B51D-40F0-B414-F2B8E77CD804}"/>
              </a:ext>
            </a:extLst>
          </p:cNvPr>
          <p:cNvSpPr>
            <a:spLocks noGrp="1"/>
          </p:cNvSpPr>
          <p:nvPr>
            <p:ph type="dt" sz="half" idx="10"/>
          </p:nvPr>
        </p:nvSpPr>
        <p:spPr>
          <a:xfrm>
            <a:off x="838200" y="6356352"/>
            <a:ext cx="2743200" cy="365125"/>
          </a:xfrm>
          <a:prstGeom prst="rect">
            <a:avLst/>
          </a:prstGeom>
        </p:spPr>
        <p:txBody>
          <a:bodyPr/>
          <a:lstStyle/>
          <a:p>
            <a:fld id="{09BF9A2A-A25B-4724-BDDD-A2E1ED182525}" type="datetimeFigureOut">
              <a:rPr lang="en-IN" smtClean="0"/>
              <a:pPr/>
              <a:t>06-12-2023</a:t>
            </a:fld>
            <a:endParaRPr lang="en-IN"/>
          </a:p>
        </p:txBody>
      </p:sp>
      <p:sp>
        <p:nvSpPr>
          <p:cNvPr id="6" name="Footer Placeholder 5">
            <a:extLst>
              <a:ext uri="{FF2B5EF4-FFF2-40B4-BE49-F238E27FC236}">
                <a16:creationId xmlns:a16="http://schemas.microsoft.com/office/drawing/2014/main" xmlns="" id="{A42E5CEA-98F9-47F2-9775-B713E605CE06}"/>
              </a:ext>
            </a:extLst>
          </p:cNvPr>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AA6B0AEA-F96B-4E72-81EE-2D5F5BD15C60}"/>
              </a:ext>
            </a:extLst>
          </p:cNvPr>
          <p:cNvSpPr>
            <a:spLocks noGrp="1"/>
          </p:cNvSpPr>
          <p:nvPr>
            <p:ph type="sldNum" sz="quarter" idx="12"/>
          </p:nvPr>
        </p:nvSpPr>
        <p:spPr>
          <a:xfrm>
            <a:off x="8610600" y="6356352"/>
            <a:ext cx="2743200" cy="365125"/>
          </a:xfrm>
          <a:prstGeom prst="rect">
            <a:avLst/>
          </a:prstGeom>
        </p:spPr>
        <p:txBody>
          <a:bodyPr/>
          <a:lstStyle/>
          <a:p>
            <a:fld id="{9496F99B-24BA-44D4-87B7-939CEB869070}" type="slidenum">
              <a:rPr lang="en-IN" smtClean="0"/>
              <a:pPr/>
              <a:t>‹#›</a:t>
            </a:fld>
            <a:endParaRPr lang="en-IN"/>
          </a:p>
        </p:txBody>
      </p:sp>
    </p:spTree>
    <p:extLst>
      <p:ext uri="{BB962C8B-B14F-4D97-AF65-F5344CB8AC3E}">
        <p14:creationId xmlns:p14="http://schemas.microsoft.com/office/powerpoint/2010/main" val="305482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DA572D-6FAC-4C14-9D4A-4B266F0C5D5A}"/>
              </a:ext>
            </a:extLst>
          </p:cNvPr>
          <p:cNvSpPr>
            <a:spLocks noGrp="1"/>
          </p:cNvSpPr>
          <p:nvPr>
            <p:ph type="title"/>
          </p:nvPr>
        </p:nvSpPr>
        <p:spPr>
          <a:xfrm>
            <a:off x="1332412" y="136527"/>
            <a:ext cx="9392195" cy="804001"/>
          </a:xfrm>
          <a:prstGeom prst="rect">
            <a:avLst/>
          </a:prstGeom>
          <a:solidFill>
            <a:schemeClr val="accent3">
              <a:lumMod val="40000"/>
              <a:lumOff val="60000"/>
            </a:schemeClr>
          </a:solidFill>
        </p:spPr>
        <p:txBody>
          <a:bodyPr vert="horz" lIns="91440" tIns="45720" rIns="91440" bIns="45720" rtlCol="0" anchor="ctr">
            <a:normAutofit/>
          </a:bodyPr>
          <a:lstStyle/>
          <a:p>
            <a:r>
              <a:rPr lang="en-US" dirty="0"/>
              <a:t>KAVACH- Network Management System</a:t>
            </a:r>
            <a:endParaRPr lang="en-IN" dirty="0"/>
          </a:p>
        </p:txBody>
      </p:sp>
      <p:sp>
        <p:nvSpPr>
          <p:cNvPr id="3" name="Text Placeholder 2">
            <a:extLst>
              <a:ext uri="{FF2B5EF4-FFF2-40B4-BE49-F238E27FC236}">
                <a16:creationId xmlns:a16="http://schemas.microsoft.com/office/drawing/2014/main" xmlns="" id="{575797D0-9169-4ECC-A5A6-2A0B4E767B61}"/>
              </a:ext>
            </a:extLst>
          </p:cNvPr>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2">
            <a:extLst>
              <a:ext uri="{FF2B5EF4-FFF2-40B4-BE49-F238E27FC236}">
                <a16:creationId xmlns:a16="http://schemas.microsoft.com/office/drawing/2014/main" xmlns="" id="{DBC48223-B98B-4FCC-B630-76A347CFB46A}"/>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864850" y="-50301"/>
            <a:ext cx="1327151"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Indian Railway Logo 1">
            <a:extLst>
              <a:ext uri="{FF2B5EF4-FFF2-40B4-BE49-F238E27FC236}">
                <a16:creationId xmlns:a16="http://schemas.microsoft.com/office/drawing/2014/main" xmlns="" id="{76DE79DD-2832-4BCD-AACD-07D1360C9F7D}"/>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725" y="11113"/>
            <a:ext cx="1133475"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42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a:solidFill>
            <a:srgbClr val="C00000"/>
          </a:solidFill>
          <a:latin typeface="Gabriola" panose="04040605051002020D02" pitchFamily="8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743F2C2-1425-4DE9-9ACB-6E95D61C98C9}"/>
              </a:ext>
            </a:extLst>
          </p:cNvPr>
          <p:cNvSpPr txBox="1"/>
          <p:nvPr/>
        </p:nvSpPr>
        <p:spPr>
          <a:xfrm>
            <a:off x="1631864" y="2194560"/>
            <a:ext cx="8736026" cy="830997"/>
          </a:xfrm>
          <a:prstGeom prst="rect">
            <a:avLst/>
          </a:prstGeom>
          <a:noFill/>
        </p:spPr>
        <p:txBody>
          <a:bodyPr wrap="square" rtlCol="0">
            <a:spAutoFit/>
          </a:bodyPr>
          <a:lstStyle/>
          <a:p>
            <a:pPr algn="ctr"/>
            <a:r>
              <a:rPr lang="en-US" sz="4800" b="1" dirty="0">
                <a:solidFill>
                  <a:srgbClr val="C00000"/>
                </a:solidFill>
                <a:latin typeface="Gabriola" panose="04040605051002020D02" pitchFamily="82" charset="0"/>
              </a:rPr>
              <a:t>KAVACH- </a:t>
            </a:r>
            <a:r>
              <a:rPr lang="en-IN" sz="4800" b="1" dirty="0">
                <a:solidFill>
                  <a:srgbClr val="C00000"/>
                </a:solidFill>
                <a:latin typeface="Gabriola" panose="04040605051002020D02" pitchFamily="82" charset="0"/>
              </a:rPr>
              <a:t>Radio Frequency </a:t>
            </a:r>
            <a:r>
              <a:rPr lang="en-IN" sz="4800" b="1" dirty="0" smtClean="0">
                <a:solidFill>
                  <a:srgbClr val="C00000"/>
                </a:solidFill>
                <a:latin typeface="Gabriola" panose="04040605051002020D02" pitchFamily="82" charset="0"/>
              </a:rPr>
              <a:t>Identification</a:t>
            </a:r>
            <a:endParaRPr lang="en-IN" sz="4800" b="1" dirty="0">
              <a:solidFill>
                <a:srgbClr val="C00000"/>
              </a:solidFill>
              <a:latin typeface="Gabriola" panose="04040605051002020D02" pitchFamily="82" charset="0"/>
            </a:endParaRPr>
          </a:p>
        </p:txBody>
      </p:sp>
      <p:sp>
        <p:nvSpPr>
          <p:cNvPr id="3" name="Subtitle 4">
            <a:extLst>
              <a:ext uri="{FF2B5EF4-FFF2-40B4-BE49-F238E27FC236}">
                <a16:creationId xmlns:a16="http://schemas.microsoft.com/office/drawing/2014/main" xmlns="" id="{C8C5B3BF-342C-4917-9406-AF3D710291B8}"/>
              </a:ext>
            </a:extLst>
          </p:cNvPr>
          <p:cNvSpPr txBox="1">
            <a:spLocks/>
          </p:cNvSpPr>
          <p:nvPr/>
        </p:nvSpPr>
        <p:spPr>
          <a:xfrm>
            <a:off x="1414870" y="4215384"/>
            <a:ext cx="9170013" cy="246747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None/>
            </a:pPr>
            <a:r>
              <a:rPr lang="en-US" sz="5100" b="1" dirty="0">
                <a:solidFill>
                  <a:srgbClr val="00B050"/>
                </a:solidFill>
                <a:ea typeface="+mj-ea"/>
                <a:cs typeface="+mj-cs"/>
              </a:rPr>
              <a:t>BY</a:t>
            </a:r>
          </a:p>
          <a:p>
            <a:pPr marL="0" indent="0" algn="ctr">
              <a:spcBef>
                <a:spcPts val="600"/>
              </a:spcBef>
              <a:buNone/>
            </a:pPr>
            <a:r>
              <a:rPr lang="fi-FI" sz="5100" b="1" dirty="0">
                <a:solidFill>
                  <a:srgbClr val="00B050"/>
                </a:solidFill>
                <a:ea typeface="+mj-ea"/>
                <a:cs typeface="+mj-cs"/>
              </a:rPr>
              <a:t>M. Muni Kumar, IRSSE-06</a:t>
            </a:r>
          </a:p>
          <a:p>
            <a:pPr marL="0" indent="0" algn="ctr">
              <a:spcBef>
                <a:spcPts val="600"/>
              </a:spcBef>
              <a:buNone/>
            </a:pPr>
            <a:r>
              <a:rPr lang="fi-FI" sz="5100" b="1" dirty="0">
                <a:solidFill>
                  <a:srgbClr val="00B050"/>
                </a:solidFill>
                <a:ea typeface="+mj-ea"/>
                <a:cs typeface="+mj-cs"/>
              </a:rPr>
              <a:t>Director/S&amp;T/COE/Kavach/IRISET</a:t>
            </a:r>
          </a:p>
          <a:p>
            <a:pPr marL="0" indent="0" algn="ctr">
              <a:spcBef>
                <a:spcPts val="600"/>
              </a:spcBef>
              <a:buNone/>
            </a:pPr>
            <a:r>
              <a:rPr lang="fi-FI" sz="5100" b="1" dirty="0">
                <a:solidFill>
                  <a:srgbClr val="00B050"/>
                </a:solidFill>
                <a:ea typeface="+mj-ea"/>
                <a:cs typeface="+mj-cs"/>
              </a:rPr>
              <a:t>7569756418, mmktcas@gmail.com</a:t>
            </a:r>
            <a:endParaRPr lang="fi-FI" sz="4400" b="1" dirty="0">
              <a:solidFill>
                <a:srgbClr val="00B050"/>
              </a:solidFill>
              <a:ea typeface="+mj-ea"/>
              <a:cs typeface="+mj-cs"/>
            </a:endParaRPr>
          </a:p>
        </p:txBody>
      </p:sp>
      <p:cxnSp>
        <p:nvCxnSpPr>
          <p:cNvPr id="4" name="Straight Connector 3">
            <a:extLst>
              <a:ext uri="{FF2B5EF4-FFF2-40B4-BE49-F238E27FC236}">
                <a16:creationId xmlns:a16="http://schemas.microsoft.com/office/drawing/2014/main" xmlns="" id="{189BEF34-9C36-4BC8-A2A4-85F23F561C11}"/>
              </a:ext>
            </a:extLst>
          </p:cNvPr>
          <p:cNvCxnSpPr>
            <a:cxnSpLocks/>
          </p:cNvCxnSpPr>
          <p:nvPr/>
        </p:nvCxnSpPr>
        <p:spPr bwMode="auto">
          <a:xfrm>
            <a:off x="1193408" y="1950720"/>
            <a:ext cx="0" cy="2590800"/>
          </a:xfrm>
          <a:prstGeom prst="line">
            <a:avLst/>
          </a:prstGeom>
          <a:noFill/>
          <a:ln w="762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5" name="Straight Connector 4">
            <a:extLst>
              <a:ext uri="{FF2B5EF4-FFF2-40B4-BE49-F238E27FC236}">
                <a16:creationId xmlns:a16="http://schemas.microsoft.com/office/drawing/2014/main" xmlns="" id="{F49C088B-A00A-4AF3-A2B5-82AB5A23CC25}"/>
              </a:ext>
            </a:extLst>
          </p:cNvPr>
          <p:cNvCxnSpPr>
            <a:cxnSpLocks/>
          </p:cNvCxnSpPr>
          <p:nvPr/>
        </p:nvCxnSpPr>
        <p:spPr bwMode="auto">
          <a:xfrm>
            <a:off x="10828606" y="2075019"/>
            <a:ext cx="0" cy="2590800"/>
          </a:xfrm>
          <a:prstGeom prst="line">
            <a:avLst/>
          </a:prstGeom>
          <a:noFill/>
          <a:ln w="76200" algn="ctr">
            <a:solidFill>
              <a:srgbClr val="C00000"/>
            </a:solidFill>
            <a:miter lim="800000"/>
            <a:headEnd/>
            <a:tailEnd/>
          </a:ln>
          <a:extLst>
            <a:ext uri="{909E8E84-426E-40DD-AFC4-6F175D3DCCD1}">
              <a14:hiddenFill xmlns:a14="http://schemas.microsoft.com/office/drawing/2010/main">
                <a:noFill/>
              </a14:hiddenFill>
            </a:ext>
          </a:extLst>
        </p:spPr>
      </p:cxnSp>
      <p:sp>
        <p:nvSpPr>
          <p:cNvPr id="7" name="Rectangle 1">
            <a:extLst>
              <a:ext uri="{FF2B5EF4-FFF2-40B4-BE49-F238E27FC236}">
                <a16:creationId xmlns:a16="http://schemas.microsoft.com/office/drawing/2014/main" xmlns="" id="{EAAAB6D1-322A-A454-1DA1-3098AA0E75FD}"/>
              </a:ext>
            </a:extLst>
          </p:cNvPr>
          <p:cNvSpPr>
            <a:spLocks noChangeArrowheads="1"/>
          </p:cNvSpPr>
          <p:nvPr/>
        </p:nvSpPr>
        <p:spPr bwMode="auto">
          <a:xfrm>
            <a:off x="5110163" y="356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708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AE158-2685-4596-B9D1-FE0656C29D94}"/>
              </a:ext>
            </a:extLst>
          </p:cNvPr>
          <p:cNvSpPr>
            <a:spLocks noGrp="1"/>
          </p:cNvSpPr>
          <p:nvPr>
            <p:ph type="title"/>
          </p:nvPr>
        </p:nvSpPr>
        <p:spPr/>
        <p:txBody>
          <a:bodyPr/>
          <a:lstStyle/>
          <a:p>
            <a:r>
              <a:rPr lang="en-IN" sz="3600" dirty="0">
                <a:effectLst/>
                <a:latin typeface="Gabriola" panose="04040605051002020D02" pitchFamily="82" charset="0"/>
              </a:rPr>
              <a:t>TIN Discrimination/Turn out Tag</a:t>
            </a:r>
            <a:endParaRPr lang="en-IN" dirty="0"/>
          </a:p>
        </p:txBody>
      </p:sp>
      <p:sp>
        <p:nvSpPr>
          <p:cNvPr id="5" name="Content Placeholder 2">
            <a:extLst>
              <a:ext uri="{FF2B5EF4-FFF2-40B4-BE49-F238E27FC236}">
                <a16:creationId xmlns:a16="http://schemas.microsoft.com/office/drawing/2014/main" xmlns="" id="{FC8774F4-267E-1194-D1BD-2D7D510DD241}"/>
              </a:ext>
            </a:extLst>
          </p:cNvPr>
          <p:cNvSpPr txBox="1">
            <a:spLocks/>
          </p:cNvSpPr>
          <p:nvPr/>
        </p:nvSpPr>
        <p:spPr>
          <a:xfrm>
            <a:off x="0" y="1382872"/>
            <a:ext cx="11718387" cy="14904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800"/>
              </a:spcBef>
              <a:buClr>
                <a:srgbClr val="C00000"/>
              </a:buClr>
            </a:pPr>
            <a:r>
              <a:rPr lang="en-US" sz="2800" dirty="0"/>
              <a:t>TIN Discrimination tags shall be used to indicate change in the TIN of track section. Normally it will be placed at turnouts. </a:t>
            </a:r>
          </a:p>
          <a:p>
            <a:pPr algn="just">
              <a:spcBef>
                <a:spcPts val="1800"/>
              </a:spcBef>
              <a:buClr>
                <a:srgbClr val="C00000"/>
              </a:buClr>
            </a:pPr>
            <a:r>
              <a:rPr lang="en-US" sz="2800" dirty="0"/>
              <a:t>To demarcate TIN sections, TIN discrimination Turnout tags i.e. TIN demarcation Tag, Normal tag, and Signal foot tag shall be placed as per the feasibility.</a:t>
            </a:r>
            <a:endParaRPr lang="en-IN" sz="2800" dirty="0"/>
          </a:p>
          <a:p>
            <a:pPr algn="just">
              <a:spcBef>
                <a:spcPts val="1800"/>
              </a:spcBef>
              <a:buClr>
                <a:srgbClr val="C00000"/>
              </a:buClr>
            </a:pPr>
            <a:endParaRPr lang="en-US" sz="2800" dirty="0"/>
          </a:p>
        </p:txBody>
      </p:sp>
      <p:pic>
        <p:nvPicPr>
          <p:cNvPr id="11" name="Picture 10">
            <a:extLst>
              <a:ext uri="{FF2B5EF4-FFF2-40B4-BE49-F238E27FC236}">
                <a16:creationId xmlns:a16="http://schemas.microsoft.com/office/drawing/2014/main" xmlns="" id="{EEE799A0-FB4B-7199-080D-C28951261384}"/>
              </a:ext>
            </a:extLst>
          </p:cNvPr>
          <p:cNvPicPr>
            <a:picLocks noChangeAspect="1"/>
          </p:cNvPicPr>
          <p:nvPr/>
        </p:nvPicPr>
        <p:blipFill>
          <a:blip r:embed="rId2"/>
          <a:stretch>
            <a:fillRect/>
          </a:stretch>
        </p:blipFill>
        <p:spPr>
          <a:xfrm>
            <a:off x="2296632" y="2805366"/>
            <a:ext cx="7170213" cy="3942233"/>
          </a:xfrm>
          <a:prstGeom prst="rect">
            <a:avLst/>
          </a:prstGeom>
        </p:spPr>
      </p:pic>
    </p:spTree>
    <p:extLst>
      <p:ext uri="{BB962C8B-B14F-4D97-AF65-F5344CB8AC3E}">
        <p14:creationId xmlns:p14="http://schemas.microsoft.com/office/powerpoint/2010/main" val="231705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AE158-2685-4596-B9D1-FE0656C29D94}"/>
              </a:ext>
            </a:extLst>
          </p:cNvPr>
          <p:cNvSpPr>
            <a:spLocks noGrp="1"/>
          </p:cNvSpPr>
          <p:nvPr>
            <p:ph type="title"/>
          </p:nvPr>
        </p:nvSpPr>
        <p:spPr/>
        <p:txBody>
          <a:bodyPr>
            <a:normAutofit/>
          </a:bodyPr>
          <a:lstStyle/>
          <a:p>
            <a:r>
              <a:rPr lang="en-IN" dirty="0"/>
              <a:t>RFID </a:t>
            </a:r>
            <a:r>
              <a:rPr lang="en-IN" sz="3600" dirty="0">
                <a:effectLst/>
                <a:latin typeface="Gabriola" panose="04040605051002020D02" pitchFamily="82" charset="0"/>
              </a:rPr>
              <a:t>Tags</a:t>
            </a:r>
            <a:endParaRPr lang="en-IN" dirty="0"/>
          </a:p>
        </p:txBody>
      </p:sp>
      <p:sp>
        <p:nvSpPr>
          <p:cNvPr id="3" name="Content Placeholder 2">
            <a:extLst>
              <a:ext uri="{FF2B5EF4-FFF2-40B4-BE49-F238E27FC236}">
                <a16:creationId xmlns:a16="http://schemas.microsoft.com/office/drawing/2014/main" xmlns="" id="{C071FA15-1215-429C-A972-81000E828285}"/>
              </a:ext>
            </a:extLst>
          </p:cNvPr>
          <p:cNvSpPr>
            <a:spLocks noGrp="1"/>
          </p:cNvSpPr>
          <p:nvPr>
            <p:ph idx="1"/>
          </p:nvPr>
        </p:nvSpPr>
        <p:spPr>
          <a:xfrm>
            <a:off x="196947" y="1463040"/>
            <a:ext cx="5984397" cy="4735741"/>
          </a:xfrm>
        </p:spPr>
        <p:txBody>
          <a:bodyPr>
            <a:normAutofit/>
          </a:bodyPr>
          <a:lstStyle/>
          <a:p>
            <a:pPr algn="just">
              <a:spcBef>
                <a:spcPts val="1800"/>
              </a:spcBef>
              <a:buClr>
                <a:srgbClr val="C00000"/>
              </a:buClr>
            </a:pPr>
            <a:r>
              <a:rPr lang="en-US" sz="2800" b="1" dirty="0"/>
              <a:t>Gate tags </a:t>
            </a:r>
            <a:r>
              <a:rPr lang="en-US" sz="2800" dirty="0"/>
              <a:t>shall be placed at such a distance that Auto whistling for approaching LC gate can commence from at least 600m or W/L board on ap-</a:t>
            </a:r>
            <a:r>
              <a:rPr lang="en-US" sz="2800" dirty="0" err="1"/>
              <a:t>proach</a:t>
            </a:r>
            <a:r>
              <a:rPr lang="en-US" sz="2800" dirty="0"/>
              <a:t> of LC gate.</a:t>
            </a:r>
          </a:p>
          <a:p>
            <a:pPr algn="just">
              <a:spcBef>
                <a:spcPts val="1800"/>
              </a:spcBef>
              <a:buClr>
                <a:srgbClr val="C00000"/>
              </a:buClr>
            </a:pPr>
            <a:endParaRPr lang="en-US" sz="2800" dirty="0"/>
          </a:p>
          <a:p>
            <a:pPr algn="just">
              <a:spcBef>
                <a:spcPts val="1800"/>
              </a:spcBef>
              <a:buClr>
                <a:srgbClr val="C00000"/>
              </a:buClr>
            </a:pPr>
            <a:r>
              <a:rPr lang="en-IN" sz="2800" b="1" dirty="0"/>
              <a:t>Adjustment/Junction tag </a:t>
            </a:r>
            <a:r>
              <a:rPr lang="en-US" sz="2800" dirty="0"/>
              <a:t>shall be provided, wherever required, to adjust the absolute location in the block section and  at the junction stations to correct the absolute location. </a:t>
            </a:r>
            <a:endParaRPr lang="en-IN" sz="2800" dirty="0"/>
          </a:p>
          <a:p>
            <a:pPr algn="just">
              <a:spcBef>
                <a:spcPts val="1800"/>
              </a:spcBef>
              <a:buClr>
                <a:srgbClr val="C00000"/>
              </a:buClr>
            </a:pPr>
            <a:endParaRPr lang="en-IN" sz="2800" dirty="0"/>
          </a:p>
        </p:txBody>
      </p:sp>
      <p:pic>
        <p:nvPicPr>
          <p:cNvPr id="5" name="Picture 4">
            <a:extLst>
              <a:ext uri="{FF2B5EF4-FFF2-40B4-BE49-F238E27FC236}">
                <a16:creationId xmlns:a16="http://schemas.microsoft.com/office/drawing/2014/main" xmlns="" id="{7FD991CF-07F8-18AD-6161-1267BB691869}"/>
              </a:ext>
            </a:extLst>
          </p:cNvPr>
          <p:cNvPicPr>
            <a:picLocks noChangeAspect="1"/>
          </p:cNvPicPr>
          <p:nvPr/>
        </p:nvPicPr>
        <p:blipFill>
          <a:blip r:embed="rId2"/>
          <a:stretch>
            <a:fillRect/>
          </a:stretch>
        </p:blipFill>
        <p:spPr>
          <a:xfrm>
            <a:off x="6262021" y="1180308"/>
            <a:ext cx="5582429" cy="5677692"/>
          </a:xfrm>
          <a:prstGeom prst="rect">
            <a:avLst/>
          </a:prstGeom>
        </p:spPr>
      </p:pic>
    </p:spTree>
    <p:extLst>
      <p:ext uri="{BB962C8B-B14F-4D97-AF65-F5344CB8AC3E}">
        <p14:creationId xmlns:p14="http://schemas.microsoft.com/office/powerpoint/2010/main" val="2434271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AE158-2685-4596-B9D1-FE0656C29D94}"/>
              </a:ext>
            </a:extLst>
          </p:cNvPr>
          <p:cNvSpPr>
            <a:spLocks noGrp="1"/>
          </p:cNvSpPr>
          <p:nvPr>
            <p:ph type="title"/>
          </p:nvPr>
        </p:nvSpPr>
        <p:spPr/>
        <p:txBody>
          <a:bodyPr>
            <a:normAutofit/>
          </a:bodyPr>
          <a:lstStyle/>
          <a:p>
            <a:r>
              <a:rPr lang="en-IN" sz="3600" dirty="0">
                <a:effectLst/>
                <a:latin typeface="Gabriola" panose="04040605051002020D02" pitchFamily="82" charset="0"/>
              </a:rPr>
              <a:t>Exit tags </a:t>
            </a:r>
            <a:endParaRPr lang="en-IN" dirty="0"/>
          </a:p>
        </p:txBody>
      </p:sp>
      <p:sp>
        <p:nvSpPr>
          <p:cNvPr id="3" name="Content Placeholder 2">
            <a:extLst>
              <a:ext uri="{FF2B5EF4-FFF2-40B4-BE49-F238E27FC236}">
                <a16:creationId xmlns:a16="http://schemas.microsoft.com/office/drawing/2014/main" xmlns="" id="{C071FA15-1215-429C-A972-81000E828285}"/>
              </a:ext>
            </a:extLst>
          </p:cNvPr>
          <p:cNvSpPr>
            <a:spLocks noGrp="1"/>
          </p:cNvSpPr>
          <p:nvPr>
            <p:ph idx="1"/>
          </p:nvPr>
        </p:nvSpPr>
        <p:spPr>
          <a:xfrm>
            <a:off x="196947" y="1463040"/>
            <a:ext cx="6286149" cy="4910328"/>
          </a:xfrm>
        </p:spPr>
        <p:txBody>
          <a:bodyPr>
            <a:normAutofit fontScale="92500" lnSpcReduction="10000"/>
          </a:bodyPr>
          <a:lstStyle/>
          <a:p>
            <a:pPr algn="just">
              <a:spcBef>
                <a:spcPts val="1800"/>
              </a:spcBef>
              <a:buClr>
                <a:srgbClr val="C00000"/>
              </a:buClr>
            </a:pPr>
            <a:r>
              <a:rPr lang="en-US" sz="2800" dirty="0"/>
              <a:t>While moving from KAVACH to non KAVACH territory Exit tags shall be provided at the exit boundary of Stationary KAVACH in KAVACH territory. </a:t>
            </a:r>
          </a:p>
          <a:p>
            <a:pPr algn="just">
              <a:spcBef>
                <a:spcPts val="600"/>
              </a:spcBef>
              <a:buClr>
                <a:srgbClr val="C00000"/>
              </a:buClr>
            </a:pPr>
            <a:r>
              <a:rPr lang="en-US" sz="2800" dirty="0"/>
              <a:t>At all places, where the train is likely to move outside KAVACH territory or remain stabilized for long duration for e.g., sidings, Exit tags shall be pro-vided.</a:t>
            </a:r>
          </a:p>
          <a:p>
            <a:pPr algn="just">
              <a:spcBef>
                <a:spcPts val="600"/>
              </a:spcBef>
              <a:buClr>
                <a:srgbClr val="C00000"/>
              </a:buClr>
            </a:pPr>
            <a:r>
              <a:rPr lang="en-US" sz="2800" dirty="0"/>
              <a:t>Minimum 2 sets of Tags shall be provided as exit tag. </a:t>
            </a:r>
          </a:p>
          <a:p>
            <a:pPr marL="1252538" indent="-571500" algn="just">
              <a:spcBef>
                <a:spcPts val="600"/>
              </a:spcBef>
              <a:buClr>
                <a:srgbClr val="C00000"/>
              </a:buClr>
              <a:buFont typeface="+mj-lt"/>
              <a:buAutoNum type="romanLcPeriod"/>
            </a:pPr>
            <a:r>
              <a:rPr lang="en-US" sz="2800" dirty="0"/>
              <a:t>The 1st Exit RFID shall be programmed with Communication in Direction of entry &amp; no communication in direction of exit and 2nd exit Tag shall be programmed with no communication required in both directions.</a:t>
            </a:r>
          </a:p>
          <a:p>
            <a:pPr marL="1252538" indent="-571500" algn="just">
              <a:spcBef>
                <a:spcPts val="600"/>
              </a:spcBef>
              <a:buClr>
                <a:srgbClr val="C00000"/>
              </a:buClr>
              <a:buFont typeface="+mj-lt"/>
              <a:buAutoNum type="romanLcPeriod"/>
            </a:pPr>
            <a:r>
              <a:rPr lang="en-US" sz="2800" dirty="0"/>
              <a:t>Exit Tag may be provided at a distance of 20m. </a:t>
            </a:r>
            <a:endParaRPr lang="en-IN" sz="2800" dirty="0"/>
          </a:p>
        </p:txBody>
      </p:sp>
      <p:pic>
        <p:nvPicPr>
          <p:cNvPr id="3080" name="Picture 8">
            <a:extLst>
              <a:ext uri="{FF2B5EF4-FFF2-40B4-BE49-F238E27FC236}">
                <a16:creationId xmlns:a16="http://schemas.microsoft.com/office/drawing/2014/main" xmlns="" id="{D9BC3E7E-C889-4A04-81F8-E48691E1F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323" y="2382553"/>
            <a:ext cx="487521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469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5DDD9-C3A9-4C6A-9AF7-98132AB70C7C}"/>
              </a:ext>
            </a:extLst>
          </p:cNvPr>
          <p:cNvSpPr>
            <a:spLocks noGrp="1"/>
          </p:cNvSpPr>
          <p:nvPr>
            <p:ph type="title"/>
          </p:nvPr>
        </p:nvSpPr>
        <p:spPr>
          <a:xfrm>
            <a:off x="1399903" y="152604"/>
            <a:ext cx="9392195" cy="804001"/>
          </a:xfrm>
        </p:spPr>
        <p:txBody>
          <a:bodyPr/>
          <a:lstStyle/>
          <a:p>
            <a:r>
              <a:rPr lang="en-IN" dirty="0"/>
              <a:t>RFID Tag Layout Guidelines </a:t>
            </a:r>
          </a:p>
        </p:txBody>
      </p:sp>
      <p:sp>
        <p:nvSpPr>
          <p:cNvPr id="3" name="Content Placeholder 2">
            <a:extLst>
              <a:ext uri="{FF2B5EF4-FFF2-40B4-BE49-F238E27FC236}">
                <a16:creationId xmlns:a16="http://schemas.microsoft.com/office/drawing/2014/main" xmlns="" id="{3FB6BAD7-DAE0-4915-967E-C681CF315A0B}"/>
              </a:ext>
            </a:extLst>
          </p:cNvPr>
          <p:cNvSpPr>
            <a:spLocks noGrp="1"/>
          </p:cNvSpPr>
          <p:nvPr>
            <p:ph idx="1"/>
          </p:nvPr>
        </p:nvSpPr>
        <p:spPr>
          <a:xfrm>
            <a:off x="351692" y="1463042"/>
            <a:ext cx="11591778" cy="4713923"/>
          </a:xfrm>
        </p:spPr>
        <p:txBody>
          <a:bodyPr>
            <a:normAutofit lnSpcReduction="10000"/>
          </a:bodyPr>
          <a:lstStyle/>
          <a:p>
            <a:pPr algn="just">
              <a:spcBef>
                <a:spcPts val="1800"/>
              </a:spcBef>
              <a:buClr>
                <a:srgbClr val="C00000"/>
              </a:buClr>
            </a:pPr>
            <a:r>
              <a:rPr lang="en-US" sz="2800" dirty="0"/>
              <a:t>RFID tag-TIN layout shall be prepared with Signal Interlocking Plan (SIP) as reference. However, the actual site considerations shall be taken into account prior to its preparation. </a:t>
            </a:r>
          </a:p>
          <a:p>
            <a:pPr algn="just">
              <a:spcBef>
                <a:spcPts val="1800"/>
              </a:spcBef>
              <a:buClr>
                <a:srgbClr val="C00000"/>
              </a:buClr>
            </a:pPr>
            <a:r>
              <a:rPr lang="en-US" sz="2800" dirty="0"/>
              <a:t>A site survey shall be conducted to mark the locations where tags need to be placed</a:t>
            </a:r>
          </a:p>
          <a:p>
            <a:pPr algn="just">
              <a:spcBef>
                <a:spcPts val="1800"/>
              </a:spcBef>
              <a:buClr>
                <a:srgbClr val="C00000"/>
              </a:buClr>
            </a:pPr>
            <a:r>
              <a:rPr lang="en-US" sz="2800" dirty="0"/>
              <a:t>The center of Station Masters panel shall be taken as stations Centre Line for reference purpose. </a:t>
            </a:r>
          </a:p>
          <a:p>
            <a:pPr algn="just">
              <a:spcBef>
                <a:spcPts val="1800"/>
              </a:spcBef>
              <a:buClr>
                <a:srgbClr val="C00000"/>
              </a:buClr>
            </a:pPr>
            <a:r>
              <a:rPr lang="en-US" sz="2800" dirty="0"/>
              <a:t>The duplicate RFID tag shall be installed minimum distance of 3 meter to 5 meter except TIN discrimination/Turn out RFID tag. The TIN </a:t>
            </a:r>
            <a:r>
              <a:rPr lang="en-US" sz="2800" dirty="0" err="1"/>
              <a:t>discrimation</a:t>
            </a:r>
            <a:r>
              <a:rPr lang="en-US" sz="2800" dirty="0"/>
              <a:t> turn out RFID tag shall be in same absolute location.</a:t>
            </a:r>
          </a:p>
          <a:p>
            <a:pPr algn="just">
              <a:spcBef>
                <a:spcPts val="1800"/>
              </a:spcBef>
              <a:buClr>
                <a:srgbClr val="C00000"/>
              </a:buClr>
            </a:pPr>
            <a:r>
              <a:rPr lang="en-US" sz="2800" dirty="0"/>
              <a:t>The minimum distance between Tag set  (Main &amp; Duplicate) to Tag set (Main &amp; Duplicate) shall  be greater  than 10 m. </a:t>
            </a:r>
          </a:p>
          <a:p>
            <a:pPr algn="just">
              <a:spcBef>
                <a:spcPts val="1800"/>
              </a:spcBef>
              <a:buClr>
                <a:srgbClr val="C00000"/>
              </a:buClr>
            </a:pPr>
            <a:r>
              <a:rPr lang="en-US" sz="2800" dirty="0"/>
              <a:t>Repeated Tag ID is not allowed within area of 25 Kilometer radius.</a:t>
            </a:r>
          </a:p>
          <a:p>
            <a:pPr algn="just">
              <a:spcBef>
                <a:spcPts val="1800"/>
              </a:spcBef>
              <a:buClr>
                <a:srgbClr val="C00000"/>
              </a:buClr>
            </a:pPr>
            <a:endParaRPr lang="en-US" sz="2800" dirty="0"/>
          </a:p>
        </p:txBody>
      </p:sp>
    </p:spTree>
    <p:extLst>
      <p:ext uri="{BB962C8B-B14F-4D97-AF65-F5344CB8AC3E}">
        <p14:creationId xmlns:p14="http://schemas.microsoft.com/office/powerpoint/2010/main" val="7631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D3D7ED5-326A-AD09-9F40-6D9FF9CEF1F1}"/>
              </a:ext>
            </a:extLst>
          </p:cNvPr>
          <p:cNvPicPr>
            <a:picLocks noChangeAspect="1"/>
          </p:cNvPicPr>
          <p:nvPr/>
        </p:nvPicPr>
        <p:blipFill rotWithShape="1">
          <a:blip r:embed="rId2"/>
          <a:srcRect t="15808"/>
          <a:stretch/>
        </p:blipFill>
        <p:spPr>
          <a:xfrm>
            <a:off x="5515671" y="5257799"/>
            <a:ext cx="6291812" cy="1545029"/>
          </a:xfrm>
          <a:prstGeom prst="rect">
            <a:avLst/>
          </a:prstGeom>
        </p:spPr>
      </p:pic>
      <p:sp>
        <p:nvSpPr>
          <p:cNvPr id="2" name="Title 1">
            <a:extLst>
              <a:ext uri="{FF2B5EF4-FFF2-40B4-BE49-F238E27FC236}">
                <a16:creationId xmlns:a16="http://schemas.microsoft.com/office/drawing/2014/main" xmlns="" id="{F786A9AD-7860-4679-B5D8-86E593F23ED7}"/>
              </a:ext>
            </a:extLst>
          </p:cNvPr>
          <p:cNvSpPr>
            <a:spLocks noGrp="1"/>
          </p:cNvSpPr>
          <p:nvPr>
            <p:ph type="title"/>
          </p:nvPr>
        </p:nvSpPr>
        <p:spPr/>
        <p:txBody>
          <a:bodyPr/>
          <a:lstStyle/>
          <a:p>
            <a:r>
              <a:rPr lang="en-IN" dirty="0"/>
              <a:t>RFID Tag Layout Guidelines </a:t>
            </a:r>
          </a:p>
        </p:txBody>
      </p:sp>
      <p:sp>
        <p:nvSpPr>
          <p:cNvPr id="3" name="Content Placeholder 2">
            <a:extLst>
              <a:ext uri="{FF2B5EF4-FFF2-40B4-BE49-F238E27FC236}">
                <a16:creationId xmlns:a16="http://schemas.microsoft.com/office/drawing/2014/main" xmlns="" id="{2FFD92B8-1712-4A84-9677-7CDB3C776724}"/>
              </a:ext>
            </a:extLst>
          </p:cNvPr>
          <p:cNvSpPr>
            <a:spLocks noGrp="1"/>
          </p:cNvSpPr>
          <p:nvPr>
            <p:ph idx="1"/>
          </p:nvPr>
        </p:nvSpPr>
        <p:spPr>
          <a:xfrm>
            <a:off x="201637" y="1600201"/>
            <a:ext cx="6610643" cy="4051497"/>
          </a:xfrm>
        </p:spPr>
        <p:txBody>
          <a:bodyPr>
            <a:normAutofit fontScale="85000" lnSpcReduction="20000"/>
          </a:bodyPr>
          <a:lstStyle/>
          <a:p>
            <a:pPr algn="just">
              <a:spcBef>
                <a:spcPts val="1800"/>
              </a:spcBef>
              <a:buClr>
                <a:srgbClr val="C00000"/>
              </a:buClr>
            </a:pPr>
            <a:r>
              <a:rPr lang="en-US" sz="2800" dirty="0"/>
              <a:t>Tag legend in RFID TIN Layout</a:t>
            </a:r>
          </a:p>
          <a:p>
            <a:pPr marL="1028700" lvl="1" indent="-571500" algn="just">
              <a:spcBef>
                <a:spcPts val="1800"/>
              </a:spcBef>
              <a:buClr>
                <a:srgbClr val="C00000"/>
              </a:buClr>
              <a:buFont typeface="+mj-lt"/>
              <a:buAutoNum type="romanLcPeriod"/>
            </a:pPr>
            <a:r>
              <a:rPr lang="en-US" sz="2800" dirty="0"/>
              <a:t>Legend in rectangle to be used when Main Tag and Duplicate Tags contain same location.</a:t>
            </a:r>
          </a:p>
          <a:p>
            <a:pPr marL="1028700" lvl="1" indent="-571500" algn="just">
              <a:spcBef>
                <a:spcPts val="1800"/>
              </a:spcBef>
              <a:buClr>
                <a:srgbClr val="C00000"/>
              </a:buClr>
              <a:buFont typeface="+mj-lt"/>
              <a:buAutoNum type="romanLcPeriod"/>
            </a:pPr>
            <a:r>
              <a:rPr lang="en-US" sz="2800" dirty="0"/>
              <a:t>Legend in triangular to be used when Main Tag and Duplicate Tags contain different location. The duplicate tag shall be placed ahead of main tag in the direction of Tip of the Triangle.</a:t>
            </a:r>
          </a:p>
          <a:p>
            <a:pPr marL="1028700" lvl="1" indent="-571500" algn="just">
              <a:spcBef>
                <a:spcPts val="1800"/>
              </a:spcBef>
              <a:buClr>
                <a:srgbClr val="C00000"/>
              </a:buClr>
              <a:buFont typeface="+mj-lt"/>
              <a:buAutoNum type="romanLcPeriod"/>
            </a:pPr>
            <a:endParaRPr lang="en-US" sz="2800" dirty="0"/>
          </a:p>
          <a:p>
            <a:pPr algn="just">
              <a:spcBef>
                <a:spcPts val="1800"/>
              </a:spcBef>
              <a:buClr>
                <a:srgbClr val="C00000"/>
              </a:buClr>
            </a:pPr>
            <a:r>
              <a:rPr lang="en-US" sz="2800" dirty="0"/>
              <a:t>Block Section TIN should be extended up to BSLB on unidirectional lines (such as Double Line) and up to opposite direction Advanced Starter on Single Line.</a:t>
            </a:r>
          </a:p>
        </p:txBody>
      </p:sp>
      <p:pic>
        <p:nvPicPr>
          <p:cNvPr id="5" name="Picture 4">
            <a:extLst>
              <a:ext uri="{FF2B5EF4-FFF2-40B4-BE49-F238E27FC236}">
                <a16:creationId xmlns:a16="http://schemas.microsoft.com/office/drawing/2014/main" xmlns="" id="{E878DCC3-6DFA-6518-C2EF-7B27BB762725}"/>
              </a:ext>
            </a:extLst>
          </p:cNvPr>
          <p:cNvPicPr>
            <a:picLocks noChangeAspect="1"/>
          </p:cNvPicPr>
          <p:nvPr/>
        </p:nvPicPr>
        <p:blipFill>
          <a:blip r:embed="rId3"/>
          <a:stretch>
            <a:fillRect/>
          </a:stretch>
        </p:blipFill>
        <p:spPr>
          <a:xfrm>
            <a:off x="7671816" y="1494565"/>
            <a:ext cx="2817589" cy="2843861"/>
          </a:xfrm>
          <a:prstGeom prst="rect">
            <a:avLst/>
          </a:prstGeom>
        </p:spPr>
      </p:pic>
    </p:spTree>
    <p:extLst>
      <p:ext uri="{BB962C8B-B14F-4D97-AF65-F5344CB8AC3E}">
        <p14:creationId xmlns:p14="http://schemas.microsoft.com/office/powerpoint/2010/main" val="297685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6A9AD-7860-4679-B5D8-86E593F23ED7}"/>
              </a:ext>
            </a:extLst>
          </p:cNvPr>
          <p:cNvSpPr>
            <a:spLocks noGrp="1"/>
          </p:cNvSpPr>
          <p:nvPr>
            <p:ph type="title"/>
          </p:nvPr>
        </p:nvSpPr>
        <p:spPr/>
        <p:txBody>
          <a:bodyPr/>
          <a:lstStyle/>
          <a:p>
            <a:r>
              <a:rPr lang="en-IN" dirty="0"/>
              <a:t>RFID Tag Layout Guidelines </a:t>
            </a:r>
          </a:p>
        </p:txBody>
      </p:sp>
      <p:sp>
        <p:nvSpPr>
          <p:cNvPr id="3" name="Content Placeholder 2">
            <a:extLst>
              <a:ext uri="{FF2B5EF4-FFF2-40B4-BE49-F238E27FC236}">
                <a16:creationId xmlns:a16="http://schemas.microsoft.com/office/drawing/2014/main" xmlns="" id="{2FFD92B8-1712-4A84-9677-7CDB3C776724}"/>
              </a:ext>
            </a:extLst>
          </p:cNvPr>
          <p:cNvSpPr>
            <a:spLocks noGrp="1"/>
          </p:cNvSpPr>
          <p:nvPr>
            <p:ph idx="1"/>
          </p:nvPr>
        </p:nvSpPr>
        <p:spPr>
          <a:xfrm>
            <a:off x="201637" y="1600201"/>
            <a:ext cx="11788726" cy="4051497"/>
          </a:xfrm>
        </p:spPr>
        <p:txBody>
          <a:bodyPr/>
          <a:lstStyle/>
          <a:p>
            <a:pPr algn="just">
              <a:spcBef>
                <a:spcPts val="1800"/>
              </a:spcBef>
              <a:buClr>
                <a:srgbClr val="C00000"/>
              </a:buClr>
            </a:pPr>
            <a:r>
              <a:rPr lang="en-US" sz="2800" dirty="0"/>
              <a:t>Border RFID tag shall be indicated in RFID Tag layout with absolute </a:t>
            </a:r>
            <a:r>
              <a:rPr lang="en-US" sz="2800" dirty="0" err="1"/>
              <a:t>loca-tion</a:t>
            </a:r>
            <a:r>
              <a:rPr lang="en-US" sz="2800" dirty="0"/>
              <a:t> of station border line. Border RFID tag indicates the maximum dis-</a:t>
            </a:r>
            <a:r>
              <a:rPr lang="en-US" sz="2800" dirty="0" err="1"/>
              <a:t>tance</a:t>
            </a:r>
            <a:r>
              <a:rPr lang="en-US" sz="2800" dirty="0"/>
              <a:t> from where the departed Loco will communicate with previous </a:t>
            </a:r>
            <a:r>
              <a:rPr lang="en-US" sz="2800" dirty="0" err="1"/>
              <a:t>sta-tion</a:t>
            </a:r>
            <a:r>
              <a:rPr lang="en-US" sz="2800" dirty="0"/>
              <a:t> SKAVACH. After crossing Border RFID tag, the loco shall </a:t>
            </a:r>
            <a:r>
              <a:rPr lang="en-US" sz="2800" dirty="0" err="1"/>
              <a:t>communi</a:t>
            </a:r>
            <a:r>
              <a:rPr lang="en-US" sz="2800" dirty="0"/>
              <a:t>-cate only from next stationary SKAVACH. In RFID Layout, the border RFID tag shall be shown as below. </a:t>
            </a:r>
          </a:p>
          <a:p>
            <a:pPr algn="just">
              <a:spcBef>
                <a:spcPts val="1800"/>
              </a:spcBef>
              <a:buClr>
                <a:srgbClr val="C00000"/>
              </a:buClr>
            </a:pPr>
            <a:endParaRPr lang="en-US" sz="2800" dirty="0"/>
          </a:p>
        </p:txBody>
      </p:sp>
      <p:pic>
        <p:nvPicPr>
          <p:cNvPr id="5" name="Picture 4">
            <a:extLst>
              <a:ext uri="{FF2B5EF4-FFF2-40B4-BE49-F238E27FC236}">
                <a16:creationId xmlns:a16="http://schemas.microsoft.com/office/drawing/2014/main" xmlns="" id="{1B83CCC3-BCDD-C2F9-B2D1-EEAF591E3070}"/>
              </a:ext>
            </a:extLst>
          </p:cNvPr>
          <p:cNvPicPr>
            <a:picLocks noChangeAspect="1"/>
          </p:cNvPicPr>
          <p:nvPr/>
        </p:nvPicPr>
        <p:blipFill>
          <a:blip r:embed="rId2"/>
          <a:stretch>
            <a:fillRect/>
          </a:stretch>
        </p:blipFill>
        <p:spPr>
          <a:xfrm>
            <a:off x="4128049" y="3429000"/>
            <a:ext cx="2419056" cy="2784525"/>
          </a:xfrm>
          <a:prstGeom prst="rect">
            <a:avLst/>
          </a:prstGeom>
        </p:spPr>
      </p:pic>
    </p:spTree>
    <p:extLst>
      <p:ext uri="{BB962C8B-B14F-4D97-AF65-F5344CB8AC3E}">
        <p14:creationId xmlns:p14="http://schemas.microsoft.com/office/powerpoint/2010/main" val="1447861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5DDD9-C3A9-4C6A-9AF7-98132AB70C7C}"/>
              </a:ext>
            </a:extLst>
          </p:cNvPr>
          <p:cNvSpPr>
            <a:spLocks noGrp="1"/>
          </p:cNvSpPr>
          <p:nvPr>
            <p:ph type="title"/>
          </p:nvPr>
        </p:nvSpPr>
        <p:spPr>
          <a:xfrm>
            <a:off x="1399903" y="152604"/>
            <a:ext cx="9392195" cy="804001"/>
          </a:xfrm>
        </p:spPr>
        <p:txBody>
          <a:bodyPr>
            <a:normAutofit fontScale="90000"/>
          </a:bodyPr>
          <a:lstStyle/>
          <a:p>
            <a:r>
              <a:rPr lang="en-IN" dirty="0"/>
              <a:t>Guidelines for RFID </a:t>
            </a:r>
            <a:r>
              <a:rPr lang="en-US" dirty="0"/>
              <a:t>Tag-TIN layouts for the purpose of KAVACH system.</a:t>
            </a:r>
            <a:r>
              <a:rPr lang="en-IN" dirty="0"/>
              <a:t> </a:t>
            </a:r>
          </a:p>
        </p:txBody>
      </p:sp>
      <p:sp>
        <p:nvSpPr>
          <p:cNvPr id="3" name="Content Placeholder 2">
            <a:extLst>
              <a:ext uri="{FF2B5EF4-FFF2-40B4-BE49-F238E27FC236}">
                <a16:creationId xmlns:a16="http://schemas.microsoft.com/office/drawing/2014/main" xmlns="" id="{3FB6BAD7-DAE0-4915-967E-C681CF315A0B}"/>
              </a:ext>
            </a:extLst>
          </p:cNvPr>
          <p:cNvSpPr>
            <a:spLocks noGrp="1"/>
          </p:cNvSpPr>
          <p:nvPr>
            <p:ph idx="1"/>
          </p:nvPr>
        </p:nvSpPr>
        <p:spPr>
          <a:xfrm>
            <a:off x="351692" y="1463042"/>
            <a:ext cx="5180428" cy="4713923"/>
          </a:xfrm>
        </p:spPr>
        <p:txBody>
          <a:bodyPr>
            <a:normAutofit/>
          </a:bodyPr>
          <a:lstStyle/>
          <a:p>
            <a:pPr algn="just">
              <a:spcBef>
                <a:spcPts val="1800"/>
              </a:spcBef>
              <a:buClr>
                <a:srgbClr val="C00000"/>
              </a:buClr>
            </a:pPr>
            <a:r>
              <a:rPr lang="en-US" sz="2800" b="1" dirty="0"/>
              <a:t>Version Control:-</a:t>
            </a:r>
            <a:r>
              <a:rPr lang="en-US" sz="2800" dirty="0"/>
              <a:t> The version control for all documents submitted for approving authority shall have X.Y.Z format in which:- </a:t>
            </a:r>
          </a:p>
          <a:p>
            <a:pPr marL="1028700" lvl="1" indent="-571500" algn="just">
              <a:spcBef>
                <a:spcPts val="600"/>
              </a:spcBef>
              <a:buClr>
                <a:srgbClr val="C00000"/>
              </a:buClr>
              <a:buFont typeface="+mj-lt"/>
              <a:buAutoNum type="romanLcPeriod"/>
            </a:pPr>
            <a:r>
              <a:rPr lang="en-US" sz="2800" dirty="0"/>
              <a:t>X means KAVACH Version Control.</a:t>
            </a:r>
          </a:p>
          <a:p>
            <a:pPr marL="1028700" lvl="1" indent="-571500" algn="just">
              <a:spcBef>
                <a:spcPts val="600"/>
              </a:spcBef>
              <a:buClr>
                <a:srgbClr val="C00000"/>
              </a:buClr>
              <a:buFont typeface="+mj-lt"/>
              <a:buAutoNum type="romanLcPeriod"/>
            </a:pPr>
            <a:r>
              <a:rPr lang="en-US" sz="2800" dirty="0"/>
              <a:t>Y means SIP version control.</a:t>
            </a:r>
          </a:p>
          <a:p>
            <a:pPr marL="1028700" lvl="1" indent="-571500" algn="just">
              <a:spcBef>
                <a:spcPts val="600"/>
              </a:spcBef>
              <a:buClr>
                <a:srgbClr val="C00000"/>
              </a:buClr>
              <a:buFont typeface="+mj-lt"/>
              <a:buAutoNum type="romanLcPeriod"/>
            </a:pPr>
            <a:r>
              <a:rPr lang="en-US" sz="2800" dirty="0"/>
              <a:t>Z means Guidelines change or review comments control.</a:t>
            </a:r>
          </a:p>
          <a:p>
            <a:pPr algn="just">
              <a:spcBef>
                <a:spcPts val="1800"/>
              </a:spcBef>
              <a:buClr>
                <a:srgbClr val="C00000"/>
              </a:buClr>
            </a:pPr>
            <a:r>
              <a:rPr lang="en-US" sz="2800" dirty="0"/>
              <a:t>2.2	Reference SIP drawing numbers shall be mentioned on the layout.</a:t>
            </a:r>
          </a:p>
          <a:p>
            <a:pPr algn="just">
              <a:spcBef>
                <a:spcPts val="1800"/>
              </a:spcBef>
              <a:buClr>
                <a:srgbClr val="C00000"/>
              </a:buClr>
            </a:pPr>
            <a:endParaRPr lang="en-US" sz="2800" dirty="0"/>
          </a:p>
        </p:txBody>
      </p:sp>
      <p:pic>
        <p:nvPicPr>
          <p:cNvPr id="5" name="Picture 4">
            <a:extLst>
              <a:ext uri="{FF2B5EF4-FFF2-40B4-BE49-F238E27FC236}">
                <a16:creationId xmlns:a16="http://schemas.microsoft.com/office/drawing/2014/main" xmlns="" id="{25F875D3-3EB5-7E74-F5D5-384062500BDC}"/>
              </a:ext>
            </a:extLst>
          </p:cNvPr>
          <p:cNvPicPr>
            <a:picLocks noChangeAspect="1"/>
          </p:cNvPicPr>
          <p:nvPr/>
        </p:nvPicPr>
        <p:blipFill>
          <a:blip r:embed="rId2"/>
          <a:stretch>
            <a:fillRect/>
          </a:stretch>
        </p:blipFill>
        <p:spPr>
          <a:xfrm>
            <a:off x="5790307" y="1602828"/>
            <a:ext cx="6401693" cy="3286584"/>
          </a:xfrm>
          <a:prstGeom prst="rect">
            <a:avLst/>
          </a:prstGeom>
        </p:spPr>
      </p:pic>
    </p:spTree>
    <p:extLst>
      <p:ext uri="{BB962C8B-B14F-4D97-AF65-F5344CB8AC3E}">
        <p14:creationId xmlns:p14="http://schemas.microsoft.com/office/powerpoint/2010/main" val="1027672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6A9AD-7860-4679-B5D8-86E593F23ED7}"/>
              </a:ext>
            </a:extLst>
          </p:cNvPr>
          <p:cNvSpPr>
            <a:spLocks noGrp="1"/>
          </p:cNvSpPr>
          <p:nvPr>
            <p:ph type="title"/>
          </p:nvPr>
        </p:nvSpPr>
        <p:spPr/>
        <p:txBody>
          <a:bodyPr/>
          <a:lstStyle/>
          <a:p>
            <a:r>
              <a:rPr lang="en-IN" dirty="0"/>
              <a:t>RFID Tag Layout Guidelines </a:t>
            </a:r>
          </a:p>
        </p:txBody>
      </p:sp>
      <p:sp>
        <p:nvSpPr>
          <p:cNvPr id="3" name="Content Placeholder 2">
            <a:extLst>
              <a:ext uri="{FF2B5EF4-FFF2-40B4-BE49-F238E27FC236}">
                <a16:creationId xmlns:a16="http://schemas.microsoft.com/office/drawing/2014/main" xmlns="" id="{2FFD92B8-1712-4A84-9677-7CDB3C776724}"/>
              </a:ext>
            </a:extLst>
          </p:cNvPr>
          <p:cNvSpPr>
            <a:spLocks noGrp="1"/>
          </p:cNvSpPr>
          <p:nvPr>
            <p:ph idx="1"/>
          </p:nvPr>
        </p:nvSpPr>
        <p:spPr>
          <a:xfrm>
            <a:off x="201637" y="1600201"/>
            <a:ext cx="5894363" cy="4654295"/>
          </a:xfrm>
        </p:spPr>
        <p:txBody>
          <a:bodyPr>
            <a:normAutofit fontScale="92500" lnSpcReduction="20000"/>
          </a:bodyPr>
          <a:lstStyle/>
          <a:p>
            <a:pPr algn="just">
              <a:spcBef>
                <a:spcPts val="1800"/>
              </a:spcBef>
              <a:buClr>
                <a:srgbClr val="C00000"/>
              </a:buClr>
            </a:pPr>
            <a:r>
              <a:rPr lang="en-US" sz="2800" dirty="0"/>
              <a:t>Signature Block and revision history blocks shall be prepared as per the practices of User Railways.</a:t>
            </a:r>
          </a:p>
          <a:p>
            <a:pPr algn="just">
              <a:spcBef>
                <a:spcPts val="1800"/>
              </a:spcBef>
              <a:buClr>
                <a:srgbClr val="C00000"/>
              </a:buClr>
            </a:pPr>
            <a:r>
              <a:rPr lang="en-US" sz="2800" dirty="0"/>
              <a:t>Legends mentioning the notation used for the purpose of preparation of layout shall be specifically mentioned on the layout.</a:t>
            </a:r>
          </a:p>
          <a:p>
            <a:pPr algn="just">
              <a:spcBef>
                <a:spcPts val="1800"/>
              </a:spcBef>
              <a:buClr>
                <a:srgbClr val="C00000"/>
              </a:buClr>
            </a:pPr>
            <a:r>
              <a:rPr lang="en-US" sz="2800" dirty="0"/>
              <a:t>RFID tag-TIN layout need not be up to scale. If the layout is not per scale, the same shall be mentioned on the layout.</a:t>
            </a:r>
          </a:p>
          <a:p>
            <a:pPr algn="just">
              <a:spcBef>
                <a:spcPts val="1800"/>
              </a:spcBef>
              <a:buClr>
                <a:srgbClr val="C00000"/>
              </a:buClr>
            </a:pPr>
            <a:r>
              <a:rPr lang="en-US" sz="2800" dirty="0"/>
              <a:t>Absolute locations of tags, LC gates, signals and turnout switches, BSLB, Stop board shall be mentioned on the RFID layout.</a:t>
            </a:r>
          </a:p>
          <a:p>
            <a:pPr algn="just">
              <a:spcBef>
                <a:spcPts val="1800"/>
              </a:spcBef>
              <a:buClr>
                <a:srgbClr val="C00000"/>
              </a:buClr>
            </a:pPr>
            <a:r>
              <a:rPr lang="en-US" sz="2800" dirty="0"/>
              <a:t>Absolute location of Station center line shall be mentioned on the layout.</a:t>
            </a:r>
          </a:p>
          <a:p>
            <a:pPr marL="0" indent="0" algn="just">
              <a:spcBef>
                <a:spcPts val="1800"/>
              </a:spcBef>
              <a:buClr>
                <a:srgbClr val="C00000"/>
              </a:buClr>
              <a:buNone/>
            </a:pPr>
            <a:endParaRPr lang="en-US" sz="2800" dirty="0"/>
          </a:p>
        </p:txBody>
      </p:sp>
      <p:pic>
        <p:nvPicPr>
          <p:cNvPr id="5" name="Picture 4">
            <a:extLst>
              <a:ext uri="{FF2B5EF4-FFF2-40B4-BE49-F238E27FC236}">
                <a16:creationId xmlns:a16="http://schemas.microsoft.com/office/drawing/2014/main" xmlns="" id="{A772C293-A434-1750-8F15-761BF8A30C7C}"/>
              </a:ext>
            </a:extLst>
          </p:cNvPr>
          <p:cNvPicPr>
            <a:picLocks noChangeAspect="1"/>
          </p:cNvPicPr>
          <p:nvPr/>
        </p:nvPicPr>
        <p:blipFill>
          <a:blip r:embed="rId2"/>
          <a:stretch>
            <a:fillRect/>
          </a:stretch>
        </p:blipFill>
        <p:spPr>
          <a:xfrm>
            <a:off x="9915207" y="1269184"/>
            <a:ext cx="2276793" cy="1686160"/>
          </a:xfrm>
          <a:prstGeom prst="rect">
            <a:avLst/>
          </a:prstGeom>
        </p:spPr>
      </p:pic>
      <p:pic>
        <p:nvPicPr>
          <p:cNvPr id="6" name="Picture 5">
            <a:extLst>
              <a:ext uri="{FF2B5EF4-FFF2-40B4-BE49-F238E27FC236}">
                <a16:creationId xmlns:a16="http://schemas.microsoft.com/office/drawing/2014/main" xmlns="" id="{BFA37B71-6AE9-2C52-126E-CC6544FC494A}"/>
              </a:ext>
            </a:extLst>
          </p:cNvPr>
          <p:cNvPicPr>
            <a:picLocks noChangeAspect="1"/>
          </p:cNvPicPr>
          <p:nvPr/>
        </p:nvPicPr>
        <p:blipFill>
          <a:blip r:embed="rId3"/>
          <a:stretch>
            <a:fillRect/>
          </a:stretch>
        </p:blipFill>
        <p:spPr>
          <a:xfrm>
            <a:off x="6168568" y="1269184"/>
            <a:ext cx="3746639" cy="1923498"/>
          </a:xfrm>
          <a:prstGeom prst="rect">
            <a:avLst/>
          </a:prstGeom>
        </p:spPr>
      </p:pic>
      <p:pic>
        <p:nvPicPr>
          <p:cNvPr id="7" name="Picture 6">
            <a:extLst>
              <a:ext uri="{FF2B5EF4-FFF2-40B4-BE49-F238E27FC236}">
                <a16:creationId xmlns:a16="http://schemas.microsoft.com/office/drawing/2014/main" xmlns="" id="{26B65C5E-9172-33E1-7ABE-82728E877445}"/>
              </a:ext>
            </a:extLst>
          </p:cNvPr>
          <p:cNvPicPr>
            <a:picLocks noChangeAspect="1"/>
          </p:cNvPicPr>
          <p:nvPr/>
        </p:nvPicPr>
        <p:blipFill>
          <a:blip r:embed="rId4"/>
          <a:stretch>
            <a:fillRect/>
          </a:stretch>
        </p:blipFill>
        <p:spPr>
          <a:xfrm>
            <a:off x="6368291" y="3310126"/>
            <a:ext cx="5530632" cy="3040780"/>
          </a:xfrm>
          <a:prstGeom prst="rect">
            <a:avLst/>
          </a:prstGeom>
        </p:spPr>
      </p:pic>
    </p:spTree>
    <p:extLst>
      <p:ext uri="{BB962C8B-B14F-4D97-AF65-F5344CB8AC3E}">
        <p14:creationId xmlns:p14="http://schemas.microsoft.com/office/powerpoint/2010/main" val="215262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FA824-ADC1-495E-8A3B-B413461ADB8D}"/>
              </a:ext>
            </a:extLst>
          </p:cNvPr>
          <p:cNvSpPr>
            <a:spLocks noGrp="1"/>
          </p:cNvSpPr>
          <p:nvPr>
            <p:ph type="title"/>
          </p:nvPr>
        </p:nvSpPr>
        <p:spPr/>
        <p:txBody>
          <a:bodyPr/>
          <a:lstStyle/>
          <a:p>
            <a:r>
              <a:rPr lang="en-IN" dirty="0"/>
              <a:t>Track Identification Number (TIN)</a:t>
            </a:r>
          </a:p>
        </p:txBody>
      </p:sp>
      <p:sp>
        <p:nvSpPr>
          <p:cNvPr id="3" name="Content Placeholder 2">
            <a:extLst>
              <a:ext uri="{FF2B5EF4-FFF2-40B4-BE49-F238E27FC236}">
                <a16:creationId xmlns:a16="http://schemas.microsoft.com/office/drawing/2014/main" xmlns="" id="{59FCFA6E-B21B-4B1E-875B-15783A7D48A6}"/>
              </a:ext>
            </a:extLst>
          </p:cNvPr>
          <p:cNvSpPr>
            <a:spLocks noGrp="1"/>
          </p:cNvSpPr>
          <p:nvPr>
            <p:ph idx="1"/>
          </p:nvPr>
        </p:nvSpPr>
        <p:spPr>
          <a:xfrm>
            <a:off x="126609" y="1364566"/>
            <a:ext cx="11859066" cy="4937760"/>
          </a:xfrm>
        </p:spPr>
        <p:txBody>
          <a:bodyPr>
            <a:normAutofit/>
          </a:bodyPr>
          <a:lstStyle/>
          <a:p>
            <a:pPr algn="just">
              <a:lnSpc>
                <a:spcPct val="100000"/>
              </a:lnSpc>
              <a:spcBef>
                <a:spcPts val="1800"/>
              </a:spcBef>
              <a:buClr>
                <a:srgbClr val="C00000"/>
              </a:buClr>
            </a:pPr>
            <a:r>
              <a:rPr lang="en-US" dirty="0"/>
              <a:t> </a:t>
            </a:r>
            <a:r>
              <a:rPr lang="en-US" sz="2800" dirty="0"/>
              <a:t>Each track shall have designated Track Identification Number (TIN). </a:t>
            </a:r>
          </a:p>
          <a:p>
            <a:pPr algn="just">
              <a:lnSpc>
                <a:spcPct val="100000"/>
              </a:lnSpc>
              <a:spcBef>
                <a:spcPts val="1800"/>
              </a:spcBef>
              <a:buClr>
                <a:srgbClr val="C00000"/>
              </a:buClr>
            </a:pPr>
            <a:r>
              <a:rPr lang="en-US" sz="2800" dirty="0"/>
              <a:t>A single TIN section shall be represented using a single color. The TINS in vicinity shall be represented in different colors.</a:t>
            </a:r>
          </a:p>
          <a:p>
            <a:pPr algn="just">
              <a:lnSpc>
                <a:spcPct val="100000"/>
              </a:lnSpc>
              <a:spcBef>
                <a:spcPts val="1800"/>
              </a:spcBef>
              <a:buClr>
                <a:srgbClr val="C00000"/>
              </a:buClr>
            </a:pPr>
            <a:r>
              <a:rPr lang="en-US" sz="2800" dirty="0"/>
              <a:t>Non-TCAS territory shall be represented through white color. </a:t>
            </a:r>
          </a:p>
          <a:p>
            <a:pPr algn="just">
              <a:lnSpc>
                <a:spcPct val="100000"/>
              </a:lnSpc>
              <a:spcBef>
                <a:spcPts val="1800"/>
              </a:spcBef>
              <a:buClr>
                <a:srgbClr val="C00000"/>
              </a:buClr>
            </a:pPr>
            <a:r>
              <a:rPr lang="en-US" sz="2800" dirty="0"/>
              <a:t>The TIN layouts thus prepared, shall permit all the train movements allowed in a section as per Table of Control / Selection Table. TINs shall be allotted in such a manner not to inhibit permissible simultaneous movements</a:t>
            </a:r>
            <a:endParaRPr lang="en-IN" sz="2800" dirty="0"/>
          </a:p>
          <a:p>
            <a:pPr algn="just">
              <a:lnSpc>
                <a:spcPct val="100000"/>
              </a:lnSpc>
              <a:spcBef>
                <a:spcPts val="1800"/>
              </a:spcBef>
              <a:buClr>
                <a:srgbClr val="C00000"/>
              </a:buClr>
            </a:pPr>
            <a:r>
              <a:rPr lang="en-US" sz="2800" dirty="0"/>
              <a:t>Each Block section shall have single unique designated TIN. Each line in the station section having berthing portion shall have different TINs. </a:t>
            </a:r>
            <a:endParaRPr lang="en-IN" sz="2800" dirty="0"/>
          </a:p>
        </p:txBody>
      </p:sp>
    </p:spTree>
    <p:extLst>
      <p:ext uri="{BB962C8B-B14F-4D97-AF65-F5344CB8AC3E}">
        <p14:creationId xmlns:p14="http://schemas.microsoft.com/office/powerpoint/2010/main" val="3665063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FA824-ADC1-495E-8A3B-B413461ADB8D}"/>
              </a:ext>
            </a:extLst>
          </p:cNvPr>
          <p:cNvSpPr>
            <a:spLocks noGrp="1"/>
          </p:cNvSpPr>
          <p:nvPr>
            <p:ph type="title"/>
          </p:nvPr>
        </p:nvSpPr>
        <p:spPr/>
        <p:txBody>
          <a:bodyPr/>
          <a:lstStyle/>
          <a:p>
            <a:r>
              <a:rPr lang="en-IN" dirty="0"/>
              <a:t>Track Identification Number (TIN)</a:t>
            </a:r>
          </a:p>
        </p:txBody>
      </p:sp>
      <p:sp>
        <p:nvSpPr>
          <p:cNvPr id="3" name="Content Placeholder 2">
            <a:extLst>
              <a:ext uri="{FF2B5EF4-FFF2-40B4-BE49-F238E27FC236}">
                <a16:creationId xmlns:a16="http://schemas.microsoft.com/office/drawing/2014/main" xmlns="" id="{59FCFA6E-B21B-4B1E-875B-15783A7D48A6}"/>
              </a:ext>
            </a:extLst>
          </p:cNvPr>
          <p:cNvSpPr>
            <a:spLocks noGrp="1"/>
          </p:cNvSpPr>
          <p:nvPr>
            <p:ph idx="1"/>
          </p:nvPr>
        </p:nvSpPr>
        <p:spPr>
          <a:xfrm>
            <a:off x="126609" y="1364566"/>
            <a:ext cx="11859066" cy="4937760"/>
          </a:xfrm>
        </p:spPr>
        <p:txBody>
          <a:bodyPr>
            <a:normAutofit/>
          </a:bodyPr>
          <a:lstStyle/>
          <a:p>
            <a:pPr algn="just">
              <a:lnSpc>
                <a:spcPct val="100000"/>
              </a:lnSpc>
              <a:spcBef>
                <a:spcPts val="1800"/>
              </a:spcBef>
              <a:buClr>
                <a:srgbClr val="C00000"/>
              </a:buClr>
            </a:pPr>
            <a:r>
              <a:rPr lang="en-US" sz="2800" dirty="0"/>
              <a:t>Each Block section shall have single unique designated TIN. Each line in the station section having berthing portion shall have different TINs. </a:t>
            </a:r>
          </a:p>
          <a:p>
            <a:pPr algn="just">
              <a:lnSpc>
                <a:spcPct val="100000"/>
              </a:lnSpc>
              <a:spcBef>
                <a:spcPts val="1800"/>
              </a:spcBef>
              <a:buClr>
                <a:srgbClr val="C00000"/>
              </a:buClr>
            </a:pPr>
            <a:r>
              <a:rPr lang="en-US" sz="2800" dirty="0"/>
              <a:t>Each berthing track in the station shall have an unique TIN. </a:t>
            </a:r>
            <a:endParaRPr lang="en-IN" sz="2800" dirty="0"/>
          </a:p>
        </p:txBody>
      </p:sp>
      <p:pic>
        <p:nvPicPr>
          <p:cNvPr id="5" name="Picture 4">
            <a:extLst>
              <a:ext uri="{FF2B5EF4-FFF2-40B4-BE49-F238E27FC236}">
                <a16:creationId xmlns:a16="http://schemas.microsoft.com/office/drawing/2014/main" xmlns="" id="{EDC70960-0DED-12DB-CD48-9163875348AC}"/>
              </a:ext>
            </a:extLst>
          </p:cNvPr>
          <p:cNvPicPr>
            <a:picLocks noChangeAspect="1"/>
          </p:cNvPicPr>
          <p:nvPr/>
        </p:nvPicPr>
        <p:blipFill>
          <a:blip r:embed="rId2"/>
          <a:stretch>
            <a:fillRect/>
          </a:stretch>
        </p:blipFill>
        <p:spPr>
          <a:xfrm>
            <a:off x="1788522" y="2948734"/>
            <a:ext cx="7008006" cy="3909266"/>
          </a:xfrm>
          <a:prstGeom prst="rect">
            <a:avLst/>
          </a:prstGeom>
        </p:spPr>
      </p:pic>
    </p:spTree>
    <p:extLst>
      <p:ext uri="{BB962C8B-B14F-4D97-AF65-F5344CB8AC3E}">
        <p14:creationId xmlns:p14="http://schemas.microsoft.com/office/powerpoint/2010/main" val="3097626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C422F-E725-4B57-B3C9-716EA8168853}"/>
              </a:ext>
            </a:extLst>
          </p:cNvPr>
          <p:cNvSpPr>
            <a:spLocks noGrp="1"/>
          </p:cNvSpPr>
          <p:nvPr>
            <p:ph type="title"/>
          </p:nvPr>
        </p:nvSpPr>
        <p:spPr/>
        <p:txBody>
          <a:bodyPr/>
          <a:lstStyle/>
          <a:p>
            <a:r>
              <a:rPr lang="en-US" dirty="0"/>
              <a:t>RFID Introduction</a:t>
            </a:r>
            <a:endParaRPr lang="en-IN" dirty="0"/>
          </a:p>
        </p:txBody>
      </p:sp>
      <p:sp>
        <p:nvSpPr>
          <p:cNvPr id="3" name="Content Placeholder 2">
            <a:extLst>
              <a:ext uri="{FF2B5EF4-FFF2-40B4-BE49-F238E27FC236}">
                <a16:creationId xmlns:a16="http://schemas.microsoft.com/office/drawing/2014/main" xmlns="" id="{A511D7BB-FE92-4429-AA6C-BB0031BA58F2}"/>
              </a:ext>
            </a:extLst>
          </p:cNvPr>
          <p:cNvSpPr>
            <a:spLocks noGrp="1"/>
          </p:cNvSpPr>
          <p:nvPr>
            <p:ph idx="1"/>
          </p:nvPr>
        </p:nvSpPr>
        <p:spPr>
          <a:xfrm>
            <a:off x="253219" y="1603719"/>
            <a:ext cx="11760591" cy="4135901"/>
          </a:xfrm>
        </p:spPr>
        <p:txBody>
          <a:bodyPr>
            <a:normAutofit/>
          </a:bodyPr>
          <a:lstStyle/>
          <a:p>
            <a:pPr algn="just">
              <a:spcBef>
                <a:spcPts val="1800"/>
              </a:spcBef>
              <a:buClr>
                <a:srgbClr val="C00000"/>
              </a:buClr>
            </a:pPr>
            <a:r>
              <a:rPr lang="en-US" sz="2800" dirty="0"/>
              <a:t>RFID Tags shall be fitted on track in station section, point zones, near Signals &amp; track in block </a:t>
            </a:r>
            <a:r>
              <a:rPr lang="en-US" sz="2800" u="sng" dirty="0"/>
              <a:t>section for giving Trackside information to Loco TCAS unit</a:t>
            </a:r>
            <a:r>
              <a:rPr lang="en-US" sz="2800" dirty="0"/>
              <a:t>.</a:t>
            </a:r>
          </a:p>
          <a:p>
            <a:pPr algn="just">
              <a:spcBef>
                <a:spcPts val="1800"/>
              </a:spcBef>
              <a:buClr>
                <a:srgbClr val="C00000"/>
              </a:buClr>
            </a:pPr>
            <a:r>
              <a:rPr lang="en-US" sz="2800" dirty="0"/>
              <a:t>RFID Tags at all the places shall be duplicated with identical information related to operations.</a:t>
            </a:r>
          </a:p>
          <a:p>
            <a:pPr algn="just">
              <a:spcBef>
                <a:spcPts val="1800"/>
              </a:spcBef>
              <a:buClr>
                <a:srgbClr val="C00000"/>
              </a:buClr>
            </a:pPr>
            <a:r>
              <a:rPr lang="en-US" sz="2800" dirty="0"/>
              <a:t>Each Loco KAVACH unit shall have two RFID READERS </a:t>
            </a:r>
          </a:p>
          <a:p>
            <a:pPr algn="just">
              <a:spcBef>
                <a:spcPts val="1800"/>
              </a:spcBef>
              <a:buClr>
                <a:srgbClr val="C00000"/>
              </a:buClr>
            </a:pPr>
            <a:r>
              <a:rPr lang="en-US" sz="2800" dirty="0"/>
              <a:t>When Loco KAVACH unit RFID reader passes over RFID tag, RFID tag shall transmit the programmed data to RFID reader. </a:t>
            </a:r>
          </a:p>
          <a:p>
            <a:pPr algn="just">
              <a:spcBef>
                <a:spcPts val="1800"/>
              </a:spcBef>
              <a:buClr>
                <a:srgbClr val="C00000"/>
              </a:buClr>
            </a:pPr>
            <a:r>
              <a:rPr lang="en-US" sz="2800" dirty="0"/>
              <a:t>Loco unit shall act as per the information received from even one RFID tag out of duplicated tags. </a:t>
            </a:r>
          </a:p>
        </p:txBody>
      </p:sp>
    </p:spTree>
    <p:extLst>
      <p:ext uri="{BB962C8B-B14F-4D97-AF65-F5344CB8AC3E}">
        <p14:creationId xmlns:p14="http://schemas.microsoft.com/office/powerpoint/2010/main" val="1285534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87CD6-EBCC-4FA5-B0F2-A88861796F61}"/>
              </a:ext>
            </a:extLst>
          </p:cNvPr>
          <p:cNvSpPr>
            <a:spLocks noGrp="1"/>
          </p:cNvSpPr>
          <p:nvPr>
            <p:ph type="title"/>
          </p:nvPr>
        </p:nvSpPr>
        <p:spPr/>
        <p:txBody>
          <a:bodyPr/>
          <a:lstStyle/>
          <a:p>
            <a:r>
              <a:rPr lang="en-IN" dirty="0"/>
              <a:t>Track Identification Number (TIN)</a:t>
            </a:r>
          </a:p>
        </p:txBody>
      </p:sp>
      <p:sp>
        <p:nvSpPr>
          <p:cNvPr id="3" name="Content Placeholder 2">
            <a:extLst>
              <a:ext uri="{FF2B5EF4-FFF2-40B4-BE49-F238E27FC236}">
                <a16:creationId xmlns:a16="http://schemas.microsoft.com/office/drawing/2014/main" xmlns="" id="{E7A8E8D8-2E30-4269-9E6D-AFCF0374E0DD}"/>
              </a:ext>
            </a:extLst>
          </p:cNvPr>
          <p:cNvSpPr>
            <a:spLocks noGrp="1"/>
          </p:cNvSpPr>
          <p:nvPr>
            <p:ph idx="1"/>
          </p:nvPr>
        </p:nvSpPr>
        <p:spPr>
          <a:xfrm>
            <a:off x="98475" y="1431953"/>
            <a:ext cx="12093526" cy="2170784"/>
          </a:xfrm>
        </p:spPr>
        <p:txBody>
          <a:bodyPr>
            <a:normAutofit/>
          </a:bodyPr>
          <a:lstStyle/>
          <a:p>
            <a:pPr algn="just">
              <a:lnSpc>
                <a:spcPct val="100000"/>
              </a:lnSpc>
              <a:spcBef>
                <a:spcPts val="1800"/>
              </a:spcBef>
              <a:buClr>
                <a:srgbClr val="C00000"/>
              </a:buClr>
            </a:pPr>
            <a:r>
              <a:rPr lang="en-US" sz="2800" dirty="0" smtClean="0"/>
              <a:t>Tag </a:t>
            </a:r>
            <a:r>
              <a:rPr lang="en-US" sz="2800" dirty="0"/>
              <a:t>numbers (values in the range of 1 – 1023) and TIN numbers (values in the range of 1-255) shall be allotted by the user Railways. Sufficient spares for future needs shall be taken into consideration while allotting the </a:t>
            </a:r>
            <a:r>
              <a:rPr lang="en-US" sz="2800" dirty="0" smtClean="0"/>
              <a:t>numbers</a:t>
            </a:r>
            <a:r>
              <a:rPr lang="en-US" sz="2800" dirty="0"/>
              <a:t>. The allotted numbers shall also be mentioned on the RFID tag-TIN layout. </a:t>
            </a:r>
          </a:p>
          <a:p>
            <a:pPr algn="just">
              <a:lnSpc>
                <a:spcPct val="100000"/>
              </a:lnSpc>
              <a:spcBef>
                <a:spcPts val="1800"/>
              </a:spcBef>
              <a:buClr>
                <a:srgbClr val="C00000"/>
              </a:buClr>
            </a:pPr>
            <a:endParaRPr lang="en-IN" sz="2800" dirty="0"/>
          </a:p>
        </p:txBody>
      </p:sp>
      <p:sp>
        <p:nvSpPr>
          <p:cNvPr id="7" name="TextBox 6">
            <a:extLst>
              <a:ext uri="{FF2B5EF4-FFF2-40B4-BE49-F238E27FC236}">
                <a16:creationId xmlns:a16="http://schemas.microsoft.com/office/drawing/2014/main" xmlns="" id="{B62DF6AF-6E2F-A10D-0C1B-6205C94F3084}"/>
              </a:ext>
            </a:extLst>
          </p:cNvPr>
          <p:cNvSpPr txBox="1"/>
          <p:nvPr/>
        </p:nvSpPr>
        <p:spPr>
          <a:xfrm>
            <a:off x="93726" y="3658623"/>
            <a:ext cx="6149340" cy="1292662"/>
          </a:xfrm>
          <a:prstGeom prst="rect">
            <a:avLst/>
          </a:prstGeom>
          <a:noFill/>
        </p:spPr>
        <p:txBody>
          <a:bodyPr wrap="square">
            <a:spAutoFit/>
          </a:bodyPr>
          <a:lstStyle/>
          <a:p>
            <a:pPr marL="182563" indent="-182563" algn="just">
              <a:buClr>
                <a:srgbClr val="C00000"/>
              </a:buClr>
              <a:buFont typeface="Arial" panose="020B0604020202020204" pitchFamily="34" charset="0"/>
              <a:buChar char="•"/>
            </a:pPr>
            <a:r>
              <a:rPr lang="en-US" sz="2600" dirty="0">
                <a:latin typeface="Gabriola" panose="04040605051002020D02" pitchFamily="82" charset="0"/>
              </a:rPr>
              <a:t>For facilitating common loop reception when loco is standing between shunt signal and advance starter, TIN shall be bifurcated</a:t>
            </a:r>
          </a:p>
        </p:txBody>
      </p:sp>
      <p:pic>
        <p:nvPicPr>
          <p:cNvPr id="9" name="Picture 8">
            <a:extLst>
              <a:ext uri="{FF2B5EF4-FFF2-40B4-BE49-F238E27FC236}">
                <a16:creationId xmlns:a16="http://schemas.microsoft.com/office/drawing/2014/main" xmlns="" id="{14CB8D9E-0E8C-E80D-FC85-837299515055}"/>
              </a:ext>
            </a:extLst>
          </p:cNvPr>
          <p:cNvPicPr>
            <a:picLocks noChangeAspect="1"/>
          </p:cNvPicPr>
          <p:nvPr/>
        </p:nvPicPr>
        <p:blipFill>
          <a:blip r:embed="rId2"/>
          <a:stretch>
            <a:fillRect/>
          </a:stretch>
        </p:blipFill>
        <p:spPr>
          <a:xfrm>
            <a:off x="6702552" y="3602737"/>
            <a:ext cx="5270221" cy="2436110"/>
          </a:xfrm>
          <a:prstGeom prst="rect">
            <a:avLst/>
          </a:prstGeom>
        </p:spPr>
      </p:pic>
      <p:grpSp>
        <p:nvGrpSpPr>
          <p:cNvPr id="14" name="Group 13"/>
          <p:cNvGrpSpPr/>
          <p:nvPr/>
        </p:nvGrpSpPr>
        <p:grpSpPr>
          <a:xfrm>
            <a:off x="6463558" y="3640693"/>
            <a:ext cx="3110756" cy="1854671"/>
            <a:chOff x="6463558" y="3640693"/>
            <a:chExt cx="3110756" cy="1854671"/>
          </a:xfrm>
        </p:grpSpPr>
        <p:grpSp>
          <p:nvGrpSpPr>
            <p:cNvPr id="12" name="Group 11"/>
            <p:cNvGrpSpPr/>
            <p:nvPr/>
          </p:nvGrpSpPr>
          <p:grpSpPr>
            <a:xfrm>
              <a:off x="6463558" y="3640693"/>
              <a:ext cx="2133596" cy="1854671"/>
              <a:chOff x="6418733" y="3658623"/>
              <a:chExt cx="2133596" cy="1854671"/>
            </a:xfrm>
          </p:grpSpPr>
          <p:cxnSp>
            <p:nvCxnSpPr>
              <p:cNvPr id="8" name="Straight Arrow Connector 7"/>
              <p:cNvCxnSpPr/>
              <p:nvPr/>
            </p:nvCxnSpPr>
            <p:spPr>
              <a:xfrm flipH="1" flipV="1">
                <a:off x="7395882" y="3658623"/>
                <a:ext cx="1156447" cy="1854671"/>
              </a:xfrm>
              <a:prstGeom prst="straightConnector1">
                <a:avLst/>
              </a:prstGeom>
              <a:ln w="635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418733" y="3676553"/>
                <a:ext cx="986118" cy="0"/>
              </a:xfrm>
              <a:prstGeom prst="line">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flipH="1">
              <a:off x="8588196" y="5477434"/>
              <a:ext cx="986118" cy="0"/>
            </a:xfrm>
            <a:prstGeom prst="line">
              <a:avLst/>
            </a:prstGeom>
            <a:ln w="635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pic>
        <p:nvPicPr>
          <p:cNvPr id="1029" name="Picture 5" descr="Trains coloring pages » Free &amp; Printable » Train coloring she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7212" y="3781425"/>
            <a:ext cx="568085" cy="34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04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C2756-870C-48FA-B39F-9FD5D76CE683}"/>
              </a:ext>
            </a:extLst>
          </p:cNvPr>
          <p:cNvSpPr>
            <a:spLocks noGrp="1"/>
          </p:cNvSpPr>
          <p:nvPr>
            <p:ph type="title"/>
          </p:nvPr>
        </p:nvSpPr>
        <p:spPr/>
        <p:txBody>
          <a:bodyPr>
            <a:normAutofit/>
          </a:bodyPr>
          <a:lstStyle/>
          <a:p>
            <a:r>
              <a:rPr lang="en-IN" dirty="0"/>
              <a:t>Allocation of TINs :</a:t>
            </a:r>
          </a:p>
        </p:txBody>
      </p:sp>
      <p:sp>
        <p:nvSpPr>
          <p:cNvPr id="3" name="Content Placeholder 2">
            <a:extLst>
              <a:ext uri="{FF2B5EF4-FFF2-40B4-BE49-F238E27FC236}">
                <a16:creationId xmlns:a16="http://schemas.microsoft.com/office/drawing/2014/main" xmlns="" id="{92201A25-BD32-4E4D-B5B0-FBB26723A3C3}"/>
              </a:ext>
            </a:extLst>
          </p:cNvPr>
          <p:cNvSpPr>
            <a:spLocks noGrp="1"/>
          </p:cNvSpPr>
          <p:nvPr>
            <p:ph idx="1"/>
          </p:nvPr>
        </p:nvSpPr>
        <p:spPr>
          <a:xfrm>
            <a:off x="225084" y="1305343"/>
            <a:ext cx="11760591" cy="1423790"/>
          </a:xfrm>
        </p:spPr>
        <p:txBody>
          <a:bodyPr>
            <a:normAutofit/>
          </a:bodyPr>
          <a:lstStyle/>
          <a:p>
            <a:pPr algn="just">
              <a:lnSpc>
                <a:spcPct val="100000"/>
              </a:lnSpc>
              <a:spcBef>
                <a:spcPts val="1800"/>
              </a:spcBef>
              <a:buClr>
                <a:srgbClr val="C00000"/>
              </a:buClr>
            </a:pPr>
            <a:r>
              <a:rPr lang="en-IN" sz="3000" dirty="0" smtClean="0"/>
              <a:t>TIN </a:t>
            </a:r>
            <a:r>
              <a:rPr lang="en-IN" sz="3000" dirty="0"/>
              <a:t>demarcation to be done at points joining the two Main lines.</a:t>
            </a:r>
            <a:r>
              <a:rPr lang="en-IN" sz="3200" dirty="0"/>
              <a:t> TIN demarcation to be done at points with overlap.</a:t>
            </a:r>
          </a:p>
          <a:p>
            <a:pPr algn="just">
              <a:lnSpc>
                <a:spcPct val="100000"/>
              </a:lnSpc>
              <a:spcBef>
                <a:spcPts val="1800"/>
              </a:spcBef>
              <a:buClr>
                <a:srgbClr val="C00000"/>
              </a:buClr>
            </a:pPr>
            <a:endParaRPr lang="en-IN" sz="3000" dirty="0"/>
          </a:p>
          <a:p>
            <a:endParaRPr lang="en-IN" dirty="0"/>
          </a:p>
        </p:txBody>
      </p:sp>
      <p:pic>
        <p:nvPicPr>
          <p:cNvPr id="7" name="Picture 6">
            <a:extLst>
              <a:ext uri="{FF2B5EF4-FFF2-40B4-BE49-F238E27FC236}">
                <a16:creationId xmlns:a16="http://schemas.microsoft.com/office/drawing/2014/main" xmlns="" id="{48224238-1A7B-CDB1-E8E9-1250465A67BE}"/>
              </a:ext>
            </a:extLst>
          </p:cNvPr>
          <p:cNvPicPr>
            <a:picLocks noChangeAspect="1"/>
          </p:cNvPicPr>
          <p:nvPr/>
        </p:nvPicPr>
        <p:blipFill>
          <a:blip r:embed="rId2"/>
          <a:stretch>
            <a:fillRect/>
          </a:stretch>
        </p:blipFill>
        <p:spPr>
          <a:xfrm>
            <a:off x="2693778" y="2729133"/>
            <a:ext cx="7008006" cy="3909266"/>
          </a:xfrm>
          <a:prstGeom prst="rect">
            <a:avLst/>
          </a:prstGeom>
        </p:spPr>
      </p:pic>
    </p:spTree>
    <p:extLst>
      <p:ext uri="{BB962C8B-B14F-4D97-AF65-F5344CB8AC3E}">
        <p14:creationId xmlns:p14="http://schemas.microsoft.com/office/powerpoint/2010/main" val="168189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FB7E6-4E45-42AD-AE96-C35D929FEABF}"/>
              </a:ext>
            </a:extLst>
          </p:cNvPr>
          <p:cNvSpPr>
            <a:spLocks noGrp="1"/>
          </p:cNvSpPr>
          <p:nvPr>
            <p:ph type="title"/>
          </p:nvPr>
        </p:nvSpPr>
        <p:spPr/>
        <p:txBody>
          <a:bodyPr/>
          <a:lstStyle/>
          <a:p>
            <a:r>
              <a:rPr lang="en-IN" dirty="0"/>
              <a:t>Allocation of TINs :</a:t>
            </a:r>
          </a:p>
        </p:txBody>
      </p:sp>
      <p:sp>
        <p:nvSpPr>
          <p:cNvPr id="3" name="Content Placeholder 2">
            <a:extLst>
              <a:ext uri="{FF2B5EF4-FFF2-40B4-BE49-F238E27FC236}">
                <a16:creationId xmlns:a16="http://schemas.microsoft.com/office/drawing/2014/main" xmlns="" id="{38AE0E37-E138-4E21-9096-7EE1A06940B6}"/>
              </a:ext>
            </a:extLst>
          </p:cNvPr>
          <p:cNvSpPr>
            <a:spLocks noGrp="1"/>
          </p:cNvSpPr>
          <p:nvPr>
            <p:ph idx="1"/>
          </p:nvPr>
        </p:nvSpPr>
        <p:spPr>
          <a:xfrm>
            <a:off x="211016" y="1305343"/>
            <a:ext cx="11873133" cy="987692"/>
          </a:xfrm>
        </p:spPr>
        <p:txBody>
          <a:bodyPr/>
          <a:lstStyle/>
          <a:p>
            <a:pPr algn="just">
              <a:lnSpc>
                <a:spcPct val="100000"/>
              </a:lnSpc>
              <a:spcBef>
                <a:spcPts val="1800"/>
              </a:spcBef>
              <a:buClr>
                <a:srgbClr val="C00000"/>
              </a:buClr>
            </a:pPr>
            <a:r>
              <a:rPr lang="en-IN" sz="2800" dirty="0"/>
              <a:t>No TIN demarcation to be done at points without overlap</a:t>
            </a:r>
          </a:p>
          <a:p>
            <a:endParaRPr lang="en-IN" dirty="0"/>
          </a:p>
        </p:txBody>
      </p:sp>
      <p:pic>
        <p:nvPicPr>
          <p:cNvPr id="5" name="Picture 4">
            <a:extLst>
              <a:ext uri="{FF2B5EF4-FFF2-40B4-BE49-F238E27FC236}">
                <a16:creationId xmlns:a16="http://schemas.microsoft.com/office/drawing/2014/main" xmlns="" id="{4B2C5D1F-33A7-4576-1092-7195F600C54C}"/>
              </a:ext>
            </a:extLst>
          </p:cNvPr>
          <p:cNvPicPr>
            <a:picLocks noChangeAspect="1"/>
          </p:cNvPicPr>
          <p:nvPr/>
        </p:nvPicPr>
        <p:blipFill>
          <a:blip r:embed="rId2"/>
          <a:stretch>
            <a:fillRect/>
          </a:stretch>
        </p:blipFill>
        <p:spPr>
          <a:xfrm>
            <a:off x="2300586" y="2400094"/>
            <a:ext cx="7008006" cy="3909266"/>
          </a:xfrm>
          <a:prstGeom prst="rect">
            <a:avLst/>
          </a:prstGeom>
        </p:spPr>
      </p:pic>
    </p:spTree>
    <p:extLst>
      <p:ext uri="{BB962C8B-B14F-4D97-AF65-F5344CB8AC3E}">
        <p14:creationId xmlns:p14="http://schemas.microsoft.com/office/powerpoint/2010/main" val="194647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0C887-0B52-491B-B0C1-52C2B87B2933}"/>
              </a:ext>
            </a:extLst>
          </p:cNvPr>
          <p:cNvSpPr>
            <a:spLocks noGrp="1"/>
          </p:cNvSpPr>
          <p:nvPr>
            <p:ph type="title"/>
          </p:nvPr>
        </p:nvSpPr>
        <p:spPr/>
        <p:txBody>
          <a:bodyPr/>
          <a:lstStyle/>
          <a:p>
            <a:r>
              <a:rPr lang="en-IN" dirty="0"/>
              <a:t>Allocation of TINs :</a:t>
            </a:r>
          </a:p>
        </p:txBody>
      </p:sp>
      <p:sp>
        <p:nvSpPr>
          <p:cNvPr id="3" name="Content Placeholder 2">
            <a:extLst>
              <a:ext uri="{FF2B5EF4-FFF2-40B4-BE49-F238E27FC236}">
                <a16:creationId xmlns:a16="http://schemas.microsoft.com/office/drawing/2014/main" xmlns="" id="{90C060E9-9446-4A52-8289-5BBA0E2D2A0F}"/>
              </a:ext>
            </a:extLst>
          </p:cNvPr>
          <p:cNvSpPr>
            <a:spLocks noGrp="1"/>
          </p:cNvSpPr>
          <p:nvPr>
            <p:ph idx="1"/>
          </p:nvPr>
        </p:nvSpPr>
        <p:spPr>
          <a:xfrm>
            <a:off x="239152" y="1347548"/>
            <a:ext cx="11718387" cy="1128369"/>
          </a:xfrm>
        </p:spPr>
        <p:txBody>
          <a:bodyPr/>
          <a:lstStyle/>
          <a:p>
            <a:pPr marL="228600" lvl="1" algn="just" fontAlgn="base">
              <a:lnSpc>
                <a:spcPct val="100000"/>
              </a:lnSpc>
              <a:spcBef>
                <a:spcPts val="1800"/>
              </a:spcBef>
              <a:buClr>
                <a:srgbClr val="C00000"/>
              </a:buClr>
            </a:pPr>
            <a:r>
              <a:rPr lang="en-IN" sz="2800" dirty="0"/>
              <a:t>In cases where parallel movement is possible, TINs shall be assigned in such a way that movement in one line do not restrict movement along the other lines. </a:t>
            </a:r>
          </a:p>
          <a:p>
            <a:endParaRPr lang="en-IN" dirty="0"/>
          </a:p>
        </p:txBody>
      </p:sp>
      <p:pic>
        <p:nvPicPr>
          <p:cNvPr id="4" name="Picture 3">
            <a:extLst>
              <a:ext uri="{FF2B5EF4-FFF2-40B4-BE49-F238E27FC236}">
                <a16:creationId xmlns:a16="http://schemas.microsoft.com/office/drawing/2014/main" xmlns="" id="{20ED5DB7-4C84-42EF-B302-1BE32881BDE9}"/>
              </a:ext>
            </a:extLst>
          </p:cNvPr>
          <p:cNvPicPr/>
          <p:nvPr/>
        </p:nvPicPr>
        <p:blipFill>
          <a:blip r:embed="rId2"/>
          <a:stretch>
            <a:fillRect/>
          </a:stretch>
        </p:blipFill>
        <p:spPr>
          <a:xfrm>
            <a:off x="417756" y="2399619"/>
            <a:ext cx="10470638" cy="4296606"/>
          </a:xfrm>
          <a:prstGeom prst="rect">
            <a:avLst/>
          </a:prstGeom>
        </p:spPr>
      </p:pic>
    </p:spTree>
    <p:extLst>
      <p:ext uri="{BB962C8B-B14F-4D97-AF65-F5344CB8AC3E}">
        <p14:creationId xmlns:p14="http://schemas.microsoft.com/office/powerpoint/2010/main" val="957097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94924-1158-4E5F-8C49-2F01E415F434}"/>
              </a:ext>
            </a:extLst>
          </p:cNvPr>
          <p:cNvSpPr>
            <a:spLocks noGrp="1"/>
          </p:cNvSpPr>
          <p:nvPr>
            <p:ph type="title"/>
          </p:nvPr>
        </p:nvSpPr>
        <p:spPr/>
        <p:txBody>
          <a:bodyPr/>
          <a:lstStyle/>
          <a:p>
            <a:r>
              <a:rPr lang="en-IN" dirty="0"/>
              <a:t>Allocation of TINs :</a:t>
            </a:r>
          </a:p>
        </p:txBody>
      </p:sp>
      <p:sp>
        <p:nvSpPr>
          <p:cNvPr id="3" name="Content Placeholder 2">
            <a:extLst>
              <a:ext uri="{FF2B5EF4-FFF2-40B4-BE49-F238E27FC236}">
                <a16:creationId xmlns:a16="http://schemas.microsoft.com/office/drawing/2014/main" xmlns="" id="{BAAA0E27-6692-471C-9BF1-2C4193EE5DC9}"/>
              </a:ext>
            </a:extLst>
          </p:cNvPr>
          <p:cNvSpPr>
            <a:spLocks noGrp="1"/>
          </p:cNvSpPr>
          <p:nvPr>
            <p:ph idx="1"/>
          </p:nvPr>
        </p:nvSpPr>
        <p:spPr>
          <a:xfrm>
            <a:off x="196948" y="1305344"/>
            <a:ext cx="11873132" cy="1015827"/>
          </a:xfrm>
        </p:spPr>
        <p:txBody>
          <a:bodyPr/>
          <a:lstStyle/>
          <a:p>
            <a:pPr marL="228600" lvl="1" algn="just" fontAlgn="base">
              <a:lnSpc>
                <a:spcPct val="100000"/>
              </a:lnSpc>
              <a:spcBef>
                <a:spcPts val="1800"/>
              </a:spcBef>
              <a:buClr>
                <a:srgbClr val="C00000"/>
              </a:buClr>
            </a:pPr>
            <a:r>
              <a:rPr lang="en-IN" sz="2800" dirty="0"/>
              <a:t>In cases where Exit tags are provided with two sets of Normal tags, TIN shall not be assigned up to the second Normal tag which marks the entry into TCAS territory.</a:t>
            </a:r>
          </a:p>
          <a:p>
            <a:endParaRPr lang="en-IN" dirty="0"/>
          </a:p>
        </p:txBody>
      </p:sp>
      <p:pic>
        <p:nvPicPr>
          <p:cNvPr id="4" name="Picture 3">
            <a:extLst>
              <a:ext uri="{FF2B5EF4-FFF2-40B4-BE49-F238E27FC236}">
                <a16:creationId xmlns:a16="http://schemas.microsoft.com/office/drawing/2014/main" xmlns="" id="{18204525-72E2-477F-BC44-E0107AAE68FD}"/>
              </a:ext>
            </a:extLst>
          </p:cNvPr>
          <p:cNvPicPr/>
          <p:nvPr/>
        </p:nvPicPr>
        <p:blipFill>
          <a:blip r:embed="rId2"/>
          <a:stretch>
            <a:fillRect/>
          </a:stretch>
        </p:blipFill>
        <p:spPr>
          <a:xfrm>
            <a:off x="1533280" y="2475915"/>
            <a:ext cx="8539188" cy="3076745"/>
          </a:xfrm>
          <a:prstGeom prst="rect">
            <a:avLst/>
          </a:prstGeom>
        </p:spPr>
      </p:pic>
    </p:spTree>
    <p:extLst>
      <p:ext uri="{BB962C8B-B14F-4D97-AF65-F5344CB8AC3E}">
        <p14:creationId xmlns:p14="http://schemas.microsoft.com/office/powerpoint/2010/main" val="20053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2BED7-7988-413F-8FB2-FCEE36D30877}"/>
              </a:ext>
            </a:extLst>
          </p:cNvPr>
          <p:cNvSpPr>
            <a:spLocks noGrp="1"/>
          </p:cNvSpPr>
          <p:nvPr>
            <p:ph type="title"/>
          </p:nvPr>
        </p:nvSpPr>
        <p:spPr/>
        <p:txBody>
          <a:bodyPr/>
          <a:lstStyle/>
          <a:p>
            <a:r>
              <a:rPr lang="en-IN" dirty="0"/>
              <a:t>Allocation of TINs :</a:t>
            </a:r>
          </a:p>
        </p:txBody>
      </p:sp>
      <p:sp>
        <p:nvSpPr>
          <p:cNvPr id="3" name="Content Placeholder 2">
            <a:extLst>
              <a:ext uri="{FF2B5EF4-FFF2-40B4-BE49-F238E27FC236}">
                <a16:creationId xmlns:a16="http://schemas.microsoft.com/office/drawing/2014/main" xmlns="" id="{AC210470-6911-40DB-B8C9-C5292007B01E}"/>
              </a:ext>
            </a:extLst>
          </p:cNvPr>
          <p:cNvSpPr>
            <a:spLocks noGrp="1"/>
          </p:cNvSpPr>
          <p:nvPr>
            <p:ph idx="1"/>
          </p:nvPr>
        </p:nvSpPr>
        <p:spPr>
          <a:xfrm>
            <a:off x="168812" y="1305344"/>
            <a:ext cx="11887200" cy="1494129"/>
          </a:xfrm>
        </p:spPr>
        <p:txBody>
          <a:bodyPr>
            <a:normAutofit/>
          </a:bodyPr>
          <a:lstStyle/>
          <a:p>
            <a:pPr marL="228600" lvl="1" algn="just" fontAlgn="base">
              <a:lnSpc>
                <a:spcPct val="100000"/>
              </a:lnSpc>
              <a:spcBef>
                <a:spcPts val="1800"/>
              </a:spcBef>
              <a:buClr>
                <a:srgbClr val="C00000"/>
              </a:buClr>
            </a:pPr>
            <a:r>
              <a:rPr lang="en-IN" sz="2800" dirty="0"/>
              <a:t>It shall be ensured that a Normal Tag is placed at a distance of 150m to 200m after Advance Starter in Double line and at a distance of 100m to 150m after Advance Starter in Single line which notifies the Loco TCAS about entry into Block section. </a:t>
            </a:r>
          </a:p>
        </p:txBody>
      </p:sp>
      <p:pic>
        <p:nvPicPr>
          <p:cNvPr id="4" name="Picture 3">
            <a:extLst>
              <a:ext uri="{FF2B5EF4-FFF2-40B4-BE49-F238E27FC236}">
                <a16:creationId xmlns:a16="http://schemas.microsoft.com/office/drawing/2014/main" xmlns="" id="{A58EDB48-4D64-4B94-84FF-A585B4801B2D}"/>
              </a:ext>
            </a:extLst>
          </p:cNvPr>
          <p:cNvPicPr/>
          <p:nvPr/>
        </p:nvPicPr>
        <p:blipFill>
          <a:blip r:embed="rId2"/>
          <a:stretch>
            <a:fillRect/>
          </a:stretch>
        </p:blipFill>
        <p:spPr>
          <a:xfrm>
            <a:off x="656906" y="2799471"/>
            <a:ext cx="9865727" cy="3744351"/>
          </a:xfrm>
          <a:prstGeom prst="rect">
            <a:avLst/>
          </a:prstGeom>
        </p:spPr>
      </p:pic>
    </p:spTree>
    <p:extLst>
      <p:ext uri="{BB962C8B-B14F-4D97-AF65-F5344CB8AC3E}">
        <p14:creationId xmlns:p14="http://schemas.microsoft.com/office/powerpoint/2010/main" val="145338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A7D78-64B4-4184-855B-40DE386AC10C}"/>
              </a:ext>
            </a:extLst>
          </p:cNvPr>
          <p:cNvSpPr>
            <a:spLocks noGrp="1"/>
          </p:cNvSpPr>
          <p:nvPr>
            <p:ph type="title"/>
          </p:nvPr>
        </p:nvSpPr>
        <p:spPr/>
        <p:txBody>
          <a:bodyPr/>
          <a:lstStyle/>
          <a:p>
            <a:r>
              <a:rPr lang="en-IN" dirty="0"/>
              <a:t>Allocation of TINs :</a:t>
            </a:r>
          </a:p>
        </p:txBody>
      </p:sp>
      <p:sp>
        <p:nvSpPr>
          <p:cNvPr id="3" name="Content Placeholder 2">
            <a:extLst>
              <a:ext uri="{FF2B5EF4-FFF2-40B4-BE49-F238E27FC236}">
                <a16:creationId xmlns:a16="http://schemas.microsoft.com/office/drawing/2014/main" xmlns="" id="{AB9451CE-AB09-4991-AF4A-27B0FC478F3C}"/>
              </a:ext>
            </a:extLst>
          </p:cNvPr>
          <p:cNvSpPr>
            <a:spLocks noGrp="1"/>
          </p:cNvSpPr>
          <p:nvPr>
            <p:ph idx="1"/>
          </p:nvPr>
        </p:nvSpPr>
        <p:spPr>
          <a:xfrm>
            <a:off x="253218" y="1305344"/>
            <a:ext cx="11774659" cy="1494129"/>
          </a:xfrm>
        </p:spPr>
        <p:txBody>
          <a:bodyPr>
            <a:normAutofit/>
          </a:bodyPr>
          <a:lstStyle/>
          <a:p>
            <a:pPr marL="228600" lvl="1" algn="just" fontAlgn="base">
              <a:lnSpc>
                <a:spcPct val="100000"/>
              </a:lnSpc>
              <a:spcBef>
                <a:spcPts val="1800"/>
              </a:spcBef>
              <a:buClr>
                <a:srgbClr val="C00000"/>
              </a:buClr>
            </a:pPr>
            <a:r>
              <a:rPr lang="en-IN" sz="2800" dirty="0"/>
              <a:t>In addition to the signals, the permanent End of authority locations like Stop board, Block section limit board and end of berthing tracks(usually provided with shunt signals) are to be provided with Signal foot tag .</a:t>
            </a:r>
          </a:p>
        </p:txBody>
      </p:sp>
      <p:pic>
        <p:nvPicPr>
          <p:cNvPr id="4" name="Picture 3">
            <a:extLst>
              <a:ext uri="{FF2B5EF4-FFF2-40B4-BE49-F238E27FC236}">
                <a16:creationId xmlns:a16="http://schemas.microsoft.com/office/drawing/2014/main" xmlns="" id="{C6F63CF7-09B8-4BB0-963D-1ACD02C456AB}"/>
              </a:ext>
            </a:extLst>
          </p:cNvPr>
          <p:cNvPicPr/>
          <p:nvPr/>
        </p:nvPicPr>
        <p:blipFill>
          <a:blip r:embed="rId2"/>
          <a:stretch>
            <a:fillRect/>
          </a:stretch>
        </p:blipFill>
        <p:spPr>
          <a:xfrm>
            <a:off x="1332411" y="2799471"/>
            <a:ext cx="8740311" cy="3664633"/>
          </a:xfrm>
          <a:prstGeom prst="rect">
            <a:avLst/>
          </a:prstGeom>
        </p:spPr>
      </p:pic>
    </p:spTree>
    <p:extLst>
      <p:ext uri="{BB962C8B-B14F-4D97-AF65-F5344CB8AC3E}">
        <p14:creationId xmlns:p14="http://schemas.microsoft.com/office/powerpoint/2010/main" val="2671575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2A8C8-459F-4F52-BB65-A21DA3DB9289}"/>
              </a:ext>
            </a:extLst>
          </p:cNvPr>
          <p:cNvSpPr>
            <a:spLocks noGrp="1"/>
          </p:cNvSpPr>
          <p:nvPr>
            <p:ph type="title"/>
          </p:nvPr>
        </p:nvSpPr>
        <p:spPr/>
        <p:txBody>
          <a:bodyPr/>
          <a:lstStyle/>
          <a:p>
            <a:r>
              <a:rPr lang="en-US" dirty="0"/>
              <a:t>Role of RFID tags</a:t>
            </a:r>
            <a:endParaRPr lang="en-IN" dirty="0"/>
          </a:p>
        </p:txBody>
      </p:sp>
      <p:sp>
        <p:nvSpPr>
          <p:cNvPr id="3" name="Content Placeholder 2">
            <a:extLst>
              <a:ext uri="{FF2B5EF4-FFF2-40B4-BE49-F238E27FC236}">
                <a16:creationId xmlns:a16="http://schemas.microsoft.com/office/drawing/2014/main" xmlns="" id="{2216BB4D-1FDA-49A6-BBD4-F3B5B18A1172}"/>
              </a:ext>
            </a:extLst>
          </p:cNvPr>
          <p:cNvSpPr>
            <a:spLocks noGrp="1"/>
          </p:cNvSpPr>
          <p:nvPr>
            <p:ph idx="1"/>
          </p:nvPr>
        </p:nvSpPr>
        <p:spPr>
          <a:xfrm>
            <a:off x="211016" y="1305344"/>
            <a:ext cx="11774659" cy="4871621"/>
          </a:xfrm>
        </p:spPr>
        <p:txBody>
          <a:bodyPr/>
          <a:lstStyle/>
          <a:p>
            <a:pPr algn="just">
              <a:buClr>
                <a:srgbClr val="C00000"/>
              </a:buClr>
            </a:pPr>
            <a:r>
              <a:rPr lang="en-US" dirty="0"/>
              <a:t>If two consecutive Normal RFID tags are not read , either due to tags missing or due to any other reason, Loco TCAS shall switch from Full supervision mode to Limited supervision mode.</a:t>
            </a:r>
          </a:p>
          <a:p>
            <a:pPr algn="just">
              <a:buClr>
                <a:srgbClr val="C00000"/>
              </a:buClr>
            </a:pPr>
            <a:r>
              <a:rPr lang="en-US" dirty="0"/>
              <a:t>If Loco TCAS unit reads the TCAS exit tag (non-TCAS territory), it shall stop the radio communication and shall switch to Staff Responsible mode. </a:t>
            </a:r>
          </a:p>
          <a:p>
            <a:pPr algn="just">
              <a:buClr>
                <a:srgbClr val="C00000"/>
              </a:buClr>
            </a:pPr>
            <a:r>
              <a:rPr lang="en-US" dirty="0"/>
              <a:t>On start-up or restart, the Loco unit shall assume movement of direction as undefined. It shall be derived, when Loco/Train has passed two RFID tags with Absolute location.</a:t>
            </a:r>
          </a:p>
          <a:p>
            <a:pPr algn="just">
              <a:buClr>
                <a:srgbClr val="C00000"/>
              </a:buClr>
            </a:pPr>
            <a:r>
              <a:rPr lang="en-US" dirty="0"/>
              <a:t>If Absolute location value is incrementing, it shall be treated as Nominal direction. If Absolute location is decrementing, it shall be treated as Reverse direction.</a:t>
            </a:r>
            <a:endParaRPr lang="en-IN" dirty="0"/>
          </a:p>
        </p:txBody>
      </p:sp>
    </p:spTree>
    <p:extLst>
      <p:ext uri="{BB962C8B-B14F-4D97-AF65-F5344CB8AC3E}">
        <p14:creationId xmlns:p14="http://schemas.microsoft.com/office/powerpoint/2010/main" val="2822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BAE0B9D-CF07-49D0-90A8-21DFDD9FCC50}"/>
              </a:ext>
            </a:extLst>
          </p:cNvPr>
          <p:cNvSpPr>
            <a:spLocks noGrp="1"/>
          </p:cNvSpPr>
          <p:nvPr>
            <p:ph type="title"/>
          </p:nvPr>
        </p:nvSpPr>
        <p:spPr/>
        <p:txBody>
          <a:bodyPr/>
          <a:lstStyle/>
          <a:p>
            <a:r>
              <a:rPr lang="en-US" dirty="0" smtClean="0"/>
              <a:t>Summary of  RFID tags</a:t>
            </a:r>
            <a:endParaRPr lang="en-IN" dirty="0"/>
          </a:p>
        </p:txBody>
      </p:sp>
      <p:graphicFrame>
        <p:nvGraphicFramePr>
          <p:cNvPr id="4" name="Table 3">
            <a:extLst>
              <a:ext uri="{FF2B5EF4-FFF2-40B4-BE49-F238E27FC236}">
                <a16:creationId xmlns:a16="http://schemas.microsoft.com/office/drawing/2014/main" xmlns="" id="{E711A482-0739-4EAA-A2A5-B3045D3EA3FD}"/>
              </a:ext>
            </a:extLst>
          </p:cNvPr>
          <p:cNvGraphicFramePr>
            <a:graphicFrameLocks noGrp="1"/>
          </p:cNvGraphicFramePr>
          <p:nvPr>
            <p:extLst>
              <p:ext uri="{D42A27DB-BD31-4B8C-83A1-F6EECF244321}">
                <p14:modId xmlns:p14="http://schemas.microsoft.com/office/powerpoint/2010/main" val="862598685"/>
              </p:ext>
            </p:extLst>
          </p:nvPr>
        </p:nvGraphicFramePr>
        <p:xfrm>
          <a:off x="363416" y="1288731"/>
          <a:ext cx="11465169" cy="5526104"/>
        </p:xfrm>
        <a:graphic>
          <a:graphicData uri="http://schemas.openxmlformats.org/drawingml/2006/table">
            <a:tbl>
              <a:tblPr firstRow="1" bandRow="1">
                <a:tableStyleId>{5940675A-B579-460E-94D1-54222C63F5DA}</a:tableStyleId>
              </a:tblPr>
              <a:tblGrid>
                <a:gridCol w="874542">
                  <a:extLst>
                    <a:ext uri="{9D8B030D-6E8A-4147-A177-3AD203B41FA5}">
                      <a16:colId xmlns:a16="http://schemas.microsoft.com/office/drawing/2014/main" xmlns="" val="20000"/>
                    </a:ext>
                  </a:extLst>
                </a:gridCol>
                <a:gridCol w="2489981">
                  <a:extLst>
                    <a:ext uri="{9D8B030D-6E8A-4147-A177-3AD203B41FA5}">
                      <a16:colId xmlns:a16="http://schemas.microsoft.com/office/drawing/2014/main" xmlns="" val="20001"/>
                    </a:ext>
                  </a:extLst>
                </a:gridCol>
                <a:gridCol w="8100646">
                  <a:extLst>
                    <a:ext uri="{9D8B030D-6E8A-4147-A177-3AD203B41FA5}">
                      <a16:colId xmlns:a16="http://schemas.microsoft.com/office/drawing/2014/main" xmlns="" val="20002"/>
                    </a:ext>
                  </a:extLst>
                </a:gridCol>
              </a:tblGrid>
              <a:tr h="365800">
                <a:tc>
                  <a:txBody>
                    <a:bodyPr/>
                    <a:lstStyle/>
                    <a:p>
                      <a:pPr algn="just"/>
                      <a:r>
                        <a:rPr lang="en-US" sz="2200" dirty="0" err="1">
                          <a:latin typeface="Gabriola" panose="04040605051002020D02" pitchFamily="82" charset="0"/>
                        </a:rPr>
                        <a:t>Sl.No</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Type of Tag</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Function</a:t>
                      </a:r>
                      <a:endParaRPr lang="en-IN" sz="2200" dirty="0">
                        <a:latin typeface="Gabriola" panose="04040605051002020D02" pitchFamily="82" charset="0"/>
                      </a:endParaRPr>
                    </a:p>
                  </a:txBody>
                  <a:tcPr marL="91442" marR="91442" marT="45725" marB="45725"/>
                </a:tc>
                <a:extLst>
                  <a:ext uri="{0D108BD9-81ED-4DB2-BD59-A6C34878D82A}">
                    <a16:rowId xmlns:a16="http://schemas.microsoft.com/office/drawing/2014/main" xmlns="" val="10000"/>
                  </a:ext>
                </a:extLst>
              </a:tr>
              <a:tr h="540029">
                <a:tc>
                  <a:txBody>
                    <a:bodyPr/>
                    <a:lstStyle/>
                    <a:p>
                      <a:pPr marL="0" indent="0" algn="just">
                        <a:buFont typeface="+mj-lt"/>
                        <a:buNone/>
                      </a:pPr>
                      <a:r>
                        <a:rPr lang="en-US" sz="2200" dirty="0">
                          <a:latin typeface="Gabriola" panose="04040605051002020D02" pitchFamily="82" charset="0"/>
                        </a:rPr>
                        <a:t>1</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Normal Tag</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tc>
                  <a:txBody>
                    <a:bodyPr/>
                    <a:lstStyle/>
                    <a:p>
                      <a:pPr algn="just"/>
                      <a:r>
                        <a:rPr lang="en-US" sz="2200" kern="1200" dirty="0">
                          <a:effectLst/>
                          <a:latin typeface="Gabriola" panose="04040605051002020D02" pitchFamily="82" charset="0"/>
                        </a:rPr>
                        <a:t>The maximum distance between the two normal tags shall not be more than 1000m. Each Normal tag shall be linked to next two normal  tags in both the directions</a:t>
                      </a:r>
                      <a:r>
                        <a:rPr lang="en-US" sz="2200" dirty="0">
                          <a:latin typeface="Gabriola" panose="04040605051002020D02" pitchFamily="82" charset="0"/>
                        </a:rPr>
                        <a:t> </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extLst>
                  <a:ext uri="{0D108BD9-81ED-4DB2-BD59-A6C34878D82A}">
                    <a16:rowId xmlns:a16="http://schemas.microsoft.com/office/drawing/2014/main" xmlns="" val="10001"/>
                  </a:ext>
                </a:extLst>
              </a:tr>
              <a:tr h="455110">
                <a:tc>
                  <a:txBody>
                    <a:bodyPr/>
                    <a:lstStyle/>
                    <a:p>
                      <a:pPr marL="0" indent="0" algn="just">
                        <a:buFont typeface="+mj-lt"/>
                        <a:buNone/>
                      </a:pPr>
                      <a:r>
                        <a:rPr lang="en-US" sz="2200" dirty="0">
                          <a:latin typeface="Gabriola" panose="04040605051002020D02" pitchFamily="82" charset="0"/>
                        </a:rPr>
                        <a:t>2</a:t>
                      </a:r>
                    </a:p>
                  </a:txBody>
                  <a:tcPr marL="91442" marR="91442" marT="45725" marB="45725"/>
                </a:tc>
                <a:tc>
                  <a:txBody>
                    <a:bodyPr/>
                    <a:lstStyle/>
                    <a:p>
                      <a:pPr algn="just"/>
                      <a:r>
                        <a:rPr lang="en-US" sz="2200" dirty="0">
                          <a:latin typeface="Gabriola" panose="04040605051002020D02" pitchFamily="82" charset="0"/>
                        </a:rPr>
                        <a:t>Signal Foot Tag</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tc>
                  <a:txBody>
                    <a:bodyPr/>
                    <a:lstStyle/>
                    <a:p>
                      <a:pPr marL="0" lvl="0" indent="0" algn="just" defTabSz="685800" eaLnBrk="1" hangingPunct="1">
                        <a:lnSpc>
                          <a:spcPct val="115000"/>
                        </a:lnSpc>
                        <a:buClr>
                          <a:srgbClr val="000000"/>
                        </a:buClr>
                        <a:buFont typeface="Symbol" panose="05050102010706020507" pitchFamily="18" charset="2"/>
                        <a:buNone/>
                      </a:pPr>
                      <a:r>
                        <a:rPr lang="en-IN" altLang="en-US" sz="2200" dirty="0">
                          <a:latin typeface="Gabriola" panose="04040605051002020D02" pitchFamily="82" charset="0"/>
                        </a:rPr>
                        <a:t>To indicate the Signal Foot to the Approaching train If loco crosses this without MA, loco enters into Trip mode</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extLst>
                  <a:ext uri="{0D108BD9-81ED-4DB2-BD59-A6C34878D82A}">
                    <a16:rowId xmlns:a16="http://schemas.microsoft.com/office/drawing/2014/main" xmlns="" val="10002"/>
                  </a:ext>
                </a:extLst>
              </a:tr>
              <a:tr h="615261">
                <a:tc>
                  <a:txBody>
                    <a:bodyPr/>
                    <a:lstStyle/>
                    <a:p>
                      <a:pPr marL="0" indent="0" algn="just">
                        <a:buFont typeface="+mj-lt"/>
                        <a:buNone/>
                      </a:pPr>
                      <a:r>
                        <a:rPr lang="en-US" sz="2200" dirty="0">
                          <a:latin typeface="Gabriola" panose="04040605051002020D02" pitchFamily="82" charset="0"/>
                        </a:rPr>
                        <a:t>3</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Signal Approach</a:t>
                      </a:r>
                      <a:endParaRPr lang="en-US" sz="2200" b="1" dirty="0">
                        <a:solidFill>
                          <a:srgbClr val="C00000"/>
                        </a:solidFill>
                        <a:latin typeface="Gabriola" panose="04040605051002020D02" pitchFamily="82" charset="0"/>
                        <a:cs typeface="Arial" panose="020B0604020202020204" pitchFamily="34" charset="0"/>
                      </a:endParaRPr>
                    </a:p>
                  </a:txBody>
                  <a:tcPr marL="91442" marR="91442" marT="45725" marB="45725"/>
                </a:tc>
                <a:tc>
                  <a:txBody>
                    <a:bodyPr/>
                    <a:lstStyle/>
                    <a:p>
                      <a:pPr marL="0" algn="just" defTabSz="914400" rtl="0" eaLnBrk="1" latinLnBrk="0" hangingPunct="1"/>
                      <a:r>
                        <a:rPr lang="en-US" sz="2200" kern="1200" dirty="0">
                          <a:effectLst/>
                          <a:latin typeface="Gabriola" panose="04040605051002020D02" pitchFamily="82" charset="0"/>
                        </a:rPr>
                        <a:t>At Signal approach, N tags shall be provided before the approach of (typically 150 ~ 250m) every signal post to correct the odometry error </a:t>
                      </a:r>
                      <a:endParaRPr lang="en-IN" sz="2200" b="1" i="0" kern="1200" dirty="0">
                        <a:solidFill>
                          <a:srgbClr val="C00000"/>
                        </a:solidFill>
                        <a:effectLst/>
                        <a:latin typeface="Gabriola" panose="04040605051002020D02" pitchFamily="82" charset="0"/>
                        <a:ea typeface="+mn-ea"/>
                        <a:cs typeface="Arial" panose="020B0604020202020204" pitchFamily="34" charset="0"/>
                      </a:endParaRPr>
                    </a:p>
                  </a:txBody>
                  <a:tcPr marL="91442" marR="91442" marT="45725" marB="45725"/>
                </a:tc>
                <a:extLst>
                  <a:ext uri="{0D108BD9-81ED-4DB2-BD59-A6C34878D82A}">
                    <a16:rowId xmlns:a16="http://schemas.microsoft.com/office/drawing/2014/main" xmlns="" val="10003"/>
                  </a:ext>
                </a:extLst>
              </a:tr>
              <a:tr h="386651">
                <a:tc>
                  <a:txBody>
                    <a:bodyPr/>
                    <a:lstStyle/>
                    <a:p>
                      <a:pPr marL="0" indent="0" algn="just">
                        <a:buFont typeface="+mj-lt"/>
                        <a:buNone/>
                      </a:pPr>
                      <a:r>
                        <a:rPr lang="en-US" sz="2200" dirty="0">
                          <a:latin typeface="Gabriola" panose="04040605051002020D02" pitchFamily="82" charset="0"/>
                        </a:rPr>
                        <a:t>4</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TIN Discrimination Tag</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tc>
                  <a:txBody>
                    <a:bodyPr/>
                    <a:lstStyle/>
                    <a:p>
                      <a:pPr marL="0" algn="just" defTabSz="914400" rtl="0" eaLnBrk="1" latinLnBrk="0" hangingPunct="1"/>
                      <a:r>
                        <a:rPr lang="en-US" sz="2200" kern="1200" dirty="0">
                          <a:effectLst/>
                          <a:latin typeface="Gabriola" panose="04040605051002020D02" pitchFamily="82" charset="0"/>
                        </a:rPr>
                        <a:t>shall be used to indicate change in the TIN of track section. Normally it will be placed at turnouts. </a:t>
                      </a:r>
                      <a:endParaRPr lang="en-IN" sz="2200" b="1" i="0" kern="1200" dirty="0">
                        <a:solidFill>
                          <a:srgbClr val="C00000"/>
                        </a:solidFill>
                        <a:effectLst/>
                        <a:latin typeface="Gabriola" panose="04040605051002020D02" pitchFamily="82" charset="0"/>
                        <a:ea typeface="+mn-ea"/>
                        <a:cs typeface="Arial" panose="020B0604020202020204" pitchFamily="34" charset="0"/>
                      </a:endParaRPr>
                    </a:p>
                  </a:txBody>
                  <a:tcPr marL="91442" marR="91442" marT="45725" marB="45725"/>
                </a:tc>
                <a:extLst>
                  <a:ext uri="{0D108BD9-81ED-4DB2-BD59-A6C34878D82A}">
                    <a16:rowId xmlns:a16="http://schemas.microsoft.com/office/drawing/2014/main" xmlns="" val="10004"/>
                  </a:ext>
                </a:extLst>
              </a:tr>
              <a:tr h="347472">
                <a:tc>
                  <a:txBody>
                    <a:bodyPr/>
                    <a:lstStyle/>
                    <a:p>
                      <a:pPr marL="0" indent="0" algn="just">
                        <a:buFont typeface="+mj-lt"/>
                        <a:buNone/>
                      </a:pPr>
                      <a:r>
                        <a:rPr lang="en-US" sz="2200" dirty="0">
                          <a:latin typeface="Gabriola" panose="04040605051002020D02" pitchFamily="82" charset="0"/>
                        </a:rPr>
                        <a:t>5</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LC</a:t>
                      </a:r>
                      <a:r>
                        <a:rPr lang="en-US" sz="2200" baseline="0" dirty="0">
                          <a:latin typeface="Gabriola" panose="04040605051002020D02" pitchFamily="82" charset="0"/>
                        </a:rPr>
                        <a:t> Gate Tag</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tc>
                  <a:txBody>
                    <a:bodyPr/>
                    <a:lstStyle/>
                    <a:p>
                      <a:pPr algn="just"/>
                      <a:r>
                        <a:rPr lang="en-US" sz="2200" kern="1200" dirty="0">
                          <a:effectLst/>
                          <a:latin typeface="Gabriola" panose="04040605051002020D02" pitchFamily="82" charset="0"/>
                        </a:rPr>
                        <a:t>shall be provided at both sides of LC gate at</a:t>
                      </a:r>
                      <a:r>
                        <a:rPr lang="en-US" sz="2200" kern="1200" baseline="0" dirty="0">
                          <a:effectLst/>
                          <a:latin typeface="Gabriola" panose="04040605051002020D02" pitchFamily="82" charset="0"/>
                        </a:rPr>
                        <a:t> around 600 to 850 Mts</a:t>
                      </a:r>
                      <a:endParaRPr lang="en-IN" sz="2200" b="1" i="0" kern="1200" dirty="0">
                        <a:solidFill>
                          <a:srgbClr val="C00000"/>
                        </a:solidFill>
                        <a:effectLst/>
                        <a:latin typeface="Gabriola" panose="04040605051002020D02" pitchFamily="82" charset="0"/>
                        <a:ea typeface="+mn-ea"/>
                        <a:cs typeface="Arial" panose="020B0604020202020204" pitchFamily="34" charset="0"/>
                      </a:endParaRPr>
                    </a:p>
                  </a:txBody>
                  <a:tcPr marL="91442" marR="91442" marT="45725" marB="45725"/>
                </a:tc>
                <a:extLst>
                  <a:ext uri="{0D108BD9-81ED-4DB2-BD59-A6C34878D82A}">
                    <a16:rowId xmlns:a16="http://schemas.microsoft.com/office/drawing/2014/main" xmlns="" val="10005"/>
                  </a:ext>
                </a:extLst>
              </a:tr>
              <a:tr h="960110">
                <a:tc>
                  <a:txBody>
                    <a:bodyPr/>
                    <a:lstStyle/>
                    <a:p>
                      <a:pPr marL="0" indent="0" algn="just">
                        <a:buFont typeface="+mj-lt"/>
                        <a:buNone/>
                      </a:pPr>
                      <a:r>
                        <a:rPr lang="en-US" sz="2200" dirty="0">
                          <a:latin typeface="Gabriola" panose="04040605051002020D02" pitchFamily="82" charset="0"/>
                        </a:rPr>
                        <a:t>6</a:t>
                      </a:r>
                      <a:endParaRPr lang="en-IN" sz="2200" dirty="0">
                        <a:latin typeface="Gabriola" panose="04040605051002020D02" pitchFamily="82" charset="0"/>
                      </a:endParaRPr>
                    </a:p>
                  </a:txBody>
                  <a:tcPr marL="91442" marR="91442" marT="45725" marB="45725"/>
                </a:tc>
                <a:tc>
                  <a:txBody>
                    <a:bodyPr/>
                    <a:lstStyle/>
                    <a:p>
                      <a:pPr algn="just"/>
                      <a:r>
                        <a:rPr lang="en-US" sz="2200" dirty="0">
                          <a:latin typeface="Gabriola" panose="04040605051002020D02" pitchFamily="82" charset="0"/>
                        </a:rPr>
                        <a:t>Adjustment  junction</a:t>
                      </a:r>
                      <a:r>
                        <a:rPr lang="en-US" sz="2200" baseline="0" dirty="0">
                          <a:latin typeface="Gabriola" panose="04040605051002020D02" pitchFamily="82" charset="0"/>
                        </a:rPr>
                        <a:t> Tag</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tc>
                  <a:txBody>
                    <a:bodyPr/>
                    <a:lstStyle/>
                    <a:p>
                      <a:pPr algn="just"/>
                      <a:r>
                        <a:rPr lang="en-US" sz="2200" kern="1200" dirty="0">
                          <a:effectLst/>
                          <a:latin typeface="Gabriola" panose="04040605051002020D02" pitchFamily="82" charset="0"/>
                        </a:rPr>
                        <a:t>Shall be used to adjust the absolute location in the block section. Junction tag shall be provided, at the junction stations to correct the absolute location. Junction tag data shall not be used</a:t>
                      </a:r>
                      <a:r>
                        <a:rPr lang="en-US" sz="2200" kern="1200" baseline="0" dirty="0">
                          <a:effectLst/>
                          <a:latin typeface="Gabriola" panose="04040605051002020D02" pitchFamily="82" charset="0"/>
                        </a:rPr>
                        <a:t> </a:t>
                      </a:r>
                      <a:r>
                        <a:rPr lang="en-US" sz="2200" kern="1200" dirty="0">
                          <a:effectLst/>
                          <a:latin typeface="Gabriola" panose="04040605051002020D02" pitchFamily="82" charset="0"/>
                        </a:rPr>
                        <a:t>to determine the train direction movement such as Nominal or Reverse</a:t>
                      </a:r>
                      <a:endParaRPr lang="en-IN" sz="2200" b="1" dirty="0">
                        <a:solidFill>
                          <a:srgbClr val="C00000"/>
                        </a:solidFill>
                        <a:latin typeface="Gabriola" panose="04040605051002020D02" pitchFamily="82" charset="0"/>
                        <a:cs typeface="Arial" panose="020B0604020202020204" pitchFamily="34" charset="0"/>
                      </a:endParaRPr>
                    </a:p>
                  </a:txBody>
                  <a:tcPr marL="91442" marR="91442" marT="45725" marB="45725"/>
                </a:tc>
                <a:extLst>
                  <a:ext uri="{0D108BD9-81ED-4DB2-BD59-A6C34878D82A}">
                    <a16:rowId xmlns:a16="http://schemas.microsoft.com/office/drawing/2014/main" xmlns="" val="10006"/>
                  </a:ext>
                </a:extLst>
              </a:tr>
              <a:tr h="381800">
                <a:tc>
                  <a:txBody>
                    <a:bodyPr/>
                    <a:lstStyle/>
                    <a:p>
                      <a:pPr marL="0" indent="0" algn="just">
                        <a:buFont typeface="+mj-lt"/>
                        <a:buNone/>
                      </a:pPr>
                      <a:r>
                        <a:rPr lang="en-US" sz="2200" dirty="0">
                          <a:latin typeface="Gabriola" panose="04040605051002020D02" pitchFamily="82" charset="0"/>
                        </a:rPr>
                        <a:t>7</a:t>
                      </a:r>
                      <a:endParaRPr lang="en-IN" sz="2200" dirty="0">
                        <a:latin typeface="Gabriola" panose="04040605051002020D02" pitchFamily="82" charset="0"/>
                      </a:endParaRPr>
                    </a:p>
                  </a:txBody>
                  <a:tcPr marL="91442" marR="91442" marT="45725" marB="45725"/>
                </a:tc>
                <a:tc>
                  <a:txBody>
                    <a:bodyPr/>
                    <a:lstStyle/>
                    <a:p>
                      <a:pPr marL="0" algn="just" defTabSz="914400" rtl="0" eaLnBrk="1" latinLnBrk="0" hangingPunct="1"/>
                      <a:r>
                        <a:rPr lang="en-US" sz="2200" kern="1200" dirty="0">
                          <a:effectLst/>
                          <a:latin typeface="Gabriola" panose="04040605051002020D02" pitchFamily="82" charset="0"/>
                        </a:rPr>
                        <a:t>Exit Tags</a:t>
                      </a:r>
                      <a:endParaRPr lang="en-IN" sz="2200" b="1" i="0" kern="1200" dirty="0">
                        <a:solidFill>
                          <a:srgbClr val="C00000"/>
                        </a:solidFill>
                        <a:effectLst/>
                        <a:latin typeface="Gabriola" panose="04040605051002020D02" pitchFamily="82" charset="0"/>
                        <a:ea typeface="+mn-ea"/>
                        <a:cs typeface="Arial" panose="020B0604020202020204" pitchFamily="34" charset="0"/>
                      </a:endParaRPr>
                    </a:p>
                  </a:txBody>
                  <a:tcPr marL="91442" marR="91442" marT="45725" marB="45725"/>
                </a:tc>
                <a:tc>
                  <a:txBody>
                    <a:bodyPr/>
                    <a:lstStyle/>
                    <a:p>
                      <a:pPr marL="0" algn="just" defTabSz="914400" rtl="0" eaLnBrk="1" latinLnBrk="0" hangingPunct="1"/>
                      <a:r>
                        <a:rPr lang="en-US" sz="2200" kern="1200" dirty="0">
                          <a:effectLst/>
                          <a:latin typeface="Gabriola" panose="04040605051002020D02" pitchFamily="82" charset="0"/>
                        </a:rPr>
                        <a:t>shall be provided at TCAS territory exit point </a:t>
                      </a:r>
                      <a:endParaRPr lang="en-IN" sz="2200" b="1" i="0" kern="1200" dirty="0">
                        <a:solidFill>
                          <a:srgbClr val="C00000"/>
                        </a:solidFill>
                        <a:effectLst/>
                        <a:latin typeface="Gabriola" panose="04040605051002020D02" pitchFamily="82" charset="0"/>
                        <a:ea typeface="+mn-ea"/>
                        <a:cs typeface="Arial" panose="020B0604020202020204" pitchFamily="34" charset="0"/>
                      </a:endParaRPr>
                    </a:p>
                  </a:txBody>
                  <a:tcPr marL="91442" marR="91442" marT="45725" marB="45725"/>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0296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7D637-6E42-4E9B-836C-264C44431CF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xmlns="" id="{10FDA7B2-B2B2-49A1-8781-FB70E3544178}"/>
              </a:ext>
            </a:extLst>
          </p:cNvPr>
          <p:cNvSpPr>
            <a:spLocks noGrp="1"/>
          </p:cNvSpPr>
          <p:nvPr>
            <p:ph idx="1"/>
          </p:nvPr>
        </p:nvSpPr>
        <p:spPr>
          <a:xfrm>
            <a:off x="675248" y="1305342"/>
            <a:ext cx="10678551" cy="4940713"/>
          </a:xfrm>
        </p:spPr>
        <p:txBody>
          <a:bodyPr>
            <a:normAutofit/>
          </a:bodyPr>
          <a:lstStyle/>
          <a:p>
            <a:pPr marL="514350" indent="-514350">
              <a:buClr>
                <a:srgbClr val="C00000"/>
              </a:buClr>
              <a:buAutoNum type="arabicPeriod"/>
            </a:pPr>
            <a:r>
              <a:rPr lang="en-US" dirty="0"/>
              <a:t>Distance between Two normal tags incase of block section ?</a:t>
            </a:r>
          </a:p>
          <a:p>
            <a:pPr marL="514350" indent="-514350">
              <a:buClr>
                <a:srgbClr val="C00000"/>
              </a:buClr>
              <a:buAutoNum type="arabicPeriod"/>
            </a:pPr>
            <a:r>
              <a:rPr lang="en-US" dirty="0"/>
              <a:t>RFID TAG used in KAVACH is Active type or Passive Type?</a:t>
            </a:r>
          </a:p>
          <a:p>
            <a:pPr marL="514350" indent="-514350">
              <a:buClr>
                <a:srgbClr val="C00000"/>
              </a:buClr>
              <a:buAutoNum type="arabicPeriod"/>
            </a:pPr>
            <a:r>
              <a:rPr lang="en-US" dirty="0"/>
              <a:t>How many  RFID Tags  with identical information placed on track?</a:t>
            </a:r>
          </a:p>
          <a:p>
            <a:pPr marL="514350" indent="-514350">
              <a:buClr>
                <a:srgbClr val="C00000"/>
              </a:buClr>
              <a:buFont typeface="Arial" panose="020B0604020202020204" pitchFamily="34" charset="0"/>
              <a:buAutoNum type="arabicPeriod"/>
            </a:pPr>
            <a:r>
              <a:rPr lang="en-US" dirty="0"/>
              <a:t>RFID Tags are Suitable for reliable working at train speed up to ?</a:t>
            </a:r>
          </a:p>
          <a:p>
            <a:pPr marL="514350" indent="-514350">
              <a:buClr>
                <a:srgbClr val="C00000"/>
              </a:buClr>
              <a:buFont typeface="Arial" panose="020B0604020202020204" pitchFamily="34" charset="0"/>
              <a:buAutoNum type="arabicPeriod"/>
            </a:pPr>
            <a:r>
              <a:rPr lang="en-US" dirty="0"/>
              <a:t>Where Signal approach tags will be provided ?</a:t>
            </a:r>
          </a:p>
          <a:p>
            <a:pPr marL="514350" indent="-514350">
              <a:buClr>
                <a:srgbClr val="C00000"/>
              </a:buClr>
              <a:buFont typeface="Arial" panose="020B0604020202020204" pitchFamily="34" charset="0"/>
              <a:buAutoNum type="arabicPeriod"/>
            </a:pPr>
            <a:r>
              <a:rPr lang="en-US" dirty="0"/>
              <a:t>Where TIN Discrimination tags will be provided ?</a:t>
            </a:r>
          </a:p>
          <a:p>
            <a:pPr marL="514350" indent="-514350">
              <a:buClr>
                <a:srgbClr val="C00000"/>
              </a:buClr>
              <a:buFont typeface="Arial" panose="020B0604020202020204" pitchFamily="34" charset="0"/>
              <a:buAutoNum type="arabicPeriod"/>
            </a:pPr>
            <a:r>
              <a:rPr lang="en-US" dirty="0" smtClean="0"/>
              <a:t>Where </a:t>
            </a:r>
            <a:r>
              <a:rPr lang="en-US" dirty="0"/>
              <a:t>Gate tags Provided ?</a:t>
            </a:r>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IN"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u="sng"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IN" dirty="0"/>
          </a:p>
        </p:txBody>
      </p:sp>
    </p:spTree>
    <p:extLst>
      <p:ext uri="{BB962C8B-B14F-4D97-AF65-F5344CB8AC3E}">
        <p14:creationId xmlns:p14="http://schemas.microsoft.com/office/powerpoint/2010/main" val="15304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BA5D-4552-4417-9680-4CA7F357E1D9}"/>
              </a:ext>
            </a:extLst>
          </p:cNvPr>
          <p:cNvSpPr>
            <a:spLocks noGrp="1"/>
          </p:cNvSpPr>
          <p:nvPr>
            <p:ph type="title"/>
          </p:nvPr>
        </p:nvSpPr>
        <p:spPr/>
        <p:txBody>
          <a:bodyPr/>
          <a:lstStyle/>
          <a:p>
            <a:r>
              <a:rPr lang="en-IN" dirty="0"/>
              <a:t>RFID Fixing Arrangement Guidelines </a:t>
            </a:r>
          </a:p>
        </p:txBody>
      </p:sp>
      <p:sp>
        <p:nvSpPr>
          <p:cNvPr id="3" name="Content Placeholder 2">
            <a:extLst>
              <a:ext uri="{FF2B5EF4-FFF2-40B4-BE49-F238E27FC236}">
                <a16:creationId xmlns:a16="http://schemas.microsoft.com/office/drawing/2014/main" xmlns="" id="{9C448E4A-627D-4C67-B829-72942A59F681}"/>
              </a:ext>
            </a:extLst>
          </p:cNvPr>
          <p:cNvSpPr>
            <a:spLocks noGrp="1"/>
          </p:cNvSpPr>
          <p:nvPr>
            <p:ph idx="1"/>
          </p:nvPr>
        </p:nvSpPr>
        <p:spPr>
          <a:xfrm>
            <a:off x="279009" y="3255254"/>
            <a:ext cx="11633981" cy="2743210"/>
          </a:xfrm>
        </p:spPr>
        <p:txBody>
          <a:bodyPr>
            <a:noAutofit/>
          </a:bodyPr>
          <a:lstStyle/>
          <a:p>
            <a:pPr algn="just">
              <a:spcBef>
                <a:spcPts val="200"/>
              </a:spcBef>
              <a:buClr>
                <a:srgbClr val="C00000"/>
              </a:buClr>
            </a:pPr>
            <a:r>
              <a:rPr lang="en-US" dirty="0"/>
              <a:t>The RFID tags shall be fitted on the sleepers between the rails as per guidelines</a:t>
            </a:r>
            <a:r>
              <a:rPr lang="en-IN" dirty="0"/>
              <a:t>.</a:t>
            </a:r>
          </a:p>
          <a:p>
            <a:pPr algn="just">
              <a:lnSpc>
                <a:spcPct val="100000"/>
              </a:lnSpc>
              <a:spcBef>
                <a:spcPts val="200"/>
              </a:spcBef>
              <a:buClr>
                <a:srgbClr val="C00000"/>
              </a:buClr>
            </a:pPr>
            <a:r>
              <a:rPr lang="en-US" sz="3200" dirty="0"/>
              <a:t>RFID tags shall be fixed at the center of  PSC Sleepers </a:t>
            </a:r>
          </a:p>
          <a:p>
            <a:pPr algn="just">
              <a:lnSpc>
                <a:spcPct val="100000"/>
              </a:lnSpc>
              <a:spcBef>
                <a:spcPts val="200"/>
              </a:spcBef>
              <a:buClr>
                <a:srgbClr val="C00000"/>
              </a:buClr>
            </a:pPr>
            <a:r>
              <a:rPr lang="en-US" sz="3200" dirty="0"/>
              <a:t>The normal spacing of RFID tags will be about 1 Km.</a:t>
            </a:r>
          </a:p>
          <a:p>
            <a:pPr algn="just">
              <a:lnSpc>
                <a:spcPct val="100000"/>
              </a:lnSpc>
              <a:spcBef>
                <a:spcPts val="200"/>
              </a:spcBef>
              <a:buClr>
                <a:srgbClr val="C00000"/>
              </a:buClr>
            </a:pPr>
            <a:r>
              <a:rPr lang="en-US" sz="3200" dirty="0"/>
              <a:t>No holes shall be drilled in the Sleepers and the arrangement of fixing must be through clamps only. </a:t>
            </a:r>
          </a:p>
          <a:p>
            <a:pPr marL="0" indent="0" algn="just">
              <a:buClr>
                <a:srgbClr val="C00000"/>
              </a:buClr>
              <a:buNone/>
            </a:pPr>
            <a:endParaRPr lang="en-US" dirty="0"/>
          </a:p>
        </p:txBody>
      </p:sp>
      <p:pic>
        <p:nvPicPr>
          <p:cNvPr id="4" name="Picture 3">
            <a:extLst>
              <a:ext uri="{FF2B5EF4-FFF2-40B4-BE49-F238E27FC236}">
                <a16:creationId xmlns:a16="http://schemas.microsoft.com/office/drawing/2014/main" xmlns="" id="{40CC3061-2331-45FF-9664-CE5D36CA25C5}"/>
              </a:ext>
            </a:extLst>
          </p:cNvPr>
          <p:cNvPicPr/>
          <p:nvPr/>
        </p:nvPicPr>
        <p:blipFill>
          <a:blip r:embed="rId2"/>
          <a:stretch>
            <a:fillRect/>
          </a:stretch>
        </p:blipFill>
        <p:spPr>
          <a:xfrm>
            <a:off x="452746" y="1400336"/>
            <a:ext cx="4419866" cy="1537778"/>
          </a:xfrm>
          <a:prstGeom prst="rect">
            <a:avLst/>
          </a:prstGeom>
        </p:spPr>
      </p:pic>
      <p:pic>
        <p:nvPicPr>
          <p:cNvPr id="5" name="Picture 14">
            <a:extLst>
              <a:ext uri="{FF2B5EF4-FFF2-40B4-BE49-F238E27FC236}">
                <a16:creationId xmlns:a16="http://schemas.microsoft.com/office/drawing/2014/main" xmlns="" id="{F7CF4DCC-8022-4AFB-ACEA-C66D1D637B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7971" y="1319840"/>
            <a:ext cx="5638877" cy="18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447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2" y="2152650"/>
            <a:ext cx="8191528" cy="2657094"/>
          </a:xfrm>
          <a:noFill/>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7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anose="020B0604020202020204" pitchFamily="34" charset="0"/>
              </a:rPr>
              <a:t> </a:t>
            </a:r>
            <a:r>
              <a:rPr lang="hi-IN" sz="60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Verdana" panose="020B0604030504040204" pitchFamily="34" charset="0"/>
                <a:ea typeface="Verdana" panose="020B0604030504040204" pitchFamily="34" charset="0"/>
              </a:rPr>
              <a:t>धन्यवाद</a:t>
            </a:r>
            <a:endParaRPr lang="en-US" sz="2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Verdana" panose="020B0604030504040204" pitchFamily="34" charset="0"/>
              <a:ea typeface="Verdana" panose="020B0604030504040204" pitchFamily="34" charset="0"/>
              <a:cs typeface="Arial"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425600-AA6F-4285-B737-D6DCB0C8AA57}" type="slidenum">
              <a:rPr lang="en-US" smtClean="0"/>
              <a:pPr/>
              <a:t>30</a:t>
            </a:fld>
            <a:endParaRPr lang="en-US"/>
          </a:p>
        </p:txBody>
      </p:sp>
    </p:spTree>
    <p:extLst>
      <p:ext uri="{BB962C8B-B14F-4D97-AF65-F5344CB8AC3E}">
        <p14:creationId xmlns:p14="http://schemas.microsoft.com/office/powerpoint/2010/main" val="12604295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A35AB-AB8B-45A7-BB43-3C86059C2728}"/>
              </a:ext>
            </a:extLst>
          </p:cNvPr>
          <p:cNvSpPr>
            <a:spLocks noGrp="1"/>
          </p:cNvSpPr>
          <p:nvPr>
            <p:ph type="title"/>
          </p:nvPr>
        </p:nvSpPr>
        <p:spPr/>
        <p:txBody>
          <a:bodyPr/>
          <a:lstStyle/>
          <a:p>
            <a:r>
              <a:rPr lang="en-IN" dirty="0"/>
              <a:t>RFID Fixing Arrangement Guidelines </a:t>
            </a:r>
          </a:p>
        </p:txBody>
      </p:sp>
      <p:sp>
        <p:nvSpPr>
          <p:cNvPr id="3" name="Content Placeholder 2">
            <a:extLst>
              <a:ext uri="{FF2B5EF4-FFF2-40B4-BE49-F238E27FC236}">
                <a16:creationId xmlns:a16="http://schemas.microsoft.com/office/drawing/2014/main" xmlns="" id="{5ECB1C0A-E432-43DE-B40A-2CCCF8C81345}"/>
              </a:ext>
            </a:extLst>
          </p:cNvPr>
          <p:cNvSpPr>
            <a:spLocks noGrp="1"/>
          </p:cNvSpPr>
          <p:nvPr>
            <p:ph idx="1"/>
          </p:nvPr>
        </p:nvSpPr>
        <p:spPr>
          <a:xfrm>
            <a:off x="182880" y="1688123"/>
            <a:ext cx="11830929" cy="3530992"/>
          </a:xfrm>
        </p:spPr>
        <p:txBody>
          <a:bodyPr>
            <a:normAutofit/>
          </a:bodyPr>
          <a:lstStyle/>
          <a:p>
            <a:pPr marL="0" indent="0">
              <a:spcBef>
                <a:spcPts val="1800"/>
              </a:spcBef>
              <a:buNone/>
            </a:pPr>
            <a:r>
              <a:rPr lang="en-US" sz="2800" dirty="0">
                <a:solidFill>
                  <a:srgbClr val="C00000"/>
                </a:solidFill>
              </a:rPr>
              <a:t>While deciding the location for RFID installation following aspects shall be kept in view:</a:t>
            </a:r>
          </a:p>
          <a:p>
            <a:pPr>
              <a:spcBef>
                <a:spcPts val="1800"/>
              </a:spcBef>
              <a:buClr>
                <a:srgbClr val="C00000"/>
              </a:buClr>
            </a:pPr>
            <a:r>
              <a:rPr lang="en-US" sz="2800" dirty="0"/>
              <a:t>RFID tags &amp; fixtures shall be avoided in turnout portion in general. </a:t>
            </a:r>
          </a:p>
          <a:p>
            <a:pPr>
              <a:spcBef>
                <a:spcPts val="1800"/>
              </a:spcBef>
              <a:buClr>
                <a:srgbClr val="C00000"/>
              </a:buClr>
            </a:pPr>
            <a:r>
              <a:rPr lang="en-US" sz="2800" dirty="0"/>
              <a:t>The installation of RFID tag &amp; fixture should be avoided at locations susceptible to ballast accumulation at the center of sleeper such as level crossing etc. </a:t>
            </a:r>
          </a:p>
        </p:txBody>
      </p:sp>
    </p:spTree>
    <p:extLst>
      <p:ext uri="{BB962C8B-B14F-4D97-AF65-F5344CB8AC3E}">
        <p14:creationId xmlns:p14="http://schemas.microsoft.com/office/powerpoint/2010/main" val="308167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89173-EC8C-4303-BA2C-9E85575B031B}"/>
              </a:ext>
            </a:extLst>
          </p:cNvPr>
          <p:cNvSpPr>
            <a:spLocks noGrp="1"/>
          </p:cNvSpPr>
          <p:nvPr>
            <p:ph type="title"/>
          </p:nvPr>
        </p:nvSpPr>
        <p:spPr/>
        <p:txBody>
          <a:bodyPr/>
          <a:lstStyle/>
          <a:p>
            <a:r>
              <a:rPr lang="en-US" dirty="0"/>
              <a:t>RFID Introduction</a:t>
            </a:r>
            <a:endParaRPr lang="en-IN" dirty="0"/>
          </a:p>
        </p:txBody>
      </p:sp>
      <p:sp>
        <p:nvSpPr>
          <p:cNvPr id="3" name="Content Placeholder 2">
            <a:extLst>
              <a:ext uri="{FF2B5EF4-FFF2-40B4-BE49-F238E27FC236}">
                <a16:creationId xmlns:a16="http://schemas.microsoft.com/office/drawing/2014/main" xmlns="" id="{629EFD81-A2A8-46C7-A34E-38A616BA5114}"/>
              </a:ext>
            </a:extLst>
          </p:cNvPr>
          <p:cNvSpPr>
            <a:spLocks noGrp="1"/>
          </p:cNvSpPr>
          <p:nvPr>
            <p:ph idx="1"/>
          </p:nvPr>
        </p:nvSpPr>
        <p:spPr>
          <a:xfrm>
            <a:off x="295421" y="1561516"/>
            <a:ext cx="11619914" cy="3882683"/>
          </a:xfrm>
        </p:spPr>
        <p:txBody>
          <a:bodyPr>
            <a:normAutofit/>
          </a:bodyPr>
          <a:lstStyle/>
          <a:p>
            <a:pPr marL="0" indent="0">
              <a:spcBef>
                <a:spcPts val="1800"/>
              </a:spcBef>
              <a:buNone/>
            </a:pPr>
            <a:r>
              <a:rPr lang="en-US" sz="2800" dirty="0">
                <a:solidFill>
                  <a:srgbClr val="C00000"/>
                </a:solidFill>
              </a:rPr>
              <a:t>RFID tag shall be as per following specifications:</a:t>
            </a:r>
          </a:p>
          <a:p>
            <a:pPr>
              <a:spcBef>
                <a:spcPts val="1800"/>
              </a:spcBef>
              <a:buClr>
                <a:srgbClr val="C00000"/>
              </a:buClr>
            </a:pPr>
            <a:r>
              <a:rPr lang="en-US" sz="2800" dirty="0"/>
              <a:t>Suitable for reliable working at train speed up to </a:t>
            </a:r>
            <a:r>
              <a:rPr lang="en-US" sz="2800" u="sng" dirty="0"/>
              <a:t>200 KMPH. </a:t>
            </a:r>
          </a:p>
          <a:p>
            <a:pPr>
              <a:spcBef>
                <a:spcPts val="1800"/>
              </a:spcBef>
              <a:buClr>
                <a:srgbClr val="C00000"/>
              </a:buClr>
            </a:pPr>
            <a:r>
              <a:rPr lang="en-US" sz="2800" dirty="0"/>
              <a:t>Frequency of operation : 865-867 MHz </a:t>
            </a:r>
          </a:p>
          <a:p>
            <a:pPr>
              <a:spcBef>
                <a:spcPts val="1800"/>
              </a:spcBef>
              <a:buClr>
                <a:srgbClr val="C00000"/>
              </a:buClr>
            </a:pPr>
            <a:r>
              <a:rPr lang="en-US" sz="2800" dirty="0"/>
              <a:t> Can be programmable with minimum 128 bits of user data.</a:t>
            </a:r>
          </a:p>
          <a:p>
            <a:pPr>
              <a:spcBef>
                <a:spcPts val="1800"/>
              </a:spcBef>
              <a:buClr>
                <a:srgbClr val="C00000"/>
              </a:buClr>
            </a:pPr>
            <a:r>
              <a:rPr lang="en-US" sz="2800" dirty="0"/>
              <a:t> Shall be able to work even when submerged in water up to rail level </a:t>
            </a:r>
          </a:p>
          <a:p>
            <a:pPr marL="0" indent="0">
              <a:spcBef>
                <a:spcPts val="1800"/>
              </a:spcBef>
              <a:buClr>
                <a:srgbClr val="C00000"/>
              </a:buClr>
              <a:buNone/>
            </a:pPr>
            <a:endParaRPr lang="en-US" sz="2800" dirty="0"/>
          </a:p>
        </p:txBody>
      </p:sp>
    </p:spTree>
    <p:extLst>
      <p:ext uri="{BB962C8B-B14F-4D97-AF65-F5344CB8AC3E}">
        <p14:creationId xmlns:p14="http://schemas.microsoft.com/office/powerpoint/2010/main" val="178298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66D45-9B99-474D-AB22-CEC1431DBE44}"/>
              </a:ext>
            </a:extLst>
          </p:cNvPr>
          <p:cNvSpPr>
            <a:spLocks noGrp="1"/>
          </p:cNvSpPr>
          <p:nvPr>
            <p:ph type="title"/>
          </p:nvPr>
        </p:nvSpPr>
        <p:spPr/>
        <p:txBody>
          <a:bodyPr/>
          <a:lstStyle/>
          <a:p>
            <a:r>
              <a:rPr lang="en-IN" dirty="0"/>
              <a:t>Classification of  Tags</a:t>
            </a:r>
          </a:p>
        </p:txBody>
      </p:sp>
      <p:sp>
        <p:nvSpPr>
          <p:cNvPr id="5" name="Rectangle 1">
            <a:extLst>
              <a:ext uri="{FF2B5EF4-FFF2-40B4-BE49-F238E27FC236}">
                <a16:creationId xmlns:a16="http://schemas.microsoft.com/office/drawing/2014/main" xmlns="" id="{8F949F6B-37FA-2401-F295-E8B6674756EA}"/>
              </a:ext>
            </a:extLst>
          </p:cNvPr>
          <p:cNvSpPr>
            <a:spLocks noChangeArrowheads="1"/>
          </p:cNvSpPr>
          <p:nvPr/>
        </p:nvSpPr>
        <p:spPr bwMode="auto">
          <a:xfrm>
            <a:off x="5062538" y="346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E06A59C4-0A42-FC84-41FB-A1B2FB34F8C3}"/>
              </a:ext>
            </a:extLst>
          </p:cNvPr>
          <p:cNvSpPr>
            <a:spLocks noChangeArrowheads="1"/>
          </p:cNvSpPr>
          <p:nvPr/>
        </p:nvSpPr>
        <p:spPr bwMode="auto">
          <a:xfrm>
            <a:off x="5062538"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xmlns="" id="{6B6487C2-18DB-A7CB-804F-FED3310E0B5F}"/>
              </a:ext>
            </a:extLst>
          </p:cNvPr>
          <p:cNvGraphicFramePr>
            <a:graphicFrameLocks noGrp="1"/>
          </p:cNvGraphicFramePr>
          <p:nvPr>
            <p:extLst>
              <p:ext uri="{D42A27DB-BD31-4B8C-83A1-F6EECF244321}">
                <p14:modId xmlns:p14="http://schemas.microsoft.com/office/powerpoint/2010/main" val="2773587721"/>
              </p:ext>
            </p:extLst>
          </p:nvPr>
        </p:nvGraphicFramePr>
        <p:xfrm>
          <a:off x="676657" y="1801369"/>
          <a:ext cx="8878823" cy="4145279"/>
        </p:xfrm>
        <a:graphic>
          <a:graphicData uri="http://schemas.openxmlformats.org/drawingml/2006/table">
            <a:tbl>
              <a:tblPr>
                <a:tableStyleId>{5DA37D80-6434-44D0-A028-1B22A696006F}</a:tableStyleId>
              </a:tblPr>
              <a:tblGrid>
                <a:gridCol w="585215">
                  <a:extLst>
                    <a:ext uri="{9D8B030D-6E8A-4147-A177-3AD203B41FA5}">
                      <a16:colId xmlns:a16="http://schemas.microsoft.com/office/drawing/2014/main" xmlns="" val="921166112"/>
                    </a:ext>
                  </a:extLst>
                </a:gridCol>
                <a:gridCol w="4572000">
                  <a:extLst>
                    <a:ext uri="{9D8B030D-6E8A-4147-A177-3AD203B41FA5}">
                      <a16:colId xmlns:a16="http://schemas.microsoft.com/office/drawing/2014/main" xmlns="" val="1221399975"/>
                    </a:ext>
                  </a:extLst>
                </a:gridCol>
                <a:gridCol w="3721608">
                  <a:extLst>
                    <a:ext uri="{9D8B030D-6E8A-4147-A177-3AD203B41FA5}">
                      <a16:colId xmlns:a16="http://schemas.microsoft.com/office/drawing/2014/main" xmlns="" val="3037204512"/>
                    </a:ext>
                  </a:extLst>
                </a:gridCol>
              </a:tblGrid>
              <a:tr h="603729">
                <a:tc>
                  <a:txBody>
                    <a:bodyPr/>
                    <a:lstStyle/>
                    <a:p>
                      <a:pPr marL="936625" indent="-756285" algn="just">
                        <a:spcAft>
                          <a:spcPts val="1200"/>
                        </a:spcAft>
                      </a:pPr>
                      <a:r>
                        <a:rPr lang="en-US" sz="3200" dirty="0" err="1">
                          <a:effectLst/>
                          <a:latin typeface="Gabriola" panose="04040605051002020D02" pitchFamily="82" charset="0"/>
                          <a:ea typeface="Times New Roman" panose="02020603050405020304" pitchFamily="18" charset="0"/>
                        </a:rPr>
                        <a:t>Sl</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dirty="0">
                          <a:effectLst/>
                          <a:latin typeface="Gabriola" panose="04040605051002020D02" pitchFamily="82" charset="0"/>
                        </a:rPr>
                        <a:t>Type of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dirty="0">
                          <a:effectLst/>
                          <a:latin typeface="Gabriola" panose="04040605051002020D02" pitchFamily="82" charset="0"/>
                        </a:rPr>
                        <a:t>Notation as per placement</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2016138477"/>
                  </a:ext>
                </a:extLst>
              </a:tr>
              <a:tr h="306756">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1</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Normal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a:effectLst/>
                          <a:latin typeface="Gabriola" panose="04040605051002020D02" pitchFamily="82" charset="0"/>
                        </a:rPr>
                        <a:t>N</a:t>
                      </a:r>
                      <a:endParaRPr lang="en-IN" sz="3200">
                        <a:effectLst/>
                        <a:latin typeface="Gabriola" panose="04040605051002020D02" pitchFamily="82" charset="0"/>
                        <a:ea typeface="Times New Roman" panose="02020603050405020304" pitchFamily="18" charset="0"/>
                      </a:endParaRPr>
                    </a:p>
                  </a:txBody>
                  <a:tcPr marL="68580" marR="68580" marT="0" marB="0"/>
                </a:tc>
                <a:extLst>
                  <a:ext uri="{0D108BD9-81ED-4DB2-BD59-A6C34878D82A}">
                    <a16:rowId xmlns:a16="http://schemas.microsoft.com/office/drawing/2014/main" xmlns="" val="2652559235"/>
                  </a:ext>
                </a:extLst>
              </a:tr>
              <a:tr h="201243">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2</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Signal Foot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a:effectLst/>
                          <a:latin typeface="Gabriola" panose="04040605051002020D02" pitchFamily="82" charset="0"/>
                        </a:rPr>
                        <a:t>S</a:t>
                      </a:r>
                      <a:endParaRPr lang="en-IN" sz="320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3344471646"/>
                  </a:ext>
                </a:extLst>
              </a:tr>
              <a:tr h="615470">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3</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TIN Discrimination/Turn out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a:effectLst/>
                          <a:latin typeface="Gabriola" panose="04040605051002020D02" pitchFamily="82" charset="0"/>
                        </a:rPr>
                        <a:t>T</a:t>
                      </a:r>
                      <a:endParaRPr lang="en-IN" sz="320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317344815"/>
                  </a:ext>
                </a:extLst>
              </a:tr>
              <a:tr h="201243">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4</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Gate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a:effectLst/>
                          <a:latin typeface="Gabriola" panose="04040605051002020D02" pitchFamily="82" charset="0"/>
                        </a:rPr>
                        <a:t>G</a:t>
                      </a:r>
                      <a:endParaRPr lang="en-IN" sz="320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3980236581"/>
                  </a:ext>
                </a:extLst>
              </a:tr>
              <a:tr h="201243">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5</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Exit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a:effectLst/>
                          <a:latin typeface="Gabriola" panose="04040605051002020D02" pitchFamily="82" charset="0"/>
                        </a:rPr>
                        <a:t>X</a:t>
                      </a:r>
                      <a:endParaRPr lang="en-IN" sz="320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1064337138"/>
                  </a:ext>
                </a:extLst>
              </a:tr>
              <a:tr h="201243">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6</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Adjacent Line tag </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a:effectLst/>
                          <a:latin typeface="Gabriola" panose="04040605051002020D02" pitchFamily="82" charset="0"/>
                        </a:rPr>
                        <a:t>L</a:t>
                      </a:r>
                      <a:endParaRPr lang="en-IN" sz="320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2981039341"/>
                  </a:ext>
                </a:extLst>
              </a:tr>
              <a:tr h="402486">
                <a:tc>
                  <a:txBody>
                    <a:bodyPr/>
                    <a:lstStyle/>
                    <a:p>
                      <a:pPr marL="936625" indent="-756285" algn="just">
                        <a:spcAft>
                          <a:spcPts val="1200"/>
                        </a:spcAft>
                      </a:pPr>
                      <a:r>
                        <a:rPr lang="en-US" sz="3200" dirty="0">
                          <a:effectLst/>
                          <a:latin typeface="Gabriola" panose="04040605051002020D02" pitchFamily="82" charset="0"/>
                          <a:ea typeface="Times New Roman" panose="02020603050405020304" pitchFamily="18" charset="0"/>
                        </a:rPr>
                        <a:t>7</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936625" algn="just">
                        <a:spcAft>
                          <a:spcPts val="1200"/>
                        </a:spcAft>
                      </a:pPr>
                      <a:r>
                        <a:rPr lang="en-IN" sz="3200" dirty="0">
                          <a:effectLst/>
                          <a:latin typeface="Gabriola" panose="04040605051002020D02" pitchFamily="82" charset="0"/>
                        </a:rPr>
                        <a:t>Adjustment/Junction Tag</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tc>
                  <a:txBody>
                    <a:bodyPr/>
                    <a:lstStyle/>
                    <a:p>
                      <a:pPr marL="936625" indent="-756285" algn="just">
                        <a:spcAft>
                          <a:spcPts val="1200"/>
                        </a:spcAft>
                      </a:pPr>
                      <a:r>
                        <a:rPr lang="en-IN" sz="3200" dirty="0">
                          <a:effectLst/>
                          <a:latin typeface="Gabriola" panose="04040605051002020D02" pitchFamily="82" charset="0"/>
                        </a:rPr>
                        <a:t>A</a:t>
                      </a:r>
                      <a:endParaRPr lang="en-IN" sz="3200" dirty="0">
                        <a:effectLst/>
                        <a:latin typeface="Gabriola" panose="04040605051002020D02" pitchFamily="82"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231714868"/>
                  </a:ext>
                </a:extLst>
              </a:tr>
            </a:tbl>
          </a:graphicData>
        </a:graphic>
      </p:graphicFrame>
    </p:spTree>
    <p:extLst>
      <p:ext uri="{BB962C8B-B14F-4D97-AF65-F5344CB8AC3E}">
        <p14:creationId xmlns:p14="http://schemas.microsoft.com/office/powerpoint/2010/main" val="114755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AE158-2685-4596-B9D1-FE0656C29D94}"/>
              </a:ext>
            </a:extLst>
          </p:cNvPr>
          <p:cNvSpPr>
            <a:spLocks noGrp="1"/>
          </p:cNvSpPr>
          <p:nvPr>
            <p:ph type="title"/>
          </p:nvPr>
        </p:nvSpPr>
        <p:spPr/>
        <p:txBody>
          <a:bodyPr>
            <a:normAutofit/>
          </a:bodyPr>
          <a:lstStyle/>
          <a:p>
            <a:r>
              <a:rPr lang="en-US" dirty="0"/>
              <a:t>Normal </a:t>
            </a:r>
            <a:r>
              <a:rPr lang="en-IN" dirty="0"/>
              <a:t>RFID Tags</a:t>
            </a:r>
          </a:p>
        </p:txBody>
      </p:sp>
      <p:sp>
        <p:nvSpPr>
          <p:cNvPr id="3" name="Content Placeholder 2">
            <a:extLst>
              <a:ext uri="{FF2B5EF4-FFF2-40B4-BE49-F238E27FC236}">
                <a16:creationId xmlns:a16="http://schemas.microsoft.com/office/drawing/2014/main" xmlns="" id="{C071FA15-1215-429C-A972-81000E828285}"/>
              </a:ext>
            </a:extLst>
          </p:cNvPr>
          <p:cNvSpPr>
            <a:spLocks noGrp="1"/>
          </p:cNvSpPr>
          <p:nvPr>
            <p:ph idx="1"/>
          </p:nvPr>
        </p:nvSpPr>
        <p:spPr>
          <a:xfrm>
            <a:off x="236806" y="1572769"/>
            <a:ext cx="11718387" cy="1965960"/>
          </a:xfrm>
        </p:spPr>
        <p:txBody>
          <a:bodyPr>
            <a:normAutofit/>
          </a:bodyPr>
          <a:lstStyle/>
          <a:p>
            <a:pPr algn="just">
              <a:spcBef>
                <a:spcPts val="1800"/>
              </a:spcBef>
              <a:buClr>
                <a:srgbClr val="C00000"/>
              </a:buClr>
            </a:pPr>
            <a:r>
              <a:rPr lang="en-US" sz="2800" dirty="0"/>
              <a:t>Normal tags shall be provided in the block section as well as in station section. </a:t>
            </a:r>
          </a:p>
          <a:p>
            <a:pPr algn="just">
              <a:spcBef>
                <a:spcPts val="1800"/>
              </a:spcBef>
              <a:buClr>
                <a:srgbClr val="C00000"/>
              </a:buClr>
            </a:pPr>
            <a:r>
              <a:rPr lang="en-US" sz="2800" dirty="0"/>
              <a:t>The maximum distance between the two normal tags shall not be more than 1000m. </a:t>
            </a:r>
          </a:p>
          <a:p>
            <a:pPr algn="just">
              <a:spcBef>
                <a:spcPts val="1800"/>
              </a:spcBef>
              <a:buClr>
                <a:srgbClr val="C00000"/>
              </a:buClr>
            </a:pPr>
            <a:r>
              <a:rPr lang="en-US" sz="2800" dirty="0"/>
              <a:t>Each Normal tag shall be linked to next two normal tags in both the directions (Nominal &amp; Reverse).</a:t>
            </a:r>
          </a:p>
        </p:txBody>
      </p:sp>
      <p:pic>
        <p:nvPicPr>
          <p:cNvPr id="8" name="Picture 7">
            <a:extLst>
              <a:ext uri="{FF2B5EF4-FFF2-40B4-BE49-F238E27FC236}">
                <a16:creationId xmlns:a16="http://schemas.microsoft.com/office/drawing/2014/main" xmlns="" id="{26871E6C-FC1F-8BD3-B9B2-BE9A40C2310E}"/>
              </a:ext>
            </a:extLst>
          </p:cNvPr>
          <p:cNvPicPr>
            <a:picLocks noChangeAspect="1"/>
          </p:cNvPicPr>
          <p:nvPr/>
        </p:nvPicPr>
        <p:blipFill rotWithShape="1">
          <a:blip r:embed="rId2"/>
          <a:srcRect l="29450" t="39448" b="17494"/>
          <a:stretch/>
        </p:blipFill>
        <p:spPr>
          <a:xfrm>
            <a:off x="2194560" y="3328416"/>
            <a:ext cx="6095737" cy="2313431"/>
          </a:xfrm>
          <a:prstGeom prst="rect">
            <a:avLst/>
          </a:prstGeom>
        </p:spPr>
      </p:pic>
    </p:spTree>
    <p:extLst>
      <p:ext uri="{BB962C8B-B14F-4D97-AF65-F5344CB8AC3E}">
        <p14:creationId xmlns:p14="http://schemas.microsoft.com/office/powerpoint/2010/main" val="279068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AE158-2685-4596-B9D1-FE0656C29D94}"/>
              </a:ext>
            </a:extLst>
          </p:cNvPr>
          <p:cNvSpPr>
            <a:spLocks noGrp="1"/>
          </p:cNvSpPr>
          <p:nvPr>
            <p:ph type="title"/>
          </p:nvPr>
        </p:nvSpPr>
        <p:spPr/>
        <p:txBody>
          <a:bodyPr/>
          <a:lstStyle/>
          <a:p>
            <a:r>
              <a:rPr lang="en-US" dirty="0"/>
              <a:t>Signal foot </a:t>
            </a:r>
            <a:r>
              <a:rPr lang="en-IN" dirty="0"/>
              <a:t>Tags</a:t>
            </a:r>
          </a:p>
        </p:txBody>
      </p:sp>
      <p:sp>
        <p:nvSpPr>
          <p:cNvPr id="5" name="Content Placeholder 2">
            <a:extLst>
              <a:ext uri="{FF2B5EF4-FFF2-40B4-BE49-F238E27FC236}">
                <a16:creationId xmlns:a16="http://schemas.microsoft.com/office/drawing/2014/main" xmlns="" id="{FC8774F4-267E-1194-D1BD-2D7D510DD241}"/>
              </a:ext>
            </a:extLst>
          </p:cNvPr>
          <p:cNvSpPr txBox="1">
            <a:spLocks/>
          </p:cNvSpPr>
          <p:nvPr/>
        </p:nvSpPr>
        <p:spPr>
          <a:xfrm>
            <a:off x="473613" y="1344168"/>
            <a:ext cx="11718387" cy="1828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abriola" panose="04040605051002020D02" pitchFamily="8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buClr>
                <a:srgbClr val="C00000"/>
              </a:buClr>
            </a:pPr>
            <a:r>
              <a:rPr lang="en-US" sz="2800" dirty="0"/>
              <a:t>Signal foot tags shall be provided at foot of every signal post. </a:t>
            </a:r>
          </a:p>
          <a:p>
            <a:pPr algn="just">
              <a:spcBef>
                <a:spcPts val="600"/>
              </a:spcBef>
              <a:buClr>
                <a:srgbClr val="C00000"/>
              </a:buClr>
            </a:pPr>
            <a:r>
              <a:rPr lang="en-US" sz="2800" dirty="0"/>
              <a:t>Every Main signal, Subsidiary signal, Stop board, Ends of berthing track (may be with shunt signal sometimes) and BSLB   shall be provided with Signal foot tag. </a:t>
            </a:r>
          </a:p>
          <a:p>
            <a:pPr algn="just">
              <a:spcBef>
                <a:spcPts val="600"/>
              </a:spcBef>
              <a:buClr>
                <a:srgbClr val="C00000"/>
              </a:buClr>
            </a:pPr>
            <a:r>
              <a:rPr lang="en-US" sz="2800" dirty="0"/>
              <a:t>S-tag shall be provided at the Yard Exit Points not protected by Signals like BSLB etc.,</a:t>
            </a:r>
          </a:p>
          <a:p>
            <a:pPr algn="just">
              <a:spcBef>
                <a:spcPts val="1800"/>
              </a:spcBef>
              <a:buClr>
                <a:srgbClr val="C00000"/>
              </a:buClr>
            </a:pPr>
            <a:endParaRPr lang="en-US" sz="2800" dirty="0"/>
          </a:p>
        </p:txBody>
      </p:sp>
      <p:pic>
        <p:nvPicPr>
          <p:cNvPr id="14" name="Picture 13">
            <a:extLst>
              <a:ext uri="{FF2B5EF4-FFF2-40B4-BE49-F238E27FC236}">
                <a16:creationId xmlns:a16="http://schemas.microsoft.com/office/drawing/2014/main" xmlns="" id="{CE3CC8C6-837D-7F9F-597C-F7B143C82A0E}"/>
              </a:ext>
            </a:extLst>
          </p:cNvPr>
          <p:cNvPicPr>
            <a:picLocks noChangeAspect="1"/>
          </p:cNvPicPr>
          <p:nvPr/>
        </p:nvPicPr>
        <p:blipFill>
          <a:blip r:embed="rId2"/>
          <a:stretch>
            <a:fillRect/>
          </a:stretch>
        </p:blipFill>
        <p:spPr>
          <a:xfrm>
            <a:off x="2434855" y="3154201"/>
            <a:ext cx="6785128" cy="3730511"/>
          </a:xfrm>
          <a:prstGeom prst="rect">
            <a:avLst/>
          </a:prstGeom>
        </p:spPr>
      </p:pic>
    </p:spTree>
    <p:extLst>
      <p:ext uri="{BB962C8B-B14F-4D97-AF65-F5344CB8AC3E}">
        <p14:creationId xmlns:p14="http://schemas.microsoft.com/office/powerpoint/2010/main" val="320836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AE158-2685-4596-B9D1-FE0656C29D94}"/>
              </a:ext>
            </a:extLst>
          </p:cNvPr>
          <p:cNvSpPr>
            <a:spLocks noGrp="1"/>
          </p:cNvSpPr>
          <p:nvPr>
            <p:ph type="title"/>
          </p:nvPr>
        </p:nvSpPr>
        <p:spPr/>
        <p:txBody>
          <a:bodyPr>
            <a:normAutofit/>
          </a:bodyPr>
          <a:lstStyle/>
          <a:p>
            <a:r>
              <a:rPr lang="en-IN" dirty="0"/>
              <a:t>Tags for </a:t>
            </a:r>
            <a:r>
              <a:rPr lang="en-US" sz="3600" dirty="0"/>
              <a:t>Signal Approach</a:t>
            </a:r>
            <a:endParaRPr lang="en-IN" dirty="0"/>
          </a:p>
        </p:txBody>
      </p:sp>
      <p:sp>
        <p:nvSpPr>
          <p:cNvPr id="3" name="Content Placeholder 2">
            <a:extLst>
              <a:ext uri="{FF2B5EF4-FFF2-40B4-BE49-F238E27FC236}">
                <a16:creationId xmlns:a16="http://schemas.microsoft.com/office/drawing/2014/main" xmlns="" id="{C071FA15-1215-429C-A972-81000E828285}"/>
              </a:ext>
            </a:extLst>
          </p:cNvPr>
          <p:cNvSpPr>
            <a:spLocks noGrp="1"/>
          </p:cNvSpPr>
          <p:nvPr>
            <p:ph idx="1"/>
          </p:nvPr>
        </p:nvSpPr>
        <p:spPr>
          <a:xfrm>
            <a:off x="169315" y="1152144"/>
            <a:ext cx="11718387" cy="2203701"/>
          </a:xfrm>
        </p:spPr>
        <p:txBody>
          <a:bodyPr>
            <a:normAutofit/>
          </a:bodyPr>
          <a:lstStyle/>
          <a:p>
            <a:pPr algn="just">
              <a:spcBef>
                <a:spcPts val="600"/>
              </a:spcBef>
              <a:buClr>
                <a:srgbClr val="C00000"/>
              </a:buClr>
            </a:pPr>
            <a:r>
              <a:rPr lang="en-US" sz="2800" dirty="0"/>
              <a:t>Normal or LC Gate tag shall be provided between 150-250 meters in approach to all Main Signals  (Preferably 200 meter).</a:t>
            </a:r>
          </a:p>
          <a:p>
            <a:pPr algn="just">
              <a:spcBef>
                <a:spcPts val="600"/>
              </a:spcBef>
              <a:buClr>
                <a:srgbClr val="C00000"/>
              </a:buClr>
            </a:pPr>
            <a:r>
              <a:rPr lang="en-US" sz="2800" dirty="0"/>
              <a:t>The distance of Signal Approach (Normal Tag/LC Tag) from corresponding Signal Foot (S) Tag should be exact multiple of 1m. This should be invariably ensured during installation and verification at site. </a:t>
            </a:r>
          </a:p>
          <a:p>
            <a:pPr algn="just">
              <a:spcBef>
                <a:spcPts val="600"/>
              </a:spcBef>
              <a:buClr>
                <a:srgbClr val="C00000"/>
              </a:buClr>
            </a:pPr>
            <a:r>
              <a:rPr lang="en-US" sz="2800" dirty="0"/>
              <a:t>The minimum distance shall be reckoned as 120 m for Advanced Starter or Intermediate Starter.</a:t>
            </a:r>
          </a:p>
        </p:txBody>
      </p:sp>
      <p:pic>
        <p:nvPicPr>
          <p:cNvPr id="8" name="Picture 7">
            <a:extLst>
              <a:ext uri="{FF2B5EF4-FFF2-40B4-BE49-F238E27FC236}">
                <a16:creationId xmlns:a16="http://schemas.microsoft.com/office/drawing/2014/main" xmlns="" id="{B9D0B353-DE8E-30C0-83CE-263EE175B196}"/>
              </a:ext>
            </a:extLst>
          </p:cNvPr>
          <p:cNvPicPr>
            <a:picLocks noChangeAspect="1"/>
          </p:cNvPicPr>
          <p:nvPr/>
        </p:nvPicPr>
        <p:blipFill>
          <a:blip r:embed="rId2"/>
          <a:stretch>
            <a:fillRect/>
          </a:stretch>
        </p:blipFill>
        <p:spPr>
          <a:xfrm>
            <a:off x="2434855" y="3242744"/>
            <a:ext cx="6624085" cy="3641968"/>
          </a:xfrm>
          <a:prstGeom prst="rect">
            <a:avLst/>
          </a:prstGeom>
        </p:spPr>
      </p:pic>
    </p:spTree>
    <p:extLst>
      <p:ext uri="{BB962C8B-B14F-4D97-AF65-F5344CB8AC3E}">
        <p14:creationId xmlns:p14="http://schemas.microsoft.com/office/powerpoint/2010/main" val="2872453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1392</TotalTime>
  <Words>2080</Words>
  <Application>Microsoft Office PowerPoint</Application>
  <PresentationFormat>Custom</PresentationFormat>
  <Paragraphs>178</Paragraphs>
  <Slides>30</Slides>
  <Notes>1</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RFID Introduction</vt:lpstr>
      <vt:lpstr>RFID Fixing Arrangement Guidelines </vt:lpstr>
      <vt:lpstr>RFID Fixing Arrangement Guidelines </vt:lpstr>
      <vt:lpstr>RFID Introduction</vt:lpstr>
      <vt:lpstr>Classification of  Tags</vt:lpstr>
      <vt:lpstr>Normal RFID Tags</vt:lpstr>
      <vt:lpstr>Signal foot Tags</vt:lpstr>
      <vt:lpstr>Tags for Signal Approach</vt:lpstr>
      <vt:lpstr>TIN Discrimination/Turn out Tag</vt:lpstr>
      <vt:lpstr>RFID Tags</vt:lpstr>
      <vt:lpstr>Exit tags </vt:lpstr>
      <vt:lpstr>RFID Tag Layout Guidelines </vt:lpstr>
      <vt:lpstr>RFID Tag Layout Guidelines </vt:lpstr>
      <vt:lpstr>RFID Tag Layout Guidelines </vt:lpstr>
      <vt:lpstr>Guidelines for RFID Tag-TIN layouts for the purpose of KAVACH system. </vt:lpstr>
      <vt:lpstr>RFID Tag Layout Guidelines </vt:lpstr>
      <vt:lpstr>Track Identification Number (TIN)</vt:lpstr>
      <vt:lpstr>Track Identification Number (TIN)</vt:lpstr>
      <vt:lpstr>Track Identification Number (TIN)</vt:lpstr>
      <vt:lpstr>Allocation of TINs :</vt:lpstr>
      <vt:lpstr>Allocation of TINs :</vt:lpstr>
      <vt:lpstr>Allocation of TINs :</vt:lpstr>
      <vt:lpstr>Allocation of TINs :</vt:lpstr>
      <vt:lpstr>Allocation of TINs :</vt:lpstr>
      <vt:lpstr>Allocation of TINs :</vt:lpstr>
      <vt:lpstr>Role of RFID tags</vt:lpstr>
      <vt:lpstr>Summary of  RFID tags</vt:lpstr>
      <vt:lpstr>QUIZ</vt:lpstr>
      <vt:lpstr> धन्यवाद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118</cp:revision>
  <dcterms:created xsi:type="dcterms:W3CDTF">2021-12-07T15:40:40Z</dcterms:created>
  <dcterms:modified xsi:type="dcterms:W3CDTF">2023-12-06T05:16:23Z</dcterms:modified>
</cp:coreProperties>
</file>