
<file path=[Content_Types].xml><?xml version="1.0" encoding="utf-8"?>
<Types xmlns="http://schemas.openxmlformats.org/package/2006/content-types">
  <Override PartName="/ppt/slides/slide18.xml" ContentType="application/vnd.openxmlformats-officedocument.presentationml.slide+xml"/>
  <Default Extension="pict" ContentType="image/pict"/>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Default Extension="jpeg" ContentType="image/jpeg"/>
  <Override PartName="/ppt/slides/slide1.xml" ContentType="application/vnd.openxmlformats-officedocument.presentationml.slide+xml"/>
  <Override PartName="/ppt/slides/slide26.xml" ContentType="application/vnd.openxmlformats-officedocument.presentationml.slide+xml"/>
  <Override PartName="/docProps/app.xml" ContentType="application/vnd.openxmlformats-officedocument.extended-properties+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Default Extension="doc" ContentType="application/msword"/>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58" r:id="rId4"/>
    <p:sldId id="259" r:id="rId5"/>
    <p:sldId id="260" r:id="rId6"/>
    <p:sldId id="261" r:id="rId7"/>
    <p:sldId id="262" r:id="rId8"/>
    <p:sldId id="313" r:id="rId9"/>
    <p:sldId id="314" r:id="rId10"/>
    <p:sldId id="315" r:id="rId11"/>
    <p:sldId id="316" r:id="rId12"/>
    <p:sldId id="317" r:id="rId13"/>
    <p:sldId id="328" r:id="rId14"/>
    <p:sldId id="320" r:id="rId15"/>
    <p:sldId id="266" r:id="rId16"/>
    <p:sldId id="267" r:id="rId17"/>
    <p:sldId id="270" r:id="rId18"/>
    <p:sldId id="272" r:id="rId19"/>
    <p:sldId id="273" r:id="rId20"/>
    <p:sldId id="274" r:id="rId21"/>
    <p:sldId id="276" r:id="rId22"/>
    <p:sldId id="277" r:id="rId23"/>
    <p:sldId id="278" r:id="rId24"/>
    <p:sldId id="279" r:id="rId25"/>
    <p:sldId id="280" r:id="rId26"/>
    <p:sldId id="281" r:id="rId27"/>
    <p:sldId id="321" r:id="rId28"/>
    <p:sldId id="322" r:id="rId29"/>
    <p:sldId id="323" r:id="rId30"/>
    <p:sldId id="324" r:id="rId31"/>
    <p:sldId id="325" r:id="rId32"/>
    <p:sldId id="326" r:id="rId33"/>
    <p:sldId id="327"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93" d="100"/>
          <a:sy n="93" d="100"/>
        </p:scale>
        <p:origin x="-784"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ict"/><Relationship Id="rId2" Type="http://schemas.openxmlformats.org/officeDocument/2006/relationships/image" Target="../media/image10.pict"/></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153240-F590-FA41-A112-E230F8E14048}" type="datetimeFigureOut">
              <a:rPr lang="en-US" smtClean="0"/>
              <a:t>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DA09D-FA8F-4940-B2CD-DC2D8238B2E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153240-F590-FA41-A112-E230F8E14048}" type="datetimeFigureOut">
              <a:rPr lang="en-US" smtClean="0"/>
              <a:t>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DA09D-FA8F-4940-B2CD-DC2D8238B2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153240-F590-FA41-A112-E230F8E14048}" type="datetimeFigureOut">
              <a:rPr lang="en-US" smtClean="0"/>
              <a:t>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DA09D-FA8F-4940-B2CD-DC2D8238B2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153240-F590-FA41-A112-E230F8E14048}" type="datetimeFigureOut">
              <a:rPr lang="en-US" smtClean="0"/>
              <a:t>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DA09D-FA8F-4940-B2CD-DC2D8238B2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153240-F590-FA41-A112-E230F8E14048}" type="datetimeFigureOut">
              <a:rPr lang="en-US" smtClean="0"/>
              <a:t>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DA09D-FA8F-4940-B2CD-DC2D8238B2E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153240-F590-FA41-A112-E230F8E14048}" type="datetimeFigureOut">
              <a:rPr lang="en-US" smtClean="0"/>
              <a:t>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DA09D-FA8F-4940-B2CD-DC2D8238B2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153240-F590-FA41-A112-E230F8E14048}" type="datetimeFigureOut">
              <a:rPr lang="en-US" smtClean="0"/>
              <a:t>2/2/15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9DA09D-FA8F-4940-B2CD-DC2D8238B2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153240-F590-FA41-A112-E230F8E14048}" type="datetimeFigureOut">
              <a:rPr lang="en-US" smtClean="0"/>
              <a:t>2/2/15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9DA09D-FA8F-4940-B2CD-DC2D8238B2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153240-F590-FA41-A112-E230F8E14048}" type="datetimeFigureOut">
              <a:rPr lang="en-US" smtClean="0"/>
              <a:t>2/2/15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9DA09D-FA8F-4940-B2CD-DC2D8238B2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153240-F590-FA41-A112-E230F8E14048}" type="datetimeFigureOut">
              <a:rPr lang="en-US" smtClean="0"/>
              <a:t>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DA09D-FA8F-4940-B2CD-DC2D8238B2E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153240-F590-FA41-A112-E230F8E14048}" type="datetimeFigureOut">
              <a:rPr lang="en-US" smtClean="0"/>
              <a:t>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DA09D-FA8F-4940-B2CD-DC2D8238B2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153240-F590-FA41-A112-E230F8E14048}" type="datetimeFigureOut">
              <a:rPr lang="en-US" smtClean="0"/>
              <a:t>2/2/15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DA09D-FA8F-4940-B2CD-DC2D8238B2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7.xml"/><Relationship Id="rId2"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3.png"/><Relationship Id="rId1" Type="http://schemas.openxmlformats.org/officeDocument/2006/relationships/slideLayout" Target="../slideLayouts/slideLayout7.xml"/><Relationship Id="rId2"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1.png"/><Relationship Id="rId1" Type="http://schemas.openxmlformats.org/officeDocument/2006/relationships/slideLayout" Target="../slideLayouts/slideLayout7.xml"/><Relationship Id="rId2"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png"/><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7.png"/><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31.png"/><Relationship Id="rId1" Type="http://schemas.openxmlformats.org/officeDocument/2006/relationships/slideLayout" Target="../slideLayouts/slideLayout7.xml"/><Relationship Id="rId2"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31.png"/><Relationship Id="rId1" Type="http://schemas.openxmlformats.org/officeDocument/2006/relationships/slideLayout" Target="../slideLayouts/slideLayout7.xml"/><Relationship Id="rId2"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Word_97_-_2004_Document1.doc"/><Relationship Id="rId4" Type="http://schemas.openxmlformats.org/officeDocument/2006/relationships/oleObject" Target="../embeddings/Microsoft_Word_97_-_2004_Document2.doc"/><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February 4</a:t>
            </a:r>
            <a:r>
              <a:rPr lang="en-US" baseline="30000" dirty="0" smtClean="0"/>
              <a:t>th</a:t>
            </a:r>
            <a:r>
              <a:rPr lang="en-US" dirty="0" smtClean="0"/>
              <a:t> </a:t>
            </a:r>
            <a:endParaRPr lang="en-US" dirty="0"/>
          </a:p>
        </p:txBody>
      </p:sp>
      <p:sp>
        <p:nvSpPr>
          <p:cNvPr id="3" name="Subtitle 2"/>
          <p:cNvSpPr>
            <a:spLocks noGrp="1"/>
          </p:cNvSpPr>
          <p:nvPr>
            <p:ph type="subTitle" idx="1"/>
          </p:nvPr>
        </p:nvSpPr>
        <p:spPr/>
        <p:txBody>
          <a:bodyPr/>
          <a:lstStyle/>
          <a:p>
            <a:r>
              <a:rPr lang="en-US" dirty="0" smtClean="0"/>
              <a:t>Parkinson’s disease</a:t>
            </a:r>
          </a:p>
          <a:p>
            <a:r>
              <a:rPr lang="en-US" dirty="0" smtClean="0"/>
              <a:t>Alpha-</a:t>
            </a:r>
            <a:r>
              <a:rPr lang="en-US" dirty="0" err="1" smtClean="0"/>
              <a:t>synuclein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2057400" y="241300"/>
            <a:ext cx="5772150" cy="523875"/>
          </a:xfrm>
          <a:prstGeom prst="rect">
            <a:avLst/>
          </a:prstGeom>
          <a:noFill/>
          <a:ln w="9525">
            <a:noFill/>
            <a:miter lim="800000"/>
            <a:headEnd/>
            <a:tailEnd/>
          </a:ln>
        </p:spPr>
        <p:txBody>
          <a:bodyPr wrap="none">
            <a:prstTxWarp prst="textNoShape">
              <a:avLst/>
            </a:prstTxWarp>
            <a:spAutoFit/>
          </a:bodyPr>
          <a:lstStyle/>
          <a:p>
            <a:r>
              <a:rPr lang="en-US" sz="2800" b="1" dirty="0">
                <a:solidFill>
                  <a:srgbClr val="FF0000"/>
                </a:solidFill>
                <a:latin typeface="Arial" charset="0"/>
                <a:ea typeface="Arial" charset="0"/>
                <a:cs typeface="Arial" charset="0"/>
              </a:rPr>
              <a:t>Physiological role of </a:t>
            </a:r>
            <a:r>
              <a:rPr lang="en-US" sz="2800" b="1" dirty="0">
                <a:solidFill>
                  <a:srgbClr val="FF0000"/>
                </a:solidFill>
                <a:latin typeface="Symbol" charset="2"/>
                <a:ea typeface="Symbol" charset="2"/>
                <a:cs typeface="Symbol" charset="2"/>
              </a:rPr>
              <a:t>a</a:t>
            </a:r>
            <a:r>
              <a:rPr lang="en-US" sz="2800" b="1" dirty="0">
                <a:solidFill>
                  <a:srgbClr val="FF0000"/>
                </a:solidFill>
                <a:latin typeface="Arial" charset="0"/>
                <a:ea typeface="Arial" charset="0"/>
                <a:cs typeface="Arial" charset="0"/>
              </a:rPr>
              <a:t>-</a:t>
            </a:r>
            <a:r>
              <a:rPr lang="en-US" sz="2800" b="1" dirty="0" err="1">
                <a:solidFill>
                  <a:srgbClr val="FF0000"/>
                </a:solidFill>
                <a:latin typeface="Arial" charset="0"/>
                <a:ea typeface="Arial" charset="0"/>
                <a:cs typeface="Arial" charset="0"/>
              </a:rPr>
              <a:t>synuclein</a:t>
            </a:r>
            <a:endParaRPr lang="en-US" sz="2800" b="1" dirty="0">
              <a:solidFill>
                <a:srgbClr val="FF0000"/>
              </a:solidFill>
              <a:latin typeface="Arial" charset="0"/>
              <a:ea typeface="Arial" charset="0"/>
              <a:cs typeface="Arial" charset="0"/>
            </a:endParaRPr>
          </a:p>
        </p:txBody>
      </p:sp>
      <p:sp>
        <p:nvSpPr>
          <p:cNvPr id="38915" name="Text Box 3"/>
          <p:cNvSpPr txBox="1">
            <a:spLocks noChangeArrowheads="1"/>
          </p:cNvSpPr>
          <p:nvPr/>
        </p:nvSpPr>
        <p:spPr bwMode="auto">
          <a:xfrm>
            <a:off x="288925" y="974725"/>
            <a:ext cx="8626475" cy="4400550"/>
          </a:xfrm>
          <a:prstGeom prst="rect">
            <a:avLst/>
          </a:prstGeom>
          <a:noFill/>
          <a:ln w="9525">
            <a:noFill/>
            <a:miter lim="800000"/>
            <a:headEnd/>
            <a:tailEnd/>
          </a:ln>
        </p:spPr>
        <p:txBody>
          <a:bodyPr>
            <a:prstTxWarp prst="textNoShape">
              <a:avLst/>
            </a:prstTxWarp>
            <a:spAutoFit/>
          </a:bodyPr>
          <a:lstStyle/>
          <a:p>
            <a:r>
              <a:rPr lang="en-US" sz="2000">
                <a:latin typeface="Arial" charset="0"/>
                <a:ea typeface="Arial" charset="0"/>
                <a:cs typeface="Arial" charset="0"/>
              </a:rPr>
              <a:t>1- </a:t>
            </a:r>
            <a:r>
              <a:rPr lang="en-US" sz="2000" b="1">
                <a:latin typeface="Symbol" charset="2"/>
                <a:ea typeface="Symbol" charset="2"/>
                <a:cs typeface="Symbol" charset="2"/>
              </a:rPr>
              <a:t>a</a:t>
            </a:r>
            <a:r>
              <a:rPr lang="en-US" sz="2000" b="1">
                <a:latin typeface="Arial" charset="0"/>
                <a:ea typeface="Arial" charset="0"/>
                <a:cs typeface="Arial" charset="0"/>
              </a:rPr>
              <a:t>-synuclein is expressed in neuronal tissues</a:t>
            </a:r>
            <a:r>
              <a:rPr lang="en-US" sz="2000">
                <a:latin typeface="Arial" charset="0"/>
                <a:ea typeface="Arial" charset="0"/>
                <a:cs typeface="Arial" charset="0"/>
              </a:rPr>
              <a:t>, brain and spinal cord, not in muscles and other organs (Maroteaux, 1988).</a:t>
            </a:r>
          </a:p>
          <a:p>
            <a:endParaRPr lang="en-US" sz="2000">
              <a:latin typeface="Arial" charset="0"/>
              <a:ea typeface="Arial" charset="0"/>
              <a:cs typeface="Arial" charset="0"/>
            </a:endParaRPr>
          </a:p>
          <a:p>
            <a:r>
              <a:rPr lang="en-US" sz="2000">
                <a:latin typeface="Arial" charset="0"/>
                <a:ea typeface="Arial" charset="0"/>
                <a:cs typeface="Arial" charset="0"/>
              </a:rPr>
              <a:t>2- </a:t>
            </a:r>
            <a:r>
              <a:rPr lang="en-US" sz="2000" b="1">
                <a:latin typeface="Symbol" charset="2"/>
                <a:ea typeface="Symbol" charset="2"/>
                <a:cs typeface="Symbol" charset="2"/>
              </a:rPr>
              <a:t>a</a:t>
            </a:r>
            <a:r>
              <a:rPr lang="en-US" sz="2000" b="1">
                <a:latin typeface="Arial" charset="0"/>
                <a:ea typeface="Arial" charset="0"/>
                <a:cs typeface="Arial" charset="0"/>
              </a:rPr>
              <a:t>-synuclein associates with lipid membranes.</a:t>
            </a:r>
          </a:p>
          <a:p>
            <a:r>
              <a:rPr lang="en-US" sz="2000">
                <a:latin typeface="Arial" charset="0"/>
                <a:ea typeface="Arial" charset="0"/>
                <a:cs typeface="Arial" charset="0"/>
              </a:rPr>
              <a:t>In nervous system </a:t>
            </a:r>
            <a:r>
              <a:rPr lang="en-US" sz="2000">
                <a:latin typeface="Symbol" charset="2"/>
                <a:ea typeface="Symbol" charset="2"/>
                <a:cs typeface="Symbol" charset="2"/>
              </a:rPr>
              <a:t>a</a:t>
            </a:r>
            <a:r>
              <a:rPr lang="en-US" sz="2000">
                <a:latin typeface="Arial" charset="0"/>
                <a:ea typeface="Arial" charset="0"/>
                <a:cs typeface="Arial" charset="0"/>
              </a:rPr>
              <a:t>-synuclein is found in close association with synaptic vesicles, where it may modulate synaptic vesicle function (Kahle 2002), by binding to the lipid component of the vesicles and regulating vesicles and protein trafficking (Jensen, 1998, 1999, 2000) probably through modulation of phospholipase D activity. </a:t>
            </a:r>
            <a:r>
              <a:rPr lang="en-US" sz="2000" b="1">
                <a:latin typeface="Arial" charset="0"/>
                <a:ea typeface="Arial" charset="0"/>
                <a:cs typeface="Arial" charset="0"/>
              </a:rPr>
              <a:t>This binding stabilizes the </a:t>
            </a:r>
            <a:r>
              <a:rPr lang="en-US" sz="2000" b="1">
                <a:latin typeface="Symbol" charset="2"/>
                <a:ea typeface="Symbol" charset="2"/>
                <a:cs typeface="Symbol" charset="2"/>
              </a:rPr>
              <a:t>a</a:t>
            </a:r>
            <a:r>
              <a:rPr lang="en-US" sz="2000" b="1">
                <a:latin typeface="Arial" charset="0"/>
                <a:ea typeface="Arial" charset="0"/>
                <a:cs typeface="Arial" charset="0"/>
              </a:rPr>
              <a:t>-helical conformations of the N-terminal domain of </a:t>
            </a:r>
            <a:r>
              <a:rPr lang="en-US" sz="2000" b="1">
                <a:latin typeface="Symbol" charset="2"/>
                <a:ea typeface="Symbol" charset="2"/>
                <a:cs typeface="Symbol" charset="2"/>
              </a:rPr>
              <a:t>a</a:t>
            </a:r>
            <a:r>
              <a:rPr lang="en-US" sz="2000" b="1">
                <a:latin typeface="Arial" charset="0"/>
                <a:ea typeface="Arial" charset="0"/>
                <a:cs typeface="Arial" charset="0"/>
              </a:rPr>
              <a:t>-synuclein (Davidson 1998, Eliezer, 2001).</a:t>
            </a:r>
          </a:p>
          <a:p>
            <a:endParaRPr lang="en-US" sz="2000">
              <a:latin typeface="Arial" charset="0"/>
              <a:ea typeface="Arial" charset="0"/>
              <a:cs typeface="Arial" charset="0"/>
            </a:endParaRPr>
          </a:p>
          <a:p>
            <a:r>
              <a:rPr lang="en-US" sz="2000">
                <a:latin typeface="Arial" charset="0"/>
                <a:ea typeface="Arial" charset="0"/>
                <a:cs typeface="Arial" charset="0"/>
              </a:rPr>
              <a:t>3- </a:t>
            </a:r>
            <a:r>
              <a:rPr lang="en-US" sz="2000" b="1">
                <a:latin typeface="Arial" charset="0"/>
                <a:ea typeface="Arial" charset="0"/>
                <a:cs typeface="Arial" charset="0"/>
              </a:rPr>
              <a:t>In dopaminergic neurons, </a:t>
            </a:r>
            <a:r>
              <a:rPr lang="en-US" sz="2000" b="1">
                <a:latin typeface="Symbol" charset="2"/>
                <a:ea typeface="Symbol" charset="2"/>
                <a:cs typeface="Symbol" charset="2"/>
              </a:rPr>
              <a:t>a</a:t>
            </a:r>
            <a:r>
              <a:rPr lang="en-US" sz="2000" b="1">
                <a:latin typeface="Arial" charset="0"/>
                <a:ea typeface="Arial" charset="0"/>
                <a:cs typeface="Arial" charset="0"/>
              </a:rPr>
              <a:t>-synuclein may regulate the pool of DA released in the cytosol.</a:t>
            </a:r>
            <a:r>
              <a:rPr lang="en-US" sz="2000">
                <a:latin typeface="Arial" charset="0"/>
                <a:ea typeface="Arial" charset="0"/>
                <a:cs typeface="Arial"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447800" y="304800"/>
            <a:ext cx="5921375" cy="461963"/>
          </a:xfrm>
          <a:prstGeom prst="rect">
            <a:avLst/>
          </a:prstGeom>
          <a:noFill/>
          <a:ln w="9525">
            <a:noFill/>
            <a:miter lim="800000"/>
            <a:headEnd/>
            <a:tailEnd/>
          </a:ln>
        </p:spPr>
        <p:txBody>
          <a:bodyPr>
            <a:prstTxWarp prst="textNoShape">
              <a:avLst/>
            </a:prstTxWarp>
            <a:spAutoFit/>
          </a:bodyPr>
          <a:lstStyle/>
          <a:p>
            <a:pPr>
              <a:spcBef>
                <a:spcPct val="50000"/>
              </a:spcBef>
            </a:pPr>
            <a:r>
              <a:rPr lang="en-US" sz="2400" b="1" dirty="0">
                <a:solidFill>
                  <a:srgbClr val="FF0000"/>
                </a:solidFill>
                <a:latin typeface="Arial" charset="0"/>
                <a:ea typeface="Arial" charset="0"/>
                <a:cs typeface="Arial" charset="0"/>
              </a:rPr>
              <a:t>Pathogenic mechanisms of </a:t>
            </a:r>
            <a:r>
              <a:rPr lang="en-US" sz="2400" b="1" dirty="0">
                <a:solidFill>
                  <a:srgbClr val="FF0000"/>
                </a:solidFill>
                <a:latin typeface="Symbol" charset="2"/>
                <a:ea typeface="Symbol" charset="2"/>
                <a:cs typeface="Symbol" charset="2"/>
              </a:rPr>
              <a:t>a</a:t>
            </a:r>
            <a:r>
              <a:rPr lang="en-US" sz="2400" b="1" dirty="0">
                <a:solidFill>
                  <a:srgbClr val="FF0000"/>
                </a:solidFill>
                <a:latin typeface="Arial" charset="0"/>
                <a:ea typeface="Arial" charset="0"/>
                <a:cs typeface="Arial" charset="0"/>
              </a:rPr>
              <a:t>-</a:t>
            </a:r>
            <a:r>
              <a:rPr lang="en-US" sz="2400" b="1" dirty="0" err="1">
                <a:solidFill>
                  <a:srgbClr val="FF0000"/>
                </a:solidFill>
                <a:latin typeface="Arial" charset="0"/>
                <a:ea typeface="Arial" charset="0"/>
                <a:cs typeface="Arial" charset="0"/>
              </a:rPr>
              <a:t>synuclein</a:t>
            </a:r>
            <a:r>
              <a:rPr lang="en-US" sz="2400" b="1" dirty="0">
                <a:solidFill>
                  <a:srgbClr val="FF0000"/>
                </a:solidFill>
                <a:latin typeface="Arial" charset="0"/>
                <a:ea typeface="Arial" charset="0"/>
                <a:cs typeface="Arial" charset="0"/>
              </a:rPr>
              <a:t> </a:t>
            </a:r>
          </a:p>
        </p:txBody>
      </p:sp>
      <p:sp>
        <p:nvSpPr>
          <p:cNvPr id="39939" name="Text Box 3"/>
          <p:cNvSpPr txBox="1">
            <a:spLocks noChangeArrowheads="1"/>
          </p:cNvSpPr>
          <p:nvPr/>
        </p:nvSpPr>
        <p:spPr bwMode="auto">
          <a:xfrm>
            <a:off x="288925" y="1050925"/>
            <a:ext cx="8855075" cy="2031325"/>
          </a:xfrm>
          <a:prstGeom prst="rect">
            <a:avLst/>
          </a:prstGeom>
          <a:noFill/>
          <a:ln w="9525">
            <a:noFill/>
            <a:miter lim="800000"/>
            <a:headEnd/>
            <a:tailEnd/>
          </a:ln>
        </p:spPr>
        <p:txBody>
          <a:bodyPr>
            <a:prstTxWarp prst="textNoShape">
              <a:avLst/>
            </a:prstTxWarp>
            <a:spAutoFit/>
          </a:bodyPr>
          <a:lstStyle/>
          <a:p>
            <a:r>
              <a:rPr lang="en-US" dirty="0" smtClean="0">
                <a:latin typeface="Arial" charset="0"/>
                <a:ea typeface="Arial" charset="0"/>
                <a:cs typeface="Arial" charset="0"/>
              </a:rPr>
              <a:t>1- Docking of </a:t>
            </a:r>
            <a:r>
              <a:rPr lang="en-US" dirty="0" smtClean="0">
                <a:latin typeface="Symbol" charset="2"/>
                <a:ea typeface="Symbol" charset="2"/>
                <a:cs typeface="Symbol" charset="2"/>
              </a:rPr>
              <a:t>a</a:t>
            </a:r>
            <a:r>
              <a:rPr lang="en-US" dirty="0" smtClean="0">
                <a:latin typeface="Arial" charset="0"/>
                <a:ea typeface="Arial" charset="0"/>
                <a:cs typeface="Arial" charset="0"/>
              </a:rPr>
              <a:t>-</a:t>
            </a:r>
            <a:r>
              <a:rPr lang="en-US" dirty="0" err="1" smtClean="0">
                <a:latin typeface="Arial" charset="0"/>
                <a:ea typeface="Arial" charset="0"/>
                <a:cs typeface="Arial" charset="0"/>
              </a:rPr>
              <a:t>synuclein</a:t>
            </a:r>
            <a:r>
              <a:rPr lang="en-US" dirty="0" smtClean="0">
                <a:latin typeface="Arial" charset="0"/>
                <a:ea typeface="Arial" charset="0"/>
                <a:cs typeface="Arial" charset="0"/>
              </a:rPr>
              <a:t> with oxidized DA (DA </a:t>
            </a:r>
            <a:r>
              <a:rPr lang="en-US" dirty="0" err="1" smtClean="0">
                <a:latin typeface="Arial" charset="0"/>
                <a:ea typeface="Arial" charset="0"/>
                <a:cs typeface="Arial" charset="0"/>
              </a:rPr>
              <a:t>quinone</a:t>
            </a:r>
            <a:r>
              <a:rPr lang="en-US" dirty="0" smtClean="0">
                <a:latin typeface="Arial" charset="0"/>
                <a:ea typeface="Arial" charset="0"/>
                <a:cs typeface="Arial" charset="0"/>
              </a:rPr>
              <a:t>), and formation of </a:t>
            </a:r>
            <a:r>
              <a:rPr lang="en-US" dirty="0" err="1" smtClean="0">
                <a:latin typeface="Arial" charset="0"/>
                <a:ea typeface="Arial" charset="0"/>
                <a:cs typeface="Arial" charset="0"/>
              </a:rPr>
              <a:t>protofibrils</a:t>
            </a:r>
            <a:r>
              <a:rPr lang="en-US" dirty="0" smtClean="0">
                <a:latin typeface="Arial" charset="0"/>
                <a:ea typeface="Arial" charset="0"/>
                <a:cs typeface="Arial" charset="0"/>
              </a:rPr>
              <a:t>.</a:t>
            </a:r>
          </a:p>
          <a:p>
            <a:endParaRPr lang="en-US" dirty="0" smtClean="0">
              <a:latin typeface="Arial" charset="0"/>
              <a:ea typeface="Arial" charset="0"/>
              <a:cs typeface="Arial" charset="0"/>
            </a:endParaRPr>
          </a:p>
          <a:p>
            <a:r>
              <a:rPr lang="en-US" dirty="0" smtClean="0">
                <a:latin typeface="Arial" charset="0"/>
                <a:ea typeface="Arial" charset="0"/>
                <a:cs typeface="Arial" charset="0"/>
              </a:rPr>
              <a:t>2-Formation of </a:t>
            </a:r>
            <a:r>
              <a:rPr lang="en-US" dirty="0" err="1" smtClean="0">
                <a:latin typeface="Arial" charset="0"/>
                <a:ea typeface="Arial" charset="0"/>
                <a:cs typeface="Arial" charset="0"/>
              </a:rPr>
              <a:t>protofibrils</a:t>
            </a:r>
            <a:r>
              <a:rPr lang="en-US" dirty="0" smtClean="0">
                <a:latin typeface="Arial" charset="0"/>
                <a:ea typeface="Arial" charset="0"/>
                <a:cs typeface="Arial" charset="0"/>
              </a:rPr>
              <a:t> sequesters </a:t>
            </a:r>
            <a:r>
              <a:rPr lang="en-US" dirty="0" smtClean="0">
                <a:latin typeface="Symbol" charset="2"/>
                <a:ea typeface="Symbol" charset="2"/>
                <a:cs typeface="Symbol" charset="2"/>
              </a:rPr>
              <a:t>a</a:t>
            </a:r>
            <a:r>
              <a:rPr lang="en-US" dirty="0" smtClean="0">
                <a:latin typeface="Arial" charset="0"/>
                <a:ea typeface="Arial" charset="0"/>
                <a:cs typeface="Arial" charset="0"/>
              </a:rPr>
              <a:t>-</a:t>
            </a:r>
            <a:r>
              <a:rPr lang="en-US" dirty="0" err="1" smtClean="0">
                <a:latin typeface="Arial" charset="0"/>
                <a:ea typeface="Arial" charset="0"/>
                <a:cs typeface="Arial" charset="0"/>
              </a:rPr>
              <a:t>synuclein</a:t>
            </a:r>
            <a:r>
              <a:rPr lang="en-US" dirty="0" smtClean="0">
                <a:latin typeface="Arial" charset="0"/>
                <a:ea typeface="Arial" charset="0"/>
                <a:cs typeface="Arial" charset="0"/>
              </a:rPr>
              <a:t> available to bind to synaptic vesicles, thus the amount of </a:t>
            </a:r>
            <a:r>
              <a:rPr lang="en-US" dirty="0" smtClean="0">
                <a:latin typeface="Symbol" charset="2"/>
                <a:ea typeface="Symbol" charset="2"/>
                <a:cs typeface="Symbol" charset="2"/>
              </a:rPr>
              <a:t>a</a:t>
            </a:r>
            <a:r>
              <a:rPr lang="en-US" dirty="0" smtClean="0">
                <a:latin typeface="Arial" charset="0"/>
                <a:ea typeface="Arial" charset="0"/>
                <a:cs typeface="Arial" charset="0"/>
              </a:rPr>
              <a:t>-</a:t>
            </a:r>
            <a:r>
              <a:rPr lang="en-US" dirty="0" err="1" smtClean="0">
                <a:latin typeface="Arial" charset="0"/>
                <a:ea typeface="Arial" charset="0"/>
                <a:cs typeface="Arial" charset="0"/>
              </a:rPr>
              <a:t>synuclein</a:t>
            </a:r>
            <a:r>
              <a:rPr lang="en-US" dirty="0" smtClean="0">
                <a:latin typeface="Arial" charset="0"/>
                <a:ea typeface="Arial" charset="0"/>
                <a:cs typeface="Arial" charset="0"/>
              </a:rPr>
              <a:t> in the </a:t>
            </a:r>
            <a:r>
              <a:rPr lang="en-US" dirty="0" smtClean="0">
                <a:latin typeface="Symbol" charset="2"/>
                <a:ea typeface="Symbol" charset="2"/>
                <a:cs typeface="Symbol" charset="2"/>
              </a:rPr>
              <a:t>a</a:t>
            </a:r>
            <a:r>
              <a:rPr lang="en-US" dirty="0" smtClean="0">
                <a:latin typeface="Arial" charset="0"/>
                <a:ea typeface="Arial" charset="0"/>
                <a:cs typeface="Arial" charset="0"/>
              </a:rPr>
              <a:t>-helical structure decreases.</a:t>
            </a:r>
          </a:p>
          <a:p>
            <a:endParaRPr lang="en-US" dirty="0" smtClean="0">
              <a:latin typeface="Arial" charset="0"/>
              <a:ea typeface="Arial" charset="0"/>
              <a:cs typeface="Arial" charset="0"/>
            </a:endParaRPr>
          </a:p>
          <a:p>
            <a:r>
              <a:rPr lang="en-US" dirty="0">
                <a:latin typeface="Arial" charset="0"/>
                <a:ea typeface="Arial" charset="0"/>
                <a:cs typeface="Arial" charset="0"/>
              </a:rPr>
              <a:t>3-</a:t>
            </a:r>
            <a:r>
              <a:rPr lang="en-US" dirty="0" smtClean="0">
                <a:latin typeface="Arial" charset="0"/>
                <a:ea typeface="Arial" charset="0"/>
                <a:cs typeface="Arial" charset="0"/>
              </a:rPr>
              <a:t> </a:t>
            </a:r>
            <a:r>
              <a:rPr lang="en-US" dirty="0" err="1" smtClean="0">
                <a:latin typeface="Arial" charset="0"/>
                <a:ea typeface="Arial" charset="0"/>
                <a:cs typeface="Arial" charset="0"/>
              </a:rPr>
              <a:t>Mis</a:t>
            </a:r>
            <a:r>
              <a:rPr lang="en-US" dirty="0" smtClean="0">
                <a:latin typeface="Arial" charset="0"/>
                <a:ea typeface="Arial" charset="0"/>
                <a:cs typeface="Arial" charset="0"/>
              </a:rPr>
              <a:t>-regulation of the amount of DA released in the cell. </a:t>
            </a:r>
            <a:endParaRPr lang="en-US" dirty="0">
              <a:latin typeface="Arial" charset="0"/>
              <a:ea typeface="Arial" charset="0"/>
              <a:cs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7891" name="Picture 3"/>
          <p:cNvPicPr>
            <a:picLocks noChangeAspect="1" noChangeArrowheads="1"/>
          </p:cNvPicPr>
          <p:nvPr/>
        </p:nvPicPr>
        <p:blipFill>
          <a:blip r:embed="rId2"/>
          <a:srcRect/>
          <a:stretch>
            <a:fillRect/>
          </a:stretch>
        </p:blipFill>
        <p:spPr bwMode="auto">
          <a:xfrm>
            <a:off x="808038" y="6502400"/>
            <a:ext cx="7531100" cy="203200"/>
          </a:xfrm>
          <a:prstGeom prst="rect">
            <a:avLst/>
          </a:prstGeom>
          <a:noFill/>
          <a:ln w="9525">
            <a:noFill/>
            <a:miter lim="800000"/>
            <a:headEnd/>
            <a:tailEnd/>
          </a:ln>
        </p:spPr>
      </p:pic>
      <p:sp>
        <p:nvSpPr>
          <p:cNvPr id="37892" name="Text Box 4"/>
          <p:cNvSpPr txBox="1">
            <a:spLocks noChangeArrowheads="1"/>
          </p:cNvSpPr>
          <p:nvPr/>
        </p:nvSpPr>
        <p:spPr bwMode="auto">
          <a:xfrm>
            <a:off x="2895600" y="411163"/>
            <a:ext cx="3981779" cy="707886"/>
          </a:xfrm>
          <a:prstGeom prst="rect">
            <a:avLst/>
          </a:prstGeom>
          <a:noFill/>
          <a:ln w="9525">
            <a:noFill/>
            <a:miter lim="800000"/>
            <a:headEnd/>
            <a:tailEnd/>
          </a:ln>
        </p:spPr>
        <p:txBody>
          <a:bodyPr wrap="none">
            <a:prstTxWarp prst="textNoShape">
              <a:avLst/>
            </a:prstTxWarp>
            <a:spAutoFit/>
          </a:bodyPr>
          <a:lstStyle/>
          <a:p>
            <a:r>
              <a:rPr lang="en-US" sz="4000" b="1" dirty="0">
                <a:solidFill>
                  <a:srgbClr val="FF0000"/>
                </a:solidFill>
                <a:latin typeface="Symbol" charset="2"/>
              </a:rPr>
              <a:t>a, </a:t>
            </a:r>
            <a:r>
              <a:rPr lang="en-US" sz="4000" b="1" dirty="0" err="1">
                <a:solidFill>
                  <a:srgbClr val="FF0000"/>
                </a:solidFill>
                <a:latin typeface="Symbol" charset="2"/>
              </a:rPr>
              <a:t>b</a:t>
            </a:r>
            <a:r>
              <a:rPr lang="en-US" sz="4000" b="1" dirty="0">
                <a:solidFill>
                  <a:srgbClr val="FF0000"/>
                </a:solidFill>
                <a:latin typeface="Symbol" charset="2"/>
              </a:rPr>
              <a:t>, </a:t>
            </a:r>
            <a:r>
              <a:rPr lang="en-US" sz="4000" b="1" dirty="0" err="1">
                <a:solidFill>
                  <a:srgbClr val="FF0000"/>
                </a:solidFill>
                <a:latin typeface="Symbol" charset="2"/>
              </a:rPr>
              <a:t>g</a:t>
            </a:r>
            <a:r>
              <a:rPr lang="en-US" sz="4000" b="1" dirty="0">
                <a:solidFill>
                  <a:srgbClr val="FF0000"/>
                </a:solidFill>
              </a:rPr>
              <a:t>- </a:t>
            </a:r>
            <a:r>
              <a:rPr lang="en-US" sz="4000" b="1" dirty="0" err="1">
                <a:solidFill>
                  <a:srgbClr val="FF0000"/>
                </a:solidFill>
              </a:rPr>
              <a:t>synucleins</a:t>
            </a:r>
            <a:r>
              <a:rPr lang="en-US" sz="4000" b="1" dirty="0">
                <a:solidFill>
                  <a:srgbClr val="FF0000"/>
                </a:solidFill>
                <a:latin typeface="Symbol" charset="2"/>
              </a:rPr>
              <a:t> </a:t>
            </a:r>
          </a:p>
        </p:txBody>
      </p:sp>
      <p:pic>
        <p:nvPicPr>
          <p:cNvPr id="5" name="Picture 4"/>
          <p:cNvPicPr>
            <a:picLocks noChangeAspect="1"/>
          </p:cNvPicPr>
          <p:nvPr/>
        </p:nvPicPr>
        <p:blipFill>
          <a:blip r:embed="rId3"/>
          <a:stretch>
            <a:fillRect/>
          </a:stretch>
        </p:blipFill>
        <p:spPr>
          <a:xfrm>
            <a:off x="215493" y="1440452"/>
            <a:ext cx="8702729" cy="416165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AutoShape 3"/>
          <p:cNvSpPr>
            <a:spLocks noChangeArrowheads="1"/>
          </p:cNvSpPr>
          <p:nvPr/>
        </p:nvSpPr>
        <p:spPr bwMode="auto">
          <a:xfrm>
            <a:off x="2743200" y="1981200"/>
            <a:ext cx="457200" cy="2057400"/>
          </a:xfrm>
          <a:prstGeom prst="curvedLeftArrow">
            <a:avLst>
              <a:gd name="adj1" fmla="val 90000"/>
              <a:gd name="adj2" fmla="val 180000"/>
              <a:gd name="adj3" fmla="val 33333"/>
            </a:avLst>
          </a:prstGeom>
          <a:solidFill>
            <a:srgbClr val="E31E21"/>
          </a:solidFill>
          <a:ln w="9525">
            <a:solidFill>
              <a:schemeClr val="tx1"/>
            </a:solidFill>
            <a:miter lim="800000"/>
            <a:headEnd/>
            <a:tailEnd/>
          </a:ln>
        </p:spPr>
        <p:txBody>
          <a:bodyPr wrap="none" anchor="ctr">
            <a:prstTxWarp prst="textNoShape">
              <a:avLst/>
            </a:prstTxWarp>
          </a:bodyPr>
          <a:lstStyle/>
          <a:p>
            <a:endParaRPr lang="en-US" sz="2200">
              <a:latin typeface="Arial" pitchFamily="-102" charset="0"/>
              <a:ea typeface="Arial" pitchFamily="-102" charset="0"/>
              <a:cs typeface="Arial" pitchFamily="-102" charset="0"/>
            </a:endParaRPr>
          </a:p>
        </p:txBody>
      </p:sp>
      <p:sp>
        <p:nvSpPr>
          <p:cNvPr id="44035" name="AutoShape 4"/>
          <p:cNvSpPr>
            <a:spLocks noChangeArrowheads="1"/>
          </p:cNvSpPr>
          <p:nvPr/>
        </p:nvSpPr>
        <p:spPr bwMode="auto">
          <a:xfrm>
            <a:off x="6096000" y="2012950"/>
            <a:ext cx="457200" cy="2057400"/>
          </a:xfrm>
          <a:prstGeom prst="curvedRightArrow">
            <a:avLst>
              <a:gd name="adj1" fmla="val 90000"/>
              <a:gd name="adj2" fmla="val 180000"/>
              <a:gd name="adj3" fmla="val 33333"/>
            </a:avLst>
          </a:prstGeom>
          <a:solidFill>
            <a:srgbClr val="E31E21"/>
          </a:solidFill>
          <a:ln w="9525">
            <a:solidFill>
              <a:schemeClr val="tx1"/>
            </a:solidFill>
            <a:miter lim="800000"/>
            <a:headEnd/>
            <a:tailEnd/>
          </a:ln>
        </p:spPr>
        <p:txBody>
          <a:bodyPr wrap="none" anchor="ctr">
            <a:prstTxWarp prst="textNoShape">
              <a:avLst/>
            </a:prstTxWarp>
          </a:bodyPr>
          <a:lstStyle/>
          <a:p>
            <a:endParaRPr lang="en-US" sz="2200">
              <a:latin typeface="Arial" pitchFamily="-102" charset="0"/>
              <a:ea typeface="Arial" pitchFamily="-102" charset="0"/>
              <a:cs typeface="Arial" pitchFamily="-102" charset="0"/>
            </a:endParaRPr>
          </a:p>
        </p:txBody>
      </p:sp>
      <p:sp>
        <p:nvSpPr>
          <p:cNvPr id="44036" name="Text Box 5"/>
          <p:cNvSpPr txBox="1">
            <a:spLocks noChangeArrowheads="1"/>
          </p:cNvSpPr>
          <p:nvPr/>
        </p:nvSpPr>
        <p:spPr bwMode="auto">
          <a:xfrm>
            <a:off x="4911725" y="4206875"/>
            <a:ext cx="3084513" cy="430213"/>
          </a:xfrm>
          <a:prstGeom prst="rect">
            <a:avLst/>
          </a:prstGeom>
          <a:noFill/>
          <a:ln w="9525">
            <a:noFill/>
            <a:miter lim="800000"/>
            <a:headEnd/>
            <a:tailEnd/>
          </a:ln>
        </p:spPr>
        <p:txBody>
          <a:bodyPr wrap="none">
            <a:prstTxWarp prst="textNoShape">
              <a:avLst/>
            </a:prstTxWarp>
            <a:spAutoFit/>
          </a:bodyPr>
          <a:lstStyle/>
          <a:p>
            <a:r>
              <a:rPr lang="en-US" sz="2200" b="1">
                <a:solidFill>
                  <a:schemeClr val="accent2"/>
                </a:solidFill>
                <a:latin typeface="Arial" pitchFamily="-102" charset="0"/>
                <a:ea typeface="Arial" pitchFamily="-102" charset="0"/>
                <a:cs typeface="Arial" pitchFamily="-102" charset="0"/>
              </a:rPr>
              <a:t>Gain of toxic function</a:t>
            </a:r>
          </a:p>
        </p:txBody>
      </p:sp>
      <p:sp>
        <p:nvSpPr>
          <p:cNvPr id="44037" name="AutoShape 6"/>
          <p:cNvSpPr>
            <a:spLocks noChangeArrowheads="1"/>
          </p:cNvSpPr>
          <p:nvPr/>
        </p:nvSpPr>
        <p:spPr bwMode="auto">
          <a:xfrm>
            <a:off x="6375400" y="4756150"/>
            <a:ext cx="228600" cy="762000"/>
          </a:xfrm>
          <a:prstGeom prst="downArrow">
            <a:avLst>
              <a:gd name="adj1" fmla="val 50000"/>
              <a:gd name="adj2" fmla="val 83333"/>
            </a:avLst>
          </a:prstGeom>
          <a:solidFill>
            <a:srgbClr val="E31E21"/>
          </a:solidFill>
          <a:ln w="9525">
            <a:solidFill>
              <a:schemeClr val="tx1"/>
            </a:solidFill>
            <a:miter lim="800000"/>
            <a:headEnd/>
            <a:tailEnd/>
          </a:ln>
        </p:spPr>
        <p:txBody>
          <a:bodyPr wrap="none" anchor="ctr">
            <a:prstTxWarp prst="textNoShape">
              <a:avLst/>
            </a:prstTxWarp>
          </a:bodyPr>
          <a:lstStyle/>
          <a:p>
            <a:endParaRPr lang="en-US" sz="2200">
              <a:latin typeface="Arial" pitchFamily="-102" charset="0"/>
              <a:ea typeface="Arial" pitchFamily="-102" charset="0"/>
              <a:cs typeface="Arial" pitchFamily="-102" charset="0"/>
            </a:endParaRPr>
          </a:p>
        </p:txBody>
      </p:sp>
      <p:sp>
        <p:nvSpPr>
          <p:cNvPr id="44038" name="Text Box 7"/>
          <p:cNvSpPr txBox="1">
            <a:spLocks noChangeArrowheads="1"/>
          </p:cNvSpPr>
          <p:nvPr/>
        </p:nvSpPr>
        <p:spPr bwMode="auto">
          <a:xfrm>
            <a:off x="4724400" y="5434013"/>
            <a:ext cx="3492500" cy="769937"/>
          </a:xfrm>
          <a:prstGeom prst="rect">
            <a:avLst/>
          </a:prstGeom>
          <a:noFill/>
          <a:ln w="9525">
            <a:noFill/>
            <a:miter lim="800000"/>
            <a:headEnd/>
            <a:tailEnd/>
          </a:ln>
        </p:spPr>
        <p:txBody>
          <a:bodyPr wrap="none">
            <a:prstTxWarp prst="textNoShape">
              <a:avLst/>
            </a:prstTxWarp>
            <a:spAutoFit/>
          </a:bodyPr>
          <a:lstStyle/>
          <a:p>
            <a:pPr algn="ctr"/>
            <a:r>
              <a:rPr lang="en-US" sz="2200" b="1">
                <a:latin typeface="Arial" pitchFamily="-102" charset="0"/>
                <a:ea typeface="Arial" pitchFamily="-102" charset="0"/>
                <a:cs typeface="Arial" pitchFamily="-102" charset="0"/>
              </a:rPr>
              <a:t>Formation of aggregates</a:t>
            </a:r>
          </a:p>
          <a:p>
            <a:pPr algn="ctr"/>
            <a:r>
              <a:rPr lang="en-US" sz="2200" b="1">
                <a:latin typeface="Arial" pitchFamily="-102" charset="0"/>
                <a:ea typeface="Arial" pitchFamily="-102" charset="0"/>
                <a:cs typeface="Arial" pitchFamily="-102" charset="0"/>
              </a:rPr>
              <a:t>fibrils or oligomers</a:t>
            </a:r>
          </a:p>
        </p:txBody>
      </p:sp>
      <p:sp>
        <p:nvSpPr>
          <p:cNvPr id="44039" name="Text Box 8"/>
          <p:cNvSpPr txBox="1">
            <a:spLocks noChangeArrowheads="1"/>
          </p:cNvSpPr>
          <p:nvPr/>
        </p:nvSpPr>
        <p:spPr bwMode="auto">
          <a:xfrm>
            <a:off x="533400" y="4186238"/>
            <a:ext cx="4259263" cy="430212"/>
          </a:xfrm>
          <a:prstGeom prst="rect">
            <a:avLst/>
          </a:prstGeom>
          <a:noFill/>
          <a:ln w="9525">
            <a:noFill/>
            <a:miter lim="800000"/>
            <a:headEnd/>
            <a:tailEnd/>
          </a:ln>
        </p:spPr>
        <p:txBody>
          <a:bodyPr wrap="none">
            <a:prstTxWarp prst="textNoShape">
              <a:avLst/>
            </a:prstTxWarp>
            <a:spAutoFit/>
          </a:bodyPr>
          <a:lstStyle/>
          <a:p>
            <a:r>
              <a:rPr lang="en-US" sz="2200" b="1">
                <a:solidFill>
                  <a:schemeClr val="accent2"/>
                </a:solidFill>
                <a:latin typeface="Arial" pitchFamily="-102" charset="0"/>
                <a:ea typeface="Arial" pitchFamily="-102" charset="0"/>
                <a:cs typeface="Arial" pitchFamily="-102" charset="0"/>
              </a:rPr>
              <a:t>Loss of physiological function</a:t>
            </a:r>
          </a:p>
        </p:txBody>
      </p:sp>
      <p:sp>
        <p:nvSpPr>
          <p:cNvPr id="44040" name="AutoShape 6"/>
          <p:cNvSpPr>
            <a:spLocks noChangeArrowheads="1"/>
          </p:cNvSpPr>
          <p:nvPr/>
        </p:nvSpPr>
        <p:spPr bwMode="auto">
          <a:xfrm>
            <a:off x="2654300" y="4732338"/>
            <a:ext cx="228600" cy="762000"/>
          </a:xfrm>
          <a:prstGeom prst="downArrow">
            <a:avLst>
              <a:gd name="adj1" fmla="val 50000"/>
              <a:gd name="adj2" fmla="val 83333"/>
            </a:avLst>
          </a:prstGeom>
          <a:solidFill>
            <a:srgbClr val="E31E21"/>
          </a:solidFill>
          <a:ln w="9525">
            <a:solidFill>
              <a:schemeClr val="tx1"/>
            </a:solidFill>
            <a:miter lim="800000"/>
            <a:headEnd/>
            <a:tailEnd/>
          </a:ln>
        </p:spPr>
        <p:txBody>
          <a:bodyPr wrap="none" anchor="ctr">
            <a:prstTxWarp prst="textNoShape">
              <a:avLst/>
            </a:prstTxWarp>
          </a:bodyPr>
          <a:lstStyle/>
          <a:p>
            <a:endParaRPr lang="en-US" sz="2200">
              <a:latin typeface="Arial" pitchFamily="-102" charset="0"/>
              <a:ea typeface="Arial" pitchFamily="-102" charset="0"/>
              <a:cs typeface="Arial" pitchFamily="-102" charset="0"/>
            </a:endParaRPr>
          </a:p>
        </p:txBody>
      </p:sp>
      <p:sp>
        <p:nvSpPr>
          <p:cNvPr id="44041" name="Text Box 7"/>
          <p:cNvSpPr txBox="1">
            <a:spLocks noChangeArrowheads="1"/>
          </p:cNvSpPr>
          <p:nvPr/>
        </p:nvSpPr>
        <p:spPr bwMode="auto">
          <a:xfrm>
            <a:off x="762000" y="5411788"/>
            <a:ext cx="3733800" cy="1108075"/>
          </a:xfrm>
          <a:prstGeom prst="rect">
            <a:avLst/>
          </a:prstGeom>
          <a:noFill/>
          <a:ln w="9525">
            <a:noFill/>
            <a:miter lim="800000"/>
            <a:headEnd/>
            <a:tailEnd/>
          </a:ln>
        </p:spPr>
        <p:txBody>
          <a:bodyPr>
            <a:prstTxWarp prst="textNoShape">
              <a:avLst/>
            </a:prstTxWarp>
            <a:spAutoFit/>
          </a:bodyPr>
          <a:lstStyle/>
          <a:p>
            <a:pPr algn="ctr"/>
            <a:r>
              <a:rPr lang="en-US" sz="2200" b="1">
                <a:latin typeface="Symbol" pitchFamily="-102" charset="2"/>
                <a:ea typeface="Arial" pitchFamily="-102" charset="0"/>
                <a:cs typeface="Arial" pitchFamily="-102" charset="0"/>
              </a:rPr>
              <a:t>a</a:t>
            </a:r>
            <a:r>
              <a:rPr lang="en-US" sz="2200" b="1">
                <a:latin typeface="Arial" pitchFamily="-102" charset="0"/>
                <a:ea typeface="Arial" pitchFamily="-102" charset="0"/>
                <a:cs typeface="Arial" pitchFamily="-102" charset="0"/>
              </a:rPr>
              <a:t>-syn does not bind to membranes, no control on dopamine release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203325" y="365125"/>
            <a:ext cx="184150" cy="457200"/>
          </a:xfrm>
          <a:prstGeom prst="rect">
            <a:avLst/>
          </a:prstGeom>
          <a:noFill/>
          <a:ln w="9525">
            <a:noFill/>
            <a:miter lim="800000"/>
            <a:headEnd/>
            <a:tailEnd/>
          </a:ln>
        </p:spPr>
        <p:txBody>
          <a:bodyPr wrap="none">
            <a:prstTxWarp prst="textNoShape">
              <a:avLst/>
            </a:prstTxWarp>
            <a:spAutoFit/>
          </a:bodyPr>
          <a:lstStyle/>
          <a:p>
            <a:endParaRPr lang="en-US">
              <a:latin typeface="Arial" charset="0"/>
              <a:ea typeface="Arial" charset="0"/>
              <a:cs typeface="Arial" charset="0"/>
            </a:endParaRPr>
          </a:p>
        </p:txBody>
      </p:sp>
      <p:sp>
        <p:nvSpPr>
          <p:cNvPr id="44035" name="Text Box 3"/>
          <p:cNvSpPr txBox="1">
            <a:spLocks noChangeArrowheads="1"/>
          </p:cNvSpPr>
          <p:nvPr/>
        </p:nvSpPr>
        <p:spPr bwMode="auto">
          <a:xfrm>
            <a:off x="673719" y="152400"/>
            <a:ext cx="7810852" cy="830997"/>
          </a:xfrm>
          <a:prstGeom prst="rect">
            <a:avLst/>
          </a:prstGeom>
          <a:noFill/>
          <a:ln w="9525">
            <a:noFill/>
            <a:miter lim="800000"/>
            <a:headEnd/>
            <a:tailEnd/>
          </a:ln>
        </p:spPr>
        <p:txBody>
          <a:bodyPr wrap="none">
            <a:prstTxWarp prst="textNoShape">
              <a:avLst/>
            </a:prstTxWarp>
            <a:spAutoFit/>
          </a:bodyPr>
          <a:lstStyle/>
          <a:p>
            <a:pPr algn="ctr"/>
            <a:r>
              <a:rPr lang="en-US" sz="2400" b="1" dirty="0">
                <a:solidFill>
                  <a:srgbClr val="FF0000"/>
                </a:solidFill>
                <a:latin typeface="Symbol" charset="2"/>
                <a:ea typeface="Symbol" charset="2"/>
                <a:cs typeface="Symbol" charset="2"/>
              </a:rPr>
              <a:t>a</a:t>
            </a:r>
            <a:r>
              <a:rPr lang="en-US" sz="2400" b="1" dirty="0">
                <a:solidFill>
                  <a:srgbClr val="FF0000"/>
                </a:solidFill>
                <a:latin typeface="Arial" charset="0"/>
                <a:ea typeface="Arial" charset="0"/>
                <a:cs typeface="Arial" charset="0"/>
              </a:rPr>
              <a:t>-</a:t>
            </a:r>
            <a:r>
              <a:rPr lang="en-US" sz="2400" b="1" dirty="0" err="1">
                <a:solidFill>
                  <a:srgbClr val="FF0000"/>
                </a:solidFill>
                <a:latin typeface="Arial" charset="0"/>
                <a:ea typeface="Arial" charset="0"/>
                <a:cs typeface="Arial" charset="0"/>
              </a:rPr>
              <a:t>synuclein</a:t>
            </a:r>
            <a:r>
              <a:rPr lang="en-US" sz="2400" b="1" dirty="0">
                <a:solidFill>
                  <a:srgbClr val="FF0000"/>
                </a:solidFill>
                <a:latin typeface="Arial" charset="0"/>
                <a:ea typeface="Arial" charset="0"/>
                <a:cs typeface="Arial" charset="0"/>
              </a:rPr>
              <a:t> in PD: </a:t>
            </a:r>
            <a:endParaRPr lang="en-US" sz="2400" b="1" dirty="0" smtClean="0">
              <a:solidFill>
                <a:srgbClr val="FF0000"/>
              </a:solidFill>
              <a:latin typeface="Arial" charset="0"/>
              <a:ea typeface="Arial" charset="0"/>
              <a:cs typeface="Arial" charset="0"/>
            </a:endParaRPr>
          </a:p>
          <a:p>
            <a:pPr algn="ctr"/>
            <a:r>
              <a:rPr lang="en-US" sz="2400" b="1" dirty="0" smtClean="0">
                <a:solidFill>
                  <a:srgbClr val="FF0000"/>
                </a:solidFill>
                <a:latin typeface="Arial" charset="0"/>
                <a:ea typeface="Arial" charset="0"/>
                <a:cs typeface="Arial" charset="0"/>
              </a:rPr>
              <a:t>Pathologic function </a:t>
            </a:r>
            <a:r>
              <a:rPr lang="en-US" sz="2400" b="1" dirty="0">
                <a:solidFill>
                  <a:srgbClr val="FF0000"/>
                </a:solidFill>
                <a:latin typeface="Arial" charset="0"/>
                <a:ea typeface="Arial" charset="0"/>
                <a:cs typeface="Arial" charset="0"/>
              </a:rPr>
              <a:t>both in familial and sporadic PD </a:t>
            </a:r>
          </a:p>
        </p:txBody>
      </p:sp>
      <p:sp>
        <p:nvSpPr>
          <p:cNvPr id="44036" name="Text Box 4"/>
          <p:cNvSpPr txBox="1">
            <a:spLocks noChangeArrowheads="1"/>
          </p:cNvSpPr>
          <p:nvPr/>
        </p:nvSpPr>
        <p:spPr bwMode="auto">
          <a:xfrm>
            <a:off x="288925" y="987425"/>
            <a:ext cx="8626475" cy="1446213"/>
          </a:xfrm>
          <a:prstGeom prst="rect">
            <a:avLst/>
          </a:prstGeom>
          <a:noFill/>
          <a:ln w="9525">
            <a:noFill/>
            <a:miter lim="800000"/>
            <a:headEnd/>
            <a:tailEnd/>
          </a:ln>
        </p:spPr>
        <p:txBody>
          <a:bodyPr>
            <a:prstTxWarp prst="textNoShape">
              <a:avLst/>
            </a:prstTxWarp>
            <a:spAutoFit/>
          </a:bodyPr>
          <a:lstStyle/>
          <a:p>
            <a:r>
              <a:rPr lang="en-US" sz="2200">
                <a:latin typeface="Arial" charset="0"/>
                <a:ea typeface="Arial" charset="0"/>
                <a:cs typeface="Arial" charset="0"/>
              </a:rPr>
              <a:t>-All </a:t>
            </a:r>
            <a:r>
              <a:rPr lang="en-US" sz="2200">
                <a:latin typeface="Symbol" charset="2"/>
                <a:ea typeface="Symbol" charset="2"/>
                <a:cs typeface="Symbol" charset="2"/>
              </a:rPr>
              <a:t>a</a:t>
            </a:r>
            <a:r>
              <a:rPr lang="en-US" sz="2200">
                <a:latin typeface="Arial" charset="0"/>
                <a:ea typeface="Arial" charset="0"/>
                <a:cs typeface="Arial" charset="0"/>
              </a:rPr>
              <a:t>-synuclein inherited mutations lead to dominant forms of PD</a:t>
            </a:r>
          </a:p>
          <a:p>
            <a:endParaRPr lang="en-US" sz="2200">
              <a:latin typeface="Arial" charset="0"/>
              <a:ea typeface="Arial" charset="0"/>
              <a:cs typeface="Arial" charset="0"/>
            </a:endParaRPr>
          </a:p>
          <a:p>
            <a:r>
              <a:rPr lang="en-US" sz="2200">
                <a:latin typeface="Arial" charset="0"/>
                <a:ea typeface="Arial" charset="0"/>
                <a:cs typeface="Arial" charset="0"/>
              </a:rPr>
              <a:t>-WT </a:t>
            </a:r>
            <a:r>
              <a:rPr lang="en-US" sz="2200">
                <a:latin typeface="Symbol" charset="2"/>
                <a:ea typeface="Symbol" charset="2"/>
                <a:cs typeface="Symbol" charset="2"/>
              </a:rPr>
              <a:t>a</a:t>
            </a:r>
            <a:r>
              <a:rPr lang="en-US" sz="2200">
                <a:latin typeface="Arial" charset="0"/>
                <a:ea typeface="Arial" charset="0"/>
                <a:cs typeface="Arial" charset="0"/>
              </a:rPr>
              <a:t>-synuclein binds to DA quinone and forms protofibrils in sporadic PD</a:t>
            </a:r>
          </a:p>
        </p:txBody>
      </p:sp>
      <p:sp>
        <p:nvSpPr>
          <p:cNvPr id="44037" name="AutoShape 5"/>
          <p:cNvSpPr>
            <a:spLocks noChangeArrowheads="1"/>
          </p:cNvSpPr>
          <p:nvPr/>
        </p:nvSpPr>
        <p:spPr bwMode="auto">
          <a:xfrm>
            <a:off x="4267200" y="2514600"/>
            <a:ext cx="609600" cy="1219200"/>
          </a:xfrm>
          <a:prstGeom prst="downArrow">
            <a:avLst>
              <a:gd name="adj1" fmla="val 50000"/>
              <a:gd name="adj2" fmla="val 50000"/>
            </a:avLst>
          </a:prstGeom>
          <a:solidFill>
            <a:srgbClr val="E31E21"/>
          </a:solidFill>
          <a:ln w="9525">
            <a:solidFill>
              <a:schemeClr val="tx1"/>
            </a:solidFill>
            <a:miter lim="800000"/>
            <a:headEnd/>
            <a:tailEnd/>
          </a:ln>
        </p:spPr>
        <p:txBody>
          <a:bodyPr wrap="none" anchor="ctr">
            <a:prstTxWarp prst="textNoShape">
              <a:avLst/>
            </a:prstTxWarp>
          </a:bodyPr>
          <a:lstStyle/>
          <a:p>
            <a:endParaRPr lang="en-US">
              <a:latin typeface="Arial" charset="0"/>
              <a:ea typeface="Arial" charset="0"/>
              <a:cs typeface="Arial" charset="0"/>
            </a:endParaRPr>
          </a:p>
        </p:txBody>
      </p:sp>
      <p:sp>
        <p:nvSpPr>
          <p:cNvPr id="44038" name="Text Box 6"/>
          <p:cNvSpPr txBox="1">
            <a:spLocks noChangeArrowheads="1"/>
          </p:cNvSpPr>
          <p:nvPr/>
        </p:nvSpPr>
        <p:spPr bwMode="auto">
          <a:xfrm>
            <a:off x="304800" y="3810000"/>
            <a:ext cx="8060017" cy="1384995"/>
          </a:xfrm>
          <a:prstGeom prst="rect">
            <a:avLst/>
          </a:prstGeom>
          <a:noFill/>
          <a:ln w="9525">
            <a:noFill/>
            <a:miter lim="800000"/>
            <a:headEnd/>
            <a:tailEnd/>
          </a:ln>
        </p:spPr>
        <p:txBody>
          <a:bodyPr wrap="square">
            <a:prstTxWarp prst="textNoShape">
              <a:avLst/>
            </a:prstTxWarp>
            <a:spAutoFit/>
          </a:bodyPr>
          <a:lstStyle/>
          <a:p>
            <a:pPr algn="ctr"/>
            <a:r>
              <a:rPr lang="en-US" sz="2800" b="1" dirty="0">
                <a:solidFill>
                  <a:srgbClr val="000090"/>
                </a:solidFill>
                <a:latin typeface="Arial" charset="0"/>
                <a:ea typeface="Arial" charset="0"/>
                <a:cs typeface="Arial" charset="0"/>
              </a:rPr>
              <a:t>Is aggregation playing a role in </a:t>
            </a:r>
            <a:r>
              <a:rPr lang="en-US" sz="2800" b="1" dirty="0">
                <a:solidFill>
                  <a:srgbClr val="000090"/>
                </a:solidFill>
                <a:latin typeface="Symbol" charset="2"/>
                <a:ea typeface="Symbol" charset="2"/>
                <a:cs typeface="Symbol" charset="2"/>
              </a:rPr>
              <a:t>a</a:t>
            </a:r>
            <a:r>
              <a:rPr lang="en-US" sz="2800" b="1" dirty="0">
                <a:solidFill>
                  <a:srgbClr val="000090"/>
                </a:solidFill>
                <a:latin typeface="Arial" charset="0"/>
                <a:ea typeface="Arial" charset="0"/>
                <a:cs typeface="Arial" charset="0"/>
              </a:rPr>
              <a:t>-</a:t>
            </a:r>
            <a:r>
              <a:rPr lang="en-US" sz="2800" b="1" dirty="0" err="1">
                <a:solidFill>
                  <a:srgbClr val="000090"/>
                </a:solidFill>
                <a:latin typeface="Arial" charset="0"/>
                <a:ea typeface="Arial" charset="0"/>
                <a:cs typeface="Arial" charset="0"/>
              </a:rPr>
              <a:t>synuclein</a:t>
            </a:r>
            <a:r>
              <a:rPr lang="en-US" sz="2800" b="1" dirty="0">
                <a:solidFill>
                  <a:srgbClr val="000090"/>
                </a:solidFill>
                <a:latin typeface="Arial" charset="0"/>
                <a:ea typeface="Arial" charset="0"/>
                <a:cs typeface="Arial" charset="0"/>
              </a:rPr>
              <a:t>-mediated toxicity?</a:t>
            </a:r>
            <a:r>
              <a:rPr lang="en-US" sz="2800" b="1" dirty="0" smtClean="0">
                <a:solidFill>
                  <a:srgbClr val="000090"/>
                </a:solidFill>
                <a:latin typeface="Arial" charset="0"/>
                <a:ea typeface="Arial" charset="0"/>
                <a:cs typeface="Arial" charset="0"/>
              </a:rPr>
              <a:t> </a:t>
            </a:r>
          </a:p>
          <a:p>
            <a:pPr algn="ctr"/>
            <a:r>
              <a:rPr lang="en-US" sz="2800" b="1" dirty="0" smtClean="0">
                <a:solidFill>
                  <a:srgbClr val="000090"/>
                </a:solidFill>
                <a:latin typeface="Arial" charset="0"/>
                <a:ea typeface="Arial" charset="0"/>
                <a:cs typeface="Arial" charset="0"/>
              </a:rPr>
              <a:t>Are </a:t>
            </a:r>
            <a:r>
              <a:rPr lang="en-US" sz="2800" b="1" dirty="0" smtClean="0">
                <a:solidFill>
                  <a:srgbClr val="000090"/>
                </a:solidFill>
                <a:latin typeface="Symbol" charset="2"/>
                <a:ea typeface="Symbol" charset="2"/>
                <a:cs typeface="Symbol" charset="2"/>
              </a:rPr>
              <a:t>a</a:t>
            </a:r>
            <a:r>
              <a:rPr lang="en-US" sz="2800" b="1" dirty="0" smtClean="0">
                <a:solidFill>
                  <a:srgbClr val="000090"/>
                </a:solidFill>
                <a:latin typeface="Arial" charset="0"/>
                <a:ea typeface="Arial" charset="0"/>
                <a:cs typeface="Arial" charset="0"/>
              </a:rPr>
              <a:t>-</a:t>
            </a:r>
            <a:r>
              <a:rPr lang="en-US" sz="2800" b="1" dirty="0" err="1" smtClean="0">
                <a:solidFill>
                  <a:srgbClr val="000090"/>
                </a:solidFill>
                <a:latin typeface="Arial" charset="0"/>
                <a:ea typeface="Arial" charset="0"/>
                <a:cs typeface="Arial" charset="0"/>
              </a:rPr>
              <a:t>synuclein</a:t>
            </a:r>
            <a:r>
              <a:rPr lang="en-US" sz="2800" b="1" dirty="0" smtClean="0">
                <a:solidFill>
                  <a:srgbClr val="000090"/>
                </a:solidFill>
                <a:latin typeface="Arial" charset="0"/>
                <a:ea typeface="Arial" charset="0"/>
                <a:cs typeface="Arial" charset="0"/>
              </a:rPr>
              <a:t> aggregates TOXIC?</a:t>
            </a:r>
            <a:endParaRPr lang="en-US" sz="2800" b="1" dirty="0">
              <a:solidFill>
                <a:srgbClr val="000090"/>
              </a:solidFill>
              <a:latin typeface="Arial" charset="0"/>
              <a:ea typeface="Arial" charset="0"/>
              <a:cs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300299" y="2040868"/>
            <a:ext cx="8666186" cy="2934357"/>
          </a:xfrm>
          <a:prstGeom prst="rect">
            <a:avLst/>
          </a:prstGeom>
          <a:noFill/>
          <a:ln w="9525">
            <a:noFill/>
            <a:miter lim="800000"/>
            <a:headEnd/>
            <a:tailEnd/>
          </a:ln>
        </p:spPr>
      </p:pic>
      <p:sp>
        <p:nvSpPr>
          <p:cNvPr id="40963" name="Text Box 3"/>
          <p:cNvSpPr txBox="1">
            <a:spLocks noChangeArrowheads="1"/>
          </p:cNvSpPr>
          <p:nvPr/>
        </p:nvSpPr>
        <p:spPr bwMode="auto">
          <a:xfrm>
            <a:off x="2803525" y="2773363"/>
            <a:ext cx="479425" cy="400050"/>
          </a:xfrm>
          <a:prstGeom prst="rect">
            <a:avLst/>
          </a:prstGeom>
          <a:noFill/>
          <a:ln w="9525">
            <a:noFill/>
            <a:miter lim="800000"/>
            <a:headEnd/>
            <a:tailEnd/>
          </a:ln>
        </p:spPr>
        <p:txBody>
          <a:bodyPr wrap="none">
            <a:prstTxWarp prst="textNoShape">
              <a:avLst/>
            </a:prstTxWarp>
            <a:spAutoFit/>
          </a:bodyPr>
          <a:lstStyle/>
          <a:p>
            <a:r>
              <a:rPr lang="en-US" sz="2000">
                <a:latin typeface="Arial" pitchFamily="-102" charset="0"/>
                <a:ea typeface="Arial" pitchFamily="-102" charset="0"/>
                <a:cs typeface="Arial" pitchFamily="-102" charset="0"/>
              </a:rPr>
              <a:t>O</a:t>
            </a:r>
            <a:r>
              <a:rPr lang="en-US" sz="2000" baseline="-25000">
                <a:latin typeface="Arial" pitchFamily="-102" charset="0"/>
                <a:ea typeface="Arial" pitchFamily="-102" charset="0"/>
                <a:cs typeface="Arial" pitchFamily="-102" charset="0"/>
              </a:rPr>
              <a:t>2</a:t>
            </a:r>
            <a:endParaRPr lang="en-US" sz="2000">
              <a:latin typeface="Arial" pitchFamily="-102" charset="0"/>
              <a:ea typeface="Arial" pitchFamily="-102" charset="0"/>
              <a:cs typeface="Arial" pitchFamily="-102" charset="0"/>
            </a:endParaRPr>
          </a:p>
        </p:txBody>
      </p:sp>
      <p:sp>
        <p:nvSpPr>
          <p:cNvPr id="40964" name="Text Box 4"/>
          <p:cNvSpPr txBox="1">
            <a:spLocks noChangeArrowheads="1"/>
          </p:cNvSpPr>
          <p:nvPr/>
        </p:nvSpPr>
        <p:spPr bwMode="auto">
          <a:xfrm>
            <a:off x="3870325" y="5135563"/>
            <a:ext cx="1624013" cy="400050"/>
          </a:xfrm>
          <a:prstGeom prst="rect">
            <a:avLst/>
          </a:prstGeom>
          <a:noFill/>
          <a:ln w="9525">
            <a:noFill/>
            <a:miter lim="800000"/>
            <a:headEnd/>
            <a:tailEnd/>
          </a:ln>
        </p:spPr>
        <p:txBody>
          <a:bodyPr wrap="none">
            <a:prstTxWarp prst="textNoShape">
              <a:avLst/>
            </a:prstTxWarp>
            <a:spAutoFit/>
          </a:bodyPr>
          <a:lstStyle/>
          <a:p>
            <a:r>
              <a:rPr lang="en-US" sz="2000">
                <a:latin typeface="Arial" pitchFamily="-102" charset="0"/>
                <a:ea typeface="Arial" pitchFamily="-102" charset="0"/>
                <a:cs typeface="Arial" pitchFamily="-102" charset="0"/>
              </a:rPr>
              <a:t>+ H</a:t>
            </a:r>
            <a:r>
              <a:rPr lang="en-US" sz="2000" baseline="-25000">
                <a:latin typeface="Arial" pitchFamily="-102" charset="0"/>
                <a:ea typeface="Arial" pitchFamily="-102" charset="0"/>
                <a:cs typeface="Arial" pitchFamily="-102" charset="0"/>
              </a:rPr>
              <a:t>2</a:t>
            </a:r>
            <a:r>
              <a:rPr lang="en-US" sz="2000">
                <a:latin typeface="Arial" pitchFamily="-102" charset="0"/>
                <a:ea typeface="Arial" pitchFamily="-102" charset="0"/>
                <a:cs typeface="Arial" pitchFamily="-102" charset="0"/>
              </a:rPr>
              <a:t>O</a:t>
            </a:r>
            <a:r>
              <a:rPr lang="en-US" sz="2000" baseline="-25000">
                <a:latin typeface="Arial" pitchFamily="-102" charset="0"/>
                <a:ea typeface="Arial" pitchFamily="-102" charset="0"/>
                <a:cs typeface="Arial" pitchFamily="-102" charset="0"/>
              </a:rPr>
              <a:t>2</a:t>
            </a:r>
            <a:r>
              <a:rPr lang="en-US" sz="2000">
                <a:latin typeface="Arial" pitchFamily="-102" charset="0"/>
                <a:ea typeface="Arial" pitchFamily="-102" charset="0"/>
                <a:cs typeface="Arial" pitchFamily="-102" charset="0"/>
              </a:rPr>
              <a:t> + O</a:t>
            </a:r>
            <a:r>
              <a:rPr lang="en-US" sz="2000" baseline="-25000">
                <a:latin typeface="Arial" pitchFamily="-102" charset="0"/>
                <a:ea typeface="Arial" pitchFamily="-102" charset="0"/>
                <a:cs typeface="Arial" pitchFamily="-102" charset="0"/>
              </a:rPr>
              <a:t>2</a:t>
            </a:r>
            <a:r>
              <a:rPr lang="en-US" sz="2000" baseline="30000">
                <a:latin typeface="Arial" pitchFamily="-102" charset="0"/>
                <a:ea typeface="Arial" pitchFamily="-102" charset="0"/>
                <a:cs typeface="Arial" pitchFamily="-102" charset="0"/>
              </a:rPr>
              <a:t>-</a:t>
            </a:r>
            <a:endParaRPr lang="en-US" sz="2000">
              <a:latin typeface="Arial" pitchFamily="-102" charset="0"/>
              <a:ea typeface="Arial" pitchFamily="-102" charset="0"/>
              <a:cs typeface="Arial" pitchFamily="-102" charset="0"/>
            </a:endParaRPr>
          </a:p>
        </p:txBody>
      </p:sp>
      <p:sp>
        <p:nvSpPr>
          <p:cNvPr id="40965" name="Text Box 5"/>
          <p:cNvSpPr txBox="1">
            <a:spLocks noChangeArrowheads="1"/>
          </p:cNvSpPr>
          <p:nvPr/>
        </p:nvSpPr>
        <p:spPr bwMode="auto">
          <a:xfrm>
            <a:off x="209215" y="228600"/>
            <a:ext cx="8839200" cy="1292662"/>
          </a:xfrm>
          <a:prstGeom prst="rect">
            <a:avLst/>
          </a:prstGeom>
          <a:noFill/>
          <a:ln w="9525">
            <a:noFill/>
            <a:miter lim="800000"/>
            <a:headEnd/>
            <a:tailEnd/>
          </a:ln>
        </p:spPr>
        <p:txBody>
          <a:bodyPr wrap="square">
            <a:prstTxWarp prst="textNoShape">
              <a:avLst/>
            </a:prstTxWarp>
            <a:spAutoFit/>
          </a:bodyPr>
          <a:lstStyle/>
          <a:p>
            <a:pPr algn="ctr"/>
            <a:r>
              <a:rPr lang="en-US" sz="2600" b="1" dirty="0">
                <a:solidFill>
                  <a:srgbClr val="FF0000"/>
                </a:solidFill>
                <a:latin typeface="Arial" pitchFamily="-102" charset="0"/>
                <a:ea typeface="Arial" pitchFamily="-102" charset="0"/>
                <a:cs typeface="Arial" pitchFamily="-102" charset="0"/>
              </a:rPr>
              <a:t>Oxidation of Dopamine and subsequent interaction with </a:t>
            </a:r>
            <a:r>
              <a:rPr lang="en-US" sz="2600" b="1" dirty="0">
                <a:solidFill>
                  <a:srgbClr val="FF0000"/>
                </a:solidFill>
                <a:latin typeface="Symbol" pitchFamily="-102" charset="2"/>
                <a:ea typeface="Symbol" pitchFamily="-102" charset="2"/>
                <a:cs typeface="Symbol" pitchFamily="-102" charset="2"/>
              </a:rPr>
              <a:t>a</a:t>
            </a:r>
            <a:r>
              <a:rPr lang="en-US" sz="2600" b="1" dirty="0">
                <a:solidFill>
                  <a:srgbClr val="FF0000"/>
                </a:solidFill>
                <a:latin typeface="Arial" pitchFamily="-102" charset="0"/>
                <a:ea typeface="Arial" pitchFamily="-102" charset="0"/>
                <a:cs typeface="Arial" pitchFamily="-102" charset="0"/>
              </a:rPr>
              <a:t>-</a:t>
            </a:r>
            <a:r>
              <a:rPr lang="en-US" sz="2600" b="1" dirty="0" err="1">
                <a:solidFill>
                  <a:srgbClr val="FF0000"/>
                </a:solidFill>
                <a:latin typeface="Arial" pitchFamily="-102" charset="0"/>
                <a:ea typeface="Arial" pitchFamily="-102" charset="0"/>
                <a:cs typeface="Arial" pitchFamily="-102" charset="0"/>
              </a:rPr>
              <a:t>synuclein</a:t>
            </a:r>
            <a:r>
              <a:rPr lang="en-US" sz="2600" b="1" dirty="0">
                <a:solidFill>
                  <a:srgbClr val="FF0000"/>
                </a:solidFill>
                <a:latin typeface="Arial" pitchFamily="-102" charset="0"/>
                <a:ea typeface="Arial" pitchFamily="-102" charset="0"/>
                <a:cs typeface="Arial" pitchFamily="-102" charset="0"/>
              </a:rPr>
              <a:t> or with </a:t>
            </a:r>
            <a:r>
              <a:rPr lang="en-US" sz="2600" b="1" dirty="0" err="1">
                <a:solidFill>
                  <a:srgbClr val="FF0000"/>
                </a:solidFill>
                <a:latin typeface="Arial" pitchFamily="-102" charset="0"/>
                <a:ea typeface="Arial" pitchFamily="-102" charset="0"/>
                <a:cs typeface="Arial" pitchFamily="-102" charset="0"/>
              </a:rPr>
              <a:t>Cys</a:t>
            </a:r>
            <a:r>
              <a:rPr lang="en-US" sz="2600" b="1" dirty="0">
                <a:solidFill>
                  <a:srgbClr val="FF0000"/>
                </a:solidFill>
                <a:latin typeface="Arial" pitchFamily="-102" charset="0"/>
                <a:ea typeface="Arial" pitchFamily="-102" charset="0"/>
                <a:cs typeface="Arial" pitchFamily="-102" charset="0"/>
              </a:rPr>
              <a:t> residues on different substrates: first step to the formation of</a:t>
            </a:r>
            <a:r>
              <a:rPr lang="en-US" sz="2600" b="1" dirty="0" smtClean="0">
                <a:solidFill>
                  <a:srgbClr val="FF0000"/>
                </a:solidFill>
                <a:latin typeface="Arial" pitchFamily="-102" charset="0"/>
                <a:ea typeface="Arial" pitchFamily="-102" charset="0"/>
                <a:cs typeface="Arial" pitchFamily="-102" charset="0"/>
              </a:rPr>
              <a:t> </a:t>
            </a:r>
            <a:r>
              <a:rPr lang="en-US" sz="2600" b="1" dirty="0" err="1" smtClean="0">
                <a:solidFill>
                  <a:srgbClr val="FF0000"/>
                </a:solidFill>
                <a:latin typeface="Arial" pitchFamily="-102" charset="0"/>
                <a:ea typeface="Arial" pitchFamily="-102" charset="0"/>
                <a:cs typeface="Arial" pitchFamily="-102" charset="0"/>
              </a:rPr>
              <a:t>Protofibrils</a:t>
            </a:r>
            <a:endParaRPr lang="en-US" sz="2600" b="1" dirty="0" smtClean="0">
              <a:solidFill>
                <a:srgbClr val="FF0000"/>
              </a:solidFill>
              <a:latin typeface="Arial" pitchFamily="-102" charset="0"/>
              <a:ea typeface="Arial" pitchFamily="-102" charset="0"/>
              <a:cs typeface="Arial" pitchFamily="-102" charset="0"/>
            </a:endParaRPr>
          </a:p>
        </p:txBody>
      </p:sp>
      <p:sp>
        <p:nvSpPr>
          <p:cNvPr id="40966" name="Text Box 6"/>
          <p:cNvSpPr txBox="1">
            <a:spLocks noChangeArrowheads="1"/>
          </p:cNvSpPr>
          <p:nvPr/>
        </p:nvSpPr>
        <p:spPr bwMode="auto">
          <a:xfrm>
            <a:off x="1905000" y="4329113"/>
            <a:ext cx="2133600" cy="646112"/>
          </a:xfrm>
          <a:prstGeom prst="rect">
            <a:avLst/>
          </a:prstGeom>
          <a:noFill/>
          <a:ln w="9525">
            <a:noFill/>
            <a:miter lim="800000"/>
            <a:headEnd/>
            <a:tailEnd/>
          </a:ln>
        </p:spPr>
        <p:txBody>
          <a:bodyPr wrap="none">
            <a:prstTxWarp prst="textNoShape">
              <a:avLst/>
            </a:prstTxWarp>
            <a:spAutoFit/>
          </a:bodyPr>
          <a:lstStyle/>
          <a:p>
            <a:r>
              <a:rPr lang="en-US" sz="1800" b="1">
                <a:latin typeface="Symbol" pitchFamily="-102" charset="2"/>
                <a:ea typeface="Symbol" pitchFamily="-102" charset="2"/>
                <a:cs typeface="Symbol" pitchFamily="-102" charset="2"/>
              </a:rPr>
              <a:t>a</a:t>
            </a:r>
            <a:r>
              <a:rPr lang="en-US" sz="1800" b="1">
                <a:latin typeface="Arial" pitchFamily="-102" charset="0"/>
                <a:ea typeface="Arial" pitchFamily="-102" charset="0"/>
                <a:cs typeface="Arial" pitchFamily="-102" charset="0"/>
              </a:rPr>
              <a:t>-synuclein</a:t>
            </a:r>
          </a:p>
          <a:p>
            <a:r>
              <a:rPr lang="en-US" sz="1800" b="1">
                <a:latin typeface="Arial" pitchFamily="-102" charset="0"/>
                <a:ea typeface="Arial" pitchFamily="-102" charset="0"/>
                <a:cs typeface="Arial" pitchFamily="-102" charset="0"/>
              </a:rPr>
              <a:t>on Tyr, Met or Lys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784300" y="76200"/>
            <a:ext cx="5943600" cy="523875"/>
          </a:xfrm>
          <a:prstGeom prst="rect">
            <a:avLst/>
          </a:prstGeom>
          <a:noFill/>
          <a:ln w="9525">
            <a:noFill/>
            <a:miter lim="800000"/>
            <a:headEnd/>
            <a:tailEnd/>
          </a:ln>
        </p:spPr>
        <p:txBody>
          <a:bodyPr>
            <a:prstTxWarp prst="textNoShape">
              <a:avLst/>
            </a:prstTxWarp>
            <a:spAutoFit/>
          </a:bodyPr>
          <a:lstStyle/>
          <a:p>
            <a:r>
              <a:rPr lang="en-US" sz="2800" b="1" dirty="0">
                <a:solidFill>
                  <a:srgbClr val="FF0000"/>
                </a:solidFill>
                <a:latin typeface="Symbol" pitchFamily="-102" charset="2"/>
                <a:ea typeface="Symbol" pitchFamily="-102" charset="2"/>
                <a:cs typeface="Symbol" pitchFamily="-102" charset="2"/>
              </a:rPr>
              <a:t>a</a:t>
            </a:r>
            <a:r>
              <a:rPr lang="en-US" sz="2800" b="1" dirty="0">
                <a:solidFill>
                  <a:srgbClr val="FF0000"/>
                </a:solidFill>
                <a:latin typeface="Arial" pitchFamily="-102" charset="0"/>
                <a:ea typeface="Arial" pitchFamily="-102" charset="0"/>
                <a:cs typeface="Arial" pitchFamily="-102" charset="0"/>
              </a:rPr>
              <a:t>-</a:t>
            </a:r>
            <a:r>
              <a:rPr lang="en-US" sz="2800" b="1" dirty="0" err="1">
                <a:solidFill>
                  <a:srgbClr val="FF0000"/>
                </a:solidFill>
                <a:latin typeface="Arial" pitchFamily="-102" charset="0"/>
                <a:ea typeface="Arial" pitchFamily="-102" charset="0"/>
                <a:cs typeface="Arial" pitchFamily="-102" charset="0"/>
              </a:rPr>
              <a:t>synuclein</a:t>
            </a:r>
            <a:r>
              <a:rPr lang="en-US" sz="2800" b="1" dirty="0">
                <a:solidFill>
                  <a:srgbClr val="FF0000"/>
                </a:solidFill>
                <a:latin typeface="Arial" pitchFamily="-102" charset="0"/>
                <a:ea typeface="Arial" pitchFamily="-102" charset="0"/>
                <a:cs typeface="Arial" pitchFamily="-102" charset="0"/>
              </a:rPr>
              <a:t> mutations (PARK1/4)</a:t>
            </a:r>
          </a:p>
        </p:txBody>
      </p:sp>
      <p:sp>
        <p:nvSpPr>
          <p:cNvPr id="41987" name="Text Box 3"/>
          <p:cNvSpPr txBox="1">
            <a:spLocks noChangeArrowheads="1"/>
          </p:cNvSpPr>
          <p:nvPr/>
        </p:nvSpPr>
        <p:spPr bwMode="auto">
          <a:xfrm>
            <a:off x="228600" y="685800"/>
            <a:ext cx="8702675" cy="5632450"/>
          </a:xfrm>
          <a:prstGeom prst="rect">
            <a:avLst/>
          </a:prstGeom>
          <a:noFill/>
          <a:ln w="9525">
            <a:noFill/>
            <a:miter lim="800000"/>
            <a:headEnd/>
            <a:tailEnd/>
          </a:ln>
        </p:spPr>
        <p:txBody>
          <a:bodyPr>
            <a:prstTxWarp prst="textNoShape">
              <a:avLst/>
            </a:prstTxWarp>
            <a:spAutoFit/>
          </a:bodyPr>
          <a:lstStyle/>
          <a:p>
            <a:r>
              <a:rPr lang="en-US" sz="1800" b="1">
                <a:latin typeface="Arial" pitchFamily="-102" charset="0"/>
                <a:ea typeface="Arial" pitchFamily="-102" charset="0"/>
                <a:cs typeface="Arial" pitchFamily="-102" charset="0"/>
              </a:rPr>
              <a:t>A53T, A30P and E46K:</a:t>
            </a:r>
            <a:r>
              <a:rPr lang="en-US" sz="1800">
                <a:latin typeface="Arial" pitchFamily="-102" charset="0"/>
                <a:ea typeface="Arial" pitchFamily="-102" charset="0"/>
                <a:cs typeface="Arial" pitchFamily="-102" charset="0"/>
              </a:rPr>
              <a:t> </a:t>
            </a:r>
            <a:r>
              <a:rPr lang="en-US" sz="1800" b="1">
                <a:latin typeface="Arial" pitchFamily="-102" charset="0"/>
                <a:ea typeface="Arial" pitchFamily="-102" charset="0"/>
                <a:cs typeface="Arial" pitchFamily="-102" charset="0"/>
              </a:rPr>
              <a:t>TOXIC GAIN OF FUNCTION</a:t>
            </a:r>
          </a:p>
          <a:p>
            <a:r>
              <a:rPr lang="en-US" sz="1800">
                <a:latin typeface="Arial" pitchFamily="-102" charset="0"/>
                <a:ea typeface="Arial" pitchFamily="-102" charset="0"/>
                <a:cs typeface="Arial" pitchFamily="-102" charset="0"/>
              </a:rPr>
              <a:t>None of these mutations have been found in sporadic cases of PD. These mutants are more prone to misfolding and aggregation compared to wild type </a:t>
            </a:r>
            <a:r>
              <a:rPr lang="en-US" sz="1800">
                <a:latin typeface="Symbol" pitchFamily="-102" charset="2"/>
                <a:ea typeface="Symbol" pitchFamily="-102" charset="2"/>
                <a:cs typeface="Symbol" pitchFamily="-102" charset="2"/>
              </a:rPr>
              <a:t>a</a:t>
            </a:r>
            <a:r>
              <a:rPr lang="en-US" sz="1800">
                <a:latin typeface="Arial" pitchFamily="-102" charset="0"/>
                <a:ea typeface="Arial" pitchFamily="-102" charset="0"/>
                <a:cs typeface="Arial" pitchFamily="-102" charset="0"/>
              </a:rPr>
              <a:t>-synuclein.</a:t>
            </a:r>
          </a:p>
          <a:p>
            <a:endParaRPr lang="en-US" sz="1800">
              <a:latin typeface="Arial" pitchFamily="-102" charset="0"/>
              <a:ea typeface="Arial" pitchFamily="-102" charset="0"/>
              <a:cs typeface="Arial" pitchFamily="-102" charset="0"/>
            </a:endParaRPr>
          </a:p>
          <a:p>
            <a:r>
              <a:rPr lang="en-US" sz="1800" b="1">
                <a:latin typeface="Arial" pitchFamily="-102" charset="0"/>
                <a:ea typeface="Arial" pitchFamily="-102" charset="0"/>
                <a:cs typeface="Arial" pitchFamily="-102" charset="0"/>
              </a:rPr>
              <a:t>A53T</a:t>
            </a:r>
            <a:r>
              <a:rPr lang="en-US" sz="1800">
                <a:latin typeface="Arial" pitchFamily="-102" charset="0"/>
                <a:ea typeface="Arial" pitchFamily="-102" charset="0"/>
                <a:cs typeface="Arial" pitchFamily="-102" charset="0"/>
              </a:rPr>
              <a:t> </a:t>
            </a:r>
          </a:p>
          <a:p>
            <a:r>
              <a:rPr lang="en-US" sz="1800">
                <a:latin typeface="Arial" pitchFamily="-102" charset="0"/>
                <a:ea typeface="Arial" pitchFamily="-102" charset="0"/>
                <a:cs typeface="Arial" pitchFamily="-102" charset="0"/>
              </a:rPr>
              <a:t>-is the most aggressive form, in vitro it tends to shift into a </a:t>
            </a:r>
            <a:r>
              <a:rPr lang="en-US" sz="1800">
                <a:latin typeface="Symbol" pitchFamily="-102" charset="2"/>
                <a:ea typeface="Symbol" pitchFamily="-102" charset="2"/>
                <a:cs typeface="Symbol" pitchFamily="-102" charset="2"/>
              </a:rPr>
              <a:t>b</a:t>
            </a:r>
            <a:r>
              <a:rPr lang="en-US" sz="1800">
                <a:latin typeface="Arial" pitchFamily="-102" charset="0"/>
                <a:ea typeface="Arial" pitchFamily="-102" charset="0"/>
                <a:cs typeface="Arial" pitchFamily="-102" charset="0"/>
              </a:rPr>
              <a:t>-sheet conformation more than the other mutants.</a:t>
            </a:r>
          </a:p>
          <a:p>
            <a:r>
              <a:rPr lang="en-US" sz="1800">
                <a:latin typeface="Arial" pitchFamily="-102" charset="0"/>
                <a:ea typeface="Arial" pitchFamily="-102" charset="0"/>
                <a:cs typeface="Arial" pitchFamily="-102" charset="0"/>
              </a:rPr>
              <a:t>-Contursi kindred. Discovered in 1996 in an Italian village. Found also in a Greek kindred. Analysis of DNA mapped a 800kb region that overlapped in all the cases, meaning that all the patients derived by a common ancestor.</a:t>
            </a:r>
          </a:p>
          <a:p>
            <a:endParaRPr lang="en-US" sz="1800">
              <a:latin typeface="Arial" pitchFamily="-102" charset="0"/>
              <a:ea typeface="Arial" pitchFamily="-102" charset="0"/>
              <a:cs typeface="Arial" pitchFamily="-102" charset="0"/>
            </a:endParaRPr>
          </a:p>
          <a:p>
            <a:r>
              <a:rPr lang="en-US" sz="1800" b="1">
                <a:latin typeface="Arial" pitchFamily="-102" charset="0"/>
                <a:ea typeface="Arial" pitchFamily="-102" charset="0"/>
                <a:cs typeface="Arial" pitchFamily="-102" charset="0"/>
              </a:rPr>
              <a:t>A30P</a:t>
            </a:r>
            <a:endParaRPr lang="en-US" sz="1800">
              <a:latin typeface="Arial" pitchFamily="-102" charset="0"/>
              <a:ea typeface="Arial" pitchFamily="-102" charset="0"/>
              <a:cs typeface="Arial" pitchFamily="-102" charset="0"/>
            </a:endParaRPr>
          </a:p>
          <a:p>
            <a:r>
              <a:rPr lang="en-US" sz="1800">
                <a:latin typeface="Arial" pitchFamily="-102" charset="0"/>
                <a:ea typeface="Arial" pitchFamily="-102" charset="0"/>
                <a:cs typeface="Arial" pitchFamily="-102" charset="0"/>
              </a:rPr>
              <a:t>-discovered in 1998. Lower degree of penetrance and later onset than A53T (Penetrance: </a:t>
            </a:r>
            <a:r>
              <a:rPr lang="en-US" sz="1800">
                <a:solidFill>
                  <a:srgbClr val="000000"/>
                </a:solidFill>
                <a:latin typeface="Arial" pitchFamily="-102" charset="0"/>
                <a:ea typeface="Arial" pitchFamily="-102" charset="0"/>
                <a:cs typeface="Arial" pitchFamily="-102" charset="0"/>
              </a:rPr>
              <a:t>a term used in genetics to describe the extent to which the properties controlled by a gene, its phenotype, will be expressed).</a:t>
            </a:r>
            <a:endParaRPr lang="en-US" sz="1800">
              <a:latin typeface="Arial" pitchFamily="-102" charset="0"/>
              <a:ea typeface="Arial" pitchFamily="-102" charset="0"/>
              <a:cs typeface="Arial" pitchFamily="-102" charset="0"/>
            </a:endParaRPr>
          </a:p>
          <a:p>
            <a:endParaRPr lang="en-US" sz="1800">
              <a:latin typeface="Arial" pitchFamily="-102" charset="0"/>
              <a:ea typeface="Arial" pitchFamily="-102" charset="0"/>
              <a:cs typeface="Arial" pitchFamily="-102" charset="0"/>
            </a:endParaRPr>
          </a:p>
          <a:p>
            <a:r>
              <a:rPr lang="en-US" sz="1800" b="1">
                <a:latin typeface="Arial" pitchFamily="-102" charset="0"/>
                <a:ea typeface="Arial" pitchFamily="-102" charset="0"/>
                <a:cs typeface="Arial" pitchFamily="-102" charset="0"/>
              </a:rPr>
              <a:t>Genomic triplication</a:t>
            </a:r>
          </a:p>
          <a:p>
            <a:r>
              <a:rPr lang="en-US" sz="1800">
                <a:latin typeface="Arial" pitchFamily="-102" charset="0"/>
                <a:ea typeface="Arial" pitchFamily="-102" charset="0"/>
                <a:cs typeface="Arial" pitchFamily="-102" charset="0"/>
              </a:rPr>
              <a:t>Triplication of a 2 Mb genomic region containing the </a:t>
            </a:r>
            <a:r>
              <a:rPr lang="en-US" sz="1800">
                <a:latin typeface="Symbol" pitchFamily="-102" charset="2"/>
                <a:ea typeface="Symbol" pitchFamily="-102" charset="2"/>
                <a:cs typeface="Symbol" pitchFamily="-102" charset="2"/>
              </a:rPr>
              <a:t>a</a:t>
            </a:r>
            <a:r>
              <a:rPr lang="en-US" sz="1800">
                <a:latin typeface="Arial" pitchFamily="-102" charset="0"/>
                <a:ea typeface="Arial" pitchFamily="-102" charset="0"/>
                <a:cs typeface="Arial" pitchFamily="-102" charset="0"/>
              </a:rPr>
              <a:t>-synuclein gene (Singleton, 2003). This results in overexpression of the gene for </a:t>
            </a:r>
            <a:r>
              <a:rPr lang="en-US" sz="1800">
                <a:latin typeface="Symbol" pitchFamily="-102" charset="2"/>
                <a:ea typeface="Symbol" pitchFamily="-102" charset="2"/>
                <a:cs typeface="Symbol" pitchFamily="-102" charset="2"/>
              </a:rPr>
              <a:t>a</a:t>
            </a:r>
            <a:r>
              <a:rPr lang="en-US" sz="1800">
                <a:latin typeface="Arial" pitchFamily="-102" charset="0"/>
                <a:ea typeface="Arial" pitchFamily="-102" charset="0"/>
                <a:cs typeface="Arial" pitchFamily="-102" charset="0"/>
              </a:rPr>
              <a:t>-synuclein, thus in higher susceptibility to PD.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52400" y="76200"/>
            <a:ext cx="8839200" cy="6186488"/>
          </a:xfrm>
          <a:prstGeom prst="rect">
            <a:avLst/>
          </a:prstGeom>
          <a:noFill/>
          <a:ln w="9525">
            <a:noFill/>
            <a:miter lim="800000"/>
            <a:headEnd/>
            <a:tailEnd/>
          </a:ln>
        </p:spPr>
        <p:txBody>
          <a:bodyPr>
            <a:prstTxWarp prst="textNoShape">
              <a:avLst/>
            </a:prstTxWarp>
            <a:spAutoFit/>
          </a:bodyPr>
          <a:lstStyle/>
          <a:p>
            <a:r>
              <a:rPr lang="en-US" sz="2200" b="1">
                <a:solidFill>
                  <a:srgbClr val="E31E21"/>
                </a:solidFill>
                <a:latin typeface="Arial" pitchFamily="-102" charset="0"/>
                <a:ea typeface="Arial" pitchFamily="-102" charset="0"/>
                <a:cs typeface="Arial" pitchFamily="-102" charset="0"/>
              </a:rPr>
              <a:t>We know that:</a:t>
            </a:r>
            <a:endParaRPr lang="en-US" sz="2200">
              <a:latin typeface="Arial" pitchFamily="-102" charset="0"/>
              <a:ea typeface="Arial" pitchFamily="-102" charset="0"/>
              <a:cs typeface="Arial" pitchFamily="-102" charset="0"/>
            </a:endParaRPr>
          </a:p>
          <a:p>
            <a:r>
              <a:rPr lang="en-US" sz="2200">
                <a:latin typeface="Arial" pitchFamily="-102" charset="0"/>
                <a:ea typeface="Arial" pitchFamily="-102" charset="0"/>
                <a:cs typeface="Arial" pitchFamily="-102" charset="0"/>
              </a:rPr>
              <a:t>-</a:t>
            </a:r>
            <a:r>
              <a:rPr lang="en-US" sz="2200">
                <a:latin typeface="Symbol" pitchFamily="-102" charset="2"/>
                <a:ea typeface="Symbol" pitchFamily="-102" charset="2"/>
                <a:cs typeface="Symbol" pitchFamily="-102" charset="2"/>
              </a:rPr>
              <a:t>a</a:t>
            </a:r>
            <a:r>
              <a:rPr lang="en-US" sz="2200">
                <a:latin typeface="Arial" pitchFamily="-102" charset="0"/>
                <a:ea typeface="Arial" pitchFamily="-102" charset="0"/>
                <a:cs typeface="Arial" pitchFamily="-102" charset="0"/>
              </a:rPr>
              <a:t>-synuclein binds to lipid membranes, thanks to its N-term region.</a:t>
            </a:r>
          </a:p>
          <a:p>
            <a:endParaRPr lang="en-US" sz="2200">
              <a:latin typeface="Arial" pitchFamily="-102" charset="0"/>
              <a:ea typeface="Arial" pitchFamily="-102" charset="0"/>
              <a:cs typeface="Arial" pitchFamily="-102" charset="0"/>
            </a:endParaRPr>
          </a:p>
          <a:p>
            <a:r>
              <a:rPr lang="en-US" sz="2200">
                <a:latin typeface="Arial" pitchFamily="-102" charset="0"/>
                <a:ea typeface="Arial" pitchFamily="-102" charset="0"/>
                <a:cs typeface="Arial" pitchFamily="-102" charset="0"/>
              </a:rPr>
              <a:t>-</a:t>
            </a:r>
            <a:r>
              <a:rPr lang="en-US" sz="2200">
                <a:latin typeface="Symbol" pitchFamily="-102" charset="2"/>
                <a:ea typeface="Symbol" pitchFamily="-102" charset="2"/>
                <a:cs typeface="Symbol" pitchFamily="-102" charset="2"/>
              </a:rPr>
              <a:t>a</a:t>
            </a:r>
            <a:r>
              <a:rPr lang="en-US" sz="2200">
                <a:latin typeface="Arial" pitchFamily="-102" charset="0"/>
                <a:ea typeface="Arial" pitchFamily="-102" charset="0"/>
                <a:cs typeface="Arial" pitchFamily="-102" charset="0"/>
              </a:rPr>
              <a:t>-synuclein exists in 3 different conformations:</a:t>
            </a:r>
          </a:p>
          <a:p>
            <a:endParaRPr lang="en-US" sz="2200">
              <a:latin typeface="Arial" pitchFamily="-102" charset="0"/>
              <a:ea typeface="Arial" pitchFamily="-102" charset="0"/>
              <a:cs typeface="Arial" pitchFamily="-102" charset="0"/>
            </a:endParaRPr>
          </a:p>
          <a:p>
            <a:r>
              <a:rPr lang="en-US" sz="2200">
                <a:latin typeface="Arial" pitchFamily="-102" charset="0"/>
                <a:ea typeface="Arial" pitchFamily="-102" charset="0"/>
                <a:cs typeface="Arial" pitchFamily="-102" charset="0"/>
              </a:rPr>
              <a:t>*bound to lipid membranes</a:t>
            </a:r>
          </a:p>
          <a:p>
            <a:r>
              <a:rPr lang="en-US" sz="2200">
                <a:latin typeface="Arial" pitchFamily="-102" charset="0"/>
                <a:ea typeface="Arial" pitchFamily="-102" charset="0"/>
                <a:cs typeface="Arial" pitchFamily="-102" charset="0"/>
              </a:rPr>
              <a:t>*as soluble monomer</a:t>
            </a:r>
          </a:p>
          <a:p>
            <a:r>
              <a:rPr lang="en-US" sz="2200">
                <a:latin typeface="Arial" pitchFamily="-102" charset="0"/>
                <a:ea typeface="Arial" pitchFamily="-102" charset="0"/>
                <a:cs typeface="Arial" pitchFamily="-102" charset="0"/>
              </a:rPr>
              <a:t>*as aggregate (oligomers or amyloid fibril)</a:t>
            </a:r>
          </a:p>
          <a:p>
            <a:endParaRPr lang="en-US" sz="2200">
              <a:latin typeface="Arial" pitchFamily="-102" charset="0"/>
              <a:ea typeface="Arial" pitchFamily="-102" charset="0"/>
              <a:cs typeface="Arial" pitchFamily="-102" charset="0"/>
            </a:endParaRPr>
          </a:p>
          <a:p>
            <a:r>
              <a:rPr lang="en-US" sz="2200">
                <a:latin typeface="Arial" pitchFamily="-102" charset="0"/>
                <a:ea typeface="Arial" pitchFamily="-102" charset="0"/>
                <a:cs typeface="Arial" pitchFamily="-102" charset="0"/>
              </a:rPr>
              <a:t>-</a:t>
            </a:r>
            <a:r>
              <a:rPr lang="en-US" sz="2200" b="1">
                <a:latin typeface="Arial" pitchFamily="-102" charset="0"/>
                <a:ea typeface="Arial" pitchFamily="-102" charset="0"/>
                <a:cs typeface="Arial" pitchFamily="-102" charset="0"/>
              </a:rPr>
              <a:t>A53T</a:t>
            </a:r>
            <a:r>
              <a:rPr lang="en-US" sz="2200">
                <a:latin typeface="Arial" pitchFamily="-102" charset="0"/>
                <a:ea typeface="Arial" pitchFamily="-102" charset="0"/>
                <a:cs typeface="Arial" pitchFamily="-102" charset="0"/>
              </a:rPr>
              <a:t> mutation tends to form aggregates very quickly 	</a:t>
            </a:r>
          </a:p>
          <a:p>
            <a:endParaRPr lang="en-US" sz="2200">
              <a:latin typeface="Arial" pitchFamily="-102" charset="0"/>
              <a:ea typeface="Arial" pitchFamily="-102" charset="0"/>
              <a:cs typeface="Arial" pitchFamily="-102" charset="0"/>
            </a:endParaRPr>
          </a:p>
          <a:p>
            <a:endParaRPr lang="en-US" sz="2200">
              <a:latin typeface="Arial" pitchFamily="-102" charset="0"/>
              <a:ea typeface="Arial" pitchFamily="-102" charset="0"/>
              <a:cs typeface="Arial" pitchFamily="-102" charset="0"/>
            </a:endParaRPr>
          </a:p>
          <a:p>
            <a:pPr algn="ctr"/>
            <a:r>
              <a:rPr lang="en-US" sz="2200">
                <a:latin typeface="Arial" pitchFamily="-102" charset="0"/>
                <a:ea typeface="Arial" pitchFamily="-102" charset="0"/>
                <a:cs typeface="Arial" pitchFamily="-102" charset="0"/>
              </a:rPr>
              <a:t>gain of toxic function?</a:t>
            </a:r>
          </a:p>
          <a:p>
            <a:endParaRPr lang="en-US" sz="2200">
              <a:latin typeface="Arial" pitchFamily="-102" charset="0"/>
              <a:ea typeface="Arial" pitchFamily="-102" charset="0"/>
              <a:cs typeface="Arial" pitchFamily="-102" charset="0"/>
            </a:endParaRPr>
          </a:p>
          <a:p>
            <a:r>
              <a:rPr lang="en-US" sz="2200">
                <a:latin typeface="Arial" pitchFamily="-102" charset="0"/>
                <a:ea typeface="Arial" pitchFamily="-102" charset="0"/>
                <a:cs typeface="Arial" pitchFamily="-102" charset="0"/>
              </a:rPr>
              <a:t>-</a:t>
            </a:r>
            <a:r>
              <a:rPr lang="en-US" sz="2200" b="1">
                <a:latin typeface="Arial" pitchFamily="-102" charset="0"/>
                <a:ea typeface="Arial" pitchFamily="-102" charset="0"/>
                <a:cs typeface="Arial" pitchFamily="-102" charset="0"/>
              </a:rPr>
              <a:t>A30P</a:t>
            </a:r>
            <a:r>
              <a:rPr lang="en-US" sz="2200">
                <a:latin typeface="Arial" pitchFamily="-102" charset="0"/>
                <a:ea typeface="Arial" pitchFamily="-102" charset="0"/>
                <a:cs typeface="Arial" pitchFamily="-102" charset="0"/>
              </a:rPr>
              <a:t> mutation affects the binding of </a:t>
            </a:r>
            <a:r>
              <a:rPr lang="en-US" sz="2200">
                <a:latin typeface="Symbol" pitchFamily="-102" charset="2"/>
                <a:ea typeface="Symbol" pitchFamily="-102" charset="2"/>
                <a:cs typeface="Symbol" pitchFamily="-102" charset="2"/>
              </a:rPr>
              <a:t>a</a:t>
            </a:r>
            <a:r>
              <a:rPr lang="en-US" sz="2200">
                <a:latin typeface="Arial" pitchFamily="-102" charset="0"/>
                <a:ea typeface="Arial" pitchFamily="-102" charset="0"/>
                <a:cs typeface="Arial" pitchFamily="-102" charset="0"/>
              </a:rPr>
              <a:t>-synuclein to lipid membranes</a:t>
            </a:r>
          </a:p>
          <a:p>
            <a:endParaRPr lang="en-US" sz="2200">
              <a:latin typeface="Arial" pitchFamily="-102" charset="0"/>
              <a:ea typeface="Arial" pitchFamily="-102" charset="0"/>
              <a:cs typeface="Arial" pitchFamily="-102" charset="0"/>
            </a:endParaRPr>
          </a:p>
          <a:p>
            <a:r>
              <a:rPr lang="en-US" sz="2200">
                <a:latin typeface="Arial" pitchFamily="-102" charset="0"/>
                <a:ea typeface="Arial" pitchFamily="-102" charset="0"/>
                <a:cs typeface="Arial" pitchFamily="-102" charset="0"/>
              </a:rPr>
              <a:t> </a:t>
            </a:r>
          </a:p>
          <a:p>
            <a:pPr algn="ctr"/>
            <a:r>
              <a:rPr lang="en-US" sz="2200">
                <a:latin typeface="Arial" pitchFamily="-102" charset="0"/>
                <a:ea typeface="Arial" pitchFamily="-102" charset="0"/>
                <a:cs typeface="Arial" pitchFamily="-102" charset="0"/>
              </a:rPr>
              <a:t>loss of physiological function?</a:t>
            </a:r>
          </a:p>
        </p:txBody>
      </p:sp>
      <p:sp>
        <p:nvSpPr>
          <p:cNvPr id="45059" name="AutoShape 3"/>
          <p:cNvSpPr>
            <a:spLocks noChangeArrowheads="1"/>
          </p:cNvSpPr>
          <p:nvPr/>
        </p:nvSpPr>
        <p:spPr bwMode="auto">
          <a:xfrm>
            <a:off x="4462463" y="3505200"/>
            <a:ext cx="228600" cy="685800"/>
          </a:xfrm>
          <a:prstGeom prst="downArrow">
            <a:avLst>
              <a:gd name="adj1" fmla="val 50000"/>
              <a:gd name="adj2" fmla="val 75000"/>
            </a:avLst>
          </a:prstGeom>
          <a:solidFill>
            <a:srgbClr val="E31E21"/>
          </a:solidFill>
          <a:ln w="9525">
            <a:solidFill>
              <a:schemeClr val="tx1"/>
            </a:solidFill>
            <a:miter lim="800000"/>
            <a:headEnd/>
            <a:tailEnd/>
          </a:ln>
        </p:spPr>
        <p:txBody>
          <a:bodyPr wrap="none" anchor="ctr">
            <a:prstTxWarp prst="textNoShape">
              <a:avLst/>
            </a:prstTxWarp>
          </a:bodyPr>
          <a:lstStyle/>
          <a:p>
            <a:endParaRPr lang="en-US" sz="2200">
              <a:latin typeface="Arial" pitchFamily="-102" charset="0"/>
              <a:ea typeface="Arial" pitchFamily="-102" charset="0"/>
              <a:cs typeface="Arial" pitchFamily="-102" charset="0"/>
            </a:endParaRPr>
          </a:p>
        </p:txBody>
      </p:sp>
      <p:sp>
        <p:nvSpPr>
          <p:cNvPr id="45060" name="AutoShape 4"/>
          <p:cNvSpPr>
            <a:spLocks noChangeArrowheads="1"/>
          </p:cNvSpPr>
          <p:nvPr/>
        </p:nvSpPr>
        <p:spPr bwMode="auto">
          <a:xfrm>
            <a:off x="4462463" y="5181600"/>
            <a:ext cx="228600" cy="685800"/>
          </a:xfrm>
          <a:prstGeom prst="downArrow">
            <a:avLst>
              <a:gd name="adj1" fmla="val 50000"/>
              <a:gd name="adj2" fmla="val 75000"/>
            </a:avLst>
          </a:prstGeom>
          <a:solidFill>
            <a:srgbClr val="E31E21"/>
          </a:solidFill>
          <a:ln w="9525">
            <a:solidFill>
              <a:schemeClr val="tx1"/>
            </a:solidFill>
            <a:miter lim="800000"/>
            <a:headEnd/>
            <a:tailEnd/>
          </a:ln>
        </p:spPr>
        <p:txBody>
          <a:bodyPr wrap="none" anchor="ctr">
            <a:prstTxWarp prst="textNoShape">
              <a:avLst/>
            </a:prstTxWarp>
          </a:bodyPr>
          <a:lstStyle/>
          <a:p>
            <a:endParaRPr lang="en-US" sz="2200">
              <a:latin typeface="Arial" pitchFamily="-102" charset="0"/>
              <a:ea typeface="Arial" pitchFamily="-102" charset="0"/>
              <a:cs typeface="Arial" pitchFamily="-102"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a:srcRect/>
          <a:stretch>
            <a:fillRect/>
          </a:stretch>
        </p:blipFill>
        <p:spPr bwMode="auto">
          <a:xfrm>
            <a:off x="1938338" y="812800"/>
            <a:ext cx="5270500" cy="5664200"/>
          </a:xfrm>
          <a:prstGeom prst="rect">
            <a:avLst/>
          </a:prstGeom>
          <a:noFill/>
          <a:ln w="9525">
            <a:noFill/>
            <a:miter lim="800000"/>
            <a:headEnd/>
            <a:tailEnd/>
          </a:ln>
        </p:spPr>
      </p:pic>
      <p:pic>
        <p:nvPicPr>
          <p:cNvPr id="47107" name="Picture 3"/>
          <p:cNvPicPr>
            <a:picLocks noChangeAspect="1" noChangeArrowheads="1"/>
          </p:cNvPicPr>
          <p:nvPr/>
        </p:nvPicPr>
        <p:blipFill>
          <a:blip r:embed="rId3"/>
          <a:srcRect/>
          <a:stretch>
            <a:fillRect/>
          </a:stretch>
        </p:blipFill>
        <p:spPr bwMode="auto">
          <a:xfrm>
            <a:off x="6072188" y="6478588"/>
            <a:ext cx="2995612" cy="227012"/>
          </a:xfrm>
          <a:prstGeom prst="rect">
            <a:avLst/>
          </a:prstGeom>
          <a:noFill/>
          <a:ln w="9525">
            <a:noFill/>
            <a:miter lim="800000"/>
            <a:headEnd/>
            <a:tailEnd/>
          </a:ln>
        </p:spPr>
      </p:pic>
      <p:sp>
        <p:nvSpPr>
          <p:cNvPr id="47108" name="Text Box 4"/>
          <p:cNvSpPr txBox="1">
            <a:spLocks noChangeArrowheads="1"/>
          </p:cNvSpPr>
          <p:nvPr/>
        </p:nvSpPr>
        <p:spPr bwMode="auto">
          <a:xfrm>
            <a:off x="4314825" y="6437313"/>
            <a:ext cx="1706563" cy="304800"/>
          </a:xfrm>
          <a:prstGeom prst="rect">
            <a:avLst/>
          </a:prstGeom>
          <a:noFill/>
          <a:ln w="9525">
            <a:noFill/>
            <a:miter lim="800000"/>
            <a:headEnd/>
            <a:tailEnd/>
          </a:ln>
        </p:spPr>
        <p:txBody>
          <a:bodyPr wrap="none">
            <a:prstTxWarp prst="textNoShape">
              <a:avLst/>
            </a:prstTxWarp>
            <a:spAutoFit/>
          </a:bodyPr>
          <a:lstStyle/>
          <a:p>
            <a:r>
              <a:rPr lang="en-US" sz="1400" b="1" i="1"/>
              <a:t>Volles and Lansbury</a:t>
            </a:r>
          </a:p>
        </p:txBody>
      </p:sp>
      <p:pic>
        <p:nvPicPr>
          <p:cNvPr id="47109" name="Picture 5"/>
          <p:cNvPicPr>
            <a:picLocks noChangeAspect="1" noChangeArrowheads="1"/>
          </p:cNvPicPr>
          <p:nvPr/>
        </p:nvPicPr>
        <p:blipFill>
          <a:blip r:embed="rId4"/>
          <a:srcRect/>
          <a:stretch>
            <a:fillRect/>
          </a:stretch>
        </p:blipFill>
        <p:spPr bwMode="auto">
          <a:xfrm>
            <a:off x="5943600" y="1333500"/>
            <a:ext cx="1854200" cy="1638300"/>
          </a:xfrm>
          <a:prstGeom prst="rect">
            <a:avLst/>
          </a:prstGeom>
          <a:noFill/>
          <a:ln w="9525">
            <a:noFill/>
            <a:miter lim="800000"/>
            <a:headEnd/>
            <a:tailEnd/>
          </a:ln>
        </p:spPr>
      </p:pic>
      <p:sp>
        <p:nvSpPr>
          <p:cNvPr id="47110" name="Text Box 6"/>
          <p:cNvSpPr txBox="1">
            <a:spLocks noChangeArrowheads="1"/>
          </p:cNvSpPr>
          <p:nvPr/>
        </p:nvSpPr>
        <p:spPr bwMode="auto">
          <a:xfrm>
            <a:off x="1377155" y="101575"/>
            <a:ext cx="6283842" cy="553998"/>
          </a:xfrm>
          <a:prstGeom prst="rect">
            <a:avLst/>
          </a:prstGeom>
          <a:noFill/>
          <a:ln w="9525">
            <a:noFill/>
            <a:miter lim="800000"/>
            <a:headEnd/>
            <a:tailEnd/>
          </a:ln>
        </p:spPr>
        <p:txBody>
          <a:bodyPr wrap="none">
            <a:prstTxWarp prst="textNoShape">
              <a:avLst/>
            </a:prstTxWarp>
            <a:spAutoFit/>
          </a:bodyPr>
          <a:lstStyle/>
          <a:p>
            <a:r>
              <a:rPr lang="en-US" sz="3000" b="1" dirty="0">
                <a:solidFill>
                  <a:srgbClr val="FF0000"/>
                </a:solidFill>
                <a:latin typeface="Arial" pitchFamily="-102" charset="0"/>
                <a:ea typeface="Arial" pitchFamily="-102" charset="0"/>
                <a:cs typeface="Arial" pitchFamily="-102" charset="0"/>
              </a:rPr>
              <a:t>Model of </a:t>
            </a:r>
            <a:r>
              <a:rPr lang="en-US" sz="3000" b="1" dirty="0">
                <a:solidFill>
                  <a:srgbClr val="FF0000"/>
                </a:solidFill>
                <a:latin typeface="Symbol" pitchFamily="-102" charset="2"/>
                <a:ea typeface="Symbol" pitchFamily="-102" charset="2"/>
                <a:cs typeface="Symbol" pitchFamily="-102" charset="2"/>
              </a:rPr>
              <a:t>a</a:t>
            </a:r>
            <a:r>
              <a:rPr lang="en-US" sz="3000" b="1" dirty="0">
                <a:solidFill>
                  <a:srgbClr val="FF0000"/>
                </a:solidFill>
                <a:latin typeface="Arial" pitchFamily="-102" charset="0"/>
                <a:ea typeface="Arial" pitchFamily="-102" charset="0"/>
                <a:cs typeface="Arial" pitchFamily="-102" charset="0"/>
              </a:rPr>
              <a:t>-</a:t>
            </a:r>
            <a:r>
              <a:rPr lang="en-US" sz="3000" b="1" dirty="0" err="1">
                <a:solidFill>
                  <a:srgbClr val="FF0000"/>
                </a:solidFill>
                <a:latin typeface="Arial" pitchFamily="-102" charset="0"/>
                <a:ea typeface="Arial" pitchFamily="-102" charset="0"/>
                <a:cs typeface="Arial" pitchFamily="-102" charset="0"/>
              </a:rPr>
              <a:t>synuclein</a:t>
            </a:r>
            <a:r>
              <a:rPr lang="en-US" sz="3000" b="1" dirty="0">
                <a:solidFill>
                  <a:srgbClr val="FF0000"/>
                </a:solidFill>
                <a:latin typeface="Arial" pitchFamily="-102" charset="0"/>
                <a:ea typeface="Arial" pitchFamily="-102" charset="0"/>
                <a:cs typeface="Arial" pitchFamily="-102" charset="0"/>
              </a:rPr>
              <a:t> </a:t>
            </a:r>
            <a:r>
              <a:rPr lang="en-US" sz="3000" b="1" dirty="0" err="1">
                <a:solidFill>
                  <a:srgbClr val="FF0000"/>
                </a:solidFill>
                <a:latin typeface="Arial" pitchFamily="-102" charset="0"/>
                <a:ea typeface="Arial" pitchFamily="-102" charset="0"/>
                <a:cs typeface="Arial" pitchFamily="-102" charset="0"/>
              </a:rPr>
              <a:t>fibrillization</a:t>
            </a:r>
            <a:endParaRPr lang="en-US" sz="3000" b="1" dirty="0">
              <a:solidFill>
                <a:srgbClr val="FF0000"/>
              </a:solidFill>
              <a:latin typeface="Arial" pitchFamily="-102" charset="0"/>
              <a:ea typeface="Arial" pitchFamily="-102" charset="0"/>
              <a:cs typeface="Arial" pitchFamily="-102"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Down Arrow 1"/>
          <p:cNvSpPr/>
          <p:nvPr/>
        </p:nvSpPr>
        <p:spPr>
          <a:xfrm>
            <a:off x="3846513" y="1179513"/>
            <a:ext cx="1504950" cy="2049462"/>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131" name="TextBox 2"/>
          <p:cNvSpPr txBox="1">
            <a:spLocks noChangeArrowheads="1"/>
          </p:cNvSpPr>
          <p:nvPr/>
        </p:nvSpPr>
        <p:spPr bwMode="auto">
          <a:xfrm>
            <a:off x="1487488" y="4173538"/>
            <a:ext cx="6270625" cy="522287"/>
          </a:xfrm>
          <a:prstGeom prst="rect">
            <a:avLst/>
          </a:prstGeom>
          <a:noFill/>
          <a:ln w="9525">
            <a:noFill/>
            <a:miter lim="800000"/>
            <a:headEnd/>
            <a:tailEnd/>
          </a:ln>
        </p:spPr>
        <p:txBody>
          <a:bodyPr wrap="none">
            <a:prstTxWarp prst="textNoShape">
              <a:avLst/>
            </a:prstTxWarp>
            <a:spAutoFit/>
          </a:bodyPr>
          <a:lstStyle/>
          <a:p>
            <a:r>
              <a:rPr lang="en-US" sz="2800" b="1">
                <a:solidFill>
                  <a:srgbClr val="0000FF"/>
                </a:solidFill>
                <a:latin typeface="Arial" pitchFamily="-102" charset="0"/>
                <a:ea typeface="Arial" pitchFamily="-102" charset="0"/>
                <a:cs typeface="Arial" pitchFamily="-102" charset="0"/>
              </a:rPr>
              <a:t>Do oligomers damage membranes?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599668" y="68275"/>
            <a:ext cx="4116387" cy="584200"/>
          </a:xfrm>
          <a:prstGeom prst="rect">
            <a:avLst/>
          </a:prstGeom>
          <a:noFill/>
          <a:ln w="9525">
            <a:noFill/>
            <a:miter lim="800000"/>
            <a:headEnd/>
            <a:tailEnd/>
          </a:ln>
        </p:spPr>
        <p:txBody>
          <a:bodyPr wrap="none">
            <a:prstTxWarp prst="textNoShape">
              <a:avLst/>
            </a:prstTxWarp>
            <a:spAutoFit/>
          </a:bodyPr>
          <a:lstStyle/>
          <a:p>
            <a:r>
              <a:rPr lang="en-US" sz="3200" b="1" dirty="0">
                <a:solidFill>
                  <a:srgbClr val="FF0000"/>
                </a:solidFill>
                <a:latin typeface="Arial" pitchFamily="-102" charset="0"/>
                <a:ea typeface="Arial" pitchFamily="-102" charset="0"/>
                <a:cs typeface="Arial" pitchFamily="-102" charset="0"/>
              </a:rPr>
              <a:t>Parkinson’s disease</a:t>
            </a:r>
          </a:p>
        </p:txBody>
      </p:sp>
      <p:sp>
        <p:nvSpPr>
          <p:cNvPr id="14339" name="Text Box 3"/>
          <p:cNvSpPr txBox="1">
            <a:spLocks noChangeArrowheads="1"/>
          </p:cNvSpPr>
          <p:nvPr/>
        </p:nvSpPr>
        <p:spPr bwMode="auto">
          <a:xfrm>
            <a:off x="152400" y="762000"/>
            <a:ext cx="8626475" cy="5354638"/>
          </a:xfrm>
          <a:prstGeom prst="rect">
            <a:avLst/>
          </a:prstGeom>
          <a:noFill/>
          <a:ln w="9525">
            <a:noFill/>
            <a:miter lim="800000"/>
            <a:headEnd/>
            <a:tailEnd/>
          </a:ln>
        </p:spPr>
        <p:txBody>
          <a:bodyPr>
            <a:prstTxWarp prst="textNoShape">
              <a:avLst/>
            </a:prstTxWarp>
            <a:spAutoFit/>
          </a:bodyPr>
          <a:lstStyle/>
          <a:p>
            <a:r>
              <a:rPr lang="en-US" sz="1800" dirty="0">
                <a:latin typeface="Arial" pitchFamily="-102" charset="0"/>
                <a:ea typeface="Arial" pitchFamily="-102" charset="0"/>
                <a:cs typeface="Arial" pitchFamily="-102" charset="0"/>
              </a:rPr>
              <a:t>First described by James Parkinson in his “Essay on Shaking Palsy” (Paralysis-</a:t>
            </a:r>
            <a:r>
              <a:rPr lang="en-US" sz="1800" dirty="0" err="1">
                <a:latin typeface="Arial" pitchFamily="-102" charset="0"/>
                <a:ea typeface="Arial" pitchFamily="-102" charset="0"/>
                <a:cs typeface="Arial" pitchFamily="-102" charset="0"/>
              </a:rPr>
              <a:t>agitans</a:t>
            </a:r>
            <a:r>
              <a:rPr lang="en-US" sz="1800" dirty="0">
                <a:latin typeface="Arial" pitchFamily="-102" charset="0"/>
                <a:ea typeface="Arial" pitchFamily="-102" charset="0"/>
                <a:cs typeface="Arial" pitchFamily="-102" charset="0"/>
              </a:rPr>
              <a:t>; 1817).</a:t>
            </a:r>
          </a:p>
          <a:p>
            <a:endParaRPr lang="en-US" sz="1800" dirty="0">
              <a:latin typeface="Arial" pitchFamily="-102" charset="0"/>
              <a:ea typeface="Arial" pitchFamily="-102" charset="0"/>
              <a:cs typeface="Arial" pitchFamily="-102" charset="0"/>
            </a:endParaRPr>
          </a:p>
          <a:p>
            <a:r>
              <a:rPr lang="en-US" sz="1800" b="1" dirty="0">
                <a:latin typeface="Arial" pitchFamily="-102" charset="0"/>
                <a:ea typeface="Arial" pitchFamily="-102" charset="0"/>
                <a:cs typeface="Arial" pitchFamily="-102" charset="0"/>
              </a:rPr>
              <a:t>Neurodegenerative disease characterized by the loss of </a:t>
            </a:r>
            <a:r>
              <a:rPr lang="en-US" sz="1800" b="1" dirty="0" err="1">
                <a:latin typeface="Arial" pitchFamily="-102" charset="0"/>
                <a:ea typeface="Arial" pitchFamily="-102" charset="0"/>
                <a:cs typeface="Arial" pitchFamily="-102" charset="0"/>
              </a:rPr>
              <a:t>dopaminergic</a:t>
            </a:r>
            <a:r>
              <a:rPr lang="en-US" sz="1800" b="1" dirty="0">
                <a:latin typeface="Arial" pitchFamily="-102" charset="0"/>
                <a:ea typeface="Arial" pitchFamily="-102" charset="0"/>
                <a:cs typeface="Arial" pitchFamily="-102" charset="0"/>
              </a:rPr>
              <a:t> neurons in the </a:t>
            </a:r>
            <a:r>
              <a:rPr lang="en-US" sz="1800" b="1" dirty="0" err="1">
                <a:latin typeface="Arial" pitchFamily="-102" charset="0"/>
                <a:ea typeface="Arial" pitchFamily="-102" charset="0"/>
                <a:cs typeface="Arial" pitchFamily="-102" charset="0"/>
              </a:rPr>
              <a:t>Substantia</a:t>
            </a:r>
            <a:r>
              <a:rPr lang="en-US" sz="1800" b="1" dirty="0">
                <a:latin typeface="Arial" pitchFamily="-102" charset="0"/>
                <a:ea typeface="Arial" pitchFamily="-102" charset="0"/>
                <a:cs typeface="Arial" pitchFamily="-102" charset="0"/>
              </a:rPr>
              <a:t> </a:t>
            </a:r>
            <a:r>
              <a:rPr lang="en-US" sz="1800" b="1" dirty="0" err="1">
                <a:latin typeface="Arial" pitchFamily="-102" charset="0"/>
                <a:ea typeface="Arial" pitchFamily="-102" charset="0"/>
                <a:cs typeface="Arial" pitchFamily="-102" charset="0"/>
              </a:rPr>
              <a:t>Nigra</a:t>
            </a:r>
            <a:r>
              <a:rPr lang="en-US" sz="1800" b="1" dirty="0">
                <a:latin typeface="Arial" pitchFamily="-102" charset="0"/>
                <a:ea typeface="Arial" pitchFamily="-102" charset="0"/>
                <a:cs typeface="Arial" pitchFamily="-102" charset="0"/>
              </a:rPr>
              <a:t> pars compact (</a:t>
            </a:r>
            <a:r>
              <a:rPr lang="en-US" sz="1800" b="1" dirty="0" err="1">
                <a:latin typeface="Arial" pitchFamily="-102" charset="0"/>
                <a:ea typeface="Arial" pitchFamily="-102" charset="0"/>
                <a:cs typeface="Arial" pitchFamily="-102" charset="0"/>
              </a:rPr>
              <a:t>SNpc</a:t>
            </a:r>
            <a:r>
              <a:rPr lang="en-US" sz="1800" b="1" dirty="0">
                <a:latin typeface="Arial" pitchFamily="-102" charset="0"/>
                <a:ea typeface="Arial" pitchFamily="-102" charset="0"/>
                <a:cs typeface="Arial" pitchFamily="-102" charset="0"/>
              </a:rPr>
              <a:t>) and by the accumulation of intracellular </a:t>
            </a:r>
            <a:r>
              <a:rPr lang="en-US" sz="1800" b="1" dirty="0" err="1">
                <a:latin typeface="Arial" pitchFamily="-102" charset="0"/>
                <a:ea typeface="Arial" pitchFamily="-102" charset="0"/>
                <a:cs typeface="Arial" pitchFamily="-102" charset="0"/>
              </a:rPr>
              <a:t>fibrillar</a:t>
            </a:r>
            <a:r>
              <a:rPr lang="en-US" sz="1800" b="1" dirty="0">
                <a:latin typeface="Arial" pitchFamily="-102" charset="0"/>
                <a:ea typeface="Arial" pitchFamily="-102" charset="0"/>
                <a:cs typeface="Arial" pitchFamily="-102" charset="0"/>
              </a:rPr>
              <a:t> aggregates, the </a:t>
            </a:r>
            <a:r>
              <a:rPr lang="en-US" sz="1800" b="1" dirty="0" err="1">
                <a:latin typeface="Arial" pitchFamily="-102" charset="0"/>
                <a:ea typeface="Arial" pitchFamily="-102" charset="0"/>
                <a:cs typeface="Arial" pitchFamily="-102" charset="0"/>
              </a:rPr>
              <a:t>Lewy</a:t>
            </a:r>
            <a:r>
              <a:rPr lang="en-US" sz="1800" b="1" dirty="0">
                <a:latin typeface="Arial" pitchFamily="-102" charset="0"/>
                <a:ea typeface="Arial" pitchFamily="-102" charset="0"/>
                <a:cs typeface="Arial" pitchFamily="-102" charset="0"/>
              </a:rPr>
              <a:t> Bodies.</a:t>
            </a:r>
          </a:p>
          <a:p>
            <a:endParaRPr lang="en-US" sz="1800" dirty="0">
              <a:latin typeface="Arial" pitchFamily="-102" charset="0"/>
              <a:ea typeface="Arial" pitchFamily="-102" charset="0"/>
              <a:cs typeface="Arial" pitchFamily="-102" charset="0"/>
            </a:endParaRPr>
          </a:p>
          <a:p>
            <a:r>
              <a:rPr lang="en-US" sz="1800" dirty="0">
                <a:latin typeface="Arial" pitchFamily="-102" charset="0"/>
                <a:ea typeface="Arial" pitchFamily="-102" charset="0"/>
                <a:cs typeface="Arial" pitchFamily="-102" charset="0"/>
              </a:rPr>
              <a:t>PD is the second most common neurodegenerative disease, after AD, encountered with aging.</a:t>
            </a:r>
          </a:p>
          <a:p>
            <a:endParaRPr lang="en-US" sz="1800" dirty="0">
              <a:latin typeface="Arial" pitchFamily="-102" charset="0"/>
              <a:ea typeface="Arial" pitchFamily="-102" charset="0"/>
              <a:cs typeface="Arial" pitchFamily="-102" charset="0"/>
            </a:endParaRPr>
          </a:p>
          <a:p>
            <a:r>
              <a:rPr lang="en-US" sz="1800" dirty="0">
                <a:latin typeface="Arial" pitchFamily="-102" charset="0"/>
                <a:ea typeface="Arial" pitchFamily="-102" charset="0"/>
                <a:cs typeface="Arial" pitchFamily="-102" charset="0"/>
              </a:rPr>
              <a:t>95% of the cases are sporadic, only 5% are genetically inherited.</a:t>
            </a:r>
          </a:p>
          <a:p>
            <a:endParaRPr lang="en-US" sz="1800" dirty="0">
              <a:latin typeface="Arial" pitchFamily="-102" charset="0"/>
              <a:ea typeface="Arial" pitchFamily="-102" charset="0"/>
              <a:cs typeface="Arial" pitchFamily="-102" charset="0"/>
            </a:endParaRPr>
          </a:p>
          <a:p>
            <a:r>
              <a:rPr lang="en-US" sz="1800" dirty="0">
                <a:latin typeface="Arial" pitchFamily="-102" charset="0"/>
                <a:ea typeface="Arial" pitchFamily="-102" charset="0"/>
                <a:cs typeface="Arial" pitchFamily="-102" charset="0"/>
              </a:rPr>
              <a:t>Because of the impact of environmental toxins in PD, developed, industrial countries have an higher incidence of PD cases, compared to undeveloped, non industrialized countries. Differences in the PD diagnosis among countries could also be due to different diagnostic methods, treatments and follow ups.</a:t>
            </a:r>
          </a:p>
          <a:p>
            <a:endParaRPr lang="en-US" sz="1800" dirty="0">
              <a:latin typeface="Arial" pitchFamily="-102" charset="0"/>
              <a:ea typeface="Arial" pitchFamily="-102" charset="0"/>
              <a:cs typeface="Arial" pitchFamily="-102" charset="0"/>
            </a:endParaRPr>
          </a:p>
          <a:p>
            <a:r>
              <a:rPr lang="en-US" sz="1800" dirty="0">
                <a:latin typeface="Arial" pitchFamily="-102" charset="0"/>
                <a:ea typeface="Arial" pitchFamily="-102" charset="0"/>
                <a:cs typeface="Arial" pitchFamily="-102" charset="0"/>
              </a:rPr>
              <a:t>Medium age of onset is after 60 years old (for sporadic PD). About 1% of the population of 60 years old is affected by PD.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9154" name="Picture 3"/>
          <p:cNvPicPr>
            <a:picLocks noChangeAspect="1"/>
          </p:cNvPicPr>
          <p:nvPr/>
        </p:nvPicPr>
        <p:blipFill>
          <a:blip r:embed="rId2"/>
          <a:srcRect/>
          <a:stretch>
            <a:fillRect/>
          </a:stretch>
        </p:blipFill>
        <p:spPr bwMode="auto">
          <a:xfrm>
            <a:off x="1243013" y="1366838"/>
            <a:ext cx="3429000" cy="1727200"/>
          </a:xfrm>
          <a:prstGeom prst="rect">
            <a:avLst/>
          </a:prstGeom>
          <a:noFill/>
          <a:ln w="9525">
            <a:noFill/>
            <a:miter lim="800000"/>
            <a:headEnd/>
            <a:tailEnd/>
          </a:ln>
        </p:spPr>
      </p:pic>
      <p:pic>
        <p:nvPicPr>
          <p:cNvPr id="5" name="Picture 4"/>
          <p:cNvPicPr>
            <a:picLocks noChangeAspect="1"/>
          </p:cNvPicPr>
          <p:nvPr/>
        </p:nvPicPr>
        <p:blipFill>
          <a:blip r:embed="rId3"/>
          <a:srcRect/>
          <a:stretch>
            <a:fillRect/>
          </a:stretch>
        </p:blipFill>
        <p:spPr bwMode="auto">
          <a:xfrm>
            <a:off x="4608513" y="1366838"/>
            <a:ext cx="1727200" cy="1676400"/>
          </a:xfrm>
          <a:prstGeom prst="rect">
            <a:avLst/>
          </a:prstGeom>
          <a:noFill/>
          <a:ln w="9525">
            <a:noFill/>
            <a:miter lim="800000"/>
            <a:headEnd/>
            <a:tailEnd/>
          </a:ln>
        </p:spPr>
      </p:pic>
      <p:pic>
        <p:nvPicPr>
          <p:cNvPr id="6" name="Picture 5"/>
          <p:cNvPicPr>
            <a:picLocks noChangeAspect="1"/>
          </p:cNvPicPr>
          <p:nvPr/>
        </p:nvPicPr>
        <p:blipFill>
          <a:blip r:embed="rId4"/>
          <a:srcRect/>
          <a:stretch>
            <a:fillRect/>
          </a:stretch>
        </p:blipFill>
        <p:spPr bwMode="auto">
          <a:xfrm>
            <a:off x="6299200" y="1330325"/>
            <a:ext cx="1701800" cy="1727200"/>
          </a:xfrm>
          <a:prstGeom prst="rect">
            <a:avLst/>
          </a:prstGeom>
          <a:noFill/>
          <a:ln w="9525">
            <a:noFill/>
            <a:miter lim="800000"/>
            <a:headEnd/>
            <a:tailEnd/>
          </a:ln>
        </p:spPr>
      </p:pic>
      <p:pic>
        <p:nvPicPr>
          <p:cNvPr id="49157" name="Picture 2"/>
          <p:cNvPicPr>
            <a:picLocks noChangeAspect="1"/>
          </p:cNvPicPr>
          <p:nvPr/>
        </p:nvPicPr>
        <p:blipFill>
          <a:blip r:embed="rId5"/>
          <a:srcRect/>
          <a:stretch>
            <a:fillRect/>
          </a:stretch>
        </p:blipFill>
        <p:spPr bwMode="auto">
          <a:xfrm>
            <a:off x="5626100" y="6646863"/>
            <a:ext cx="3392488" cy="211137"/>
          </a:xfrm>
          <a:prstGeom prst="rect">
            <a:avLst/>
          </a:prstGeom>
          <a:noFill/>
          <a:ln w="9525">
            <a:noFill/>
            <a:miter lim="800000"/>
            <a:headEnd/>
            <a:tailEnd/>
          </a:ln>
        </p:spPr>
      </p:pic>
      <p:pic>
        <p:nvPicPr>
          <p:cNvPr id="8" name="Picture 7"/>
          <p:cNvPicPr>
            <a:picLocks noChangeAspect="1"/>
          </p:cNvPicPr>
          <p:nvPr/>
        </p:nvPicPr>
        <p:blipFill>
          <a:blip r:embed="rId6"/>
          <a:srcRect/>
          <a:stretch>
            <a:fillRect/>
          </a:stretch>
        </p:blipFill>
        <p:spPr bwMode="auto">
          <a:xfrm>
            <a:off x="4724400" y="3387725"/>
            <a:ext cx="1644650" cy="1627188"/>
          </a:xfrm>
          <a:prstGeom prst="rect">
            <a:avLst/>
          </a:prstGeom>
          <a:noFill/>
          <a:ln w="9525">
            <a:noFill/>
            <a:miter lim="800000"/>
            <a:headEnd/>
            <a:tailEnd/>
          </a:ln>
        </p:spPr>
      </p:pic>
      <p:pic>
        <p:nvPicPr>
          <p:cNvPr id="9" name="Picture 8"/>
          <p:cNvPicPr>
            <a:picLocks noChangeAspect="1"/>
          </p:cNvPicPr>
          <p:nvPr/>
        </p:nvPicPr>
        <p:blipFill>
          <a:blip r:embed="rId7"/>
          <a:srcRect/>
          <a:stretch>
            <a:fillRect/>
          </a:stretch>
        </p:blipFill>
        <p:spPr bwMode="auto">
          <a:xfrm>
            <a:off x="6356350" y="3387725"/>
            <a:ext cx="1676400" cy="1658938"/>
          </a:xfrm>
          <a:prstGeom prst="rect">
            <a:avLst/>
          </a:prstGeom>
          <a:noFill/>
          <a:ln w="9525">
            <a:noFill/>
            <a:miter lim="800000"/>
            <a:headEnd/>
            <a:tailEnd/>
          </a:ln>
        </p:spPr>
      </p:pic>
      <p:pic>
        <p:nvPicPr>
          <p:cNvPr id="11" name="Picture 10"/>
          <p:cNvPicPr>
            <a:picLocks noChangeAspect="1"/>
          </p:cNvPicPr>
          <p:nvPr/>
        </p:nvPicPr>
        <p:blipFill>
          <a:blip r:embed="rId8"/>
          <a:srcRect/>
          <a:stretch>
            <a:fillRect/>
          </a:stretch>
        </p:blipFill>
        <p:spPr bwMode="auto">
          <a:xfrm>
            <a:off x="3106738" y="3390900"/>
            <a:ext cx="1617662" cy="1600200"/>
          </a:xfrm>
          <a:prstGeom prst="rect">
            <a:avLst/>
          </a:prstGeom>
          <a:noFill/>
          <a:ln w="9525">
            <a:noFill/>
            <a:miter lim="800000"/>
            <a:headEnd/>
            <a:tailEnd/>
          </a:ln>
        </p:spPr>
      </p:pic>
      <p:pic>
        <p:nvPicPr>
          <p:cNvPr id="12" name="Picture 6"/>
          <p:cNvPicPr>
            <a:picLocks noChangeAspect="1" noChangeArrowheads="1"/>
          </p:cNvPicPr>
          <p:nvPr/>
        </p:nvPicPr>
        <p:blipFill>
          <a:blip r:embed="rId9"/>
          <a:srcRect/>
          <a:stretch>
            <a:fillRect/>
          </a:stretch>
        </p:blipFill>
        <p:spPr bwMode="auto">
          <a:xfrm>
            <a:off x="914400" y="5064125"/>
            <a:ext cx="6554788" cy="1130300"/>
          </a:xfrm>
          <a:prstGeom prst="rect">
            <a:avLst/>
          </a:prstGeom>
          <a:noFill/>
          <a:ln w="9525">
            <a:noFill/>
            <a:miter lim="800000"/>
            <a:headEnd/>
            <a:tailEnd/>
          </a:ln>
        </p:spPr>
      </p:pic>
      <p:sp>
        <p:nvSpPr>
          <p:cNvPr id="13" name="Text Box 7"/>
          <p:cNvSpPr txBox="1">
            <a:spLocks noChangeArrowheads="1"/>
          </p:cNvSpPr>
          <p:nvPr/>
        </p:nvSpPr>
        <p:spPr bwMode="auto">
          <a:xfrm>
            <a:off x="2347913" y="6375400"/>
            <a:ext cx="782637" cy="322263"/>
          </a:xfrm>
          <a:prstGeom prst="rect">
            <a:avLst/>
          </a:prstGeom>
          <a:noFill/>
          <a:ln w="9525">
            <a:noFill/>
            <a:miter lim="800000"/>
            <a:headEnd/>
            <a:tailEnd/>
          </a:ln>
        </p:spPr>
        <p:txBody>
          <a:bodyPr>
            <a:prstTxWarp prst="textNoShape">
              <a:avLst/>
            </a:prstTxWarp>
            <a:spAutoFit/>
          </a:bodyPr>
          <a:lstStyle/>
          <a:p>
            <a:r>
              <a:rPr lang="en-US" sz="1500" b="1">
                <a:solidFill>
                  <a:srgbClr val="9E8F4B"/>
                </a:solidFill>
              </a:rPr>
              <a:t>E35</a:t>
            </a:r>
          </a:p>
        </p:txBody>
      </p:sp>
      <p:sp>
        <p:nvSpPr>
          <p:cNvPr id="14" name="Text Box 8"/>
          <p:cNvSpPr txBox="1">
            <a:spLocks noChangeArrowheads="1"/>
          </p:cNvSpPr>
          <p:nvPr/>
        </p:nvSpPr>
        <p:spPr bwMode="auto">
          <a:xfrm>
            <a:off x="3267075" y="6375400"/>
            <a:ext cx="782638" cy="322263"/>
          </a:xfrm>
          <a:prstGeom prst="rect">
            <a:avLst/>
          </a:prstGeom>
          <a:noFill/>
          <a:ln w="9525">
            <a:noFill/>
            <a:miter lim="800000"/>
            <a:headEnd/>
            <a:tailEnd/>
          </a:ln>
        </p:spPr>
        <p:txBody>
          <a:bodyPr>
            <a:prstTxWarp prst="textNoShape">
              <a:avLst/>
            </a:prstTxWarp>
            <a:spAutoFit/>
          </a:bodyPr>
          <a:lstStyle/>
          <a:p>
            <a:r>
              <a:rPr lang="en-US" sz="1500" b="1">
                <a:solidFill>
                  <a:srgbClr val="9E8F4B"/>
                </a:solidFill>
              </a:rPr>
              <a:t>E57</a:t>
            </a:r>
          </a:p>
        </p:txBody>
      </p:sp>
      <p:cxnSp>
        <p:nvCxnSpPr>
          <p:cNvPr id="15" name="Straight Arrow Connector 14"/>
          <p:cNvCxnSpPr/>
          <p:nvPr/>
        </p:nvCxnSpPr>
        <p:spPr bwMode="auto">
          <a:xfrm rot="5400000" flipH="1">
            <a:off x="2444751" y="6292850"/>
            <a:ext cx="322262" cy="1587"/>
          </a:xfrm>
          <a:prstGeom prst="straightConnector1">
            <a:avLst/>
          </a:prstGeom>
          <a:ln>
            <a:solidFill>
              <a:srgbClr val="9E8F4B"/>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bwMode="auto">
          <a:xfrm rot="5400000" flipH="1">
            <a:off x="3375819" y="6336506"/>
            <a:ext cx="323850" cy="1588"/>
          </a:xfrm>
          <a:prstGeom prst="straightConnector1">
            <a:avLst/>
          </a:prstGeom>
          <a:ln>
            <a:solidFill>
              <a:srgbClr val="9E8F4B"/>
            </a:solidFill>
            <a:tailEnd type="arrow"/>
          </a:ln>
        </p:spPr>
        <p:style>
          <a:lnRef idx="2">
            <a:schemeClr val="accent1"/>
          </a:lnRef>
          <a:fillRef idx="0">
            <a:schemeClr val="accent1"/>
          </a:fillRef>
          <a:effectRef idx="1">
            <a:schemeClr val="accent1"/>
          </a:effectRef>
          <a:fontRef idx="minor">
            <a:schemeClr val="tx1"/>
          </a:fontRef>
        </p:style>
      </p:cxnSp>
      <p:sp>
        <p:nvSpPr>
          <p:cNvPr id="49166" name="TextBox 16"/>
          <p:cNvSpPr txBox="1">
            <a:spLocks noChangeArrowheads="1"/>
          </p:cNvSpPr>
          <p:nvPr/>
        </p:nvSpPr>
        <p:spPr bwMode="auto">
          <a:xfrm>
            <a:off x="450435" y="226896"/>
            <a:ext cx="8200870" cy="553998"/>
          </a:xfrm>
          <a:prstGeom prst="rect">
            <a:avLst/>
          </a:prstGeom>
          <a:noFill/>
          <a:ln w="9525">
            <a:noFill/>
            <a:miter lim="800000"/>
            <a:headEnd/>
            <a:tailEnd/>
          </a:ln>
        </p:spPr>
        <p:txBody>
          <a:bodyPr wrap="none">
            <a:prstTxWarp prst="textNoShape">
              <a:avLst/>
            </a:prstTxWarp>
            <a:spAutoFit/>
          </a:bodyPr>
          <a:lstStyle/>
          <a:p>
            <a:r>
              <a:rPr lang="en-US" sz="3000" b="1" dirty="0" err="1">
                <a:solidFill>
                  <a:srgbClr val="FF0000"/>
                </a:solidFill>
              </a:rPr>
              <a:t>Fibrillar</a:t>
            </a:r>
            <a:r>
              <a:rPr lang="en-US" sz="3000" b="1" dirty="0">
                <a:solidFill>
                  <a:srgbClr val="FF0000"/>
                </a:solidFill>
              </a:rPr>
              <a:t> alpha-</a:t>
            </a:r>
            <a:r>
              <a:rPr lang="en-US" sz="3000" b="1" dirty="0" err="1">
                <a:solidFill>
                  <a:srgbClr val="FF0000"/>
                </a:solidFill>
              </a:rPr>
              <a:t>synuclein</a:t>
            </a:r>
            <a:r>
              <a:rPr lang="en-US" sz="3000" b="1" dirty="0">
                <a:solidFill>
                  <a:srgbClr val="FF0000"/>
                </a:solidFill>
              </a:rPr>
              <a:t> forms pore-like structures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1202" name="Picture 1"/>
          <p:cNvPicPr>
            <a:picLocks noChangeAspect="1"/>
          </p:cNvPicPr>
          <p:nvPr/>
        </p:nvPicPr>
        <p:blipFill>
          <a:blip r:embed="rId2"/>
          <a:srcRect/>
          <a:stretch>
            <a:fillRect/>
          </a:stretch>
        </p:blipFill>
        <p:spPr bwMode="auto">
          <a:xfrm>
            <a:off x="5424488" y="6524365"/>
            <a:ext cx="3392487" cy="212725"/>
          </a:xfrm>
          <a:prstGeom prst="rect">
            <a:avLst/>
          </a:prstGeom>
          <a:noFill/>
          <a:ln w="9525">
            <a:noFill/>
            <a:miter lim="800000"/>
            <a:headEnd/>
            <a:tailEnd/>
          </a:ln>
        </p:spPr>
      </p:pic>
      <p:pic>
        <p:nvPicPr>
          <p:cNvPr id="51203" name="Picture 2"/>
          <p:cNvPicPr>
            <a:picLocks noChangeAspect="1"/>
          </p:cNvPicPr>
          <p:nvPr/>
        </p:nvPicPr>
        <p:blipFill>
          <a:blip r:embed="rId3"/>
          <a:srcRect/>
          <a:stretch>
            <a:fillRect/>
          </a:stretch>
        </p:blipFill>
        <p:spPr bwMode="auto">
          <a:xfrm>
            <a:off x="271463" y="1274838"/>
            <a:ext cx="3149600" cy="1638300"/>
          </a:xfrm>
          <a:prstGeom prst="rect">
            <a:avLst/>
          </a:prstGeom>
          <a:noFill/>
          <a:ln w="9525">
            <a:noFill/>
            <a:miter lim="800000"/>
            <a:headEnd/>
            <a:tailEnd/>
          </a:ln>
        </p:spPr>
      </p:pic>
      <p:sp>
        <p:nvSpPr>
          <p:cNvPr id="51204" name="TextBox 5"/>
          <p:cNvSpPr txBox="1">
            <a:spLocks noChangeArrowheads="1"/>
          </p:cNvSpPr>
          <p:nvPr/>
        </p:nvSpPr>
        <p:spPr bwMode="auto">
          <a:xfrm>
            <a:off x="600003" y="179388"/>
            <a:ext cx="7974158" cy="954107"/>
          </a:xfrm>
          <a:prstGeom prst="rect">
            <a:avLst/>
          </a:prstGeom>
          <a:noFill/>
          <a:ln w="9525">
            <a:noFill/>
            <a:miter lim="800000"/>
            <a:headEnd/>
            <a:tailEnd/>
          </a:ln>
        </p:spPr>
        <p:txBody>
          <a:bodyPr wrap="none">
            <a:prstTxWarp prst="textNoShape">
              <a:avLst/>
            </a:prstTxWarp>
            <a:spAutoFit/>
          </a:bodyPr>
          <a:lstStyle/>
          <a:p>
            <a:pPr algn="ctr"/>
            <a:r>
              <a:rPr lang="en-US" sz="2800" b="1" dirty="0" err="1">
                <a:solidFill>
                  <a:srgbClr val="FF0000"/>
                </a:solidFill>
                <a:latin typeface="Arial" pitchFamily="-102" charset="0"/>
                <a:ea typeface="Arial" pitchFamily="-102" charset="0"/>
                <a:cs typeface="Arial" pitchFamily="-102" charset="0"/>
              </a:rPr>
              <a:t>Overexpression</a:t>
            </a:r>
            <a:r>
              <a:rPr lang="en-US" sz="2800" b="1" dirty="0">
                <a:solidFill>
                  <a:srgbClr val="FF0000"/>
                </a:solidFill>
                <a:latin typeface="Arial" pitchFamily="-102" charset="0"/>
                <a:ea typeface="Arial" pitchFamily="-102" charset="0"/>
                <a:cs typeface="Arial" pitchFamily="-102" charset="0"/>
              </a:rPr>
              <a:t> of </a:t>
            </a:r>
            <a:r>
              <a:rPr lang="en-US" sz="2800" b="1" dirty="0">
                <a:solidFill>
                  <a:srgbClr val="FF0000"/>
                </a:solidFill>
                <a:latin typeface="Symbol" pitchFamily="-102" charset="2"/>
                <a:ea typeface="Symbol" pitchFamily="-102" charset="2"/>
                <a:cs typeface="Symbol" pitchFamily="-102" charset="2"/>
              </a:rPr>
              <a:t>a</a:t>
            </a:r>
            <a:r>
              <a:rPr lang="en-US" sz="2800" b="1" dirty="0">
                <a:solidFill>
                  <a:srgbClr val="FF0000"/>
                </a:solidFill>
                <a:latin typeface="Arial" pitchFamily="-102" charset="0"/>
                <a:ea typeface="Arial" pitchFamily="-102" charset="0"/>
                <a:cs typeface="Arial" pitchFamily="-102" charset="0"/>
              </a:rPr>
              <a:t>-</a:t>
            </a:r>
            <a:r>
              <a:rPr lang="en-US" sz="2800" b="1" dirty="0" err="1">
                <a:solidFill>
                  <a:srgbClr val="FF0000"/>
                </a:solidFill>
                <a:latin typeface="Arial" pitchFamily="-102" charset="0"/>
                <a:ea typeface="Arial" pitchFamily="-102" charset="0"/>
                <a:cs typeface="Arial" pitchFamily="-102" charset="0"/>
              </a:rPr>
              <a:t>syn</a:t>
            </a:r>
            <a:r>
              <a:rPr lang="en-US" sz="2800" b="1" dirty="0">
                <a:solidFill>
                  <a:srgbClr val="FF0000"/>
                </a:solidFill>
                <a:latin typeface="Arial" pitchFamily="-102" charset="0"/>
                <a:ea typeface="Arial" pitchFamily="-102" charset="0"/>
                <a:cs typeface="Arial" pitchFamily="-102" charset="0"/>
              </a:rPr>
              <a:t> wt or variant is toxic </a:t>
            </a:r>
          </a:p>
          <a:p>
            <a:pPr algn="ctr"/>
            <a:r>
              <a:rPr lang="en-US" sz="2800" b="1" dirty="0">
                <a:solidFill>
                  <a:srgbClr val="FF0000"/>
                </a:solidFill>
                <a:latin typeface="Arial" pitchFamily="-102" charset="0"/>
                <a:ea typeface="Arial" pitchFamily="-102" charset="0"/>
                <a:cs typeface="Arial" pitchFamily="-102" charset="0"/>
              </a:rPr>
              <a:t>to </a:t>
            </a:r>
            <a:r>
              <a:rPr lang="en-US" sz="2800" b="1" dirty="0" err="1">
                <a:solidFill>
                  <a:srgbClr val="FF0000"/>
                </a:solidFill>
                <a:latin typeface="Arial" pitchFamily="-102" charset="0"/>
                <a:ea typeface="Arial" pitchFamily="-102" charset="0"/>
                <a:cs typeface="Arial" pitchFamily="-102" charset="0"/>
              </a:rPr>
              <a:t>dopaminergic</a:t>
            </a:r>
            <a:r>
              <a:rPr lang="en-US" sz="2800" b="1" dirty="0">
                <a:solidFill>
                  <a:srgbClr val="FF0000"/>
                </a:solidFill>
                <a:latin typeface="Arial" pitchFamily="-102" charset="0"/>
                <a:ea typeface="Arial" pitchFamily="-102" charset="0"/>
                <a:cs typeface="Arial" pitchFamily="-102" charset="0"/>
              </a:rPr>
              <a:t> neurons of SNPC</a:t>
            </a:r>
          </a:p>
        </p:txBody>
      </p:sp>
      <p:sp>
        <p:nvSpPr>
          <p:cNvPr id="51205" name="TextBox 6"/>
          <p:cNvSpPr txBox="1">
            <a:spLocks noChangeArrowheads="1"/>
          </p:cNvSpPr>
          <p:nvPr/>
        </p:nvSpPr>
        <p:spPr bwMode="auto">
          <a:xfrm>
            <a:off x="4681538" y="2219065"/>
            <a:ext cx="2936875" cy="369888"/>
          </a:xfrm>
          <a:prstGeom prst="rect">
            <a:avLst/>
          </a:prstGeom>
          <a:noFill/>
          <a:ln w="9525">
            <a:noFill/>
            <a:miter lim="800000"/>
            <a:headEnd/>
            <a:tailEnd/>
          </a:ln>
        </p:spPr>
        <p:txBody>
          <a:bodyPr wrap="none">
            <a:prstTxWarp prst="textNoShape">
              <a:avLst/>
            </a:prstTxWarp>
            <a:spAutoFit/>
          </a:bodyPr>
          <a:lstStyle/>
          <a:p>
            <a:r>
              <a:rPr lang="en-US"/>
              <a:t>Tyrosine Hydroxylase staining</a:t>
            </a:r>
          </a:p>
        </p:txBody>
      </p:sp>
      <p:pic>
        <p:nvPicPr>
          <p:cNvPr id="51206" name="Picture 7"/>
          <p:cNvPicPr>
            <a:picLocks noChangeAspect="1"/>
          </p:cNvPicPr>
          <p:nvPr/>
        </p:nvPicPr>
        <p:blipFill>
          <a:blip r:embed="rId4"/>
          <a:srcRect/>
          <a:stretch>
            <a:fillRect/>
          </a:stretch>
        </p:blipFill>
        <p:spPr bwMode="auto">
          <a:xfrm>
            <a:off x="2520950" y="2941378"/>
            <a:ext cx="6623050" cy="1682750"/>
          </a:xfrm>
          <a:prstGeom prst="rect">
            <a:avLst/>
          </a:prstGeom>
          <a:noFill/>
          <a:ln w="9525">
            <a:noFill/>
            <a:miter lim="800000"/>
            <a:headEnd/>
            <a:tailEnd/>
          </a:ln>
        </p:spPr>
      </p:pic>
      <p:pic>
        <p:nvPicPr>
          <p:cNvPr id="51207" name="Picture 8"/>
          <p:cNvPicPr>
            <a:picLocks noChangeAspect="1"/>
          </p:cNvPicPr>
          <p:nvPr/>
        </p:nvPicPr>
        <p:blipFill>
          <a:blip r:embed="rId5"/>
          <a:srcRect/>
          <a:stretch>
            <a:fillRect/>
          </a:stretch>
        </p:blipFill>
        <p:spPr bwMode="auto">
          <a:xfrm>
            <a:off x="2514600" y="4617778"/>
            <a:ext cx="3276600" cy="1693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Down Arrow 8"/>
          <p:cNvSpPr/>
          <p:nvPr/>
        </p:nvSpPr>
        <p:spPr>
          <a:xfrm>
            <a:off x="3435561" y="830956"/>
            <a:ext cx="2449922" cy="3101555"/>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2227" name="TextBox 9"/>
          <p:cNvSpPr txBox="1">
            <a:spLocks noChangeArrowheads="1"/>
          </p:cNvSpPr>
          <p:nvPr/>
        </p:nvSpPr>
        <p:spPr bwMode="auto">
          <a:xfrm>
            <a:off x="396009" y="4342148"/>
            <a:ext cx="8357107" cy="1384995"/>
          </a:xfrm>
          <a:prstGeom prst="rect">
            <a:avLst/>
          </a:prstGeom>
          <a:noFill/>
          <a:ln w="9525">
            <a:noFill/>
            <a:miter lim="800000"/>
            <a:headEnd/>
            <a:tailEnd/>
          </a:ln>
        </p:spPr>
        <p:txBody>
          <a:bodyPr wrap="square">
            <a:prstTxWarp prst="textNoShape">
              <a:avLst/>
            </a:prstTxWarp>
            <a:spAutoFit/>
          </a:bodyPr>
          <a:lstStyle/>
          <a:p>
            <a:pPr algn="ctr"/>
            <a:r>
              <a:rPr lang="en-US" sz="2800" b="1" dirty="0">
                <a:solidFill>
                  <a:srgbClr val="000090"/>
                </a:solidFill>
                <a:latin typeface="Arial" pitchFamily="-102" charset="0"/>
                <a:ea typeface="Arial" pitchFamily="-102" charset="0"/>
                <a:cs typeface="Arial" pitchFamily="-102" charset="0"/>
              </a:rPr>
              <a:t>Disrupting the organization between </a:t>
            </a:r>
            <a:r>
              <a:rPr lang="en-US" sz="2800" b="1" dirty="0">
                <a:solidFill>
                  <a:srgbClr val="000090"/>
                </a:solidFill>
                <a:latin typeface="Symbol" pitchFamily="-102" charset="2"/>
                <a:ea typeface="Symbol" pitchFamily="-102" charset="2"/>
                <a:cs typeface="Symbol" pitchFamily="-102" charset="2"/>
              </a:rPr>
              <a:t>a</a:t>
            </a:r>
            <a:r>
              <a:rPr lang="en-US" sz="2800" b="1" dirty="0">
                <a:solidFill>
                  <a:srgbClr val="000090"/>
                </a:solidFill>
                <a:latin typeface="Arial" pitchFamily="-102" charset="0"/>
                <a:ea typeface="Arial" pitchFamily="-102" charset="0"/>
                <a:cs typeface="Arial" pitchFamily="-102" charset="0"/>
              </a:rPr>
              <a:t>-helix and </a:t>
            </a:r>
            <a:r>
              <a:rPr lang="en-US" sz="2800" b="1" dirty="0" err="1">
                <a:solidFill>
                  <a:srgbClr val="000090"/>
                </a:solidFill>
                <a:latin typeface="Symbol" pitchFamily="-102" charset="2"/>
                <a:ea typeface="Symbol" pitchFamily="-102" charset="2"/>
                <a:cs typeface="Symbol" pitchFamily="-102" charset="2"/>
              </a:rPr>
              <a:t>b</a:t>
            </a:r>
            <a:r>
              <a:rPr lang="en-US" sz="2800" b="1" dirty="0">
                <a:solidFill>
                  <a:srgbClr val="000090"/>
                </a:solidFill>
                <a:latin typeface="Arial" pitchFamily="-102" charset="0"/>
                <a:ea typeface="Arial" pitchFamily="-102" charset="0"/>
                <a:cs typeface="Arial" pitchFamily="-102" charset="0"/>
              </a:rPr>
              <a:t>-sheet strands improves the formation of </a:t>
            </a:r>
            <a:r>
              <a:rPr lang="en-US" sz="2800" b="1" dirty="0" err="1">
                <a:solidFill>
                  <a:srgbClr val="000090"/>
                </a:solidFill>
                <a:latin typeface="Arial" pitchFamily="-102" charset="0"/>
                <a:ea typeface="Arial" pitchFamily="-102" charset="0"/>
                <a:cs typeface="Arial" pitchFamily="-102" charset="0"/>
              </a:rPr>
              <a:t>oligomers</a:t>
            </a:r>
            <a:r>
              <a:rPr lang="en-US" sz="2800" b="1" dirty="0">
                <a:solidFill>
                  <a:srgbClr val="000090"/>
                </a:solidFill>
                <a:latin typeface="Arial" pitchFamily="-102" charset="0"/>
                <a:ea typeface="Arial" pitchFamily="-102" charset="0"/>
                <a:cs typeface="Arial" pitchFamily="-102" charset="0"/>
              </a:rPr>
              <a:t>, making the </a:t>
            </a:r>
            <a:r>
              <a:rPr lang="en-US" sz="2800" b="1" dirty="0">
                <a:solidFill>
                  <a:srgbClr val="000090"/>
                </a:solidFill>
                <a:latin typeface="Symbol" pitchFamily="-102" charset="2"/>
                <a:ea typeface="Symbol" pitchFamily="-102" charset="2"/>
                <a:cs typeface="Symbol" pitchFamily="-102" charset="2"/>
              </a:rPr>
              <a:t>a</a:t>
            </a:r>
            <a:r>
              <a:rPr lang="en-US" sz="2800" b="1" dirty="0">
                <a:solidFill>
                  <a:srgbClr val="000090"/>
                </a:solidFill>
                <a:latin typeface="Arial" pitchFamily="-102" charset="0"/>
                <a:ea typeface="Arial" pitchFamily="-102" charset="0"/>
                <a:cs typeface="Arial" pitchFamily="-102" charset="0"/>
              </a:rPr>
              <a:t>-</a:t>
            </a:r>
            <a:r>
              <a:rPr lang="en-US" sz="2800" b="1" dirty="0" err="1">
                <a:solidFill>
                  <a:srgbClr val="000090"/>
                </a:solidFill>
                <a:latin typeface="Arial" pitchFamily="-102" charset="0"/>
                <a:ea typeface="Arial" pitchFamily="-102" charset="0"/>
                <a:cs typeface="Arial" pitchFamily="-102" charset="0"/>
              </a:rPr>
              <a:t>synuclein</a:t>
            </a:r>
            <a:r>
              <a:rPr lang="en-US" sz="2800" b="1" dirty="0">
                <a:solidFill>
                  <a:srgbClr val="000090"/>
                </a:solidFill>
                <a:latin typeface="Arial" pitchFamily="-102" charset="0"/>
                <a:ea typeface="Arial" pitchFamily="-102" charset="0"/>
                <a:cs typeface="Arial" pitchFamily="-102" charset="0"/>
              </a:rPr>
              <a:t> more toxic</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68250" y="273075"/>
            <a:ext cx="9007475" cy="5909309"/>
          </a:xfrm>
          <a:prstGeom prst="rect">
            <a:avLst/>
          </a:prstGeom>
          <a:noFill/>
          <a:ln w="9525">
            <a:noFill/>
            <a:miter lim="800000"/>
            <a:headEnd/>
            <a:tailEnd/>
          </a:ln>
        </p:spPr>
        <p:txBody>
          <a:bodyPr wrap="square">
            <a:prstTxWarp prst="textNoShape">
              <a:avLst/>
            </a:prstTxWarp>
            <a:spAutoFit/>
          </a:bodyPr>
          <a:lstStyle/>
          <a:p>
            <a:pPr algn="ctr"/>
            <a:r>
              <a:rPr lang="en-US" sz="2600" b="1" dirty="0">
                <a:solidFill>
                  <a:srgbClr val="FF0000"/>
                </a:solidFill>
                <a:latin typeface="Arial" pitchFamily="-102" charset="0"/>
                <a:ea typeface="Arial" pitchFamily="-102" charset="0"/>
                <a:cs typeface="Arial" pitchFamily="-102" charset="0"/>
              </a:rPr>
              <a:t>Proposed mechanisms of toxicity of </a:t>
            </a:r>
            <a:r>
              <a:rPr lang="en-US" sz="2600" b="1" dirty="0">
                <a:solidFill>
                  <a:srgbClr val="FF0000"/>
                </a:solidFill>
                <a:latin typeface="Symbol" pitchFamily="-102" charset="2"/>
                <a:ea typeface="Symbol" pitchFamily="-102" charset="2"/>
                <a:cs typeface="Symbol" pitchFamily="-102" charset="2"/>
              </a:rPr>
              <a:t>a</a:t>
            </a:r>
            <a:r>
              <a:rPr lang="en-US" sz="2600" b="1" dirty="0">
                <a:solidFill>
                  <a:srgbClr val="FF0000"/>
                </a:solidFill>
                <a:latin typeface="Arial" pitchFamily="-102" charset="0"/>
                <a:ea typeface="Arial" pitchFamily="-102" charset="0"/>
                <a:cs typeface="Arial" pitchFamily="-102" charset="0"/>
              </a:rPr>
              <a:t>-</a:t>
            </a:r>
            <a:r>
              <a:rPr lang="en-US" sz="2600" b="1" dirty="0" err="1">
                <a:solidFill>
                  <a:srgbClr val="FF0000"/>
                </a:solidFill>
                <a:latin typeface="Arial" pitchFamily="-102" charset="0"/>
                <a:ea typeface="Arial" pitchFamily="-102" charset="0"/>
                <a:cs typeface="Arial" pitchFamily="-102" charset="0"/>
              </a:rPr>
              <a:t>synuclein</a:t>
            </a:r>
            <a:r>
              <a:rPr lang="en-US" sz="2600" b="1" dirty="0">
                <a:solidFill>
                  <a:srgbClr val="FF0000"/>
                </a:solidFill>
                <a:latin typeface="Arial" pitchFamily="-102" charset="0"/>
                <a:ea typeface="Arial" pitchFamily="-102" charset="0"/>
                <a:cs typeface="Arial" pitchFamily="-102" charset="0"/>
              </a:rPr>
              <a:t> fibrils:</a:t>
            </a:r>
          </a:p>
          <a:p>
            <a:endParaRPr lang="en-US" sz="2200" b="1" dirty="0">
              <a:solidFill>
                <a:srgbClr val="E31E21"/>
              </a:solidFill>
              <a:latin typeface="Arial" pitchFamily="-102" charset="0"/>
              <a:ea typeface="Arial" pitchFamily="-102" charset="0"/>
              <a:cs typeface="Arial" pitchFamily="-102" charset="0"/>
            </a:endParaRPr>
          </a:p>
          <a:p>
            <a:r>
              <a:rPr lang="en-US" sz="2200" dirty="0">
                <a:latin typeface="Arial" pitchFamily="-102" charset="0"/>
                <a:ea typeface="Arial" pitchFamily="-102" charset="0"/>
                <a:cs typeface="Arial" pitchFamily="-102" charset="0"/>
              </a:rPr>
              <a:t>As lipid associated structure, they can disrupt membranes integrity, both plasma membranes and intracellular membranes causing:</a:t>
            </a:r>
          </a:p>
          <a:p>
            <a:endParaRPr lang="en-US" sz="2200" dirty="0">
              <a:latin typeface="Arial" pitchFamily="-102" charset="0"/>
              <a:ea typeface="Arial" pitchFamily="-102" charset="0"/>
              <a:cs typeface="Arial" pitchFamily="-102" charset="0"/>
            </a:endParaRPr>
          </a:p>
          <a:p>
            <a:r>
              <a:rPr lang="en-US" sz="2200" dirty="0">
                <a:latin typeface="Arial" pitchFamily="-102" charset="0"/>
                <a:ea typeface="Arial" pitchFamily="-102" charset="0"/>
                <a:cs typeface="Arial" pitchFamily="-102" charset="0"/>
              </a:rPr>
              <a:t>*</a:t>
            </a:r>
            <a:r>
              <a:rPr lang="en-US" sz="2200" b="1" dirty="0">
                <a:solidFill>
                  <a:srgbClr val="0000FF"/>
                </a:solidFill>
                <a:latin typeface="Arial" pitchFamily="-102" charset="0"/>
                <a:ea typeface="Arial" pitchFamily="-102" charset="0"/>
                <a:cs typeface="Arial" pitchFamily="-102" charset="0"/>
              </a:rPr>
              <a:t>Disruption/damage of synaptic vesicles</a:t>
            </a:r>
            <a:r>
              <a:rPr lang="en-US" sz="2200" dirty="0">
                <a:latin typeface="Arial" pitchFamily="-102" charset="0"/>
                <a:ea typeface="Arial" pitchFamily="-102" charset="0"/>
                <a:cs typeface="Arial" pitchFamily="-102" charset="0"/>
              </a:rPr>
              <a:t>, altered release of neurotransmitter.</a:t>
            </a:r>
          </a:p>
          <a:p>
            <a:endParaRPr lang="en-US" sz="2200" dirty="0">
              <a:latin typeface="Arial" pitchFamily="-102" charset="0"/>
              <a:ea typeface="Arial" pitchFamily="-102" charset="0"/>
              <a:cs typeface="Arial" pitchFamily="-102" charset="0"/>
            </a:endParaRPr>
          </a:p>
          <a:p>
            <a:r>
              <a:rPr lang="en-US" sz="2200" dirty="0">
                <a:latin typeface="Arial" pitchFamily="-102" charset="0"/>
                <a:ea typeface="Arial" pitchFamily="-102" charset="0"/>
                <a:cs typeface="Arial" pitchFamily="-102" charset="0"/>
              </a:rPr>
              <a:t>*</a:t>
            </a:r>
            <a:r>
              <a:rPr lang="en-US" sz="2200" b="1" dirty="0">
                <a:solidFill>
                  <a:srgbClr val="0000FF"/>
                </a:solidFill>
                <a:latin typeface="Arial" pitchFamily="-102" charset="0"/>
                <a:ea typeface="Arial" pitchFamily="-102" charset="0"/>
                <a:cs typeface="Arial" pitchFamily="-102" charset="0"/>
              </a:rPr>
              <a:t>Disruption/damage of ER and Golgi</a:t>
            </a:r>
            <a:r>
              <a:rPr lang="en-US" sz="2200" dirty="0">
                <a:latin typeface="Arial" pitchFamily="-102" charset="0"/>
                <a:ea typeface="Arial" pitchFamily="-102" charset="0"/>
                <a:cs typeface="Arial" pitchFamily="-102" charset="0"/>
              </a:rPr>
              <a:t>. This lead to ER stress and altered trafficking of proteins in the cell.</a:t>
            </a:r>
          </a:p>
          <a:p>
            <a:endParaRPr lang="en-US" sz="2200" dirty="0">
              <a:latin typeface="Arial" pitchFamily="-102" charset="0"/>
              <a:ea typeface="Arial" pitchFamily="-102" charset="0"/>
              <a:cs typeface="Arial" pitchFamily="-102" charset="0"/>
            </a:endParaRPr>
          </a:p>
          <a:p>
            <a:r>
              <a:rPr lang="en-US" sz="2200" dirty="0">
                <a:latin typeface="Arial" pitchFamily="-102" charset="0"/>
                <a:ea typeface="Arial" pitchFamily="-102" charset="0"/>
                <a:cs typeface="Arial" pitchFamily="-102" charset="0"/>
              </a:rPr>
              <a:t>*</a:t>
            </a:r>
            <a:r>
              <a:rPr lang="en-US" sz="2200" b="1" dirty="0">
                <a:solidFill>
                  <a:srgbClr val="0000FF"/>
                </a:solidFill>
                <a:latin typeface="Arial" pitchFamily="-102" charset="0"/>
                <a:ea typeface="Arial" pitchFamily="-102" charset="0"/>
                <a:cs typeface="Arial" pitchFamily="-102" charset="0"/>
              </a:rPr>
              <a:t>Disruption/damage of mitochondria</a:t>
            </a:r>
            <a:r>
              <a:rPr lang="en-US" sz="2200" dirty="0">
                <a:latin typeface="Arial" pitchFamily="-102" charset="0"/>
                <a:ea typeface="Arial" pitchFamily="-102" charset="0"/>
                <a:cs typeface="Arial" pitchFamily="-102" charset="0"/>
              </a:rPr>
              <a:t>, causing mitochondrial stress, rupture, thus oxidation.</a:t>
            </a:r>
          </a:p>
          <a:p>
            <a:endParaRPr lang="en-US" sz="2200" dirty="0">
              <a:latin typeface="Arial" pitchFamily="-102" charset="0"/>
              <a:ea typeface="Arial" pitchFamily="-102" charset="0"/>
              <a:cs typeface="Arial" pitchFamily="-102" charset="0"/>
            </a:endParaRPr>
          </a:p>
          <a:p>
            <a:r>
              <a:rPr lang="en-US" sz="2200" dirty="0">
                <a:latin typeface="Arial" pitchFamily="-102" charset="0"/>
                <a:ea typeface="Arial" pitchFamily="-102" charset="0"/>
                <a:cs typeface="Arial" pitchFamily="-102" charset="0"/>
              </a:rPr>
              <a:t>*</a:t>
            </a:r>
            <a:r>
              <a:rPr lang="en-US" sz="2200" b="1" dirty="0">
                <a:solidFill>
                  <a:srgbClr val="0000FF"/>
                </a:solidFill>
                <a:latin typeface="Arial" pitchFamily="-102" charset="0"/>
                <a:ea typeface="Arial" pitchFamily="-102" charset="0"/>
                <a:cs typeface="Arial" pitchFamily="-102" charset="0"/>
              </a:rPr>
              <a:t>Disruption/damage of </a:t>
            </a:r>
            <a:r>
              <a:rPr lang="en-US" sz="2200" b="1" dirty="0" err="1">
                <a:solidFill>
                  <a:srgbClr val="0000FF"/>
                </a:solidFill>
                <a:latin typeface="Arial" pitchFamily="-102" charset="0"/>
                <a:ea typeface="Arial" pitchFamily="-102" charset="0"/>
                <a:cs typeface="Arial" pitchFamily="-102" charset="0"/>
              </a:rPr>
              <a:t>proteasomes</a:t>
            </a:r>
            <a:r>
              <a:rPr lang="en-US" sz="2200" dirty="0">
                <a:latin typeface="Arial" pitchFamily="-102" charset="0"/>
                <a:ea typeface="Arial" pitchFamily="-102" charset="0"/>
                <a:cs typeface="Arial" pitchFamily="-102" charset="0"/>
              </a:rPr>
              <a:t>. Not clear whether this occurs because of a direct toxic function of </a:t>
            </a:r>
            <a:r>
              <a:rPr lang="en-US" sz="2200" dirty="0">
                <a:latin typeface="Symbol" pitchFamily="-102" charset="2"/>
                <a:ea typeface="Symbol" pitchFamily="-102" charset="2"/>
                <a:cs typeface="Symbol" pitchFamily="-102" charset="2"/>
              </a:rPr>
              <a:t>a</a:t>
            </a:r>
            <a:r>
              <a:rPr lang="en-US" sz="2200" dirty="0">
                <a:latin typeface="Arial" pitchFamily="-102" charset="0"/>
                <a:ea typeface="Arial" pitchFamily="-102" charset="0"/>
                <a:cs typeface="Arial" pitchFamily="-102" charset="0"/>
              </a:rPr>
              <a:t>-</a:t>
            </a:r>
            <a:r>
              <a:rPr lang="en-US" sz="2200" dirty="0" err="1">
                <a:latin typeface="Arial" pitchFamily="-102" charset="0"/>
                <a:ea typeface="Arial" pitchFamily="-102" charset="0"/>
                <a:cs typeface="Arial" pitchFamily="-102" charset="0"/>
              </a:rPr>
              <a:t>synuclein</a:t>
            </a:r>
            <a:r>
              <a:rPr lang="en-US" sz="2200" dirty="0">
                <a:latin typeface="Arial" pitchFamily="-102" charset="0"/>
                <a:ea typeface="Arial" pitchFamily="-102" charset="0"/>
                <a:cs typeface="Arial" pitchFamily="-102" charset="0"/>
              </a:rPr>
              <a:t> on the UPP, or as a consequence of mitochondrial dysfunction.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Down Arrow 1"/>
          <p:cNvSpPr/>
          <p:nvPr/>
        </p:nvSpPr>
        <p:spPr>
          <a:xfrm>
            <a:off x="3445227" y="1476552"/>
            <a:ext cx="2509661" cy="2460448"/>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275" name="TextBox 2"/>
          <p:cNvSpPr txBox="1">
            <a:spLocks noChangeArrowheads="1"/>
          </p:cNvSpPr>
          <p:nvPr/>
        </p:nvSpPr>
        <p:spPr bwMode="auto">
          <a:xfrm>
            <a:off x="663220" y="4176889"/>
            <a:ext cx="7817557" cy="1138773"/>
          </a:xfrm>
          <a:prstGeom prst="rect">
            <a:avLst/>
          </a:prstGeom>
          <a:noFill/>
          <a:ln w="9525">
            <a:noFill/>
            <a:miter lim="800000"/>
            <a:headEnd/>
            <a:tailEnd/>
          </a:ln>
        </p:spPr>
        <p:txBody>
          <a:bodyPr wrap="square">
            <a:prstTxWarp prst="textNoShape">
              <a:avLst/>
            </a:prstTxWarp>
            <a:spAutoFit/>
          </a:bodyPr>
          <a:lstStyle/>
          <a:p>
            <a:pPr algn="ctr"/>
            <a:r>
              <a:rPr lang="en-US" sz="3400" b="1" dirty="0">
                <a:solidFill>
                  <a:srgbClr val="0000FF"/>
                </a:solidFill>
                <a:latin typeface="Arial" pitchFamily="-102" charset="0"/>
                <a:ea typeface="Arial" pitchFamily="-102" charset="0"/>
                <a:cs typeface="Arial" pitchFamily="-102" charset="0"/>
              </a:rPr>
              <a:t>Can </a:t>
            </a:r>
            <a:r>
              <a:rPr lang="en-US" sz="3400" b="1" dirty="0">
                <a:solidFill>
                  <a:srgbClr val="0000FF"/>
                </a:solidFill>
                <a:latin typeface="Symbol" pitchFamily="-102" charset="2"/>
                <a:ea typeface="Symbol" pitchFamily="-102" charset="2"/>
                <a:cs typeface="Symbol" pitchFamily="-102" charset="2"/>
              </a:rPr>
              <a:t>a</a:t>
            </a:r>
            <a:r>
              <a:rPr lang="en-US" sz="3400" b="1" dirty="0">
                <a:solidFill>
                  <a:srgbClr val="0000FF"/>
                </a:solidFill>
                <a:latin typeface="Arial" pitchFamily="-102" charset="0"/>
                <a:ea typeface="Arial" pitchFamily="-102" charset="0"/>
                <a:cs typeface="Arial" pitchFamily="-102" charset="0"/>
              </a:rPr>
              <a:t>-</a:t>
            </a:r>
            <a:r>
              <a:rPr lang="en-US" sz="3400" b="1" dirty="0" err="1">
                <a:solidFill>
                  <a:srgbClr val="0000FF"/>
                </a:solidFill>
                <a:latin typeface="Arial" pitchFamily="-102" charset="0"/>
                <a:ea typeface="Arial" pitchFamily="-102" charset="0"/>
                <a:cs typeface="Arial" pitchFamily="-102" charset="0"/>
              </a:rPr>
              <a:t>synuclein</a:t>
            </a:r>
            <a:r>
              <a:rPr lang="en-US" sz="3400" b="1" dirty="0">
                <a:solidFill>
                  <a:srgbClr val="0000FF"/>
                </a:solidFill>
                <a:latin typeface="Arial" pitchFamily="-102" charset="0"/>
                <a:ea typeface="Arial" pitchFamily="-102" charset="0"/>
                <a:cs typeface="Arial" pitchFamily="-102" charset="0"/>
              </a:rPr>
              <a:t> </a:t>
            </a:r>
            <a:r>
              <a:rPr lang="en-US" sz="3400" b="1" dirty="0" err="1">
                <a:solidFill>
                  <a:srgbClr val="0000FF"/>
                </a:solidFill>
                <a:latin typeface="Arial" pitchFamily="-102" charset="0"/>
                <a:ea typeface="Arial" pitchFamily="-102" charset="0"/>
                <a:cs typeface="Arial" pitchFamily="-102" charset="0"/>
              </a:rPr>
              <a:t>oligomers</a:t>
            </a:r>
            <a:r>
              <a:rPr lang="en-US" sz="3400" b="1" dirty="0">
                <a:solidFill>
                  <a:srgbClr val="0000FF"/>
                </a:solidFill>
                <a:latin typeface="Arial" pitchFamily="-102" charset="0"/>
                <a:ea typeface="Arial" pitchFamily="-102" charset="0"/>
                <a:cs typeface="Arial" pitchFamily="-102" charset="0"/>
              </a:rPr>
              <a:t> cause mitochondrial damage in PD?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5298" name="Picture 1"/>
          <p:cNvPicPr>
            <a:picLocks noChangeAspect="1"/>
          </p:cNvPicPr>
          <p:nvPr/>
        </p:nvPicPr>
        <p:blipFill>
          <a:blip r:embed="rId2"/>
          <a:srcRect/>
          <a:stretch>
            <a:fillRect/>
          </a:stretch>
        </p:blipFill>
        <p:spPr bwMode="auto">
          <a:xfrm>
            <a:off x="2127250" y="1187450"/>
            <a:ext cx="4889500" cy="3111500"/>
          </a:xfrm>
          <a:prstGeom prst="rect">
            <a:avLst/>
          </a:prstGeom>
          <a:noFill/>
          <a:ln w="9525">
            <a:noFill/>
            <a:miter lim="800000"/>
            <a:headEnd/>
            <a:tailEnd/>
          </a:ln>
        </p:spPr>
      </p:pic>
      <p:pic>
        <p:nvPicPr>
          <p:cNvPr id="55299" name="Picture 2"/>
          <p:cNvPicPr>
            <a:picLocks noChangeAspect="1"/>
          </p:cNvPicPr>
          <p:nvPr/>
        </p:nvPicPr>
        <p:blipFill>
          <a:blip r:embed="rId3"/>
          <a:srcRect/>
          <a:stretch>
            <a:fillRect/>
          </a:stretch>
        </p:blipFill>
        <p:spPr bwMode="auto">
          <a:xfrm>
            <a:off x="1968500" y="4187825"/>
            <a:ext cx="5241925" cy="1928813"/>
          </a:xfrm>
          <a:prstGeom prst="rect">
            <a:avLst/>
          </a:prstGeom>
          <a:noFill/>
          <a:ln w="9525">
            <a:noFill/>
            <a:miter lim="800000"/>
            <a:headEnd/>
            <a:tailEnd/>
          </a:ln>
        </p:spPr>
      </p:pic>
      <p:pic>
        <p:nvPicPr>
          <p:cNvPr id="55300" name="Picture 3"/>
          <p:cNvPicPr>
            <a:picLocks noChangeAspect="1"/>
          </p:cNvPicPr>
          <p:nvPr/>
        </p:nvPicPr>
        <p:blipFill>
          <a:blip r:embed="rId4"/>
          <a:srcRect/>
          <a:stretch>
            <a:fillRect/>
          </a:stretch>
        </p:blipFill>
        <p:spPr bwMode="auto">
          <a:xfrm>
            <a:off x="1193800" y="6278563"/>
            <a:ext cx="6756400" cy="203200"/>
          </a:xfrm>
          <a:prstGeom prst="rect">
            <a:avLst/>
          </a:prstGeom>
          <a:noFill/>
          <a:ln w="9525">
            <a:noFill/>
            <a:miter lim="800000"/>
            <a:headEnd/>
            <a:tailEnd/>
          </a:ln>
        </p:spPr>
      </p:pic>
      <p:sp>
        <p:nvSpPr>
          <p:cNvPr id="55301" name="TextBox 4"/>
          <p:cNvSpPr txBox="1">
            <a:spLocks noChangeArrowheads="1"/>
          </p:cNvSpPr>
          <p:nvPr/>
        </p:nvSpPr>
        <p:spPr bwMode="auto">
          <a:xfrm>
            <a:off x="283558" y="201613"/>
            <a:ext cx="8860442" cy="892552"/>
          </a:xfrm>
          <a:prstGeom prst="rect">
            <a:avLst/>
          </a:prstGeom>
          <a:noFill/>
          <a:ln w="9525">
            <a:noFill/>
            <a:miter lim="800000"/>
            <a:headEnd/>
            <a:tailEnd/>
          </a:ln>
        </p:spPr>
        <p:txBody>
          <a:bodyPr wrap="square">
            <a:prstTxWarp prst="textNoShape">
              <a:avLst/>
            </a:prstTxWarp>
            <a:spAutoFit/>
          </a:bodyPr>
          <a:lstStyle/>
          <a:p>
            <a:pPr algn="ctr"/>
            <a:r>
              <a:rPr lang="en-US" sz="2600" b="1" dirty="0" err="1">
                <a:solidFill>
                  <a:srgbClr val="FF0000"/>
                </a:solidFill>
                <a:latin typeface="Arial" pitchFamily="-102" charset="0"/>
                <a:ea typeface="Arial" pitchFamily="-102" charset="0"/>
                <a:cs typeface="Arial" pitchFamily="-102" charset="0"/>
              </a:rPr>
              <a:t>Overexpression</a:t>
            </a:r>
            <a:r>
              <a:rPr lang="en-US" sz="2600" b="1" dirty="0">
                <a:solidFill>
                  <a:srgbClr val="FF0000"/>
                </a:solidFill>
                <a:latin typeface="Arial" pitchFamily="-102" charset="0"/>
                <a:ea typeface="Arial" pitchFamily="-102" charset="0"/>
                <a:cs typeface="Arial" pitchFamily="-102" charset="0"/>
              </a:rPr>
              <a:t> of </a:t>
            </a:r>
            <a:r>
              <a:rPr lang="en-US" sz="2600" b="1" dirty="0">
                <a:solidFill>
                  <a:srgbClr val="FF0000"/>
                </a:solidFill>
                <a:latin typeface="Symbol" pitchFamily="-102" charset="2"/>
                <a:ea typeface="Symbol" pitchFamily="-102" charset="2"/>
                <a:cs typeface="Symbol" pitchFamily="-102" charset="2"/>
              </a:rPr>
              <a:t>a</a:t>
            </a:r>
            <a:r>
              <a:rPr lang="en-US" sz="2600" b="1" dirty="0">
                <a:solidFill>
                  <a:srgbClr val="FF0000"/>
                </a:solidFill>
                <a:latin typeface="Arial" pitchFamily="-102" charset="0"/>
                <a:ea typeface="Arial" pitchFamily="-102" charset="0"/>
                <a:cs typeface="Arial" pitchFamily="-102" charset="0"/>
              </a:rPr>
              <a:t>-</a:t>
            </a:r>
            <a:r>
              <a:rPr lang="en-US" sz="2600" b="1" dirty="0" err="1">
                <a:solidFill>
                  <a:srgbClr val="FF0000"/>
                </a:solidFill>
                <a:latin typeface="Arial" pitchFamily="-102" charset="0"/>
                <a:ea typeface="Arial" pitchFamily="-102" charset="0"/>
                <a:cs typeface="Arial" pitchFamily="-102" charset="0"/>
              </a:rPr>
              <a:t>syn</a:t>
            </a:r>
            <a:r>
              <a:rPr lang="en-US" sz="2600" b="1" dirty="0">
                <a:solidFill>
                  <a:srgbClr val="FF0000"/>
                </a:solidFill>
                <a:latin typeface="Arial" pitchFamily="-102" charset="0"/>
                <a:ea typeface="Arial" pitchFamily="-102" charset="0"/>
                <a:cs typeface="Arial" pitchFamily="-102" charset="0"/>
              </a:rPr>
              <a:t> induces mitochondrial fragmentation</a:t>
            </a:r>
          </a:p>
        </p:txBody>
      </p:sp>
      <p:cxnSp>
        <p:nvCxnSpPr>
          <p:cNvPr id="55302" name="Straight Arrow Connector 6"/>
          <p:cNvCxnSpPr>
            <a:cxnSpLocks noChangeShapeType="1"/>
          </p:cNvCxnSpPr>
          <p:nvPr/>
        </p:nvCxnSpPr>
        <p:spPr bwMode="auto">
          <a:xfrm rot="16200000" flipV="1">
            <a:off x="3086894" y="6057106"/>
            <a:ext cx="228600" cy="1588"/>
          </a:xfrm>
          <a:prstGeom prst="straightConnector1">
            <a:avLst/>
          </a:prstGeom>
          <a:noFill/>
          <a:ln w="9525">
            <a:solidFill>
              <a:srgbClr val="FF0000"/>
            </a:solidFill>
            <a:round/>
            <a:headEnd/>
            <a:tailEnd type="arrow" w="med" len="med"/>
          </a:ln>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322" name="Picture 1"/>
          <p:cNvPicPr>
            <a:picLocks noChangeAspect="1"/>
          </p:cNvPicPr>
          <p:nvPr/>
        </p:nvPicPr>
        <p:blipFill>
          <a:blip r:embed="rId2"/>
          <a:srcRect/>
          <a:stretch>
            <a:fillRect/>
          </a:stretch>
        </p:blipFill>
        <p:spPr bwMode="auto">
          <a:xfrm>
            <a:off x="58738" y="1790700"/>
            <a:ext cx="5313362" cy="4060825"/>
          </a:xfrm>
          <a:prstGeom prst="rect">
            <a:avLst/>
          </a:prstGeom>
          <a:noFill/>
          <a:ln w="9525">
            <a:noFill/>
            <a:miter lim="800000"/>
            <a:headEnd/>
            <a:tailEnd/>
          </a:ln>
        </p:spPr>
      </p:pic>
      <p:pic>
        <p:nvPicPr>
          <p:cNvPr id="56323" name="Picture 6"/>
          <p:cNvPicPr>
            <a:picLocks noChangeAspect="1"/>
          </p:cNvPicPr>
          <p:nvPr/>
        </p:nvPicPr>
        <p:blipFill>
          <a:blip r:embed="rId3"/>
          <a:srcRect/>
          <a:stretch>
            <a:fillRect/>
          </a:stretch>
        </p:blipFill>
        <p:spPr bwMode="auto">
          <a:xfrm>
            <a:off x="1325563" y="6584950"/>
            <a:ext cx="6756400" cy="203200"/>
          </a:xfrm>
          <a:prstGeom prst="rect">
            <a:avLst/>
          </a:prstGeom>
          <a:noFill/>
          <a:ln w="9525">
            <a:noFill/>
            <a:miter lim="800000"/>
            <a:headEnd/>
            <a:tailEnd/>
          </a:ln>
        </p:spPr>
      </p:pic>
      <p:sp>
        <p:nvSpPr>
          <p:cNvPr id="56324" name="TextBox 7"/>
          <p:cNvSpPr txBox="1">
            <a:spLocks noChangeArrowheads="1"/>
          </p:cNvSpPr>
          <p:nvPr/>
        </p:nvSpPr>
        <p:spPr bwMode="auto">
          <a:xfrm>
            <a:off x="68915" y="306388"/>
            <a:ext cx="9028395" cy="892552"/>
          </a:xfrm>
          <a:prstGeom prst="rect">
            <a:avLst/>
          </a:prstGeom>
          <a:noFill/>
          <a:ln w="9525">
            <a:noFill/>
            <a:miter lim="800000"/>
            <a:headEnd/>
            <a:tailEnd/>
          </a:ln>
        </p:spPr>
        <p:txBody>
          <a:bodyPr wrap="none">
            <a:prstTxWarp prst="textNoShape">
              <a:avLst/>
            </a:prstTxWarp>
            <a:spAutoFit/>
          </a:bodyPr>
          <a:lstStyle/>
          <a:p>
            <a:pPr algn="ctr"/>
            <a:r>
              <a:rPr lang="en-US" sz="2600" b="1" dirty="0">
                <a:solidFill>
                  <a:srgbClr val="FF0000"/>
                </a:solidFill>
                <a:latin typeface="Symbol" pitchFamily="-102" charset="2"/>
                <a:ea typeface="Symbol" pitchFamily="-102" charset="2"/>
                <a:cs typeface="Symbol" pitchFamily="-102" charset="2"/>
              </a:rPr>
              <a:t>a</a:t>
            </a:r>
            <a:r>
              <a:rPr lang="en-US" sz="2600" b="1" dirty="0">
                <a:solidFill>
                  <a:srgbClr val="FF0000"/>
                </a:solidFill>
                <a:latin typeface="Arial" pitchFamily="-102" charset="0"/>
                <a:ea typeface="Arial" pitchFamily="-102" charset="0"/>
                <a:cs typeface="Arial" pitchFamily="-102" charset="0"/>
              </a:rPr>
              <a:t>-</a:t>
            </a:r>
            <a:r>
              <a:rPr lang="en-US" sz="2600" b="1" dirty="0" err="1">
                <a:solidFill>
                  <a:srgbClr val="FF0000"/>
                </a:solidFill>
                <a:latin typeface="Arial" pitchFamily="-102" charset="0"/>
                <a:ea typeface="Arial" pitchFamily="-102" charset="0"/>
                <a:cs typeface="Arial" pitchFamily="-102" charset="0"/>
              </a:rPr>
              <a:t>syn</a:t>
            </a:r>
            <a:r>
              <a:rPr lang="en-US" sz="2600" b="1" dirty="0">
                <a:solidFill>
                  <a:srgbClr val="FF0000"/>
                </a:solidFill>
                <a:latin typeface="Arial" pitchFamily="-102" charset="0"/>
                <a:ea typeface="Arial" pitchFamily="-102" charset="0"/>
                <a:cs typeface="Arial" pitchFamily="-102" charset="0"/>
              </a:rPr>
              <a:t> dependent mitochondrial fragmentation precedes </a:t>
            </a:r>
          </a:p>
          <a:p>
            <a:pPr algn="ctr"/>
            <a:r>
              <a:rPr lang="en-US" sz="2600" b="1" dirty="0">
                <a:solidFill>
                  <a:srgbClr val="FF0000"/>
                </a:solidFill>
                <a:latin typeface="Arial" pitchFamily="-102" charset="0"/>
                <a:ea typeface="Arial" pitchFamily="-102" charset="0"/>
                <a:cs typeface="Arial" pitchFamily="-102" charset="0"/>
              </a:rPr>
              <a:t>mitochondrial dysfunction…</a:t>
            </a:r>
          </a:p>
        </p:txBody>
      </p:sp>
      <p:pic>
        <p:nvPicPr>
          <p:cNvPr id="56325" name="Picture 6"/>
          <p:cNvPicPr>
            <a:picLocks noChangeAspect="1"/>
          </p:cNvPicPr>
          <p:nvPr/>
        </p:nvPicPr>
        <p:blipFill>
          <a:blip r:embed="rId4"/>
          <a:srcRect/>
          <a:stretch>
            <a:fillRect/>
          </a:stretch>
        </p:blipFill>
        <p:spPr bwMode="auto">
          <a:xfrm>
            <a:off x="5589588" y="1790700"/>
            <a:ext cx="2492375" cy="3114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5538" name="Picture 1"/>
          <p:cNvPicPr>
            <a:picLocks noChangeAspect="1"/>
          </p:cNvPicPr>
          <p:nvPr/>
        </p:nvPicPr>
        <p:blipFill>
          <a:blip r:embed="rId2"/>
          <a:srcRect/>
          <a:stretch>
            <a:fillRect/>
          </a:stretch>
        </p:blipFill>
        <p:spPr bwMode="auto">
          <a:xfrm>
            <a:off x="1420813" y="1762125"/>
            <a:ext cx="3346450" cy="2005013"/>
          </a:xfrm>
          <a:prstGeom prst="rect">
            <a:avLst/>
          </a:prstGeom>
          <a:noFill/>
          <a:ln w="9525">
            <a:noFill/>
            <a:miter lim="800000"/>
            <a:headEnd/>
            <a:tailEnd/>
          </a:ln>
        </p:spPr>
      </p:pic>
      <p:pic>
        <p:nvPicPr>
          <p:cNvPr id="65539" name="Picture 2"/>
          <p:cNvPicPr>
            <a:picLocks noChangeAspect="1"/>
          </p:cNvPicPr>
          <p:nvPr/>
        </p:nvPicPr>
        <p:blipFill>
          <a:blip r:embed="rId3"/>
          <a:srcRect/>
          <a:stretch>
            <a:fillRect/>
          </a:stretch>
        </p:blipFill>
        <p:spPr bwMode="auto">
          <a:xfrm>
            <a:off x="5121275" y="1774825"/>
            <a:ext cx="2654300" cy="1992313"/>
          </a:xfrm>
          <a:prstGeom prst="rect">
            <a:avLst/>
          </a:prstGeom>
          <a:noFill/>
          <a:ln w="9525">
            <a:noFill/>
            <a:miter lim="800000"/>
            <a:headEnd/>
            <a:tailEnd/>
          </a:ln>
        </p:spPr>
      </p:pic>
      <p:pic>
        <p:nvPicPr>
          <p:cNvPr id="65540" name="Picture 3"/>
          <p:cNvPicPr>
            <a:picLocks noChangeAspect="1"/>
          </p:cNvPicPr>
          <p:nvPr/>
        </p:nvPicPr>
        <p:blipFill>
          <a:blip r:embed="rId4"/>
          <a:srcRect/>
          <a:stretch>
            <a:fillRect/>
          </a:stretch>
        </p:blipFill>
        <p:spPr bwMode="auto">
          <a:xfrm>
            <a:off x="1325563" y="6584950"/>
            <a:ext cx="6756400" cy="203200"/>
          </a:xfrm>
          <a:prstGeom prst="rect">
            <a:avLst/>
          </a:prstGeom>
          <a:noFill/>
          <a:ln w="9525">
            <a:noFill/>
            <a:miter lim="800000"/>
            <a:headEnd/>
            <a:tailEnd/>
          </a:ln>
        </p:spPr>
      </p:pic>
      <p:sp>
        <p:nvSpPr>
          <p:cNvPr id="65541" name="TextBox 4"/>
          <p:cNvSpPr txBox="1">
            <a:spLocks noChangeArrowheads="1"/>
          </p:cNvSpPr>
          <p:nvPr/>
        </p:nvSpPr>
        <p:spPr bwMode="auto">
          <a:xfrm>
            <a:off x="423863" y="496888"/>
            <a:ext cx="8597900" cy="460375"/>
          </a:xfrm>
          <a:prstGeom prst="rect">
            <a:avLst/>
          </a:prstGeom>
          <a:noFill/>
          <a:ln w="9525">
            <a:noFill/>
            <a:miter lim="800000"/>
            <a:headEnd/>
            <a:tailEnd/>
          </a:ln>
        </p:spPr>
        <p:txBody>
          <a:bodyPr wrap="none">
            <a:prstTxWarp prst="textNoShape">
              <a:avLst/>
            </a:prstTxWarp>
            <a:spAutoFit/>
          </a:bodyPr>
          <a:lstStyle/>
          <a:p>
            <a:r>
              <a:rPr lang="en-US" sz="2400" b="1" dirty="0">
                <a:solidFill>
                  <a:srgbClr val="FF0000"/>
                </a:solidFill>
                <a:latin typeface="Symbol" charset="2"/>
                <a:ea typeface="Symbol" charset="2"/>
                <a:cs typeface="Symbol" charset="2"/>
              </a:rPr>
              <a:t>a</a:t>
            </a:r>
            <a:r>
              <a:rPr lang="en-US" sz="2400" b="1" dirty="0">
                <a:solidFill>
                  <a:srgbClr val="FF0000"/>
                </a:solidFill>
                <a:latin typeface="Arial" charset="0"/>
                <a:ea typeface="Arial" charset="0"/>
                <a:cs typeface="Arial" charset="0"/>
              </a:rPr>
              <a:t>-</a:t>
            </a:r>
            <a:r>
              <a:rPr lang="en-US" sz="2400" b="1" dirty="0" err="1">
                <a:solidFill>
                  <a:srgbClr val="FF0000"/>
                </a:solidFill>
                <a:latin typeface="Arial" charset="0"/>
                <a:ea typeface="Arial" charset="0"/>
                <a:cs typeface="Arial" charset="0"/>
              </a:rPr>
              <a:t>syn</a:t>
            </a:r>
            <a:r>
              <a:rPr lang="en-US" sz="2400" b="1" dirty="0">
                <a:solidFill>
                  <a:srgbClr val="FF0000"/>
                </a:solidFill>
                <a:latin typeface="Arial" charset="0"/>
                <a:ea typeface="Arial" charset="0"/>
                <a:cs typeface="Arial" charset="0"/>
              </a:rPr>
              <a:t> disrupts </a:t>
            </a:r>
            <a:r>
              <a:rPr lang="en-US" sz="2400" b="1" dirty="0" err="1">
                <a:solidFill>
                  <a:srgbClr val="FF0000"/>
                </a:solidFill>
                <a:latin typeface="Arial" charset="0"/>
                <a:ea typeface="Arial" charset="0"/>
                <a:cs typeface="Arial" charset="0"/>
              </a:rPr>
              <a:t>intramitochondrial</a:t>
            </a:r>
            <a:r>
              <a:rPr lang="en-US" sz="2400" b="1" dirty="0">
                <a:solidFill>
                  <a:srgbClr val="FF0000"/>
                </a:solidFill>
                <a:latin typeface="Arial" charset="0"/>
                <a:ea typeface="Arial" charset="0"/>
                <a:cs typeface="Arial" charset="0"/>
              </a:rPr>
              <a:t> structure in vitro and… </a:t>
            </a:r>
          </a:p>
        </p:txBody>
      </p:sp>
      <p:sp>
        <p:nvSpPr>
          <p:cNvPr id="65542" name="TextBox 5"/>
          <p:cNvSpPr txBox="1">
            <a:spLocks noChangeArrowheads="1"/>
          </p:cNvSpPr>
          <p:nvPr/>
        </p:nvSpPr>
        <p:spPr bwMode="auto">
          <a:xfrm>
            <a:off x="4038600" y="4191000"/>
            <a:ext cx="4587875" cy="554038"/>
          </a:xfrm>
          <a:prstGeom prst="rect">
            <a:avLst/>
          </a:prstGeom>
          <a:noFill/>
          <a:ln w="9525">
            <a:noFill/>
            <a:miter lim="800000"/>
            <a:headEnd/>
            <a:tailEnd/>
          </a:ln>
        </p:spPr>
        <p:txBody>
          <a:bodyPr wrap="none">
            <a:prstTxWarp prst="textNoShape">
              <a:avLst/>
            </a:prstTxWarp>
            <a:spAutoFit/>
          </a:bodyPr>
          <a:lstStyle/>
          <a:p>
            <a:r>
              <a:rPr lang="en-US" sz="1500" b="1">
                <a:latin typeface="Arial" charset="0"/>
                <a:ea typeface="Arial" charset="0"/>
                <a:cs typeface="Arial" charset="0"/>
              </a:rPr>
              <a:t>O-I distance between outer and inner membrane</a:t>
            </a:r>
          </a:p>
          <a:p>
            <a:r>
              <a:rPr lang="en-US" sz="1500" b="1">
                <a:latin typeface="Arial" charset="0"/>
                <a:ea typeface="Arial" charset="0"/>
                <a:cs typeface="Arial" charset="0"/>
              </a:rPr>
              <a:t>I-I distance between adjacent inner membranes</a:t>
            </a:r>
          </a:p>
        </p:txBody>
      </p:sp>
      <p:sp>
        <p:nvSpPr>
          <p:cNvPr id="65543" name="TextBox 6"/>
          <p:cNvSpPr txBox="1">
            <a:spLocks noChangeArrowheads="1"/>
          </p:cNvSpPr>
          <p:nvPr/>
        </p:nvSpPr>
        <p:spPr bwMode="auto">
          <a:xfrm>
            <a:off x="457200" y="2514600"/>
            <a:ext cx="1082675" cy="323850"/>
          </a:xfrm>
          <a:prstGeom prst="rect">
            <a:avLst/>
          </a:prstGeom>
          <a:noFill/>
          <a:ln w="9525">
            <a:noFill/>
            <a:miter lim="800000"/>
            <a:headEnd/>
            <a:tailEnd/>
          </a:ln>
        </p:spPr>
        <p:txBody>
          <a:bodyPr wrap="none">
            <a:prstTxWarp prst="textNoShape">
              <a:avLst/>
            </a:prstTxWarp>
            <a:spAutoFit/>
          </a:bodyPr>
          <a:lstStyle/>
          <a:p>
            <a:r>
              <a:rPr lang="en-US" sz="1500" b="1">
                <a:latin typeface="Arial" charset="0"/>
                <a:ea typeface="Arial" charset="0"/>
                <a:cs typeface="Arial" charset="0"/>
              </a:rPr>
              <a:t>COS cells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6562" name="Picture 1"/>
          <p:cNvPicPr>
            <a:picLocks noChangeAspect="1"/>
          </p:cNvPicPr>
          <p:nvPr/>
        </p:nvPicPr>
        <p:blipFill>
          <a:blip r:embed="rId2"/>
          <a:srcRect/>
          <a:stretch>
            <a:fillRect/>
          </a:stretch>
        </p:blipFill>
        <p:spPr bwMode="auto">
          <a:xfrm>
            <a:off x="1825625" y="1797050"/>
            <a:ext cx="5784850" cy="3502025"/>
          </a:xfrm>
          <a:prstGeom prst="rect">
            <a:avLst/>
          </a:prstGeom>
          <a:noFill/>
          <a:ln w="9525">
            <a:noFill/>
            <a:miter lim="800000"/>
            <a:headEnd/>
            <a:tailEnd/>
          </a:ln>
        </p:spPr>
      </p:pic>
      <p:pic>
        <p:nvPicPr>
          <p:cNvPr id="66563" name="Picture 2"/>
          <p:cNvPicPr>
            <a:picLocks noChangeAspect="1"/>
          </p:cNvPicPr>
          <p:nvPr/>
        </p:nvPicPr>
        <p:blipFill>
          <a:blip r:embed="rId3"/>
          <a:srcRect/>
          <a:stretch>
            <a:fillRect/>
          </a:stretch>
        </p:blipFill>
        <p:spPr bwMode="auto">
          <a:xfrm>
            <a:off x="1325563" y="6584950"/>
            <a:ext cx="6756400" cy="203200"/>
          </a:xfrm>
          <a:prstGeom prst="rect">
            <a:avLst/>
          </a:prstGeom>
          <a:noFill/>
          <a:ln w="9525">
            <a:noFill/>
            <a:miter lim="800000"/>
            <a:headEnd/>
            <a:tailEnd/>
          </a:ln>
        </p:spPr>
      </p:pic>
      <p:sp>
        <p:nvSpPr>
          <p:cNvPr id="66564" name="TextBox 3"/>
          <p:cNvSpPr txBox="1">
            <a:spLocks noChangeArrowheads="1"/>
          </p:cNvSpPr>
          <p:nvPr/>
        </p:nvSpPr>
        <p:spPr bwMode="auto">
          <a:xfrm>
            <a:off x="2365375" y="1474788"/>
            <a:ext cx="504825" cy="338137"/>
          </a:xfrm>
          <a:prstGeom prst="rect">
            <a:avLst/>
          </a:prstGeom>
          <a:noFill/>
          <a:ln w="9525">
            <a:noFill/>
            <a:miter lim="800000"/>
            <a:headEnd/>
            <a:tailEnd/>
          </a:ln>
        </p:spPr>
        <p:txBody>
          <a:bodyPr wrap="none">
            <a:prstTxWarp prst="textNoShape">
              <a:avLst/>
            </a:prstTxWarp>
            <a:spAutoFit/>
          </a:bodyPr>
          <a:lstStyle/>
          <a:p>
            <a:r>
              <a:rPr lang="en-US" sz="1600" b="1" dirty="0">
                <a:latin typeface="Arial" charset="0"/>
                <a:ea typeface="Arial" charset="0"/>
                <a:cs typeface="Arial" charset="0"/>
              </a:rPr>
              <a:t>WT</a:t>
            </a:r>
          </a:p>
        </p:txBody>
      </p:sp>
      <p:sp>
        <p:nvSpPr>
          <p:cNvPr id="66565" name="TextBox 4"/>
          <p:cNvSpPr txBox="1">
            <a:spLocks noChangeArrowheads="1"/>
          </p:cNvSpPr>
          <p:nvPr/>
        </p:nvSpPr>
        <p:spPr bwMode="auto">
          <a:xfrm>
            <a:off x="3451225" y="1466850"/>
            <a:ext cx="1044575" cy="338138"/>
          </a:xfrm>
          <a:prstGeom prst="rect">
            <a:avLst/>
          </a:prstGeom>
          <a:noFill/>
          <a:ln w="9525">
            <a:noFill/>
            <a:miter lim="800000"/>
            <a:headEnd/>
            <a:tailEnd/>
          </a:ln>
        </p:spPr>
        <p:txBody>
          <a:bodyPr wrap="none">
            <a:prstTxWarp prst="textNoShape">
              <a:avLst/>
            </a:prstTxWarp>
            <a:spAutoFit/>
          </a:bodyPr>
          <a:lstStyle/>
          <a:p>
            <a:r>
              <a:rPr lang="en-US" sz="1600" b="1" dirty="0">
                <a:latin typeface="Symbol" charset="2"/>
                <a:ea typeface="Symbol" charset="2"/>
                <a:cs typeface="Symbol" charset="2"/>
              </a:rPr>
              <a:t>a</a:t>
            </a:r>
            <a:r>
              <a:rPr lang="en-US" sz="1600" b="1" dirty="0">
                <a:latin typeface="Arial" charset="0"/>
                <a:ea typeface="Arial" charset="0"/>
                <a:cs typeface="Arial" charset="0"/>
              </a:rPr>
              <a:t>-</a:t>
            </a:r>
            <a:r>
              <a:rPr lang="en-US" sz="1600" b="1" dirty="0" err="1">
                <a:latin typeface="Arial" charset="0"/>
                <a:ea typeface="Arial" charset="0"/>
                <a:cs typeface="Arial" charset="0"/>
              </a:rPr>
              <a:t>syn</a:t>
            </a:r>
            <a:r>
              <a:rPr lang="en-US" sz="1600" b="1" dirty="0">
                <a:latin typeface="Arial" charset="0"/>
                <a:ea typeface="Arial" charset="0"/>
                <a:cs typeface="Arial" charset="0"/>
              </a:rPr>
              <a:t> </a:t>
            </a:r>
            <a:r>
              <a:rPr lang="en-US" sz="1600" b="1" dirty="0" err="1">
                <a:latin typeface="Arial" charset="0"/>
                <a:ea typeface="Arial" charset="0"/>
                <a:cs typeface="Arial" charset="0"/>
              </a:rPr>
              <a:t>Tg</a:t>
            </a:r>
            <a:endParaRPr lang="en-US" sz="1600" b="1" dirty="0">
              <a:latin typeface="Arial" charset="0"/>
              <a:ea typeface="Arial" charset="0"/>
              <a:cs typeface="Arial" charset="0"/>
            </a:endParaRPr>
          </a:p>
        </p:txBody>
      </p:sp>
      <p:sp>
        <p:nvSpPr>
          <p:cNvPr id="66566" name="TextBox 5"/>
          <p:cNvSpPr txBox="1">
            <a:spLocks noChangeArrowheads="1"/>
          </p:cNvSpPr>
          <p:nvPr/>
        </p:nvSpPr>
        <p:spPr bwMode="auto">
          <a:xfrm>
            <a:off x="4611688" y="1473200"/>
            <a:ext cx="1042987" cy="338138"/>
          </a:xfrm>
          <a:prstGeom prst="rect">
            <a:avLst/>
          </a:prstGeom>
          <a:noFill/>
          <a:ln w="9525">
            <a:noFill/>
            <a:miter lim="800000"/>
            <a:headEnd/>
            <a:tailEnd/>
          </a:ln>
        </p:spPr>
        <p:txBody>
          <a:bodyPr wrap="none">
            <a:prstTxWarp prst="textNoShape">
              <a:avLst/>
            </a:prstTxWarp>
            <a:spAutoFit/>
          </a:bodyPr>
          <a:lstStyle/>
          <a:p>
            <a:r>
              <a:rPr lang="en-US" sz="1600" b="1">
                <a:latin typeface="Symbol" charset="2"/>
                <a:ea typeface="Symbol" charset="2"/>
                <a:cs typeface="Symbol" charset="2"/>
              </a:rPr>
              <a:t>a</a:t>
            </a:r>
            <a:r>
              <a:rPr lang="en-US" sz="1600" b="1">
                <a:latin typeface="Arial" charset="0"/>
                <a:ea typeface="Arial" charset="0"/>
                <a:cs typeface="Arial" charset="0"/>
              </a:rPr>
              <a:t>-syn Tg</a:t>
            </a:r>
          </a:p>
        </p:txBody>
      </p:sp>
      <p:sp>
        <p:nvSpPr>
          <p:cNvPr id="66567" name="TextBox 6"/>
          <p:cNvSpPr txBox="1">
            <a:spLocks noChangeArrowheads="1"/>
          </p:cNvSpPr>
          <p:nvPr/>
        </p:nvSpPr>
        <p:spPr bwMode="auto">
          <a:xfrm>
            <a:off x="4102100" y="393700"/>
            <a:ext cx="1681094" cy="523220"/>
          </a:xfrm>
          <a:prstGeom prst="rect">
            <a:avLst/>
          </a:prstGeom>
          <a:noFill/>
          <a:ln w="9525">
            <a:noFill/>
            <a:miter lim="800000"/>
            <a:headEnd/>
            <a:tailEnd/>
          </a:ln>
        </p:spPr>
        <p:txBody>
          <a:bodyPr wrap="none">
            <a:prstTxWarp prst="textNoShape">
              <a:avLst/>
            </a:prstTxWarp>
            <a:spAutoFit/>
          </a:bodyPr>
          <a:lstStyle/>
          <a:p>
            <a:r>
              <a:rPr lang="en-US" sz="2800" b="1" dirty="0">
                <a:solidFill>
                  <a:srgbClr val="FF0000"/>
                </a:solidFill>
                <a:latin typeface="Arial" charset="0"/>
                <a:ea typeface="Arial" charset="0"/>
                <a:cs typeface="Arial" charset="0"/>
              </a:rPr>
              <a:t>…in vivo</a:t>
            </a:r>
          </a:p>
        </p:txBody>
      </p:sp>
      <p:sp>
        <p:nvSpPr>
          <p:cNvPr id="8" name="TextBox 7"/>
          <p:cNvSpPr txBox="1"/>
          <p:nvPr/>
        </p:nvSpPr>
        <p:spPr>
          <a:xfrm>
            <a:off x="7563363" y="2594317"/>
            <a:ext cx="1580637" cy="738664"/>
          </a:xfrm>
          <a:prstGeom prst="rect">
            <a:avLst/>
          </a:prstGeom>
          <a:noFill/>
        </p:spPr>
        <p:txBody>
          <a:bodyPr wrap="square" rtlCol="0">
            <a:spAutoFit/>
          </a:bodyPr>
          <a:lstStyle/>
          <a:p>
            <a:r>
              <a:rPr lang="en-US" sz="1400" b="1" dirty="0" smtClean="0"/>
              <a:t>Fractured and discontinuous  outer membrane</a:t>
            </a:r>
            <a:endParaRPr lang="en-US" sz="1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Down Arrow 1"/>
          <p:cNvSpPr/>
          <p:nvPr/>
        </p:nvSpPr>
        <p:spPr>
          <a:xfrm>
            <a:off x="3941763" y="744538"/>
            <a:ext cx="1489075" cy="2044700"/>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7587" name="TextBox 2"/>
          <p:cNvSpPr txBox="1">
            <a:spLocks noChangeArrowheads="1"/>
          </p:cNvSpPr>
          <p:nvPr/>
        </p:nvSpPr>
        <p:spPr bwMode="auto">
          <a:xfrm>
            <a:off x="2019300" y="4087813"/>
            <a:ext cx="5372100" cy="1384300"/>
          </a:xfrm>
          <a:prstGeom prst="rect">
            <a:avLst/>
          </a:prstGeom>
          <a:noFill/>
          <a:ln w="9525">
            <a:noFill/>
            <a:miter lim="800000"/>
            <a:headEnd/>
            <a:tailEnd/>
          </a:ln>
        </p:spPr>
        <p:txBody>
          <a:bodyPr wrap="none">
            <a:prstTxWarp prst="textNoShape">
              <a:avLst/>
            </a:prstTxWarp>
            <a:spAutoFit/>
          </a:bodyPr>
          <a:lstStyle/>
          <a:p>
            <a:pPr algn="ctr"/>
            <a:r>
              <a:rPr lang="en-US" sz="2800" b="1">
                <a:solidFill>
                  <a:srgbClr val="0000FF"/>
                </a:solidFill>
                <a:latin typeface="Arial" charset="0"/>
                <a:ea typeface="Arial" charset="0"/>
                <a:cs typeface="Arial" charset="0"/>
              </a:rPr>
              <a:t>Loss of physiological function</a:t>
            </a:r>
          </a:p>
          <a:p>
            <a:pPr algn="ctr"/>
            <a:r>
              <a:rPr lang="en-US" sz="2800" b="1">
                <a:solidFill>
                  <a:srgbClr val="0000FF"/>
                </a:solidFill>
                <a:latin typeface="Arial" charset="0"/>
                <a:ea typeface="Arial" charset="0"/>
                <a:cs typeface="Arial" charset="0"/>
              </a:rPr>
              <a:t>Or</a:t>
            </a:r>
          </a:p>
          <a:p>
            <a:pPr algn="ctr"/>
            <a:r>
              <a:rPr lang="en-US" sz="2800" b="1">
                <a:solidFill>
                  <a:srgbClr val="0000FF"/>
                </a:solidFill>
                <a:latin typeface="Arial" charset="0"/>
                <a:ea typeface="Arial" charset="0"/>
                <a:cs typeface="Arial" charset="0"/>
              </a:rPr>
              <a:t>Gain of toxic function?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2239470" y="708154"/>
            <a:ext cx="4829768" cy="6014636"/>
          </a:xfrm>
          <a:prstGeom prst="rect">
            <a:avLst/>
          </a:prstGeom>
          <a:noFill/>
          <a:ln w="9525">
            <a:noFill/>
            <a:miter lim="800000"/>
            <a:headEnd/>
            <a:tailEnd/>
          </a:ln>
        </p:spPr>
      </p:pic>
      <p:sp>
        <p:nvSpPr>
          <p:cNvPr id="18435" name="Text Box 3"/>
          <p:cNvSpPr txBox="1">
            <a:spLocks noChangeArrowheads="1"/>
          </p:cNvSpPr>
          <p:nvPr/>
        </p:nvSpPr>
        <p:spPr bwMode="auto">
          <a:xfrm>
            <a:off x="5029200" y="6551005"/>
            <a:ext cx="3787775" cy="304800"/>
          </a:xfrm>
          <a:prstGeom prst="rect">
            <a:avLst/>
          </a:prstGeom>
          <a:noFill/>
          <a:ln w="9525">
            <a:noFill/>
            <a:miter lim="800000"/>
            <a:headEnd/>
            <a:tailEnd/>
          </a:ln>
        </p:spPr>
        <p:txBody>
          <a:bodyPr>
            <a:prstTxWarp prst="textNoShape">
              <a:avLst/>
            </a:prstTxWarp>
            <a:spAutoFit/>
          </a:bodyPr>
          <a:lstStyle/>
          <a:p>
            <a:pPr>
              <a:spcBef>
                <a:spcPct val="50000"/>
              </a:spcBef>
            </a:pPr>
            <a:r>
              <a:rPr lang="en-US" sz="1400" dirty="0" err="1"/>
              <a:t>Dauer</a:t>
            </a:r>
            <a:r>
              <a:rPr lang="en-US" sz="1400" dirty="0"/>
              <a:t> &amp; </a:t>
            </a:r>
            <a:r>
              <a:rPr lang="en-US" sz="1400" dirty="0" err="1"/>
              <a:t>Przedborski</a:t>
            </a:r>
            <a:r>
              <a:rPr lang="en-US" sz="1400" dirty="0"/>
              <a:t>, 2003, Neuron 39, 889-909</a:t>
            </a:r>
          </a:p>
        </p:txBody>
      </p:sp>
      <p:sp>
        <p:nvSpPr>
          <p:cNvPr id="18436" name="TextBox 3"/>
          <p:cNvSpPr txBox="1">
            <a:spLocks noChangeArrowheads="1"/>
          </p:cNvSpPr>
          <p:nvPr/>
        </p:nvSpPr>
        <p:spPr bwMode="auto">
          <a:xfrm>
            <a:off x="2216385" y="140940"/>
            <a:ext cx="4780651" cy="553998"/>
          </a:xfrm>
          <a:prstGeom prst="rect">
            <a:avLst/>
          </a:prstGeom>
          <a:noFill/>
          <a:ln w="9525">
            <a:noFill/>
            <a:miter lim="800000"/>
            <a:headEnd/>
            <a:tailEnd/>
          </a:ln>
        </p:spPr>
        <p:txBody>
          <a:bodyPr wrap="none">
            <a:prstTxWarp prst="textNoShape">
              <a:avLst/>
            </a:prstTxWarp>
            <a:spAutoFit/>
          </a:bodyPr>
          <a:lstStyle/>
          <a:p>
            <a:r>
              <a:rPr lang="en-US" sz="3000" b="1" dirty="0" err="1">
                <a:solidFill>
                  <a:srgbClr val="FF0000"/>
                </a:solidFill>
                <a:latin typeface="Arial" pitchFamily="-102" charset="0"/>
                <a:ea typeface="Arial" pitchFamily="-102" charset="0"/>
                <a:cs typeface="Arial" pitchFamily="-102" charset="0"/>
              </a:rPr>
              <a:t>SNpc</a:t>
            </a:r>
            <a:r>
              <a:rPr lang="en-US" sz="3000" b="1" dirty="0">
                <a:solidFill>
                  <a:srgbClr val="FF0000"/>
                </a:solidFill>
                <a:latin typeface="Arial" pitchFamily="-102" charset="0"/>
                <a:ea typeface="Arial" pitchFamily="-102" charset="0"/>
                <a:cs typeface="Arial" pitchFamily="-102" charset="0"/>
              </a:rPr>
              <a:t> degeneration in PD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8610" name="Picture 1"/>
          <p:cNvPicPr>
            <a:picLocks noChangeAspect="1"/>
          </p:cNvPicPr>
          <p:nvPr/>
        </p:nvPicPr>
        <p:blipFill>
          <a:blip r:embed="rId2"/>
          <a:srcRect/>
          <a:stretch>
            <a:fillRect/>
          </a:stretch>
        </p:blipFill>
        <p:spPr bwMode="auto">
          <a:xfrm>
            <a:off x="1325563" y="1979910"/>
            <a:ext cx="7041190" cy="2277474"/>
          </a:xfrm>
          <a:prstGeom prst="rect">
            <a:avLst/>
          </a:prstGeom>
          <a:noFill/>
          <a:ln w="9525">
            <a:noFill/>
            <a:miter lim="800000"/>
            <a:headEnd/>
            <a:tailEnd/>
          </a:ln>
        </p:spPr>
      </p:pic>
      <p:pic>
        <p:nvPicPr>
          <p:cNvPr id="68611" name="Picture 3"/>
          <p:cNvPicPr>
            <a:picLocks noChangeAspect="1"/>
          </p:cNvPicPr>
          <p:nvPr/>
        </p:nvPicPr>
        <p:blipFill>
          <a:blip r:embed="rId3"/>
          <a:srcRect/>
          <a:stretch>
            <a:fillRect/>
          </a:stretch>
        </p:blipFill>
        <p:spPr bwMode="auto">
          <a:xfrm>
            <a:off x="1325563" y="6584950"/>
            <a:ext cx="6756400" cy="203200"/>
          </a:xfrm>
          <a:prstGeom prst="rect">
            <a:avLst/>
          </a:prstGeom>
          <a:noFill/>
          <a:ln w="9525">
            <a:noFill/>
            <a:miter lim="800000"/>
            <a:headEnd/>
            <a:tailEnd/>
          </a:ln>
        </p:spPr>
      </p:pic>
      <p:sp>
        <p:nvSpPr>
          <p:cNvPr id="68612" name="TextBox 4"/>
          <p:cNvSpPr txBox="1">
            <a:spLocks noChangeArrowheads="1"/>
          </p:cNvSpPr>
          <p:nvPr/>
        </p:nvSpPr>
        <p:spPr bwMode="auto">
          <a:xfrm>
            <a:off x="625305" y="539750"/>
            <a:ext cx="7879080" cy="492443"/>
          </a:xfrm>
          <a:prstGeom prst="rect">
            <a:avLst/>
          </a:prstGeom>
          <a:noFill/>
          <a:ln w="9525">
            <a:noFill/>
            <a:miter lim="800000"/>
            <a:headEnd/>
            <a:tailEnd/>
          </a:ln>
        </p:spPr>
        <p:txBody>
          <a:bodyPr wrap="none">
            <a:prstTxWarp prst="textNoShape">
              <a:avLst/>
            </a:prstTxWarp>
            <a:spAutoFit/>
          </a:bodyPr>
          <a:lstStyle/>
          <a:p>
            <a:r>
              <a:rPr lang="en-US" sz="2600" b="1" dirty="0">
                <a:solidFill>
                  <a:srgbClr val="FF0000"/>
                </a:solidFill>
                <a:latin typeface="Symbol" charset="2"/>
                <a:ea typeface="Symbol" charset="2"/>
                <a:cs typeface="Symbol" charset="2"/>
              </a:rPr>
              <a:t>a</a:t>
            </a:r>
            <a:r>
              <a:rPr lang="en-US" sz="2600" b="1" dirty="0">
                <a:solidFill>
                  <a:srgbClr val="FF0000"/>
                </a:solidFill>
                <a:latin typeface="Arial" charset="0"/>
                <a:ea typeface="Arial" charset="0"/>
                <a:cs typeface="Arial" charset="0"/>
              </a:rPr>
              <a:t>-</a:t>
            </a:r>
            <a:r>
              <a:rPr lang="en-US" sz="2600" b="1" dirty="0" err="1">
                <a:solidFill>
                  <a:srgbClr val="FF0000"/>
                </a:solidFill>
                <a:latin typeface="Arial" charset="0"/>
                <a:ea typeface="Arial" charset="0"/>
                <a:cs typeface="Arial" charset="0"/>
              </a:rPr>
              <a:t>syn</a:t>
            </a:r>
            <a:r>
              <a:rPr lang="en-US" sz="2600" b="1" dirty="0">
                <a:solidFill>
                  <a:srgbClr val="FF0000"/>
                </a:solidFill>
                <a:latin typeface="Arial" charset="0"/>
                <a:ea typeface="Arial" charset="0"/>
                <a:cs typeface="Arial" charset="0"/>
              </a:rPr>
              <a:t> KO does not affect mitochondrial integrity</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Down Arrow 1"/>
          <p:cNvSpPr/>
          <p:nvPr/>
        </p:nvSpPr>
        <p:spPr>
          <a:xfrm>
            <a:off x="3927475" y="1008063"/>
            <a:ext cx="1590675" cy="2582862"/>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9635" name="TextBox 2"/>
          <p:cNvSpPr txBox="1">
            <a:spLocks noChangeArrowheads="1"/>
          </p:cNvSpPr>
          <p:nvPr/>
        </p:nvSpPr>
        <p:spPr bwMode="auto">
          <a:xfrm>
            <a:off x="2730500" y="4686300"/>
            <a:ext cx="4067175" cy="860425"/>
          </a:xfrm>
          <a:prstGeom prst="rect">
            <a:avLst/>
          </a:prstGeom>
          <a:noFill/>
          <a:ln w="9525">
            <a:noFill/>
            <a:miter lim="800000"/>
            <a:headEnd/>
            <a:tailEnd/>
          </a:ln>
        </p:spPr>
        <p:txBody>
          <a:bodyPr wrap="none">
            <a:prstTxWarp prst="textNoShape">
              <a:avLst/>
            </a:prstTxWarp>
            <a:spAutoFit/>
          </a:bodyPr>
          <a:lstStyle/>
          <a:p>
            <a:r>
              <a:rPr lang="en-US" sz="5000" b="1">
                <a:solidFill>
                  <a:srgbClr val="0000FF"/>
                </a:solidFill>
                <a:latin typeface="Arial" charset="0"/>
                <a:ea typeface="Arial" charset="0"/>
                <a:cs typeface="Arial" charset="0"/>
              </a:rPr>
              <a:t>Mechanism?</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0658" name="Picture 1"/>
          <p:cNvPicPr>
            <a:picLocks noChangeAspect="1"/>
          </p:cNvPicPr>
          <p:nvPr/>
        </p:nvPicPr>
        <p:blipFill>
          <a:blip r:embed="rId2"/>
          <a:srcRect/>
          <a:stretch>
            <a:fillRect/>
          </a:stretch>
        </p:blipFill>
        <p:spPr bwMode="auto">
          <a:xfrm>
            <a:off x="569913" y="1657350"/>
            <a:ext cx="4641850" cy="2997200"/>
          </a:xfrm>
          <a:prstGeom prst="rect">
            <a:avLst/>
          </a:prstGeom>
          <a:noFill/>
          <a:ln w="9525">
            <a:noFill/>
            <a:miter lim="800000"/>
            <a:headEnd/>
            <a:tailEnd/>
          </a:ln>
        </p:spPr>
      </p:pic>
      <p:pic>
        <p:nvPicPr>
          <p:cNvPr id="70659" name="Picture 2"/>
          <p:cNvPicPr>
            <a:picLocks noChangeAspect="1"/>
          </p:cNvPicPr>
          <p:nvPr/>
        </p:nvPicPr>
        <p:blipFill>
          <a:blip r:embed="rId3"/>
          <a:srcRect/>
          <a:stretch>
            <a:fillRect/>
          </a:stretch>
        </p:blipFill>
        <p:spPr bwMode="auto">
          <a:xfrm>
            <a:off x="5649913" y="1657350"/>
            <a:ext cx="2101850" cy="2884488"/>
          </a:xfrm>
          <a:prstGeom prst="rect">
            <a:avLst/>
          </a:prstGeom>
          <a:noFill/>
          <a:ln w="9525">
            <a:noFill/>
            <a:miter lim="800000"/>
            <a:headEnd/>
            <a:tailEnd/>
          </a:ln>
        </p:spPr>
      </p:pic>
      <p:pic>
        <p:nvPicPr>
          <p:cNvPr id="70660" name="Picture 3"/>
          <p:cNvPicPr>
            <a:picLocks noChangeAspect="1"/>
          </p:cNvPicPr>
          <p:nvPr/>
        </p:nvPicPr>
        <p:blipFill>
          <a:blip r:embed="rId4"/>
          <a:srcRect/>
          <a:stretch>
            <a:fillRect/>
          </a:stretch>
        </p:blipFill>
        <p:spPr bwMode="auto">
          <a:xfrm>
            <a:off x="1325563" y="6584950"/>
            <a:ext cx="6756400" cy="203200"/>
          </a:xfrm>
          <a:prstGeom prst="rect">
            <a:avLst/>
          </a:prstGeom>
          <a:noFill/>
          <a:ln w="9525">
            <a:noFill/>
            <a:miter lim="800000"/>
            <a:headEnd/>
            <a:tailEnd/>
          </a:ln>
        </p:spPr>
      </p:pic>
      <p:sp>
        <p:nvSpPr>
          <p:cNvPr id="70661" name="TextBox 4"/>
          <p:cNvSpPr txBox="1">
            <a:spLocks noChangeArrowheads="1"/>
          </p:cNvSpPr>
          <p:nvPr/>
        </p:nvSpPr>
        <p:spPr bwMode="auto">
          <a:xfrm>
            <a:off x="884546" y="320675"/>
            <a:ext cx="7360621" cy="892552"/>
          </a:xfrm>
          <a:prstGeom prst="rect">
            <a:avLst/>
          </a:prstGeom>
          <a:noFill/>
          <a:ln w="9525">
            <a:noFill/>
            <a:miter lim="800000"/>
            <a:headEnd/>
            <a:tailEnd/>
          </a:ln>
        </p:spPr>
        <p:txBody>
          <a:bodyPr wrap="none">
            <a:prstTxWarp prst="textNoShape">
              <a:avLst/>
            </a:prstTxWarp>
            <a:spAutoFit/>
          </a:bodyPr>
          <a:lstStyle/>
          <a:p>
            <a:pPr algn="ctr"/>
            <a:r>
              <a:rPr lang="en-US" sz="2600" b="1" dirty="0">
                <a:solidFill>
                  <a:srgbClr val="FF0000"/>
                </a:solidFill>
                <a:latin typeface="Symbol" charset="2"/>
                <a:ea typeface="Symbol" charset="2"/>
                <a:cs typeface="Symbol" charset="2"/>
              </a:rPr>
              <a:t>a</a:t>
            </a:r>
            <a:r>
              <a:rPr lang="en-US" sz="2600" b="1" dirty="0">
                <a:solidFill>
                  <a:srgbClr val="FF0000"/>
                </a:solidFill>
                <a:latin typeface="Arial" charset="0"/>
                <a:ea typeface="Arial" charset="0"/>
                <a:cs typeface="Arial" charset="0"/>
              </a:rPr>
              <a:t>-</a:t>
            </a:r>
            <a:r>
              <a:rPr lang="en-US" sz="2600" b="1" dirty="0" err="1">
                <a:solidFill>
                  <a:srgbClr val="FF0000"/>
                </a:solidFill>
                <a:latin typeface="Arial" charset="0"/>
                <a:ea typeface="Arial" charset="0"/>
                <a:cs typeface="Arial" charset="0"/>
              </a:rPr>
              <a:t>syn</a:t>
            </a:r>
            <a:r>
              <a:rPr lang="en-US" sz="2600" b="1" dirty="0">
                <a:solidFill>
                  <a:srgbClr val="FF0000"/>
                </a:solidFill>
                <a:latin typeface="Arial" charset="0"/>
                <a:ea typeface="Arial" charset="0"/>
                <a:cs typeface="Arial" charset="0"/>
              </a:rPr>
              <a:t> effects on mitochondrial fragmentation </a:t>
            </a:r>
          </a:p>
          <a:p>
            <a:pPr algn="ctr"/>
            <a:r>
              <a:rPr lang="en-US" sz="2600" b="1" dirty="0">
                <a:solidFill>
                  <a:srgbClr val="FF0000"/>
                </a:solidFill>
                <a:latin typeface="Arial" charset="0"/>
                <a:ea typeface="Arial" charset="0"/>
                <a:cs typeface="Arial" charset="0"/>
              </a:rPr>
              <a:t>are independent on Drp1</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1682" name="Picture 1"/>
          <p:cNvPicPr>
            <a:picLocks noChangeAspect="1"/>
          </p:cNvPicPr>
          <p:nvPr/>
        </p:nvPicPr>
        <p:blipFill>
          <a:blip r:embed="rId2"/>
          <a:srcRect/>
          <a:stretch>
            <a:fillRect/>
          </a:stretch>
        </p:blipFill>
        <p:spPr bwMode="auto">
          <a:xfrm>
            <a:off x="444500" y="1571625"/>
            <a:ext cx="4927600" cy="2984500"/>
          </a:xfrm>
          <a:prstGeom prst="rect">
            <a:avLst/>
          </a:prstGeom>
          <a:noFill/>
          <a:ln w="9525">
            <a:noFill/>
            <a:miter lim="800000"/>
            <a:headEnd/>
            <a:tailEnd/>
          </a:ln>
        </p:spPr>
      </p:pic>
      <p:pic>
        <p:nvPicPr>
          <p:cNvPr id="71683" name="Picture 2"/>
          <p:cNvPicPr>
            <a:picLocks noChangeAspect="1"/>
          </p:cNvPicPr>
          <p:nvPr/>
        </p:nvPicPr>
        <p:blipFill>
          <a:blip r:embed="rId3"/>
          <a:srcRect/>
          <a:stretch>
            <a:fillRect/>
          </a:stretch>
        </p:blipFill>
        <p:spPr bwMode="auto">
          <a:xfrm>
            <a:off x="5730875" y="1571625"/>
            <a:ext cx="3346450" cy="2984500"/>
          </a:xfrm>
          <a:prstGeom prst="rect">
            <a:avLst/>
          </a:prstGeom>
          <a:noFill/>
          <a:ln w="9525">
            <a:noFill/>
            <a:miter lim="800000"/>
            <a:headEnd/>
            <a:tailEnd/>
          </a:ln>
        </p:spPr>
      </p:pic>
      <p:sp>
        <p:nvSpPr>
          <p:cNvPr id="71684" name="TextBox 3"/>
          <p:cNvSpPr txBox="1">
            <a:spLocks noChangeArrowheads="1"/>
          </p:cNvSpPr>
          <p:nvPr/>
        </p:nvSpPr>
        <p:spPr bwMode="auto">
          <a:xfrm>
            <a:off x="148148" y="207963"/>
            <a:ext cx="8930599" cy="830997"/>
          </a:xfrm>
          <a:prstGeom prst="rect">
            <a:avLst/>
          </a:prstGeom>
          <a:noFill/>
          <a:ln w="9525">
            <a:noFill/>
            <a:miter lim="800000"/>
            <a:headEnd/>
            <a:tailEnd/>
          </a:ln>
        </p:spPr>
        <p:txBody>
          <a:bodyPr wrap="none">
            <a:prstTxWarp prst="textNoShape">
              <a:avLst/>
            </a:prstTxWarp>
            <a:spAutoFit/>
          </a:bodyPr>
          <a:lstStyle/>
          <a:p>
            <a:pPr algn="ctr"/>
            <a:r>
              <a:rPr lang="en-US" sz="2400" b="1" dirty="0">
                <a:solidFill>
                  <a:srgbClr val="FF0000"/>
                </a:solidFill>
                <a:latin typeface="Arial" charset="0"/>
                <a:ea typeface="Arial" charset="0"/>
                <a:cs typeface="Arial" charset="0"/>
              </a:rPr>
              <a:t>Recombinant </a:t>
            </a:r>
            <a:r>
              <a:rPr lang="en-US" sz="2400" b="1" dirty="0" err="1">
                <a:solidFill>
                  <a:srgbClr val="FF0000"/>
                </a:solidFill>
                <a:latin typeface="Arial" charset="0"/>
                <a:ea typeface="Arial" charset="0"/>
                <a:cs typeface="Arial" charset="0"/>
              </a:rPr>
              <a:t>oligomeric</a:t>
            </a:r>
            <a:r>
              <a:rPr lang="en-US" sz="2400" b="1" dirty="0">
                <a:solidFill>
                  <a:srgbClr val="FF0000"/>
                </a:solidFill>
                <a:latin typeface="Arial" charset="0"/>
                <a:ea typeface="Arial" charset="0"/>
                <a:cs typeface="Arial" charset="0"/>
              </a:rPr>
              <a:t> </a:t>
            </a:r>
            <a:r>
              <a:rPr lang="en-US" sz="2400" b="1" dirty="0">
                <a:solidFill>
                  <a:srgbClr val="FF0000"/>
                </a:solidFill>
                <a:latin typeface="Symbol" charset="2"/>
                <a:ea typeface="Symbol" charset="2"/>
                <a:cs typeface="Symbol" charset="2"/>
              </a:rPr>
              <a:t>a</a:t>
            </a:r>
            <a:r>
              <a:rPr lang="en-US" sz="2400" b="1" dirty="0">
                <a:solidFill>
                  <a:srgbClr val="FF0000"/>
                </a:solidFill>
                <a:latin typeface="Arial" charset="0"/>
                <a:ea typeface="Arial" charset="0"/>
                <a:cs typeface="Arial" charset="0"/>
              </a:rPr>
              <a:t>-</a:t>
            </a:r>
            <a:r>
              <a:rPr lang="en-US" sz="2400" b="1" dirty="0" err="1">
                <a:solidFill>
                  <a:srgbClr val="FF0000"/>
                </a:solidFill>
                <a:latin typeface="Arial" charset="0"/>
                <a:ea typeface="Arial" charset="0"/>
                <a:cs typeface="Arial" charset="0"/>
              </a:rPr>
              <a:t>syn</a:t>
            </a:r>
            <a:r>
              <a:rPr lang="en-US" sz="2400" b="1" dirty="0">
                <a:solidFill>
                  <a:srgbClr val="FF0000"/>
                </a:solidFill>
                <a:latin typeface="Arial" charset="0"/>
                <a:ea typeface="Arial" charset="0"/>
                <a:cs typeface="Arial" charset="0"/>
              </a:rPr>
              <a:t> </a:t>
            </a:r>
            <a:r>
              <a:rPr lang="en-US" sz="2400" b="1" u="sng" dirty="0">
                <a:solidFill>
                  <a:srgbClr val="FF0000"/>
                </a:solidFill>
                <a:latin typeface="Arial" charset="0"/>
                <a:ea typeface="Arial" charset="0"/>
                <a:cs typeface="Arial" charset="0"/>
              </a:rPr>
              <a:t>directly acts on membranes</a:t>
            </a:r>
            <a:r>
              <a:rPr lang="en-US" sz="2400" b="1" dirty="0">
                <a:solidFill>
                  <a:srgbClr val="FF0000"/>
                </a:solidFill>
                <a:latin typeface="Arial" charset="0"/>
                <a:ea typeface="Arial" charset="0"/>
                <a:cs typeface="Arial" charset="0"/>
              </a:rPr>
              <a:t>, </a:t>
            </a:r>
          </a:p>
          <a:p>
            <a:pPr algn="ctr"/>
            <a:r>
              <a:rPr lang="en-US" sz="2400" b="1" dirty="0">
                <a:solidFill>
                  <a:srgbClr val="FF0000"/>
                </a:solidFill>
                <a:latin typeface="Arial" charset="0"/>
                <a:ea typeface="Arial" charset="0"/>
                <a:cs typeface="Arial" charset="0"/>
              </a:rPr>
              <a:t>clustering and driving the fission of artificial membranes</a:t>
            </a:r>
          </a:p>
        </p:txBody>
      </p:sp>
      <p:pic>
        <p:nvPicPr>
          <p:cNvPr id="71685" name="Picture 4"/>
          <p:cNvPicPr>
            <a:picLocks noChangeAspect="1"/>
          </p:cNvPicPr>
          <p:nvPr/>
        </p:nvPicPr>
        <p:blipFill>
          <a:blip r:embed="rId4"/>
          <a:srcRect/>
          <a:stretch>
            <a:fillRect/>
          </a:stretch>
        </p:blipFill>
        <p:spPr bwMode="auto">
          <a:xfrm>
            <a:off x="1325563" y="6584950"/>
            <a:ext cx="6756400" cy="20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381000" y="838200"/>
            <a:ext cx="5080000" cy="5067300"/>
          </a:xfrm>
          <a:prstGeom prst="rect">
            <a:avLst/>
          </a:prstGeom>
          <a:noFill/>
          <a:ln w="9525">
            <a:noFill/>
            <a:miter lim="800000"/>
            <a:headEnd/>
            <a:tailEnd/>
          </a:ln>
        </p:spPr>
      </p:pic>
      <p:pic>
        <p:nvPicPr>
          <p:cNvPr id="24579" name="Picture 3"/>
          <p:cNvPicPr>
            <a:picLocks noChangeAspect="1" noChangeArrowheads="1"/>
          </p:cNvPicPr>
          <p:nvPr/>
        </p:nvPicPr>
        <p:blipFill>
          <a:blip r:embed="rId3"/>
          <a:srcRect/>
          <a:stretch>
            <a:fillRect/>
          </a:stretch>
        </p:blipFill>
        <p:spPr bwMode="auto">
          <a:xfrm>
            <a:off x="5943600" y="1524000"/>
            <a:ext cx="2603500" cy="4000500"/>
          </a:xfrm>
          <a:prstGeom prst="rect">
            <a:avLst/>
          </a:prstGeom>
          <a:noFill/>
          <a:ln w="9525">
            <a:noFill/>
            <a:miter lim="800000"/>
            <a:headEnd/>
            <a:tailEnd/>
          </a:ln>
        </p:spPr>
      </p:pic>
      <p:sp>
        <p:nvSpPr>
          <p:cNvPr id="24580" name="AutoShape 4"/>
          <p:cNvSpPr>
            <a:spLocks noChangeArrowheads="1"/>
          </p:cNvSpPr>
          <p:nvPr/>
        </p:nvSpPr>
        <p:spPr bwMode="auto">
          <a:xfrm>
            <a:off x="4343400" y="2286000"/>
            <a:ext cx="609600" cy="304800"/>
          </a:xfrm>
          <a:prstGeom prst="leftArrow">
            <a:avLst>
              <a:gd name="adj1" fmla="val 50000"/>
              <a:gd name="adj2" fmla="val 50000"/>
            </a:avLst>
          </a:prstGeom>
          <a:solidFill>
            <a:srgbClr val="CC0F0F"/>
          </a:solidFill>
          <a:ln w="9525">
            <a:solidFill>
              <a:schemeClr val="tx1"/>
            </a:solidFill>
            <a:miter lim="800000"/>
            <a:headEnd/>
            <a:tailEnd/>
          </a:ln>
        </p:spPr>
        <p:txBody>
          <a:bodyPr wrap="none" anchor="ctr">
            <a:prstTxWarp prst="textNoShape">
              <a:avLst/>
            </a:prstTxWarp>
          </a:bodyPr>
          <a:lstStyle/>
          <a:p>
            <a:endParaRPr lang="en-US"/>
          </a:p>
        </p:txBody>
      </p:sp>
      <p:sp>
        <p:nvSpPr>
          <p:cNvPr id="24581" name="Text Box 5"/>
          <p:cNvSpPr txBox="1">
            <a:spLocks noChangeArrowheads="1"/>
          </p:cNvSpPr>
          <p:nvPr/>
        </p:nvSpPr>
        <p:spPr bwMode="auto">
          <a:xfrm>
            <a:off x="1676400" y="134615"/>
            <a:ext cx="6091238" cy="523875"/>
          </a:xfrm>
          <a:prstGeom prst="rect">
            <a:avLst/>
          </a:prstGeom>
          <a:noFill/>
          <a:ln w="9525">
            <a:noFill/>
            <a:miter lim="800000"/>
            <a:headEnd/>
            <a:tailEnd/>
          </a:ln>
        </p:spPr>
        <p:txBody>
          <a:bodyPr wrap="none">
            <a:prstTxWarp prst="textNoShape">
              <a:avLst/>
            </a:prstTxWarp>
            <a:spAutoFit/>
          </a:bodyPr>
          <a:lstStyle/>
          <a:p>
            <a:r>
              <a:rPr lang="en-US" sz="2800" b="1" dirty="0">
                <a:solidFill>
                  <a:srgbClr val="FF0000"/>
                </a:solidFill>
                <a:latin typeface="Arial" pitchFamily="-102" charset="0"/>
                <a:ea typeface="Arial" pitchFamily="-102" charset="0"/>
                <a:cs typeface="Arial" pitchFamily="-102" charset="0"/>
              </a:rPr>
              <a:t>Dopamine synthesis and signaling</a:t>
            </a:r>
          </a:p>
        </p:txBody>
      </p:sp>
      <p:sp>
        <p:nvSpPr>
          <p:cNvPr id="24582" name="Oval 5"/>
          <p:cNvSpPr>
            <a:spLocks noChangeArrowheads="1"/>
          </p:cNvSpPr>
          <p:nvPr/>
        </p:nvSpPr>
        <p:spPr bwMode="auto">
          <a:xfrm>
            <a:off x="6096000" y="2362200"/>
            <a:ext cx="990600" cy="762000"/>
          </a:xfrm>
          <a:prstGeom prst="ellipse">
            <a:avLst/>
          </a:prstGeom>
          <a:noFill/>
          <a:ln w="9525">
            <a:solidFill>
              <a:srgbClr val="FF0000"/>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85415" y="228600"/>
            <a:ext cx="8743850" cy="523220"/>
          </a:xfrm>
          <a:prstGeom prst="rect">
            <a:avLst/>
          </a:prstGeom>
          <a:noFill/>
          <a:ln w="9525">
            <a:noFill/>
            <a:miter lim="800000"/>
            <a:headEnd/>
            <a:tailEnd/>
          </a:ln>
        </p:spPr>
        <p:txBody>
          <a:bodyPr wrap="none">
            <a:prstTxWarp prst="textNoShape">
              <a:avLst/>
            </a:prstTxWarp>
            <a:spAutoFit/>
          </a:bodyPr>
          <a:lstStyle/>
          <a:p>
            <a:r>
              <a:rPr lang="en-US" sz="2800" b="1" dirty="0">
                <a:solidFill>
                  <a:srgbClr val="FF0000"/>
                </a:solidFill>
                <a:latin typeface="Arial" pitchFamily="-102" charset="0"/>
                <a:ea typeface="Arial" pitchFamily="-102" charset="0"/>
                <a:cs typeface="Arial" pitchFamily="-102" charset="0"/>
              </a:rPr>
              <a:t>Deposition of </a:t>
            </a:r>
            <a:r>
              <a:rPr lang="en-US" sz="2800" b="1" dirty="0" err="1">
                <a:solidFill>
                  <a:srgbClr val="FF0000"/>
                </a:solidFill>
                <a:latin typeface="Arial" pitchFamily="-102" charset="0"/>
                <a:ea typeface="Arial" pitchFamily="-102" charset="0"/>
                <a:cs typeface="Arial" pitchFamily="-102" charset="0"/>
              </a:rPr>
              <a:t>fibrillar</a:t>
            </a:r>
            <a:r>
              <a:rPr lang="en-US" sz="2800" b="1" dirty="0">
                <a:solidFill>
                  <a:srgbClr val="FF0000"/>
                </a:solidFill>
                <a:latin typeface="Arial" pitchFamily="-102" charset="0"/>
                <a:ea typeface="Arial" pitchFamily="-102" charset="0"/>
                <a:cs typeface="Arial" pitchFamily="-102" charset="0"/>
              </a:rPr>
              <a:t> </a:t>
            </a:r>
            <a:r>
              <a:rPr lang="en-US" sz="2800" b="1" dirty="0" err="1">
                <a:solidFill>
                  <a:srgbClr val="FF0000"/>
                </a:solidFill>
                <a:latin typeface="Arial" pitchFamily="-102" charset="0"/>
                <a:ea typeface="Arial" pitchFamily="-102" charset="0"/>
                <a:cs typeface="Arial" pitchFamily="-102" charset="0"/>
              </a:rPr>
              <a:t>proteinacious</a:t>
            </a:r>
            <a:r>
              <a:rPr lang="en-US" sz="2800" b="1" dirty="0">
                <a:solidFill>
                  <a:srgbClr val="FF0000"/>
                </a:solidFill>
                <a:latin typeface="Arial" pitchFamily="-102" charset="0"/>
                <a:ea typeface="Arial" pitchFamily="-102" charset="0"/>
                <a:cs typeface="Arial" pitchFamily="-102" charset="0"/>
              </a:rPr>
              <a:t> material in PD</a:t>
            </a:r>
          </a:p>
        </p:txBody>
      </p:sp>
      <p:sp>
        <p:nvSpPr>
          <p:cNvPr id="27651" name="Text Box 3"/>
          <p:cNvSpPr txBox="1">
            <a:spLocks noChangeArrowheads="1"/>
          </p:cNvSpPr>
          <p:nvPr/>
        </p:nvSpPr>
        <p:spPr bwMode="auto">
          <a:xfrm>
            <a:off x="212725" y="1219200"/>
            <a:ext cx="8931275" cy="1311275"/>
          </a:xfrm>
          <a:prstGeom prst="rect">
            <a:avLst/>
          </a:prstGeom>
          <a:noFill/>
          <a:ln w="9525">
            <a:noFill/>
            <a:miter lim="800000"/>
            <a:headEnd/>
            <a:tailEnd/>
          </a:ln>
        </p:spPr>
        <p:txBody>
          <a:bodyPr>
            <a:prstTxWarp prst="textNoShape">
              <a:avLst/>
            </a:prstTxWarp>
            <a:spAutoFit/>
          </a:bodyPr>
          <a:lstStyle/>
          <a:p>
            <a:r>
              <a:rPr lang="en-US" sz="2000" b="1">
                <a:latin typeface="Arial" pitchFamily="-102" charset="0"/>
                <a:ea typeface="Arial" pitchFamily="-102" charset="0"/>
                <a:cs typeface="Arial" pitchFamily="-102" charset="0"/>
              </a:rPr>
              <a:t>Parkinson’s disease</a:t>
            </a:r>
            <a:r>
              <a:rPr lang="en-US" sz="2000">
                <a:latin typeface="Arial" pitchFamily="-102" charset="0"/>
                <a:ea typeface="Arial" pitchFamily="-102" charset="0"/>
                <a:cs typeface="Arial" pitchFamily="-102" charset="0"/>
              </a:rPr>
              <a:t>: characterized by dopaminergic neuronal loss and by intracellular depositions, the </a:t>
            </a:r>
            <a:r>
              <a:rPr lang="en-US" sz="2000" b="1">
                <a:latin typeface="Arial" pitchFamily="-102" charset="0"/>
                <a:ea typeface="Arial" pitchFamily="-102" charset="0"/>
                <a:cs typeface="Arial" pitchFamily="-102" charset="0"/>
              </a:rPr>
              <a:t>Lewy bodies</a:t>
            </a:r>
            <a:r>
              <a:rPr lang="en-US" sz="2000">
                <a:latin typeface="Arial" pitchFamily="-102" charset="0"/>
                <a:ea typeface="Arial" pitchFamily="-102" charset="0"/>
                <a:cs typeface="Arial" pitchFamily="-102" charset="0"/>
              </a:rPr>
              <a:t>, comprised of </a:t>
            </a:r>
            <a:r>
              <a:rPr lang="en-US" sz="2000">
                <a:latin typeface="Symbol" pitchFamily="-102" charset="2"/>
                <a:ea typeface="Symbol" pitchFamily="-102" charset="2"/>
                <a:cs typeface="Symbol" pitchFamily="-102" charset="2"/>
              </a:rPr>
              <a:t>a</a:t>
            </a:r>
            <a:r>
              <a:rPr lang="en-US" sz="2000">
                <a:latin typeface="Arial" pitchFamily="-102" charset="0"/>
                <a:ea typeface="Arial" pitchFamily="-102" charset="0"/>
                <a:cs typeface="Arial" pitchFamily="-102" charset="0"/>
              </a:rPr>
              <a:t>-synuclein and ubiquitin, as the major components. Other components are proteasome and cytoskeletal proteins and other proteins that interact with </a:t>
            </a:r>
            <a:r>
              <a:rPr lang="en-US" sz="2000">
                <a:latin typeface="Symbol" pitchFamily="-102" charset="2"/>
                <a:ea typeface="Symbol" pitchFamily="-102" charset="2"/>
                <a:cs typeface="Symbol" pitchFamily="-102" charset="2"/>
              </a:rPr>
              <a:t>a</a:t>
            </a:r>
            <a:r>
              <a:rPr lang="en-US" sz="2000">
                <a:latin typeface="Arial" pitchFamily="-102" charset="0"/>
                <a:ea typeface="Arial" pitchFamily="-102" charset="0"/>
                <a:cs typeface="Arial" pitchFamily="-102" charset="0"/>
              </a:rPr>
              <a:t>-synuclein.</a:t>
            </a:r>
          </a:p>
        </p:txBody>
      </p:sp>
      <p:pic>
        <p:nvPicPr>
          <p:cNvPr id="27652" name="Picture 4"/>
          <p:cNvPicPr>
            <a:picLocks noChangeAspect="1" noChangeArrowheads="1"/>
          </p:cNvPicPr>
          <p:nvPr/>
        </p:nvPicPr>
        <p:blipFill>
          <a:blip r:embed="rId2"/>
          <a:srcRect/>
          <a:stretch>
            <a:fillRect/>
          </a:stretch>
        </p:blipFill>
        <p:spPr bwMode="auto">
          <a:xfrm>
            <a:off x="76200" y="3048000"/>
            <a:ext cx="8991600" cy="2093913"/>
          </a:xfrm>
          <a:prstGeom prst="rect">
            <a:avLst/>
          </a:prstGeom>
          <a:noFill/>
          <a:ln w="9525">
            <a:noFill/>
            <a:miter lim="800000"/>
            <a:headEnd/>
            <a:tailEnd/>
          </a:ln>
        </p:spPr>
      </p:pic>
      <p:sp>
        <p:nvSpPr>
          <p:cNvPr id="27653" name="Rectangle 5"/>
          <p:cNvSpPr>
            <a:spLocks noChangeArrowheads="1"/>
          </p:cNvSpPr>
          <p:nvPr/>
        </p:nvSpPr>
        <p:spPr bwMode="auto">
          <a:xfrm>
            <a:off x="3352800" y="6172200"/>
            <a:ext cx="5641975" cy="307975"/>
          </a:xfrm>
          <a:prstGeom prst="rect">
            <a:avLst/>
          </a:prstGeom>
          <a:noFill/>
          <a:ln w="9525">
            <a:noFill/>
            <a:miter lim="800000"/>
            <a:headEnd/>
            <a:tailEnd/>
          </a:ln>
        </p:spPr>
        <p:txBody>
          <a:bodyPr wrap="none">
            <a:prstTxWarp prst="textNoShape">
              <a:avLst/>
            </a:prstTxWarp>
            <a:spAutoFit/>
          </a:bodyPr>
          <a:lstStyle/>
          <a:p>
            <a:r>
              <a:rPr lang="en-US" sz="1400" b="1">
                <a:latin typeface="Arial" pitchFamily="-102" charset="0"/>
                <a:ea typeface="Arial" pitchFamily="-102" charset="0"/>
                <a:cs typeface="Arial" pitchFamily="-102" charset="0"/>
              </a:rPr>
              <a:t>Bossy-Wetzel E, et al., Nat Med. 2004 Jul;10 Suppl:S2-9. Review.</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381000" y="1295400"/>
            <a:ext cx="8394700" cy="4546600"/>
          </a:xfrm>
          <a:prstGeom prst="rect">
            <a:avLst/>
          </a:prstGeom>
          <a:noFill/>
          <a:ln w="9525">
            <a:noFill/>
            <a:miter lim="800000"/>
            <a:headEnd/>
            <a:tailEnd/>
          </a:ln>
        </p:spPr>
      </p:pic>
      <p:sp>
        <p:nvSpPr>
          <p:cNvPr id="30723" name="Text Box 3"/>
          <p:cNvSpPr txBox="1">
            <a:spLocks noChangeArrowheads="1"/>
          </p:cNvSpPr>
          <p:nvPr/>
        </p:nvSpPr>
        <p:spPr bwMode="auto">
          <a:xfrm>
            <a:off x="712788" y="76200"/>
            <a:ext cx="7826375" cy="954088"/>
          </a:xfrm>
          <a:prstGeom prst="rect">
            <a:avLst/>
          </a:prstGeom>
          <a:noFill/>
          <a:ln w="9525">
            <a:noFill/>
            <a:miter lim="800000"/>
            <a:headEnd/>
            <a:tailEnd/>
          </a:ln>
        </p:spPr>
        <p:txBody>
          <a:bodyPr wrap="none">
            <a:prstTxWarp prst="textNoShape">
              <a:avLst/>
            </a:prstTxWarp>
            <a:spAutoFit/>
          </a:bodyPr>
          <a:lstStyle/>
          <a:p>
            <a:pPr algn="ctr"/>
            <a:r>
              <a:rPr lang="en-US" sz="2800" b="1" dirty="0">
                <a:solidFill>
                  <a:srgbClr val="FF0000"/>
                </a:solidFill>
                <a:latin typeface="Arial" pitchFamily="-102" charset="0"/>
                <a:ea typeface="Arial" pitchFamily="-102" charset="0"/>
                <a:cs typeface="Arial" pitchFamily="-102" charset="0"/>
              </a:rPr>
              <a:t>Proteins genetically mutated in inherited PD: </a:t>
            </a:r>
          </a:p>
          <a:p>
            <a:pPr algn="ctr"/>
            <a:r>
              <a:rPr lang="en-US" sz="2800" b="1" dirty="0">
                <a:solidFill>
                  <a:srgbClr val="FF0000"/>
                </a:solidFill>
                <a:latin typeface="Arial" pitchFamily="-102" charset="0"/>
                <a:ea typeface="Arial" pitchFamily="-102" charset="0"/>
                <a:cs typeface="Arial" pitchFamily="-102" charset="0"/>
              </a:rPr>
              <a:t>role and onset of the disease</a:t>
            </a:r>
          </a:p>
        </p:txBody>
      </p:sp>
      <p:pic>
        <p:nvPicPr>
          <p:cNvPr id="30724" name="Picture 4"/>
          <p:cNvPicPr>
            <a:picLocks noChangeAspect="1" noChangeArrowheads="1"/>
          </p:cNvPicPr>
          <p:nvPr/>
        </p:nvPicPr>
        <p:blipFill>
          <a:blip r:embed="rId3"/>
          <a:srcRect/>
          <a:stretch>
            <a:fillRect/>
          </a:stretch>
        </p:blipFill>
        <p:spPr bwMode="auto">
          <a:xfrm>
            <a:off x="533400" y="6299200"/>
            <a:ext cx="2717800" cy="177800"/>
          </a:xfrm>
          <a:prstGeom prst="rect">
            <a:avLst/>
          </a:prstGeom>
          <a:noFill/>
          <a:ln w="9525">
            <a:noFill/>
            <a:miter lim="800000"/>
            <a:headEnd/>
            <a:tailEnd/>
          </a:ln>
        </p:spPr>
      </p:pic>
      <p:pic>
        <p:nvPicPr>
          <p:cNvPr id="30725" name="Picture 5"/>
          <p:cNvPicPr>
            <a:picLocks noChangeAspect="1" noChangeArrowheads="1"/>
          </p:cNvPicPr>
          <p:nvPr/>
        </p:nvPicPr>
        <p:blipFill>
          <a:blip r:embed="rId4"/>
          <a:srcRect/>
          <a:stretch>
            <a:fillRect/>
          </a:stretch>
        </p:blipFill>
        <p:spPr bwMode="auto">
          <a:xfrm>
            <a:off x="3335338" y="6292850"/>
            <a:ext cx="2476500" cy="20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1746" name="Picture 4"/>
          <p:cNvPicPr>
            <a:picLocks noChangeAspect="1" noChangeArrowheads="1"/>
          </p:cNvPicPr>
          <p:nvPr/>
        </p:nvPicPr>
        <p:blipFill>
          <a:blip r:embed="rId2"/>
          <a:srcRect/>
          <a:stretch>
            <a:fillRect/>
          </a:stretch>
        </p:blipFill>
        <p:spPr bwMode="auto">
          <a:xfrm>
            <a:off x="595110" y="790223"/>
            <a:ext cx="7329689" cy="5953830"/>
          </a:xfrm>
          <a:prstGeom prst="rect">
            <a:avLst/>
          </a:prstGeom>
          <a:noFill/>
          <a:ln w="9525">
            <a:noFill/>
            <a:miter lim="800000"/>
            <a:headEnd/>
            <a:tailEnd/>
          </a:ln>
        </p:spPr>
      </p:pic>
      <p:sp>
        <p:nvSpPr>
          <p:cNvPr id="31747" name="Text Box 5"/>
          <p:cNvSpPr txBox="1">
            <a:spLocks noChangeArrowheads="1"/>
          </p:cNvSpPr>
          <p:nvPr/>
        </p:nvSpPr>
        <p:spPr bwMode="auto">
          <a:xfrm>
            <a:off x="5029200" y="6400800"/>
            <a:ext cx="4114800" cy="276225"/>
          </a:xfrm>
          <a:prstGeom prst="rect">
            <a:avLst/>
          </a:prstGeom>
          <a:noFill/>
          <a:ln w="9525">
            <a:noFill/>
            <a:miter lim="800000"/>
            <a:headEnd/>
            <a:tailEnd/>
          </a:ln>
        </p:spPr>
        <p:txBody>
          <a:bodyPr>
            <a:prstTxWarp prst="textNoShape">
              <a:avLst/>
            </a:prstTxWarp>
            <a:spAutoFit/>
          </a:bodyPr>
          <a:lstStyle/>
          <a:p>
            <a:pPr>
              <a:spcBef>
                <a:spcPct val="50000"/>
              </a:spcBef>
            </a:pPr>
            <a:r>
              <a:rPr lang="en-US" sz="1200" i="1">
                <a:latin typeface="Arial" pitchFamily="-102" charset="0"/>
                <a:ea typeface="Arial" pitchFamily="-102" charset="0"/>
                <a:cs typeface="Arial" pitchFamily="-102" charset="0"/>
              </a:rPr>
              <a:t>Dauer &amp; Przedborski, 2003, Neuron 39, 889-909</a:t>
            </a:r>
          </a:p>
        </p:txBody>
      </p:sp>
      <p:sp>
        <p:nvSpPr>
          <p:cNvPr id="31748" name="Text Box 6"/>
          <p:cNvSpPr txBox="1">
            <a:spLocks noChangeArrowheads="1"/>
          </p:cNvSpPr>
          <p:nvPr/>
        </p:nvSpPr>
        <p:spPr bwMode="auto">
          <a:xfrm>
            <a:off x="1464726" y="73379"/>
            <a:ext cx="6448588" cy="1015663"/>
          </a:xfrm>
          <a:prstGeom prst="rect">
            <a:avLst/>
          </a:prstGeom>
          <a:noFill/>
          <a:ln w="9525">
            <a:noFill/>
            <a:miter lim="800000"/>
            <a:headEnd/>
            <a:tailEnd/>
          </a:ln>
        </p:spPr>
        <p:txBody>
          <a:bodyPr wrap="none">
            <a:prstTxWarp prst="textNoShape">
              <a:avLst/>
            </a:prstTxWarp>
            <a:spAutoFit/>
          </a:bodyPr>
          <a:lstStyle/>
          <a:p>
            <a:pPr algn="ctr"/>
            <a:r>
              <a:rPr lang="en-US" sz="3000" b="1" dirty="0">
                <a:solidFill>
                  <a:srgbClr val="FF0000"/>
                </a:solidFill>
                <a:latin typeface="Arial" pitchFamily="-102" charset="0"/>
                <a:ea typeface="Arial" pitchFamily="-102" charset="0"/>
                <a:cs typeface="Arial" pitchFamily="-102" charset="0"/>
              </a:rPr>
              <a:t>Mechanisms in PD:</a:t>
            </a:r>
            <a:r>
              <a:rPr lang="en-US" sz="3000" b="1" dirty="0" smtClean="0">
                <a:solidFill>
                  <a:srgbClr val="FF0000"/>
                </a:solidFill>
                <a:latin typeface="Arial" pitchFamily="-102" charset="0"/>
                <a:ea typeface="Arial" pitchFamily="-102" charset="0"/>
                <a:cs typeface="Arial" pitchFamily="-102" charset="0"/>
              </a:rPr>
              <a:t> </a:t>
            </a:r>
          </a:p>
          <a:p>
            <a:pPr algn="ctr"/>
            <a:r>
              <a:rPr lang="en-US" sz="3000" b="1" dirty="0" smtClean="0">
                <a:solidFill>
                  <a:srgbClr val="FF0000"/>
                </a:solidFill>
                <a:latin typeface="Arial" pitchFamily="-102" charset="0"/>
                <a:ea typeface="Arial" pitchFamily="-102" charset="0"/>
                <a:cs typeface="Arial" pitchFamily="-102" charset="0"/>
              </a:rPr>
              <a:t>environmental </a:t>
            </a:r>
            <a:r>
              <a:rPr lang="en-US" sz="3000" b="1" dirty="0">
                <a:solidFill>
                  <a:srgbClr val="FF0000"/>
                </a:solidFill>
                <a:latin typeface="Arial" pitchFamily="-102" charset="0"/>
                <a:ea typeface="Arial" pitchFamily="-102" charset="0"/>
                <a:cs typeface="Arial" pitchFamily="-102" charset="0"/>
              </a:rPr>
              <a:t>and genetic factors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200400" y="228600"/>
            <a:ext cx="3444875" cy="461963"/>
          </a:xfrm>
          <a:prstGeom prst="rect">
            <a:avLst/>
          </a:prstGeom>
          <a:noFill/>
          <a:ln w="9525">
            <a:noFill/>
            <a:miter lim="800000"/>
            <a:headEnd/>
            <a:tailEnd/>
          </a:ln>
        </p:spPr>
        <p:txBody>
          <a:bodyPr wrap="none">
            <a:prstTxWarp prst="textNoShape">
              <a:avLst/>
            </a:prstTxWarp>
            <a:spAutoFit/>
          </a:bodyPr>
          <a:lstStyle/>
          <a:p>
            <a:r>
              <a:rPr lang="en-US" sz="2400" b="1" dirty="0">
                <a:solidFill>
                  <a:srgbClr val="FF0000"/>
                </a:solidFill>
                <a:latin typeface="Symbol" charset="2"/>
                <a:ea typeface="Symbol" charset="2"/>
                <a:cs typeface="Symbol" charset="2"/>
              </a:rPr>
              <a:t>a</a:t>
            </a:r>
            <a:r>
              <a:rPr lang="en-US" sz="2400" b="1" dirty="0">
                <a:solidFill>
                  <a:srgbClr val="FF0000"/>
                </a:solidFill>
                <a:latin typeface="Arial" charset="0"/>
                <a:ea typeface="Arial" charset="0"/>
                <a:cs typeface="Arial" charset="0"/>
              </a:rPr>
              <a:t>-</a:t>
            </a:r>
            <a:r>
              <a:rPr lang="en-US" sz="2400" b="1" dirty="0" err="1">
                <a:solidFill>
                  <a:srgbClr val="FF0000"/>
                </a:solidFill>
                <a:latin typeface="Arial" charset="0"/>
                <a:ea typeface="Arial" charset="0"/>
                <a:cs typeface="Arial" charset="0"/>
              </a:rPr>
              <a:t>synuclein</a:t>
            </a:r>
            <a:r>
              <a:rPr lang="en-US" sz="2400" b="1" dirty="0">
                <a:solidFill>
                  <a:srgbClr val="FF0000"/>
                </a:solidFill>
                <a:latin typeface="Arial" charset="0"/>
                <a:ea typeface="Arial" charset="0"/>
                <a:cs typeface="Arial" charset="0"/>
              </a:rPr>
              <a:t> (PARK1/4)</a:t>
            </a:r>
          </a:p>
        </p:txBody>
      </p:sp>
      <p:sp>
        <p:nvSpPr>
          <p:cNvPr id="35843" name="Text Box 3"/>
          <p:cNvSpPr txBox="1">
            <a:spLocks noChangeArrowheads="1"/>
          </p:cNvSpPr>
          <p:nvPr/>
        </p:nvSpPr>
        <p:spPr bwMode="auto">
          <a:xfrm>
            <a:off x="0" y="835025"/>
            <a:ext cx="9144000" cy="5940088"/>
          </a:xfrm>
          <a:prstGeom prst="rect">
            <a:avLst/>
          </a:prstGeom>
          <a:noFill/>
          <a:ln w="9525">
            <a:noFill/>
            <a:miter lim="800000"/>
            <a:headEnd/>
            <a:tailEnd/>
          </a:ln>
        </p:spPr>
        <p:txBody>
          <a:bodyPr>
            <a:prstTxWarp prst="textNoShape">
              <a:avLst/>
            </a:prstTxWarp>
            <a:spAutoFit/>
          </a:bodyPr>
          <a:lstStyle/>
          <a:p>
            <a:r>
              <a:rPr lang="en-US" sz="2000" dirty="0">
                <a:latin typeface="Arial" charset="0"/>
                <a:ea typeface="Arial" charset="0"/>
                <a:cs typeface="Arial" charset="0"/>
              </a:rPr>
              <a:t>1-Belonging to the family of the </a:t>
            </a:r>
            <a:r>
              <a:rPr lang="en-US" sz="2000" dirty="0" err="1">
                <a:latin typeface="Arial" charset="0"/>
                <a:ea typeface="Arial" charset="0"/>
                <a:cs typeface="Arial" charset="0"/>
              </a:rPr>
              <a:t>synucleins</a:t>
            </a:r>
            <a:r>
              <a:rPr lang="en-US" sz="2000" dirty="0">
                <a:latin typeface="Arial" charset="0"/>
                <a:ea typeface="Arial" charset="0"/>
                <a:cs typeface="Arial" charset="0"/>
              </a:rPr>
              <a:t>, existing in three forms: </a:t>
            </a:r>
            <a:r>
              <a:rPr lang="en-US" sz="2000" dirty="0">
                <a:latin typeface="Symbol" charset="2"/>
                <a:ea typeface="Symbol" charset="2"/>
                <a:cs typeface="Symbol" charset="2"/>
              </a:rPr>
              <a:t>a</a:t>
            </a:r>
            <a:r>
              <a:rPr lang="en-US" sz="2000" dirty="0">
                <a:latin typeface="Arial" charset="0"/>
                <a:ea typeface="Arial" charset="0"/>
                <a:cs typeface="Arial" charset="0"/>
              </a:rPr>
              <a:t>-</a:t>
            </a:r>
            <a:r>
              <a:rPr lang="en-US" sz="2000" dirty="0" err="1">
                <a:latin typeface="Arial" charset="0"/>
                <a:ea typeface="Arial" charset="0"/>
                <a:cs typeface="Arial" charset="0"/>
              </a:rPr>
              <a:t>synuclein</a:t>
            </a:r>
            <a:r>
              <a:rPr lang="en-US" sz="2000" dirty="0">
                <a:latin typeface="Arial" charset="0"/>
                <a:ea typeface="Arial" charset="0"/>
                <a:cs typeface="Arial" charset="0"/>
              </a:rPr>
              <a:t>, </a:t>
            </a:r>
            <a:r>
              <a:rPr lang="en-US" sz="2000" dirty="0" err="1">
                <a:latin typeface="Symbol" charset="2"/>
                <a:ea typeface="Symbol" charset="2"/>
                <a:cs typeface="Symbol" charset="2"/>
              </a:rPr>
              <a:t>b</a:t>
            </a:r>
            <a:r>
              <a:rPr lang="en-US" sz="2000" dirty="0" err="1">
                <a:latin typeface="Arial" charset="0"/>
                <a:ea typeface="Arial" charset="0"/>
                <a:cs typeface="Arial" charset="0"/>
              </a:rPr>
              <a:t>-synuclein</a:t>
            </a:r>
            <a:r>
              <a:rPr lang="en-US" sz="2000" dirty="0">
                <a:latin typeface="Arial" charset="0"/>
                <a:ea typeface="Arial" charset="0"/>
                <a:cs typeface="Arial" charset="0"/>
              </a:rPr>
              <a:t> and </a:t>
            </a:r>
            <a:r>
              <a:rPr lang="en-US" sz="2000" dirty="0" err="1">
                <a:latin typeface="Symbol" charset="2"/>
                <a:ea typeface="Symbol" charset="2"/>
                <a:cs typeface="Symbol" charset="2"/>
              </a:rPr>
              <a:t>g</a:t>
            </a:r>
            <a:r>
              <a:rPr lang="en-US" sz="2000" dirty="0" err="1">
                <a:latin typeface="Arial" charset="0"/>
                <a:ea typeface="Arial" charset="0"/>
                <a:cs typeface="Arial" charset="0"/>
              </a:rPr>
              <a:t>-synuclein</a:t>
            </a:r>
            <a:r>
              <a:rPr lang="en-US" sz="2000" dirty="0">
                <a:latin typeface="Arial" charset="0"/>
                <a:ea typeface="Arial" charset="0"/>
                <a:cs typeface="Arial" charset="0"/>
              </a:rPr>
              <a:t>. Although they all </a:t>
            </a:r>
            <a:r>
              <a:rPr lang="en-US" sz="2000" dirty="0" err="1">
                <a:latin typeface="Arial" charset="0"/>
                <a:ea typeface="Arial" charset="0"/>
                <a:cs typeface="Arial" charset="0"/>
              </a:rPr>
              <a:t>colocalize</a:t>
            </a:r>
            <a:r>
              <a:rPr lang="en-US" sz="2000" dirty="0">
                <a:latin typeface="Arial" charset="0"/>
                <a:ea typeface="Arial" charset="0"/>
                <a:cs typeface="Arial" charset="0"/>
              </a:rPr>
              <a:t> in the </a:t>
            </a:r>
            <a:r>
              <a:rPr lang="en-US" sz="2000" dirty="0" err="1">
                <a:latin typeface="Arial" charset="0"/>
                <a:ea typeface="Arial" charset="0"/>
                <a:cs typeface="Arial" charset="0"/>
              </a:rPr>
              <a:t>presynaptic</a:t>
            </a:r>
            <a:r>
              <a:rPr lang="en-US" sz="2000" dirty="0">
                <a:latin typeface="Arial" charset="0"/>
                <a:ea typeface="Arial" charset="0"/>
                <a:cs typeface="Arial" charset="0"/>
              </a:rPr>
              <a:t> terminal, only </a:t>
            </a:r>
            <a:r>
              <a:rPr lang="en-US" sz="2000" dirty="0">
                <a:latin typeface="Symbol" charset="2"/>
                <a:ea typeface="Symbol" charset="2"/>
                <a:cs typeface="Symbol" charset="2"/>
              </a:rPr>
              <a:t>a</a:t>
            </a:r>
            <a:r>
              <a:rPr lang="en-US" sz="2000" dirty="0">
                <a:latin typeface="Arial" charset="0"/>
                <a:ea typeface="Arial" charset="0"/>
                <a:cs typeface="Arial" charset="0"/>
              </a:rPr>
              <a:t>-</a:t>
            </a:r>
            <a:r>
              <a:rPr lang="en-US" sz="2000" dirty="0" err="1">
                <a:latin typeface="Arial" charset="0"/>
                <a:ea typeface="Arial" charset="0"/>
                <a:cs typeface="Arial" charset="0"/>
              </a:rPr>
              <a:t>synuclein</a:t>
            </a:r>
            <a:r>
              <a:rPr lang="en-US" sz="2000" dirty="0">
                <a:latin typeface="Arial" charset="0"/>
                <a:ea typeface="Arial" charset="0"/>
                <a:cs typeface="Arial" charset="0"/>
              </a:rPr>
              <a:t> accumulates in </a:t>
            </a:r>
            <a:r>
              <a:rPr lang="en-US" sz="2000" dirty="0" err="1">
                <a:latin typeface="Arial" charset="0"/>
                <a:ea typeface="Arial" charset="0"/>
                <a:cs typeface="Arial" charset="0"/>
              </a:rPr>
              <a:t>Lewy</a:t>
            </a:r>
            <a:r>
              <a:rPr lang="en-US" sz="2000" dirty="0">
                <a:latin typeface="Arial" charset="0"/>
                <a:ea typeface="Arial" charset="0"/>
                <a:cs typeface="Arial" charset="0"/>
              </a:rPr>
              <a:t> bodies.</a:t>
            </a:r>
          </a:p>
          <a:p>
            <a:endParaRPr lang="en-US" sz="2000" dirty="0">
              <a:latin typeface="Arial" charset="0"/>
              <a:ea typeface="Arial" charset="0"/>
              <a:cs typeface="Arial" charset="0"/>
            </a:endParaRPr>
          </a:p>
          <a:p>
            <a:r>
              <a:rPr lang="en-US" sz="2000" dirty="0">
                <a:latin typeface="Arial" charset="0"/>
                <a:ea typeface="Arial" charset="0"/>
                <a:cs typeface="Arial" charset="0"/>
              </a:rPr>
              <a:t>2- </a:t>
            </a:r>
            <a:r>
              <a:rPr lang="en-US" sz="2000" dirty="0">
                <a:latin typeface="Symbol" charset="2"/>
                <a:ea typeface="Symbol" charset="2"/>
                <a:cs typeface="Symbol" charset="2"/>
              </a:rPr>
              <a:t>a</a:t>
            </a:r>
            <a:r>
              <a:rPr lang="en-US" sz="2000" dirty="0">
                <a:latin typeface="Arial" charset="0"/>
                <a:ea typeface="Arial" charset="0"/>
                <a:cs typeface="Arial" charset="0"/>
              </a:rPr>
              <a:t>-</a:t>
            </a:r>
            <a:r>
              <a:rPr lang="en-US" sz="2000" dirty="0" err="1">
                <a:latin typeface="Arial" charset="0"/>
                <a:ea typeface="Arial" charset="0"/>
                <a:cs typeface="Arial" charset="0"/>
              </a:rPr>
              <a:t>synuclein</a:t>
            </a:r>
            <a:r>
              <a:rPr lang="en-US" sz="2000" dirty="0">
                <a:latin typeface="Arial" charset="0"/>
                <a:ea typeface="Arial" charset="0"/>
                <a:cs typeface="Arial" charset="0"/>
              </a:rPr>
              <a:t> gene is expressed on chromosome 4.</a:t>
            </a:r>
          </a:p>
          <a:p>
            <a:endParaRPr lang="en-US" sz="2000" dirty="0">
              <a:latin typeface="Arial" charset="0"/>
              <a:ea typeface="Arial" charset="0"/>
              <a:cs typeface="Arial" charset="0"/>
            </a:endParaRPr>
          </a:p>
          <a:p>
            <a:r>
              <a:rPr lang="en-US" sz="2000" dirty="0">
                <a:latin typeface="Arial" charset="0"/>
                <a:ea typeface="Arial" charset="0"/>
                <a:cs typeface="Arial" charset="0"/>
              </a:rPr>
              <a:t>3-Cytosolic protein of 140 </a:t>
            </a:r>
            <a:r>
              <a:rPr lang="en-US" sz="2000" dirty="0" err="1">
                <a:latin typeface="Arial" charset="0"/>
                <a:ea typeface="Arial" charset="0"/>
                <a:cs typeface="Arial" charset="0"/>
              </a:rPr>
              <a:t>aa</a:t>
            </a:r>
            <a:r>
              <a:rPr lang="en-US" sz="2000" dirty="0">
                <a:latin typeface="Arial" charset="0"/>
                <a:ea typeface="Arial" charset="0"/>
                <a:cs typeface="Arial" charset="0"/>
              </a:rPr>
              <a:t>, approximate molecular weight 14.5 </a:t>
            </a:r>
            <a:r>
              <a:rPr lang="en-US" sz="2000" dirty="0" err="1">
                <a:latin typeface="Arial" charset="0"/>
                <a:ea typeface="Arial" charset="0"/>
                <a:cs typeface="Arial" charset="0"/>
              </a:rPr>
              <a:t>kDa</a:t>
            </a:r>
            <a:r>
              <a:rPr lang="en-US" sz="2000" dirty="0">
                <a:latin typeface="Arial" charset="0"/>
                <a:ea typeface="Arial" charset="0"/>
                <a:cs typeface="Arial" charset="0"/>
              </a:rPr>
              <a:t>.</a:t>
            </a:r>
          </a:p>
          <a:p>
            <a:endParaRPr lang="en-US" sz="2000" dirty="0">
              <a:latin typeface="Arial" charset="0"/>
              <a:ea typeface="Arial" charset="0"/>
              <a:cs typeface="Arial" charset="0"/>
            </a:endParaRPr>
          </a:p>
          <a:p>
            <a:r>
              <a:rPr lang="en-US" sz="2000" dirty="0">
                <a:latin typeface="Arial" charset="0"/>
                <a:ea typeface="Arial" charset="0"/>
                <a:cs typeface="Arial" charset="0"/>
              </a:rPr>
              <a:t>4-Mostly expressed at a neuronal level, in </a:t>
            </a:r>
            <a:r>
              <a:rPr lang="en-US" sz="2000" dirty="0" err="1">
                <a:latin typeface="Arial" charset="0"/>
                <a:ea typeface="Arial" charset="0"/>
                <a:cs typeface="Arial" charset="0"/>
              </a:rPr>
              <a:t>presynaptic</a:t>
            </a:r>
            <a:r>
              <a:rPr lang="en-US" sz="2000" dirty="0">
                <a:latin typeface="Arial" charset="0"/>
                <a:ea typeface="Arial" charset="0"/>
                <a:cs typeface="Arial" charset="0"/>
              </a:rPr>
              <a:t> terminals.</a:t>
            </a:r>
          </a:p>
          <a:p>
            <a:endParaRPr lang="en-US" sz="2000" dirty="0">
              <a:latin typeface="Arial" charset="0"/>
              <a:ea typeface="Arial" charset="0"/>
              <a:cs typeface="Arial" charset="0"/>
            </a:endParaRPr>
          </a:p>
          <a:p>
            <a:r>
              <a:rPr lang="en-US" sz="2000" b="1" dirty="0">
                <a:latin typeface="Arial" charset="0"/>
                <a:ea typeface="Arial" charset="0"/>
                <a:cs typeface="Arial" charset="0"/>
              </a:rPr>
              <a:t>5-It is degraded through the</a:t>
            </a:r>
            <a:r>
              <a:rPr lang="en-US" sz="2000" b="1" dirty="0" smtClean="0">
                <a:latin typeface="Arial" charset="0"/>
                <a:ea typeface="Arial" charset="0"/>
                <a:cs typeface="Arial" charset="0"/>
              </a:rPr>
              <a:t> UPP and </a:t>
            </a:r>
            <a:r>
              <a:rPr lang="en-US" sz="2000" b="1" dirty="0" err="1" smtClean="0">
                <a:latin typeface="Arial" charset="0"/>
                <a:ea typeface="Arial" charset="0"/>
                <a:cs typeface="Arial" charset="0"/>
              </a:rPr>
              <a:t>autophagy</a:t>
            </a:r>
            <a:r>
              <a:rPr lang="en-US" sz="2000" b="1" dirty="0" smtClean="0">
                <a:latin typeface="Arial" charset="0"/>
                <a:ea typeface="Arial" charset="0"/>
                <a:cs typeface="Arial" charset="0"/>
              </a:rPr>
              <a:t>.</a:t>
            </a:r>
            <a:endParaRPr lang="en-US" sz="2000" dirty="0">
              <a:latin typeface="Arial" charset="0"/>
              <a:ea typeface="Arial" charset="0"/>
              <a:cs typeface="Arial" charset="0"/>
            </a:endParaRPr>
          </a:p>
          <a:p>
            <a:endParaRPr lang="en-US" sz="2000" dirty="0">
              <a:latin typeface="Arial" charset="0"/>
              <a:ea typeface="Arial" charset="0"/>
              <a:cs typeface="Arial" charset="0"/>
            </a:endParaRPr>
          </a:p>
          <a:p>
            <a:r>
              <a:rPr lang="en-US" sz="2000" b="1" dirty="0">
                <a:latin typeface="Arial" charset="0"/>
                <a:ea typeface="Arial" charset="0"/>
                <a:cs typeface="Arial" charset="0"/>
              </a:rPr>
              <a:t>6-It exists in 2 different conformations </a:t>
            </a:r>
            <a:r>
              <a:rPr lang="en-US" sz="2000" dirty="0">
                <a:latin typeface="Symbol" charset="2"/>
                <a:ea typeface="Symbol" charset="2"/>
                <a:cs typeface="Symbol" charset="2"/>
              </a:rPr>
              <a:t>a</a:t>
            </a:r>
            <a:r>
              <a:rPr lang="en-US" sz="2000" b="1" dirty="0">
                <a:latin typeface="Arial" charset="0"/>
                <a:ea typeface="Arial" charset="0"/>
                <a:cs typeface="Arial" charset="0"/>
              </a:rPr>
              <a:t>-helix and </a:t>
            </a:r>
            <a:r>
              <a:rPr lang="en-US" sz="2000" dirty="0" err="1">
                <a:latin typeface="Symbol" charset="2"/>
                <a:ea typeface="Symbol" charset="2"/>
                <a:cs typeface="Symbol" charset="2"/>
              </a:rPr>
              <a:t>b</a:t>
            </a:r>
            <a:r>
              <a:rPr lang="en-US" sz="2000" b="1" dirty="0">
                <a:latin typeface="Arial" charset="0"/>
                <a:ea typeface="Arial" charset="0"/>
                <a:cs typeface="Arial" charset="0"/>
              </a:rPr>
              <a:t>-sheet.</a:t>
            </a:r>
          </a:p>
          <a:p>
            <a:endParaRPr lang="en-US" sz="2000" dirty="0">
              <a:latin typeface="Arial" charset="0"/>
              <a:ea typeface="Arial" charset="0"/>
              <a:cs typeface="Arial" charset="0"/>
            </a:endParaRPr>
          </a:p>
          <a:p>
            <a:r>
              <a:rPr lang="en-US" sz="2000" dirty="0">
                <a:latin typeface="Arial" charset="0"/>
                <a:ea typeface="Arial" charset="0"/>
                <a:cs typeface="Arial" charset="0"/>
              </a:rPr>
              <a:t>7-Its function is still unknown. Probably involved in </a:t>
            </a:r>
            <a:r>
              <a:rPr lang="en-US" sz="2000" dirty="0" err="1">
                <a:latin typeface="Arial" charset="0"/>
                <a:ea typeface="Arial" charset="0"/>
                <a:cs typeface="Arial" charset="0"/>
              </a:rPr>
              <a:t>neurites</a:t>
            </a:r>
            <a:r>
              <a:rPr lang="en-US" sz="2000" dirty="0">
                <a:latin typeface="Arial" charset="0"/>
                <a:ea typeface="Arial" charset="0"/>
                <a:cs typeface="Arial" charset="0"/>
              </a:rPr>
              <a:t> development and in </a:t>
            </a:r>
            <a:r>
              <a:rPr lang="en-US" sz="2000" dirty="0" err="1">
                <a:latin typeface="Arial" charset="0"/>
                <a:ea typeface="Arial" charset="0"/>
                <a:cs typeface="Arial" charset="0"/>
              </a:rPr>
              <a:t>dopaminergic</a:t>
            </a:r>
            <a:r>
              <a:rPr lang="en-US" sz="2000" dirty="0">
                <a:latin typeface="Arial" charset="0"/>
                <a:ea typeface="Arial" charset="0"/>
                <a:cs typeface="Arial" charset="0"/>
              </a:rPr>
              <a:t> signaling.</a:t>
            </a:r>
          </a:p>
          <a:p>
            <a:endParaRPr lang="en-US" sz="2000" dirty="0">
              <a:latin typeface="Arial" charset="0"/>
              <a:ea typeface="Arial" charset="0"/>
              <a:cs typeface="Arial" charset="0"/>
            </a:endParaRPr>
          </a:p>
          <a:p>
            <a:r>
              <a:rPr lang="en-US" sz="2000" dirty="0">
                <a:latin typeface="Arial" charset="0"/>
                <a:ea typeface="Arial" charset="0"/>
                <a:cs typeface="Arial" charset="0"/>
              </a:rPr>
              <a:t>8-Two mutations account for inherited forms of </a:t>
            </a:r>
            <a:r>
              <a:rPr lang="en-US" sz="2000" dirty="0" err="1">
                <a:latin typeface="Arial" charset="0"/>
                <a:ea typeface="Arial" charset="0"/>
                <a:cs typeface="Arial" charset="0"/>
              </a:rPr>
              <a:t>autosomal</a:t>
            </a:r>
            <a:r>
              <a:rPr lang="en-US" sz="2000" dirty="0">
                <a:latin typeface="Arial" charset="0"/>
                <a:ea typeface="Arial" charset="0"/>
                <a:cs typeface="Arial" charset="0"/>
              </a:rPr>
              <a:t> dominant </a:t>
            </a:r>
          </a:p>
          <a:p>
            <a:r>
              <a:rPr lang="en-US" sz="2000" dirty="0">
                <a:latin typeface="Arial" charset="0"/>
                <a:ea typeface="Arial" charset="0"/>
                <a:cs typeface="Arial" charset="0"/>
              </a:rPr>
              <a:t>PD (A53T; A30P).</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304800" y="2128838"/>
          <a:ext cx="8648700" cy="247650"/>
        </p:xfrm>
        <a:graphic>
          <a:graphicData uri="http://schemas.openxmlformats.org/presentationml/2006/ole">
            <p:oleObj spid="_x0000_s73730" name="Document" r:id="rId3" imgW="6172200" imgH="176784" progId="Word.Document.8">
              <p:embed/>
            </p:oleObj>
          </a:graphicData>
        </a:graphic>
      </p:graphicFrame>
      <p:sp>
        <p:nvSpPr>
          <p:cNvPr id="36868" name="Text Box 3"/>
          <p:cNvSpPr txBox="1">
            <a:spLocks noChangeArrowheads="1"/>
          </p:cNvSpPr>
          <p:nvPr/>
        </p:nvSpPr>
        <p:spPr bwMode="auto">
          <a:xfrm>
            <a:off x="1089025" y="2201863"/>
            <a:ext cx="184150" cy="457200"/>
          </a:xfrm>
          <a:prstGeom prst="rect">
            <a:avLst/>
          </a:prstGeom>
          <a:noFill/>
          <a:ln w="9525">
            <a:noFill/>
            <a:miter lim="800000"/>
            <a:headEnd/>
            <a:tailEnd/>
          </a:ln>
        </p:spPr>
        <p:txBody>
          <a:bodyPr>
            <a:prstTxWarp prst="textNoShape">
              <a:avLst/>
            </a:prstTxWarp>
            <a:spAutoFit/>
          </a:bodyPr>
          <a:lstStyle/>
          <a:p>
            <a:pPr>
              <a:spcBef>
                <a:spcPct val="50000"/>
              </a:spcBef>
            </a:pPr>
            <a:endParaRPr lang="en-US">
              <a:latin typeface="Arial" charset="0"/>
              <a:ea typeface="Arial" charset="0"/>
              <a:cs typeface="Arial" charset="0"/>
            </a:endParaRPr>
          </a:p>
        </p:txBody>
      </p:sp>
      <p:sp>
        <p:nvSpPr>
          <p:cNvPr id="36869" name="Text Box 4"/>
          <p:cNvSpPr txBox="1">
            <a:spLocks noChangeArrowheads="1"/>
          </p:cNvSpPr>
          <p:nvPr/>
        </p:nvSpPr>
        <p:spPr bwMode="auto">
          <a:xfrm>
            <a:off x="3516313" y="76200"/>
            <a:ext cx="2473325" cy="584200"/>
          </a:xfrm>
          <a:prstGeom prst="rect">
            <a:avLst/>
          </a:prstGeom>
          <a:noFill/>
          <a:ln w="9525">
            <a:noFill/>
            <a:miter lim="800000"/>
            <a:headEnd/>
            <a:tailEnd/>
          </a:ln>
        </p:spPr>
        <p:txBody>
          <a:bodyPr wrap="none">
            <a:prstTxWarp prst="textNoShape">
              <a:avLst/>
            </a:prstTxWarp>
            <a:spAutoFit/>
          </a:bodyPr>
          <a:lstStyle/>
          <a:p>
            <a:r>
              <a:rPr lang="en-US" sz="3200" b="1">
                <a:solidFill>
                  <a:srgbClr val="FF0000"/>
                </a:solidFill>
                <a:latin typeface="Symbol" charset="2"/>
                <a:ea typeface="Symbol" charset="2"/>
                <a:cs typeface="Symbol" charset="2"/>
              </a:rPr>
              <a:t>a</a:t>
            </a:r>
            <a:r>
              <a:rPr lang="en-US" sz="3200" b="1">
                <a:solidFill>
                  <a:srgbClr val="FF0000"/>
                </a:solidFill>
                <a:latin typeface="Arial" charset="0"/>
                <a:ea typeface="Arial" charset="0"/>
                <a:cs typeface="Arial" charset="0"/>
              </a:rPr>
              <a:t>-synuclein</a:t>
            </a:r>
          </a:p>
        </p:txBody>
      </p:sp>
      <p:grpSp>
        <p:nvGrpSpPr>
          <p:cNvPr id="2" name="Group 9"/>
          <p:cNvGrpSpPr>
            <a:grpSpLocks/>
          </p:cNvGrpSpPr>
          <p:nvPr/>
        </p:nvGrpSpPr>
        <p:grpSpPr bwMode="auto">
          <a:xfrm>
            <a:off x="1484313" y="2743200"/>
            <a:ext cx="6173787" cy="1936750"/>
            <a:chOff x="935" y="2668"/>
            <a:chExt cx="3889" cy="1220"/>
          </a:xfrm>
        </p:grpSpPr>
        <p:grpSp>
          <p:nvGrpSpPr>
            <p:cNvPr id="3" name="Group 10"/>
            <p:cNvGrpSpPr>
              <a:grpSpLocks/>
            </p:cNvGrpSpPr>
            <p:nvPr/>
          </p:nvGrpSpPr>
          <p:grpSpPr bwMode="auto">
            <a:xfrm>
              <a:off x="935" y="2668"/>
              <a:ext cx="3889" cy="1220"/>
              <a:chOff x="935" y="2668"/>
              <a:chExt cx="3889" cy="1220"/>
            </a:xfrm>
          </p:grpSpPr>
          <p:graphicFrame>
            <p:nvGraphicFramePr>
              <p:cNvPr id="36867" name="Object 3"/>
              <p:cNvGraphicFramePr>
                <a:graphicFrameLocks noChangeAspect="1"/>
              </p:cNvGraphicFramePr>
              <p:nvPr/>
            </p:nvGraphicFramePr>
            <p:xfrm>
              <a:off x="935" y="2832"/>
              <a:ext cx="3889" cy="1056"/>
            </p:xfrm>
            <a:graphic>
              <a:graphicData uri="http://schemas.openxmlformats.org/presentationml/2006/ole">
                <p:oleObj spid="_x0000_s73731" name="Document" r:id="rId4" imgW="6172200" imgH="1676400" progId="Word.Document.8">
                  <p:embed/>
                </p:oleObj>
              </a:graphicData>
            </a:graphic>
          </p:graphicFrame>
          <p:sp>
            <p:nvSpPr>
              <p:cNvPr id="36881" name="Text Box 12"/>
              <p:cNvSpPr txBox="1">
                <a:spLocks noChangeArrowheads="1"/>
              </p:cNvSpPr>
              <p:nvPr/>
            </p:nvSpPr>
            <p:spPr bwMode="auto">
              <a:xfrm>
                <a:off x="3562" y="2668"/>
                <a:ext cx="437" cy="213"/>
              </a:xfrm>
              <a:prstGeom prst="rect">
                <a:avLst/>
              </a:prstGeom>
              <a:noFill/>
              <a:ln w="9525">
                <a:noFill/>
                <a:miter lim="800000"/>
                <a:headEnd/>
                <a:tailEnd/>
              </a:ln>
            </p:spPr>
            <p:txBody>
              <a:bodyPr wrap="none">
                <a:prstTxWarp prst="textNoShape">
                  <a:avLst/>
                </a:prstTxWarp>
                <a:spAutoFit/>
              </a:bodyPr>
              <a:lstStyle/>
              <a:p>
                <a:r>
                  <a:rPr lang="en-US" sz="1600" b="1" dirty="0" smtClean="0">
                    <a:solidFill>
                      <a:srgbClr val="DD3519"/>
                    </a:solidFill>
                    <a:latin typeface="Arial" charset="0"/>
                    <a:ea typeface="Arial" charset="0"/>
                    <a:cs typeface="Arial" charset="0"/>
                  </a:rPr>
                  <a:t>A30P</a:t>
                </a:r>
                <a:endParaRPr lang="en-US" sz="1600" b="1" dirty="0">
                  <a:solidFill>
                    <a:srgbClr val="DD3519"/>
                  </a:solidFill>
                  <a:latin typeface="Arial" charset="0"/>
                  <a:ea typeface="Arial" charset="0"/>
                  <a:cs typeface="Arial" charset="0"/>
                </a:endParaRPr>
              </a:p>
            </p:txBody>
          </p:sp>
          <p:sp>
            <p:nvSpPr>
              <p:cNvPr id="36882" name="Text Box 13"/>
              <p:cNvSpPr txBox="1">
                <a:spLocks noChangeArrowheads="1"/>
              </p:cNvSpPr>
              <p:nvPr/>
            </p:nvSpPr>
            <p:spPr bwMode="auto">
              <a:xfrm>
                <a:off x="2112" y="2956"/>
                <a:ext cx="432" cy="213"/>
              </a:xfrm>
              <a:prstGeom prst="rect">
                <a:avLst/>
              </a:prstGeom>
              <a:noFill/>
              <a:ln w="9525">
                <a:noFill/>
                <a:miter lim="800000"/>
                <a:headEnd/>
                <a:tailEnd/>
              </a:ln>
            </p:spPr>
            <p:txBody>
              <a:bodyPr wrap="none">
                <a:prstTxWarp prst="textNoShape">
                  <a:avLst/>
                </a:prstTxWarp>
                <a:spAutoFit/>
              </a:bodyPr>
              <a:lstStyle/>
              <a:p>
                <a:r>
                  <a:rPr lang="en-US" sz="1600" b="1" dirty="0" smtClean="0">
                    <a:solidFill>
                      <a:srgbClr val="DD3519"/>
                    </a:solidFill>
                    <a:latin typeface="Arial" charset="0"/>
                    <a:ea typeface="Arial" charset="0"/>
                    <a:cs typeface="Arial" charset="0"/>
                  </a:rPr>
                  <a:t>A53T</a:t>
                </a:r>
                <a:endParaRPr lang="en-US" sz="1600" b="1" dirty="0">
                  <a:solidFill>
                    <a:srgbClr val="DD3519"/>
                  </a:solidFill>
                  <a:latin typeface="Arial" charset="0"/>
                  <a:ea typeface="Arial" charset="0"/>
                  <a:cs typeface="Arial" charset="0"/>
                </a:endParaRPr>
              </a:p>
            </p:txBody>
          </p:sp>
        </p:grpSp>
        <p:sp>
          <p:nvSpPr>
            <p:cNvPr id="36876" name="Line 14"/>
            <p:cNvSpPr>
              <a:spLocks noChangeShapeType="1"/>
            </p:cNvSpPr>
            <p:nvPr/>
          </p:nvSpPr>
          <p:spPr bwMode="auto">
            <a:xfrm>
              <a:off x="2880" y="2976"/>
              <a:ext cx="624"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877" name="Line 15"/>
            <p:cNvSpPr>
              <a:spLocks noChangeShapeType="1"/>
            </p:cNvSpPr>
            <p:nvPr/>
          </p:nvSpPr>
          <p:spPr bwMode="auto">
            <a:xfrm>
              <a:off x="3888" y="2976"/>
              <a:ext cx="624"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878" name="Line 16"/>
            <p:cNvSpPr>
              <a:spLocks noChangeShapeType="1"/>
            </p:cNvSpPr>
            <p:nvPr/>
          </p:nvSpPr>
          <p:spPr bwMode="auto">
            <a:xfrm>
              <a:off x="1200" y="3264"/>
              <a:ext cx="624"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879" name="Line 17"/>
            <p:cNvSpPr>
              <a:spLocks noChangeShapeType="1"/>
            </p:cNvSpPr>
            <p:nvPr/>
          </p:nvSpPr>
          <p:spPr bwMode="auto">
            <a:xfrm>
              <a:off x="2592" y="3264"/>
              <a:ext cx="624"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6880" name="Line 18"/>
            <p:cNvSpPr>
              <a:spLocks noChangeShapeType="1"/>
            </p:cNvSpPr>
            <p:nvPr/>
          </p:nvSpPr>
          <p:spPr bwMode="auto">
            <a:xfrm>
              <a:off x="1920" y="2976"/>
              <a:ext cx="624"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sp>
        <p:nvSpPr>
          <p:cNvPr id="36872" name="Text Box 19"/>
          <p:cNvSpPr txBox="1">
            <a:spLocks noChangeArrowheads="1"/>
          </p:cNvSpPr>
          <p:nvPr/>
        </p:nvSpPr>
        <p:spPr bwMode="auto">
          <a:xfrm>
            <a:off x="152400" y="4953000"/>
            <a:ext cx="8778875" cy="1739900"/>
          </a:xfrm>
          <a:prstGeom prst="rect">
            <a:avLst/>
          </a:prstGeom>
          <a:noFill/>
          <a:ln w="9525">
            <a:noFill/>
            <a:miter lim="800000"/>
            <a:headEnd/>
            <a:tailEnd/>
          </a:ln>
        </p:spPr>
        <p:txBody>
          <a:bodyPr>
            <a:prstTxWarp prst="textNoShape">
              <a:avLst/>
            </a:prstTxWarp>
            <a:spAutoFit/>
          </a:bodyPr>
          <a:lstStyle/>
          <a:p>
            <a:r>
              <a:rPr lang="en-US" sz="1800">
                <a:latin typeface="Arial" charset="0"/>
                <a:ea typeface="Arial" charset="0"/>
                <a:cs typeface="Arial" charset="0"/>
              </a:rPr>
              <a:t>In the N-terminal region  there are 5-6 imperfect repeats (EKTKEGV). </a:t>
            </a:r>
            <a:r>
              <a:rPr lang="en-US" sz="1800" b="1">
                <a:latin typeface="Arial" charset="0"/>
                <a:ea typeface="Arial" charset="0"/>
                <a:cs typeface="Arial" charset="0"/>
              </a:rPr>
              <a:t>This region acquires </a:t>
            </a:r>
            <a:r>
              <a:rPr lang="en-US" sz="1800" b="1">
                <a:latin typeface="Symbol" charset="2"/>
                <a:ea typeface="Symbol" charset="2"/>
                <a:cs typeface="Symbol" charset="2"/>
              </a:rPr>
              <a:t>a</a:t>
            </a:r>
            <a:r>
              <a:rPr lang="en-US" sz="1800" b="1">
                <a:latin typeface="Arial" charset="0"/>
                <a:ea typeface="Arial" charset="0"/>
                <a:cs typeface="Arial" charset="0"/>
              </a:rPr>
              <a:t>-helical secondary structure upon binding to membrane lipids</a:t>
            </a:r>
            <a:r>
              <a:rPr lang="en-US" sz="1800">
                <a:latin typeface="Arial" charset="0"/>
                <a:ea typeface="Arial" charset="0"/>
                <a:cs typeface="Arial" charset="0"/>
              </a:rPr>
              <a:t>, whereas the C-terminal region is highly flexible (Eliezer, 2001).</a:t>
            </a:r>
          </a:p>
          <a:p>
            <a:endParaRPr lang="en-US" sz="1800">
              <a:latin typeface="Arial" charset="0"/>
              <a:ea typeface="Arial" charset="0"/>
              <a:cs typeface="Arial" charset="0"/>
            </a:endParaRPr>
          </a:p>
          <a:p>
            <a:r>
              <a:rPr lang="en-US" sz="1800">
                <a:latin typeface="Arial" charset="0"/>
                <a:ea typeface="Arial" charset="0"/>
                <a:cs typeface="Arial" charset="0"/>
              </a:rPr>
              <a:t>NAC=non amyloid component, in this hydrophobic region are aa crucial for </a:t>
            </a:r>
            <a:r>
              <a:rPr lang="en-US" sz="1800">
                <a:latin typeface="Symbol" charset="2"/>
                <a:ea typeface="Symbol" charset="2"/>
                <a:cs typeface="Symbol" charset="2"/>
              </a:rPr>
              <a:t>a</a:t>
            </a:r>
            <a:r>
              <a:rPr lang="en-US" sz="1800">
                <a:latin typeface="Arial" charset="0"/>
                <a:ea typeface="Arial" charset="0"/>
                <a:cs typeface="Arial" charset="0"/>
              </a:rPr>
              <a:t>-synuclein aggregation.</a:t>
            </a:r>
          </a:p>
        </p:txBody>
      </p:sp>
      <p:pic>
        <p:nvPicPr>
          <p:cNvPr id="36873" name="Picture 20"/>
          <p:cNvPicPr>
            <a:picLocks noChangeAspect="1" noChangeArrowheads="1"/>
          </p:cNvPicPr>
          <p:nvPr/>
        </p:nvPicPr>
        <p:blipFill>
          <a:blip r:embed="rId5"/>
          <a:srcRect/>
          <a:stretch>
            <a:fillRect/>
          </a:stretch>
        </p:blipFill>
        <p:spPr bwMode="auto">
          <a:xfrm>
            <a:off x="5943600" y="6592913"/>
            <a:ext cx="3124200" cy="200025"/>
          </a:xfrm>
          <a:prstGeom prst="rect">
            <a:avLst/>
          </a:prstGeom>
          <a:noFill/>
          <a:ln w="9525">
            <a:noFill/>
            <a:miter lim="800000"/>
            <a:headEnd/>
            <a:tailEnd/>
          </a:ln>
        </p:spPr>
      </p:pic>
      <p:sp>
        <p:nvSpPr>
          <p:cNvPr id="36874" name="Text Box 21"/>
          <p:cNvSpPr txBox="1">
            <a:spLocks noChangeArrowheads="1"/>
          </p:cNvSpPr>
          <p:nvPr/>
        </p:nvSpPr>
        <p:spPr bwMode="auto">
          <a:xfrm>
            <a:off x="4813300" y="6537350"/>
            <a:ext cx="1225550" cy="307975"/>
          </a:xfrm>
          <a:prstGeom prst="rect">
            <a:avLst/>
          </a:prstGeom>
          <a:noFill/>
          <a:ln w="9525">
            <a:noFill/>
            <a:miter lim="800000"/>
            <a:headEnd/>
            <a:tailEnd/>
          </a:ln>
        </p:spPr>
        <p:txBody>
          <a:bodyPr wrap="none">
            <a:prstTxWarp prst="textNoShape">
              <a:avLst/>
            </a:prstTxWarp>
            <a:spAutoFit/>
          </a:bodyPr>
          <a:lstStyle/>
          <a:p>
            <a:r>
              <a:rPr lang="en-US" sz="1400" b="1" i="1">
                <a:latin typeface="Arial" charset="0"/>
                <a:ea typeface="Arial" charset="0"/>
                <a:cs typeface="Arial" charset="0"/>
              </a:rPr>
              <a:t>Kahle et al.,</a:t>
            </a:r>
          </a:p>
        </p:txBody>
      </p:sp>
      <p:grpSp>
        <p:nvGrpSpPr>
          <p:cNvPr id="4" name="Group 23"/>
          <p:cNvGrpSpPr/>
          <p:nvPr/>
        </p:nvGrpSpPr>
        <p:grpSpPr>
          <a:xfrm>
            <a:off x="609600" y="809002"/>
            <a:ext cx="7772400" cy="1665288"/>
            <a:chOff x="609600" y="809002"/>
            <a:chExt cx="7772400" cy="1665288"/>
          </a:xfrm>
        </p:grpSpPr>
        <p:grpSp>
          <p:nvGrpSpPr>
            <p:cNvPr id="5" name="Group 5"/>
            <p:cNvGrpSpPr>
              <a:grpSpLocks/>
            </p:cNvGrpSpPr>
            <p:nvPr/>
          </p:nvGrpSpPr>
          <p:grpSpPr bwMode="auto">
            <a:xfrm>
              <a:off x="609600" y="809002"/>
              <a:ext cx="7772400" cy="1665288"/>
              <a:chOff x="384" y="528"/>
              <a:chExt cx="4896" cy="1049"/>
            </a:xfrm>
          </p:grpSpPr>
          <p:pic>
            <p:nvPicPr>
              <p:cNvPr id="36883" name="Picture 6"/>
              <p:cNvPicPr>
                <a:picLocks noChangeAspect="1" noChangeArrowheads="1"/>
              </p:cNvPicPr>
              <p:nvPr/>
            </p:nvPicPr>
            <p:blipFill>
              <a:blip r:embed="rId6"/>
              <a:srcRect/>
              <a:stretch>
                <a:fillRect/>
              </a:stretch>
            </p:blipFill>
            <p:spPr bwMode="auto">
              <a:xfrm>
                <a:off x="384" y="528"/>
                <a:ext cx="4896" cy="864"/>
              </a:xfrm>
              <a:prstGeom prst="rect">
                <a:avLst/>
              </a:prstGeom>
              <a:noFill/>
              <a:ln w="9525">
                <a:noFill/>
                <a:miter lim="800000"/>
                <a:headEnd/>
                <a:tailEnd/>
              </a:ln>
            </p:spPr>
          </p:pic>
          <p:sp>
            <p:nvSpPr>
              <p:cNvPr id="36884" name="Text Box 7"/>
              <p:cNvSpPr txBox="1">
                <a:spLocks noChangeArrowheads="1"/>
              </p:cNvSpPr>
              <p:nvPr/>
            </p:nvSpPr>
            <p:spPr bwMode="auto">
              <a:xfrm>
                <a:off x="1200" y="1344"/>
                <a:ext cx="477" cy="233"/>
              </a:xfrm>
              <a:prstGeom prst="rect">
                <a:avLst/>
              </a:prstGeom>
              <a:noFill/>
              <a:ln w="9525">
                <a:noFill/>
                <a:miter lim="800000"/>
                <a:headEnd/>
                <a:tailEnd/>
              </a:ln>
            </p:spPr>
            <p:txBody>
              <a:bodyPr wrap="none">
                <a:prstTxWarp prst="textNoShape">
                  <a:avLst/>
                </a:prstTxWarp>
                <a:spAutoFit/>
              </a:bodyPr>
              <a:lstStyle/>
              <a:p>
                <a:r>
                  <a:rPr lang="en-US" b="1" dirty="0" smtClean="0">
                    <a:latin typeface="Arial" charset="0"/>
                    <a:ea typeface="Arial" charset="0"/>
                    <a:cs typeface="Arial" charset="0"/>
                  </a:rPr>
                  <a:t>A30P</a:t>
                </a:r>
                <a:endParaRPr lang="en-US" b="1" dirty="0">
                  <a:latin typeface="Arial" charset="0"/>
                  <a:ea typeface="Arial" charset="0"/>
                  <a:cs typeface="Arial" charset="0"/>
                </a:endParaRPr>
              </a:p>
            </p:txBody>
          </p:sp>
          <p:sp>
            <p:nvSpPr>
              <p:cNvPr id="36885" name="Text Box 8"/>
              <p:cNvSpPr txBox="1">
                <a:spLocks noChangeArrowheads="1"/>
              </p:cNvSpPr>
              <p:nvPr/>
            </p:nvSpPr>
            <p:spPr bwMode="auto">
              <a:xfrm>
                <a:off x="1920" y="1344"/>
                <a:ext cx="472" cy="233"/>
              </a:xfrm>
              <a:prstGeom prst="rect">
                <a:avLst/>
              </a:prstGeom>
              <a:noFill/>
              <a:ln w="9525">
                <a:noFill/>
                <a:miter lim="800000"/>
                <a:headEnd/>
                <a:tailEnd/>
              </a:ln>
            </p:spPr>
            <p:txBody>
              <a:bodyPr wrap="none">
                <a:prstTxWarp prst="textNoShape">
                  <a:avLst/>
                </a:prstTxWarp>
                <a:spAutoFit/>
              </a:bodyPr>
              <a:lstStyle/>
              <a:p>
                <a:r>
                  <a:rPr lang="en-US" b="1" dirty="0" smtClean="0">
                    <a:latin typeface="Arial" charset="0"/>
                    <a:ea typeface="Arial" charset="0"/>
                    <a:cs typeface="Arial" charset="0"/>
                  </a:rPr>
                  <a:t>A53T</a:t>
                </a:r>
                <a:endParaRPr lang="en-US" b="1" dirty="0">
                  <a:latin typeface="Arial" charset="0"/>
                  <a:ea typeface="Arial" charset="0"/>
                  <a:cs typeface="Arial" charset="0"/>
                </a:endParaRPr>
              </a:p>
            </p:txBody>
          </p:sp>
        </p:grpSp>
        <p:sp>
          <p:nvSpPr>
            <p:cNvPr id="22" name="TextBox 21"/>
            <p:cNvSpPr txBox="1"/>
            <p:nvPr/>
          </p:nvSpPr>
          <p:spPr>
            <a:xfrm>
              <a:off x="3954222" y="1197142"/>
              <a:ext cx="543914" cy="307777"/>
            </a:xfrm>
            <a:prstGeom prst="rect">
              <a:avLst/>
            </a:prstGeom>
            <a:noFill/>
          </p:spPr>
          <p:txBody>
            <a:bodyPr wrap="none" rtlCol="0">
              <a:spAutoFit/>
            </a:bodyPr>
            <a:lstStyle/>
            <a:p>
              <a:r>
                <a:rPr lang="en-US" sz="1400" b="1" dirty="0" smtClean="0">
                  <a:solidFill>
                    <a:srgbClr val="000090"/>
                  </a:solidFill>
                </a:rPr>
                <a:t>aa90</a:t>
              </a:r>
              <a:endParaRPr lang="en-US" sz="1400" b="1" dirty="0">
                <a:solidFill>
                  <a:srgbClr val="000090"/>
                </a:solidFill>
              </a:endParaRPr>
            </a:p>
          </p:txBody>
        </p:sp>
        <p:sp>
          <p:nvSpPr>
            <p:cNvPr id="23" name="TextBox 22"/>
            <p:cNvSpPr txBox="1"/>
            <p:nvPr/>
          </p:nvSpPr>
          <p:spPr>
            <a:xfrm>
              <a:off x="5650188" y="1179475"/>
              <a:ext cx="675498" cy="307777"/>
            </a:xfrm>
            <a:prstGeom prst="rect">
              <a:avLst/>
            </a:prstGeom>
            <a:noFill/>
          </p:spPr>
          <p:txBody>
            <a:bodyPr wrap="none" rtlCol="0">
              <a:spAutoFit/>
            </a:bodyPr>
            <a:lstStyle/>
            <a:p>
              <a:r>
                <a:rPr lang="en-US" sz="1400" b="1" dirty="0" err="1" smtClean="0">
                  <a:solidFill>
                    <a:srgbClr val="000090"/>
                  </a:solidFill>
                </a:rPr>
                <a:t>aa</a:t>
              </a:r>
              <a:r>
                <a:rPr lang="en-US" sz="1400" b="1" dirty="0" smtClean="0">
                  <a:solidFill>
                    <a:srgbClr val="000090"/>
                  </a:solidFill>
                </a:rPr>
                <a:t> 121</a:t>
              </a:r>
              <a:endParaRPr lang="en-US" sz="1400" b="1" dirty="0">
                <a:solidFill>
                  <a:srgbClr val="000090"/>
                </a:solidFill>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1415</TotalTime>
  <Words>1490</Words>
  <Application>Microsoft Macintosh PowerPoint</Application>
  <PresentationFormat>On-screen Show (4:3)</PresentationFormat>
  <Paragraphs>159</Paragraphs>
  <Slides>33</Slides>
  <Notes>0</Notes>
  <HiddenSlides>0</HiddenSlides>
  <MMClips>0</MMClips>
  <ScaleCrop>false</ScaleCrop>
  <HeadingPairs>
    <vt:vector size="6" baseType="variant">
      <vt:variant>
        <vt:lpstr>Design Template</vt:lpstr>
      </vt:variant>
      <vt:variant>
        <vt:i4>1</vt:i4>
      </vt:variant>
      <vt:variant>
        <vt:lpstr>Embedded OLE Servers</vt:lpstr>
      </vt:variant>
      <vt:variant>
        <vt:i4>2</vt:i4>
      </vt:variant>
      <vt:variant>
        <vt:lpstr>Slide Titles</vt:lpstr>
      </vt:variant>
      <vt:variant>
        <vt:i4>33</vt:i4>
      </vt:variant>
    </vt:vector>
  </HeadingPairs>
  <TitlesOfParts>
    <vt:vector size="36" baseType="lpstr">
      <vt:lpstr>Office Theme</vt:lpstr>
      <vt:lpstr>Document</vt:lpstr>
      <vt:lpstr>Microsoft Word 97 - 2004 Document</vt:lpstr>
      <vt:lpstr>February 4th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Lucia Pastorino</dc:creator>
  <cp:lastModifiedBy>Lucia Pastorino</cp:lastModifiedBy>
  <cp:revision>6</cp:revision>
  <dcterms:created xsi:type="dcterms:W3CDTF">2015-02-02T20:48:34Z</dcterms:created>
  <dcterms:modified xsi:type="dcterms:W3CDTF">2015-02-03T20:24:08Z</dcterms:modified>
</cp:coreProperties>
</file>