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Default Extension="doc" ContentType="application/msword"/>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7" r:id="rId2"/>
    <p:sldId id="258" r:id="rId3"/>
    <p:sldId id="259" r:id="rId4"/>
    <p:sldId id="260" r:id="rId5"/>
    <p:sldId id="261" r:id="rId6"/>
    <p:sldId id="262" r:id="rId7"/>
    <p:sldId id="265" r:id="rId8"/>
    <p:sldId id="287" r:id="rId9"/>
    <p:sldId id="284" r:id="rId10"/>
    <p:sldId id="268" r:id="rId11"/>
    <p:sldId id="288" r:id="rId12"/>
    <p:sldId id="289" r:id="rId13"/>
    <p:sldId id="290" r:id="rId14"/>
    <p:sldId id="291"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3" d="100"/>
          <a:sy n="93" d="100"/>
        </p:scale>
        <p:origin x="-7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C6F392-C8AD-C649-BFA2-026F317B1C98}" type="datetimeFigureOut">
              <a:rPr lang="en-US" smtClean="0"/>
              <a:pPr/>
              <a:t>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6F392-C8AD-C649-BFA2-026F317B1C98}" type="datetimeFigureOut">
              <a:rPr lang="en-US" smtClean="0"/>
              <a:pPr/>
              <a:t>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6F392-C8AD-C649-BFA2-026F317B1C98}" type="datetimeFigureOut">
              <a:rPr lang="en-US" smtClean="0"/>
              <a:pPr/>
              <a:t>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6F392-C8AD-C649-BFA2-026F317B1C98}" type="datetimeFigureOut">
              <a:rPr lang="en-US" smtClean="0"/>
              <a:pPr/>
              <a:t>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C6F392-C8AD-C649-BFA2-026F317B1C98}" type="datetimeFigureOut">
              <a:rPr lang="en-US" smtClean="0"/>
              <a:pPr/>
              <a:t>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C6F392-C8AD-C649-BFA2-026F317B1C98}" type="datetimeFigureOut">
              <a:rPr lang="en-US" smtClean="0"/>
              <a:pPr/>
              <a:t>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C6F392-C8AD-C649-BFA2-026F317B1C98}" type="datetimeFigureOut">
              <a:rPr lang="en-US" smtClean="0"/>
              <a:pPr/>
              <a:t>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C6F392-C8AD-C649-BFA2-026F317B1C98}" type="datetimeFigureOut">
              <a:rPr lang="en-US" smtClean="0"/>
              <a:pPr/>
              <a:t>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6F392-C8AD-C649-BFA2-026F317B1C98}" type="datetimeFigureOut">
              <a:rPr lang="en-US" smtClean="0"/>
              <a:pPr/>
              <a:t>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C6F392-C8AD-C649-BFA2-026F317B1C98}" type="datetimeFigureOut">
              <a:rPr lang="en-US" smtClean="0"/>
              <a:pPr/>
              <a:t>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C6F392-C8AD-C649-BFA2-026F317B1C98}" type="datetimeFigureOut">
              <a:rPr lang="en-US" smtClean="0"/>
              <a:pPr/>
              <a:t>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3997-3A85-0541-8772-7223AE0B47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6F392-C8AD-C649-BFA2-026F317B1C98}" type="datetimeFigureOut">
              <a:rPr lang="en-US" smtClean="0"/>
              <a:pPr/>
              <a:t>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E3997-3A85-0541-8772-7223AE0B47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oleObject" Target="../embeddings/Microsoft_Word_97_-_2004_Document1.doc"/></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79400" y="2422525"/>
            <a:ext cx="8398933" cy="1323439"/>
          </a:xfrm>
          <a:prstGeom prst="rect">
            <a:avLst/>
          </a:prstGeom>
          <a:noFill/>
          <a:ln w="9525">
            <a:noFill/>
            <a:miter lim="800000"/>
            <a:headEnd/>
            <a:tailEnd/>
          </a:ln>
        </p:spPr>
        <p:txBody>
          <a:bodyPr wrap="square">
            <a:prstTxWarp prst="textNoShape">
              <a:avLst/>
            </a:prstTxWarp>
            <a:spAutoFit/>
          </a:bodyPr>
          <a:lstStyle/>
          <a:p>
            <a:pPr algn="ctr"/>
            <a:r>
              <a:rPr lang="en-US" sz="4000" b="1" dirty="0">
                <a:solidFill>
                  <a:srgbClr val="FF0000"/>
                </a:solidFill>
              </a:rPr>
              <a:t>Amyotrophic Lateral Sclerosis</a:t>
            </a:r>
            <a:r>
              <a:rPr lang="en-US" sz="4000" b="1" dirty="0" smtClean="0">
                <a:solidFill>
                  <a:srgbClr val="FF0000"/>
                </a:solidFill>
              </a:rPr>
              <a:t> </a:t>
            </a:r>
          </a:p>
          <a:p>
            <a:pPr algn="ctr"/>
            <a:r>
              <a:rPr lang="en-US" sz="4000" b="1" dirty="0" smtClean="0">
                <a:solidFill>
                  <a:srgbClr val="FF0000"/>
                </a:solidFill>
              </a:rPr>
              <a:t>(</a:t>
            </a:r>
            <a:r>
              <a:rPr lang="en-US" sz="4000" b="1" dirty="0">
                <a:solidFill>
                  <a:srgbClr val="FF0000"/>
                </a:solidFill>
              </a:rPr>
              <a:t>ALS; Lou Gehrig’s disease)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895600" y="242888"/>
            <a:ext cx="3444875"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Epidemiology of ALS</a:t>
            </a:r>
          </a:p>
        </p:txBody>
      </p:sp>
      <p:sp>
        <p:nvSpPr>
          <p:cNvPr id="24579" name="Text Box 3"/>
          <p:cNvSpPr txBox="1">
            <a:spLocks noChangeArrowheads="1"/>
          </p:cNvSpPr>
          <p:nvPr/>
        </p:nvSpPr>
        <p:spPr bwMode="auto">
          <a:xfrm>
            <a:off x="76200" y="1050925"/>
            <a:ext cx="8931275" cy="3416300"/>
          </a:xfrm>
          <a:prstGeom prst="rect">
            <a:avLst/>
          </a:prstGeom>
          <a:noFill/>
          <a:ln w="9525">
            <a:noFill/>
            <a:miter lim="800000"/>
            <a:headEnd/>
            <a:tailEnd/>
          </a:ln>
        </p:spPr>
        <p:txBody>
          <a:bodyPr>
            <a:prstTxWarp prst="textNoShape">
              <a:avLst/>
            </a:prstTxWarp>
            <a:spAutoFit/>
          </a:bodyPr>
          <a:lstStyle/>
          <a:p>
            <a:r>
              <a:rPr lang="en-US"/>
              <a:t>Incidence: 1-2 in 100,000 each year. At the moment in the U.S. there are 25,000 people affected by the disease. Median age of onset is 55 years old. Gender-related incidence: female:male ratio is 4:5.</a:t>
            </a:r>
          </a:p>
          <a:p>
            <a:endParaRPr lang="en-US"/>
          </a:p>
          <a:p>
            <a:r>
              <a:rPr lang="en-US"/>
              <a:t>10% of the cases are inherited, familial cases (FALS), whereas the 90% of the cases are sporadic (SALS)</a:t>
            </a:r>
          </a:p>
          <a:p>
            <a:endParaRPr lang="en-US"/>
          </a:p>
          <a:p>
            <a:r>
              <a:rPr lang="en-US"/>
              <a:t>The life-span of a patient affected by ALS is 3 to 5 years, after the diagnosis.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405188" y="258763"/>
            <a:ext cx="2813050"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Diagnosis of ALS</a:t>
            </a:r>
          </a:p>
        </p:txBody>
      </p:sp>
      <p:sp>
        <p:nvSpPr>
          <p:cNvPr id="22531" name="Text Box 3"/>
          <p:cNvSpPr txBox="1">
            <a:spLocks noChangeArrowheads="1"/>
          </p:cNvSpPr>
          <p:nvPr/>
        </p:nvSpPr>
        <p:spPr bwMode="auto">
          <a:xfrm>
            <a:off x="457200" y="1066800"/>
            <a:ext cx="8382000" cy="4664075"/>
          </a:xfrm>
          <a:prstGeom prst="rect">
            <a:avLst/>
          </a:prstGeom>
          <a:noFill/>
          <a:ln w="9525">
            <a:noFill/>
            <a:miter lim="800000"/>
            <a:headEnd/>
            <a:tailEnd/>
          </a:ln>
        </p:spPr>
        <p:txBody>
          <a:bodyPr>
            <a:prstTxWarp prst="textNoShape">
              <a:avLst/>
            </a:prstTxWarp>
            <a:spAutoFit/>
          </a:bodyPr>
          <a:lstStyle/>
          <a:p>
            <a:r>
              <a:rPr lang="en-US" sz="2000"/>
              <a:t>-No biological marker has been identified yet.</a:t>
            </a:r>
          </a:p>
          <a:p>
            <a:endParaRPr lang="en-US" sz="2000"/>
          </a:p>
          <a:p>
            <a:r>
              <a:rPr lang="en-US" sz="2000"/>
              <a:t>-Series of clinical and neurological exams</a:t>
            </a:r>
          </a:p>
          <a:p>
            <a:endParaRPr lang="en-US" sz="2000"/>
          </a:p>
          <a:p>
            <a:r>
              <a:rPr lang="en-US" sz="2000"/>
              <a:t>-MRI</a:t>
            </a:r>
          </a:p>
          <a:p>
            <a:endParaRPr lang="en-US" sz="2000"/>
          </a:p>
          <a:p>
            <a:r>
              <a:rPr lang="en-US" sz="2000"/>
              <a:t>-</a:t>
            </a:r>
            <a:r>
              <a:rPr lang="en-US" sz="2000">
                <a:solidFill>
                  <a:srgbClr val="000000"/>
                </a:solidFill>
              </a:rPr>
              <a:t>myelogram of cervical spine (an x-ray analysis that allows the detection of lesions in selected area of the spinal cord)</a:t>
            </a:r>
          </a:p>
          <a:p>
            <a:endParaRPr lang="en-US" sz="2000">
              <a:solidFill>
                <a:srgbClr val="000000"/>
              </a:solidFill>
            </a:endParaRPr>
          </a:p>
          <a:p>
            <a:pPr>
              <a:buFontTx/>
              <a:buChar char="-"/>
            </a:pPr>
            <a:r>
              <a:rPr lang="en-US" sz="2000">
                <a:solidFill>
                  <a:srgbClr val="000000"/>
                </a:solidFill>
              </a:rPr>
              <a:t>muscle and/or nerve biopsy</a:t>
            </a:r>
          </a:p>
          <a:p>
            <a:pPr>
              <a:buFontTx/>
              <a:buChar char="-"/>
            </a:pPr>
            <a:endParaRPr lang="en-US" sz="2000"/>
          </a:p>
          <a:p>
            <a:pPr>
              <a:buFontTx/>
              <a:buChar char="-"/>
            </a:pPr>
            <a:r>
              <a:rPr lang="en-US" sz="2000">
                <a:solidFill>
                  <a:srgbClr val="000000"/>
                </a:solidFill>
              </a:rPr>
              <a:t>electromyography (EMG) and nerve conduction velocity (NCV), to measure muscle response to nervous stimulation.</a:t>
            </a:r>
            <a:endParaRPr lang="en-US" sz="2000"/>
          </a:p>
          <a:p>
            <a:endParaRPr lang="en-US" sz="2000"/>
          </a:p>
          <a:p>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971800" y="1676400"/>
            <a:ext cx="3376613" cy="4495800"/>
          </a:xfrm>
          <a:prstGeom prst="rect">
            <a:avLst/>
          </a:prstGeom>
          <a:noFill/>
          <a:ln w="9525">
            <a:noFill/>
            <a:miter lim="800000"/>
            <a:headEnd/>
            <a:tailEnd/>
          </a:ln>
        </p:spPr>
      </p:pic>
      <p:sp>
        <p:nvSpPr>
          <p:cNvPr id="23555" name="Text Box 3"/>
          <p:cNvSpPr txBox="1">
            <a:spLocks noChangeArrowheads="1"/>
          </p:cNvSpPr>
          <p:nvPr/>
        </p:nvSpPr>
        <p:spPr bwMode="auto">
          <a:xfrm>
            <a:off x="1355725" y="395288"/>
            <a:ext cx="7083425" cy="523875"/>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MRI in Amyotrophic Lateral Sclerosis (ALS)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14600" y="212725"/>
            <a:ext cx="4202113" cy="519113"/>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Electromyography (EMG)</a:t>
            </a:r>
          </a:p>
        </p:txBody>
      </p:sp>
      <p:pic>
        <p:nvPicPr>
          <p:cNvPr id="25603" name="Picture 3"/>
          <p:cNvPicPr>
            <a:picLocks noChangeAspect="1" noChangeArrowheads="1"/>
          </p:cNvPicPr>
          <p:nvPr/>
        </p:nvPicPr>
        <p:blipFill>
          <a:blip r:embed="rId2"/>
          <a:srcRect/>
          <a:stretch>
            <a:fillRect/>
          </a:stretch>
        </p:blipFill>
        <p:spPr bwMode="auto">
          <a:xfrm>
            <a:off x="2387600" y="1177925"/>
            <a:ext cx="4622800" cy="3698875"/>
          </a:xfrm>
          <a:prstGeom prst="rect">
            <a:avLst/>
          </a:prstGeom>
          <a:noFill/>
          <a:ln w="9525">
            <a:noFill/>
            <a:miter lim="800000"/>
            <a:headEnd/>
            <a:tailEnd/>
          </a:ln>
        </p:spPr>
      </p:pic>
      <p:sp>
        <p:nvSpPr>
          <p:cNvPr id="25604" name="Rectangle 4"/>
          <p:cNvSpPr>
            <a:spLocks noChangeArrowheads="1"/>
          </p:cNvSpPr>
          <p:nvPr/>
        </p:nvSpPr>
        <p:spPr bwMode="auto">
          <a:xfrm>
            <a:off x="609600" y="5410200"/>
            <a:ext cx="8001000" cy="1190625"/>
          </a:xfrm>
          <a:prstGeom prst="rect">
            <a:avLst/>
          </a:prstGeom>
          <a:noFill/>
          <a:ln w="9525">
            <a:noFill/>
            <a:miter lim="800000"/>
            <a:headEnd/>
            <a:tailEnd/>
          </a:ln>
        </p:spPr>
        <p:txBody>
          <a:bodyPr>
            <a:prstTxWarp prst="textNoShape">
              <a:avLst/>
            </a:prstTxWarp>
            <a:spAutoFit/>
          </a:bodyPr>
          <a:lstStyle/>
          <a:p>
            <a:r>
              <a:rPr lang="en-US" sz="1800">
                <a:solidFill>
                  <a:srgbClr val="000000"/>
                </a:solidFill>
              </a:rPr>
              <a:t>A needle electrode is inserted through the skin into the muscle. Each muscle fiber that contracts will produce an action potential. The presence, size, and shape of the wave form of the action potential produced on the oscilloscope, provides information about the ability of the muscle to respond to nervous stimulation.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2"/>
          <a:srcRect/>
          <a:stretch>
            <a:fillRect/>
          </a:stretch>
        </p:blipFill>
        <p:spPr bwMode="auto">
          <a:xfrm>
            <a:off x="1298601" y="838200"/>
            <a:ext cx="6751571" cy="3740307"/>
          </a:xfrm>
          <a:prstGeom prst="rect">
            <a:avLst/>
          </a:prstGeom>
          <a:noFill/>
          <a:ln w="9525">
            <a:noFill/>
            <a:miter lim="800000"/>
            <a:headEnd/>
            <a:tailEnd/>
          </a:ln>
        </p:spPr>
      </p:pic>
      <p:pic>
        <p:nvPicPr>
          <p:cNvPr id="19459" name="Picture 2"/>
          <p:cNvPicPr>
            <a:picLocks noChangeAspect="1"/>
          </p:cNvPicPr>
          <p:nvPr/>
        </p:nvPicPr>
        <p:blipFill>
          <a:blip r:embed="rId3"/>
          <a:srcRect/>
          <a:stretch>
            <a:fillRect/>
          </a:stretch>
        </p:blipFill>
        <p:spPr bwMode="auto">
          <a:xfrm>
            <a:off x="6943849" y="6440488"/>
            <a:ext cx="1603251" cy="272894"/>
          </a:xfrm>
          <a:prstGeom prst="rect">
            <a:avLst/>
          </a:prstGeom>
          <a:noFill/>
          <a:ln w="9525">
            <a:noFill/>
            <a:miter lim="800000"/>
            <a:headEnd/>
            <a:tailEnd/>
          </a:ln>
        </p:spPr>
      </p:pic>
      <p:pic>
        <p:nvPicPr>
          <p:cNvPr id="19460" name="Picture 3"/>
          <p:cNvPicPr>
            <a:picLocks noChangeAspect="1"/>
          </p:cNvPicPr>
          <p:nvPr/>
        </p:nvPicPr>
        <p:blipFill>
          <a:blip r:embed="rId4"/>
          <a:srcRect/>
          <a:stretch>
            <a:fillRect/>
          </a:stretch>
        </p:blipFill>
        <p:spPr bwMode="auto">
          <a:xfrm>
            <a:off x="771534" y="4578507"/>
            <a:ext cx="7510286" cy="1326399"/>
          </a:xfrm>
          <a:prstGeom prst="rect">
            <a:avLst/>
          </a:prstGeom>
          <a:noFill/>
          <a:ln w="9525">
            <a:noFill/>
            <a:miter lim="800000"/>
            <a:headEnd/>
            <a:tailEnd/>
          </a:ln>
        </p:spPr>
      </p:pic>
      <p:sp>
        <p:nvSpPr>
          <p:cNvPr id="19461" name="TextBox 4"/>
          <p:cNvSpPr txBox="1">
            <a:spLocks noChangeArrowheads="1"/>
          </p:cNvSpPr>
          <p:nvPr/>
        </p:nvSpPr>
        <p:spPr bwMode="auto">
          <a:xfrm>
            <a:off x="1616267" y="284202"/>
            <a:ext cx="6185971"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Atrophic muscle fibers in ALS patients</a:t>
            </a:r>
          </a:p>
        </p:txBody>
      </p:sp>
      <p:sp>
        <p:nvSpPr>
          <p:cNvPr id="6" name="Rectangle 5"/>
          <p:cNvSpPr/>
          <p:nvPr/>
        </p:nvSpPr>
        <p:spPr>
          <a:xfrm>
            <a:off x="5093997" y="2774953"/>
            <a:ext cx="2708241" cy="162907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093997" y="1007819"/>
            <a:ext cx="2956175" cy="1767134"/>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2"/>
          <a:srcRect/>
          <a:stretch>
            <a:fillRect/>
          </a:stretch>
        </p:blipFill>
        <p:spPr bwMode="auto">
          <a:xfrm>
            <a:off x="990600" y="1177925"/>
            <a:ext cx="7924800" cy="4537075"/>
          </a:xfrm>
          <a:prstGeom prst="rect">
            <a:avLst/>
          </a:prstGeom>
          <a:noFill/>
          <a:ln w="9525">
            <a:noFill/>
            <a:miter lim="800000"/>
            <a:headEnd/>
            <a:tailEnd/>
          </a:ln>
        </p:spPr>
      </p:pic>
      <p:sp>
        <p:nvSpPr>
          <p:cNvPr id="25603" name="AutoShape 4"/>
          <p:cNvSpPr>
            <a:spLocks noChangeArrowheads="1"/>
          </p:cNvSpPr>
          <p:nvPr/>
        </p:nvSpPr>
        <p:spPr bwMode="auto">
          <a:xfrm>
            <a:off x="152400" y="2438400"/>
            <a:ext cx="609600" cy="304800"/>
          </a:xfrm>
          <a:prstGeom prst="rightArrow">
            <a:avLst>
              <a:gd name="adj1" fmla="val 50000"/>
              <a:gd name="adj2" fmla="val 50000"/>
            </a:avLst>
          </a:prstGeom>
          <a:solidFill>
            <a:srgbClr val="AD0606"/>
          </a:solidFill>
          <a:ln w="9525">
            <a:solidFill>
              <a:schemeClr val="tx1"/>
            </a:solidFill>
            <a:miter lim="800000"/>
            <a:headEnd/>
            <a:tailEnd/>
          </a:ln>
        </p:spPr>
        <p:txBody>
          <a:bodyPr wrap="none" anchor="ctr">
            <a:prstTxWarp prst="textNoShape">
              <a:avLst/>
            </a:prstTxWarp>
          </a:bodyPr>
          <a:lstStyle/>
          <a:p>
            <a:endParaRPr lang="en-US"/>
          </a:p>
        </p:txBody>
      </p:sp>
      <p:sp>
        <p:nvSpPr>
          <p:cNvPr id="25604" name="AutoShape 6"/>
          <p:cNvSpPr>
            <a:spLocks/>
          </p:cNvSpPr>
          <p:nvPr/>
        </p:nvSpPr>
        <p:spPr bwMode="auto">
          <a:xfrm>
            <a:off x="990600" y="1981200"/>
            <a:ext cx="76200" cy="1371600"/>
          </a:xfrm>
          <a:prstGeom prst="leftBrace">
            <a:avLst>
              <a:gd name="adj1" fmla="val 150000"/>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25605" name="Line 7"/>
          <p:cNvSpPr>
            <a:spLocks noChangeShapeType="1"/>
          </p:cNvSpPr>
          <p:nvPr/>
        </p:nvSpPr>
        <p:spPr bwMode="auto">
          <a:xfrm>
            <a:off x="2057400" y="2190750"/>
            <a:ext cx="381000" cy="0"/>
          </a:xfrm>
          <a:prstGeom prst="line">
            <a:avLst/>
          </a:prstGeom>
          <a:noFill/>
          <a:ln w="9525">
            <a:solidFill>
              <a:srgbClr val="AD0606"/>
            </a:solidFill>
            <a:round/>
            <a:headEnd/>
            <a:tailEnd type="triangle" w="med" len="med"/>
          </a:ln>
        </p:spPr>
        <p:txBody>
          <a:bodyPr wrap="none" anchor="ctr">
            <a:prstTxWarp prst="textNoShape">
              <a:avLst/>
            </a:prstTxWarp>
          </a:bodyPr>
          <a:lstStyle/>
          <a:p>
            <a:endParaRPr lang="en-US"/>
          </a:p>
        </p:txBody>
      </p:sp>
      <p:sp>
        <p:nvSpPr>
          <p:cNvPr id="25606" name="Line 8"/>
          <p:cNvSpPr>
            <a:spLocks noChangeShapeType="1"/>
          </p:cNvSpPr>
          <p:nvPr/>
        </p:nvSpPr>
        <p:spPr bwMode="auto">
          <a:xfrm>
            <a:off x="2057400" y="3248025"/>
            <a:ext cx="381000" cy="0"/>
          </a:xfrm>
          <a:prstGeom prst="line">
            <a:avLst/>
          </a:prstGeom>
          <a:noFill/>
          <a:ln w="9525">
            <a:solidFill>
              <a:srgbClr val="AD0606"/>
            </a:solidFill>
            <a:round/>
            <a:headEnd/>
            <a:tailEnd type="triangle" w="med" len="med"/>
          </a:ln>
        </p:spPr>
        <p:txBody>
          <a:bodyPr wrap="none" anchor="ctr">
            <a:prstTxWarp prst="textNoShape">
              <a:avLst/>
            </a:prstTxWarp>
          </a:bodyPr>
          <a:lstStyle/>
          <a:p>
            <a:endParaRPr lang="en-US"/>
          </a:p>
        </p:txBody>
      </p:sp>
      <p:sp>
        <p:nvSpPr>
          <p:cNvPr id="25607" name="Text Box 9"/>
          <p:cNvSpPr txBox="1">
            <a:spLocks noChangeArrowheads="1"/>
          </p:cNvSpPr>
          <p:nvPr/>
        </p:nvSpPr>
        <p:spPr bwMode="auto">
          <a:xfrm>
            <a:off x="3449638" y="258763"/>
            <a:ext cx="2514600"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Genetic of ALS</a:t>
            </a:r>
          </a:p>
        </p:txBody>
      </p:sp>
      <p:pic>
        <p:nvPicPr>
          <p:cNvPr id="25608" name="Picture 11"/>
          <p:cNvPicPr>
            <a:picLocks noChangeAspect="1" noChangeArrowheads="1"/>
          </p:cNvPicPr>
          <p:nvPr/>
        </p:nvPicPr>
        <p:blipFill>
          <a:blip r:embed="rId3"/>
          <a:srcRect/>
          <a:stretch>
            <a:fillRect/>
          </a:stretch>
        </p:blipFill>
        <p:spPr bwMode="auto">
          <a:xfrm>
            <a:off x="228600" y="6477000"/>
            <a:ext cx="8610600" cy="157163"/>
          </a:xfrm>
          <a:prstGeom prst="rect">
            <a:avLst/>
          </a:prstGeom>
          <a:noFill/>
          <a:ln w="9525">
            <a:noFill/>
            <a:miter lim="800000"/>
            <a:headEnd/>
            <a:tailEnd/>
          </a:ln>
        </p:spPr>
      </p:pic>
      <p:sp>
        <p:nvSpPr>
          <p:cNvPr id="9" name="Line 8"/>
          <p:cNvSpPr>
            <a:spLocks noChangeShapeType="1"/>
          </p:cNvSpPr>
          <p:nvPr/>
        </p:nvSpPr>
        <p:spPr bwMode="auto">
          <a:xfrm>
            <a:off x="2019300" y="4528282"/>
            <a:ext cx="381000" cy="0"/>
          </a:xfrm>
          <a:prstGeom prst="line">
            <a:avLst/>
          </a:prstGeom>
          <a:noFill/>
          <a:ln w="9525">
            <a:solidFill>
              <a:srgbClr val="AD0606"/>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125835" y="1843088"/>
            <a:ext cx="6826859" cy="707886"/>
          </a:xfrm>
          <a:prstGeom prst="rect">
            <a:avLst/>
          </a:prstGeom>
          <a:noFill/>
          <a:ln w="9525">
            <a:noFill/>
            <a:miter lim="800000"/>
            <a:headEnd/>
            <a:tailEnd/>
          </a:ln>
        </p:spPr>
        <p:txBody>
          <a:bodyPr wrap="none">
            <a:prstTxWarp prst="textNoShape">
              <a:avLst/>
            </a:prstTxWarp>
            <a:spAutoFit/>
          </a:bodyPr>
          <a:lstStyle/>
          <a:p>
            <a:r>
              <a:rPr lang="en-US" sz="4000" b="1" dirty="0">
                <a:solidFill>
                  <a:srgbClr val="FF0000"/>
                </a:solidFill>
              </a:rPr>
              <a:t>Is ALS a mitochondrial disease?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76097" y="152400"/>
            <a:ext cx="8563103" cy="3600986"/>
          </a:xfrm>
          <a:prstGeom prst="rect">
            <a:avLst/>
          </a:prstGeom>
          <a:noFill/>
          <a:ln w="9525">
            <a:noFill/>
            <a:miter lim="800000"/>
            <a:headEnd/>
            <a:tailEnd/>
          </a:ln>
        </p:spPr>
        <p:txBody>
          <a:bodyPr wrap="square">
            <a:prstTxWarp prst="textNoShape">
              <a:avLst/>
            </a:prstTxWarp>
            <a:spAutoFit/>
          </a:bodyPr>
          <a:lstStyle/>
          <a:p>
            <a:r>
              <a:rPr lang="en-US" sz="3400" b="1" dirty="0">
                <a:solidFill>
                  <a:srgbClr val="FF0000"/>
                </a:solidFill>
              </a:rPr>
              <a:t>Evidences of mitochondrial dysfunction in ALS:</a:t>
            </a:r>
          </a:p>
          <a:p>
            <a:endParaRPr lang="en-US" dirty="0"/>
          </a:p>
          <a:p>
            <a:r>
              <a:rPr lang="en-US" sz="2200" b="1" dirty="0"/>
              <a:t>-mitochondria aggregate in skeletal muscle and intramuscular nerve</a:t>
            </a:r>
          </a:p>
          <a:p>
            <a:endParaRPr lang="en-US" sz="2200" b="1" dirty="0"/>
          </a:p>
          <a:p>
            <a:r>
              <a:rPr lang="en-US" sz="2200" b="1" dirty="0"/>
              <a:t>-mitochondria show abnormalities in proximal axons and nerves of the anterior horn of spinal cord</a:t>
            </a:r>
          </a:p>
          <a:p>
            <a:endParaRPr lang="en-US" sz="2200" b="1" dirty="0"/>
          </a:p>
          <a:p>
            <a:r>
              <a:rPr lang="en-US" sz="2200" b="1" dirty="0"/>
              <a:t>-increased mitochondrial volume and calcium level</a:t>
            </a:r>
          </a:p>
          <a:p>
            <a:endParaRPr lang="en-US" sz="2200" b="1" dirty="0"/>
          </a:p>
          <a:p>
            <a:r>
              <a:rPr lang="en-US" sz="2200" b="1" dirty="0"/>
              <a:t>-dysfunction of mitochondrial complex I and IV</a:t>
            </a:r>
          </a:p>
        </p:txBody>
      </p:sp>
      <p:grpSp>
        <p:nvGrpSpPr>
          <p:cNvPr id="5" name="Group 4"/>
          <p:cNvGrpSpPr/>
          <p:nvPr/>
        </p:nvGrpSpPr>
        <p:grpSpPr>
          <a:xfrm>
            <a:off x="2034475" y="3865600"/>
            <a:ext cx="4941039" cy="2855881"/>
            <a:chOff x="2034475" y="3865600"/>
            <a:chExt cx="4941039" cy="2855881"/>
          </a:xfrm>
        </p:grpSpPr>
        <p:sp>
          <p:nvSpPr>
            <p:cNvPr id="27651" name="AutoShape 3"/>
            <p:cNvSpPr>
              <a:spLocks noChangeArrowheads="1"/>
            </p:cNvSpPr>
            <p:nvPr/>
          </p:nvSpPr>
          <p:spPr bwMode="auto">
            <a:xfrm>
              <a:off x="3561656" y="3865600"/>
              <a:ext cx="1839729" cy="2264142"/>
            </a:xfrm>
            <a:prstGeom prst="downArrow">
              <a:avLst>
                <a:gd name="adj1" fmla="val 50000"/>
                <a:gd name="adj2" fmla="val 75000"/>
              </a:avLst>
            </a:prstGeom>
            <a:solidFill>
              <a:srgbClr val="E30505"/>
            </a:solidFill>
            <a:ln w="9525">
              <a:solidFill>
                <a:schemeClr val="tx1"/>
              </a:solidFill>
              <a:miter lim="800000"/>
              <a:headEnd/>
              <a:tailEnd/>
            </a:ln>
          </p:spPr>
          <p:txBody>
            <a:bodyPr wrap="none" anchor="ctr">
              <a:prstTxWarp prst="textNoShape">
                <a:avLst/>
              </a:prstTxWarp>
            </a:bodyPr>
            <a:lstStyle/>
            <a:p>
              <a:endParaRPr lang="en-US"/>
            </a:p>
          </p:txBody>
        </p:sp>
        <p:sp>
          <p:nvSpPr>
            <p:cNvPr id="27652" name="Text Box 4"/>
            <p:cNvSpPr txBox="1">
              <a:spLocks noChangeArrowheads="1"/>
            </p:cNvSpPr>
            <p:nvPr/>
          </p:nvSpPr>
          <p:spPr bwMode="auto">
            <a:xfrm>
              <a:off x="2034475" y="6105928"/>
              <a:ext cx="4941039" cy="615553"/>
            </a:xfrm>
            <a:prstGeom prst="rect">
              <a:avLst/>
            </a:prstGeom>
            <a:noFill/>
            <a:ln w="9525">
              <a:noFill/>
              <a:miter lim="800000"/>
              <a:headEnd/>
              <a:tailEnd/>
            </a:ln>
          </p:spPr>
          <p:txBody>
            <a:bodyPr wrap="none">
              <a:prstTxWarp prst="textNoShape">
                <a:avLst/>
              </a:prstTxWarp>
              <a:spAutoFit/>
            </a:bodyPr>
            <a:lstStyle/>
            <a:p>
              <a:r>
                <a:rPr lang="en-US" sz="3400" b="1" dirty="0">
                  <a:solidFill>
                    <a:srgbClr val="000090"/>
                  </a:solidFill>
                </a:rPr>
                <a:t>Decreased ATP production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457200" y="344488"/>
            <a:ext cx="5353050" cy="6318250"/>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7188200" y="6553200"/>
            <a:ext cx="1727200" cy="141288"/>
          </a:xfrm>
          <a:prstGeom prst="rect">
            <a:avLst/>
          </a:prstGeom>
          <a:noFill/>
          <a:ln w="9525">
            <a:noFill/>
            <a:miter lim="800000"/>
            <a:headEnd/>
            <a:tailEnd/>
          </a:ln>
        </p:spPr>
      </p:pic>
      <p:sp>
        <p:nvSpPr>
          <p:cNvPr id="28676" name="Text Box 4"/>
          <p:cNvSpPr txBox="1">
            <a:spLocks noChangeArrowheads="1"/>
          </p:cNvSpPr>
          <p:nvPr/>
        </p:nvSpPr>
        <p:spPr bwMode="auto">
          <a:xfrm>
            <a:off x="6207125" y="6477000"/>
            <a:ext cx="1031875" cy="276225"/>
          </a:xfrm>
          <a:prstGeom prst="rect">
            <a:avLst/>
          </a:prstGeom>
          <a:noFill/>
          <a:ln w="9525">
            <a:noFill/>
            <a:miter lim="800000"/>
            <a:headEnd/>
            <a:tailEnd/>
          </a:ln>
        </p:spPr>
        <p:txBody>
          <a:bodyPr>
            <a:prstTxWarp prst="textNoShape">
              <a:avLst/>
            </a:prstTxWarp>
            <a:spAutoFit/>
          </a:bodyPr>
          <a:lstStyle/>
          <a:p>
            <a:r>
              <a:rPr lang="en-US" sz="1200" b="1"/>
              <a:t>Syklos et al.,</a:t>
            </a:r>
          </a:p>
        </p:txBody>
      </p:sp>
      <p:sp>
        <p:nvSpPr>
          <p:cNvPr id="28677" name="Text Box 5"/>
          <p:cNvSpPr txBox="1">
            <a:spLocks noChangeArrowheads="1"/>
          </p:cNvSpPr>
          <p:nvPr/>
        </p:nvSpPr>
        <p:spPr bwMode="auto">
          <a:xfrm>
            <a:off x="5851525" y="1022350"/>
            <a:ext cx="3140075" cy="1373188"/>
          </a:xfrm>
          <a:prstGeom prst="rect">
            <a:avLst/>
          </a:prstGeom>
          <a:noFill/>
          <a:ln w="9525">
            <a:noFill/>
            <a:miter lim="800000"/>
            <a:headEnd/>
            <a:tailEnd/>
          </a:ln>
        </p:spPr>
        <p:txBody>
          <a:bodyPr>
            <a:prstTxWarp prst="textNoShape">
              <a:avLst/>
            </a:prstTxWarp>
            <a:spAutoFit/>
          </a:bodyPr>
          <a:lstStyle/>
          <a:p>
            <a:r>
              <a:rPr lang="en-US" sz="2800" b="1">
                <a:solidFill>
                  <a:srgbClr val="FF0000"/>
                </a:solidFill>
              </a:rPr>
              <a:t>Calcium deposits in mitochondria of ALS patients</a:t>
            </a:r>
          </a:p>
        </p:txBody>
      </p:sp>
      <p:sp>
        <p:nvSpPr>
          <p:cNvPr id="28678" name="Text Box 6"/>
          <p:cNvSpPr txBox="1">
            <a:spLocks noChangeArrowheads="1"/>
          </p:cNvSpPr>
          <p:nvPr/>
        </p:nvSpPr>
        <p:spPr bwMode="auto">
          <a:xfrm>
            <a:off x="1174750" y="9525"/>
            <a:ext cx="1339850" cy="366713"/>
          </a:xfrm>
          <a:prstGeom prst="rect">
            <a:avLst/>
          </a:prstGeom>
          <a:noFill/>
          <a:ln w="9525">
            <a:noFill/>
            <a:miter lim="800000"/>
            <a:headEnd/>
            <a:tailEnd/>
          </a:ln>
        </p:spPr>
        <p:txBody>
          <a:bodyPr wrap="none">
            <a:prstTxWarp prst="textNoShape">
              <a:avLst/>
            </a:prstTxWarp>
            <a:spAutoFit/>
          </a:bodyPr>
          <a:lstStyle/>
          <a:p>
            <a:r>
              <a:rPr lang="en-US" sz="1800" b="1"/>
              <a:t>CONTROL</a:t>
            </a:r>
          </a:p>
        </p:txBody>
      </p:sp>
      <p:sp>
        <p:nvSpPr>
          <p:cNvPr id="28679" name="Text Box 7"/>
          <p:cNvSpPr txBox="1">
            <a:spLocks noChangeArrowheads="1"/>
          </p:cNvSpPr>
          <p:nvPr/>
        </p:nvSpPr>
        <p:spPr bwMode="auto">
          <a:xfrm>
            <a:off x="3943350" y="0"/>
            <a:ext cx="628650" cy="366713"/>
          </a:xfrm>
          <a:prstGeom prst="rect">
            <a:avLst/>
          </a:prstGeom>
          <a:noFill/>
          <a:ln w="9525">
            <a:noFill/>
            <a:miter lim="800000"/>
            <a:headEnd/>
            <a:tailEnd/>
          </a:ln>
        </p:spPr>
        <p:txBody>
          <a:bodyPr wrap="none">
            <a:prstTxWarp prst="textNoShape">
              <a:avLst/>
            </a:prstTxWarp>
            <a:spAutoFit/>
          </a:bodyPr>
          <a:lstStyle/>
          <a:p>
            <a:r>
              <a:rPr lang="en-US" sz="1800" b="1"/>
              <a:t>ALS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90800" y="182563"/>
            <a:ext cx="4838700"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Superoxide Dismutase 1 SOD1</a:t>
            </a:r>
          </a:p>
        </p:txBody>
      </p:sp>
      <p:sp>
        <p:nvSpPr>
          <p:cNvPr id="29699" name="Text Box 3"/>
          <p:cNvSpPr txBox="1">
            <a:spLocks noChangeArrowheads="1"/>
          </p:cNvSpPr>
          <p:nvPr/>
        </p:nvSpPr>
        <p:spPr bwMode="auto">
          <a:xfrm>
            <a:off x="152400" y="968375"/>
            <a:ext cx="8991600" cy="4185762"/>
          </a:xfrm>
          <a:prstGeom prst="rect">
            <a:avLst/>
          </a:prstGeom>
          <a:noFill/>
          <a:ln w="9525">
            <a:noFill/>
            <a:miter lim="800000"/>
            <a:headEnd/>
            <a:tailEnd/>
          </a:ln>
        </p:spPr>
        <p:txBody>
          <a:bodyPr>
            <a:prstTxWarp prst="textNoShape">
              <a:avLst/>
            </a:prstTxWarp>
            <a:spAutoFit/>
          </a:bodyPr>
          <a:lstStyle/>
          <a:p>
            <a:r>
              <a:rPr lang="en-US" dirty="0"/>
              <a:t>SOD1 is a ubiquitous mostly </a:t>
            </a:r>
            <a:r>
              <a:rPr lang="en-US" dirty="0" err="1"/>
              <a:t>cytosolic</a:t>
            </a:r>
            <a:r>
              <a:rPr lang="en-US" dirty="0"/>
              <a:t> protein</a:t>
            </a:r>
          </a:p>
          <a:p>
            <a:endParaRPr lang="en-US" dirty="0"/>
          </a:p>
          <a:p>
            <a:r>
              <a:rPr lang="en-US" dirty="0"/>
              <a:t>SOD1 is comprised of 153 </a:t>
            </a:r>
            <a:r>
              <a:rPr lang="en-US" dirty="0" err="1"/>
              <a:t>aa</a:t>
            </a:r>
            <a:r>
              <a:rPr lang="en-US" dirty="0"/>
              <a:t> with an approximate molecular weight of 16kDa and is an active </a:t>
            </a:r>
            <a:r>
              <a:rPr lang="en-US" dirty="0" err="1"/>
              <a:t>homodimer</a:t>
            </a:r>
            <a:endParaRPr lang="en-US" dirty="0"/>
          </a:p>
          <a:p>
            <a:endParaRPr lang="en-US" dirty="0"/>
          </a:p>
          <a:p>
            <a:r>
              <a:rPr lang="en-US" dirty="0"/>
              <a:t>Each of the two </a:t>
            </a:r>
            <a:r>
              <a:rPr lang="en-US" dirty="0" err="1"/>
              <a:t>dimers</a:t>
            </a:r>
            <a:r>
              <a:rPr lang="en-US" dirty="0"/>
              <a:t> of SOD1 binds a Cu</a:t>
            </a:r>
            <a:r>
              <a:rPr lang="en-US" baseline="30000" dirty="0"/>
              <a:t>++</a:t>
            </a:r>
            <a:r>
              <a:rPr lang="en-US" dirty="0"/>
              <a:t> and a Zn</a:t>
            </a:r>
            <a:r>
              <a:rPr lang="en-US" baseline="30000" dirty="0"/>
              <a:t>++</a:t>
            </a:r>
            <a:r>
              <a:rPr lang="en-US" dirty="0"/>
              <a:t> ion. The reduction of Cu</a:t>
            </a:r>
            <a:r>
              <a:rPr lang="en-US" baseline="30000" dirty="0"/>
              <a:t>++</a:t>
            </a:r>
            <a:r>
              <a:rPr lang="en-US" dirty="0"/>
              <a:t> to Cu</a:t>
            </a:r>
            <a:r>
              <a:rPr lang="en-US" baseline="30000" dirty="0"/>
              <a:t>+</a:t>
            </a:r>
            <a:r>
              <a:rPr lang="en-US" dirty="0"/>
              <a:t> is behind the mechanism of SOD1 in regulating the </a:t>
            </a:r>
            <a:r>
              <a:rPr lang="en-US" dirty="0" err="1"/>
              <a:t>dismutation</a:t>
            </a:r>
            <a:r>
              <a:rPr lang="en-US" dirty="0"/>
              <a:t>  of superoxide ion </a:t>
            </a:r>
            <a:r>
              <a:rPr lang="en-US" b="1" dirty="0"/>
              <a:t>O</a:t>
            </a:r>
            <a:r>
              <a:rPr lang="en-US" b="1" baseline="-25000" dirty="0"/>
              <a:t>2</a:t>
            </a:r>
            <a:r>
              <a:rPr lang="en-US" b="1" baseline="30000" dirty="0"/>
              <a:t>-.</a:t>
            </a:r>
            <a:r>
              <a:rPr lang="en-US" sz="2800" b="1" baseline="30000" dirty="0"/>
              <a:t> </a:t>
            </a:r>
            <a:r>
              <a:rPr lang="en-US" dirty="0"/>
              <a:t>into hydrogen peroxide </a:t>
            </a:r>
            <a:r>
              <a:rPr lang="en-US" b="1" dirty="0"/>
              <a:t>H</a:t>
            </a:r>
            <a:r>
              <a:rPr lang="en-US" b="1" baseline="-25000" dirty="0"/>
              <a:t>2</a:t>
            </a:r>
            <a:r>
              <a:rPr lang="en-US" b="1" dirty="0"/>
              <a:t>O</a:t>
            </a:r>
            <a:r>
              <a:rPr lang="en-US" b="1" baseline="-25000" dirty="0"/>
              <a:t>2</a:t>
            </a:r>
            <a:r>
              <a:rPr lang="en-US" sz="2800" b="1" baseline="30000" dirty="0"/>
              <a:t> </a:t>
            </a:r>
          </a:p>
          <a:p>
            <a:endParaRPr lang="en-US" sz="2800" b="1" baseline="30000" dirty="0"/>
          </a:p>
          <a:p>
            <a:r>
              <a:rPr lang="en-US" dirty="0">
                <a:solidFill>
                  <a:srgbClr val="000000"/>
                </a:solidFill>
              </a:rPr>
              <a:t>Cu</a:t>
            </a:r>
            <a:r>
              <a:rPr lang="en-US" baseline="30000" dirty="0">
                <a:solidFill>
                  <a:srgbClr val="000000"/>
                </a:solidFill>
              </a:rPr>
              <a:t>2+</a:t>
            </a:r>
            <a:r>
              <a:rPr lang="en-US" dirty="0">
                <a:solidFill>
                  <a:srgbClr val="000000"/>
                </a:solidFill>
              </a:rPr>
              <a:t> + O</a:t>
            </a:r>
            <a:r>
              <a:rPr lang="en-US" baseline="30000" dirty="0">
                <a:solidFill>
                  <a:srgbClr val="000000"/>
                </a:solidFill>
              </a:rPr>
              <a:t>2-· </a:t>
            </a:r>
            <a:r>
              <a:rPr lang="en-US" dirty="0">
                <a:solidFill>
                  <a:srgbClr val="000000"/>
                </a:solidFill>
              </a:rPr>
              <a:t>		</a:t>
            </a:r>
            <a:r>
              <a:rPr lang="en-US" dirty="0" smtClean="0">
                <a:solidFill>
                  <a:srgbClr val="000000"/>
                </a:solidFill>
              </a:rPr>
              <a:t>		Cu</a:t>
            </a:r>
            <a:r>
              <a:rPr lang="en-US" baseline="30000" dirty="0">
                <a:solidFill>
                  <a:srgbClr val="000000"/>
                </a:solidFill>
              </a:rPr>
              <a:t>+</a:t>
            </a:r>
            <a:r>
              <a:rPr lang="en-US" dirty="0">
                <a:solidFill>
                  <a:srgbClr val="000000"/>
                </a:solidFill>
              </a:rPr>
              <a:t> + O</a:t>
            </a:r>
            <a:r>
              <a:rPr lang="en-US" baseline="-25000" dirty="0">
                <a:solidFill>
                  <a:srgbClr val="000000"/>
                </a:solidFill>
              </a:rPr>
              <a:t>2</a:t>
            </a:r>
            <a:endParaRPr lang="en-US" dirty="0">
              <a:solidFill>
                <a:srgbClr val="000000"/>
              </a:solidFill>
            </a:endParaRPr>
          </a:p>
          <a:p>
            <a:r>
              <a:rPr lang="en-US" dirty="0">
                <a:solidFill>
                  <a:srgbClr val="000000"/>
                </a:solidFill>
              </a:rPr>
              <a:t>Cu</a:t>
            </a:r>
            <a:r>
              <a:rPr lang="en-US" baseline="30000" dirty="0">
                <a:solidFill>
                  <a:srgbClr val="000000"/>
                </a:solidFill>
              </a:rPr>
              <a:t>+</a:t>
            </a:r>
            <a:r>
              <a:rPr lang="en-US" dirty="0">
                <a:solidFill>
                  <a:srgbClr val="000000"/>
                </a:solidFill>
              </a:rPr>
              <a:t> + O</a:t>
            </a:r>
            <a:r>
              <a:rPr lang="en-US" baseline="30000" dirty="0">
                <a:solidFill>
                  <a:srgbClr val="000000"/>
                </a:solidFill>
              </a:rPr>
              <a:t>2-·</a:t>
            </a:r>
            <a:r>
              <a:rPr lang="en-US" dirty="0">
                <a:solidFill>
                  <a:srgbClr val="000000"/>
                </a:solidFill>
              </a:rPr>
              <a:t> + 2H</a:t>
            </a:r>
            <a:r>
              <a:rPr lang="en-US" baseline="30000" dirty="0">
                <a:solidFill>
                  <a:srgbClr val="000000"/>
                </a:solidFill>
              </a:rPr>
              <a:t>+</a:t>
            </a:r>
            <a:r>
              <a:rPr lang="en-US" dirty="0">
                <a:solidFill>
                  <a:srgbClr val="000000"/>
                </a:solidFill>
              </a:rPr>
              <a:t> 	</a:t>
            </a:r>
            <a:r>
              <a:rPr lang="en-US" dirty="0" smtClean="0">
                <a:solidFill>
                  <a:srgbClr val="000000"/>
                </a:solidFill>
              </a:rPr>
              <a:t>		Cu</a:t>
            </a:r>
            <a:r>
              <a:rPr lang="en-US" baseline="30000" dirty="0" smtClean="0">
                <a:solidFill>
                  <a:srgbClr val="000000"/>
                </a:solidFill>
              </a:rPr>
              <a:t>2</a:t>
            </a:r>
            <a:r>
              <a:rPr lang="en-US" baseline="30000" dirty="0">
                <a:solidFill>
                  <a:srgbClr val="000000"/>
                </a:solidFill>
              </a:rPr>
              <a:t>+</a:t>
            </a:r>
            <a:r>
              <a:rPr lang="en-US" dirty="0">
                <a:solidFill>
                  <a:srgbClr val="000000"/>
                </a:solidFill>
              </a:rPr>
              <a:t> + H</a:t>
            </a:r>
            <a:r>
              <a:rPr lang="en-US" baseline="-25000" dirty="0">
                <a:solidFill>
                  <a:srgbClr val="000000"/>
                </a:solidFill>
              </a:rPr>
              <a:t>2</a:t>
            </a:r>
            <a:r>
              <a:rPr lang="en-US" dirty="0">
                <a:solidFill>
                  <a:srgbClr val="000000"/>
                </a:solidFill>
              </a:rPr>
              <a:t>O</a:t>
            </a:r>
            <a:r>
              <a:rPr lang="en-US" baseline="-25000" dirty="0">
                <a:solidFill>
                  <a:srgbClr val="000000"/>
                </a:solidFill>
              </a:rPr>
              <a:t>2</a:t>
            </a:r>
            <a:endParaRPr lang="en-US" dirty="0">
              <a:solidFill>
                <a:srgbClr val="000000"/>
              </a:solidFill>
            </a:endParaRPr>
          </a:p>
          <a:p>
            <a:r>
              <a:rPr lang="en-US" dirty="0">
                <a:solidFill>
                  <a:srgbClr val="000000"/>
                </a:solidFill>
              </a:rPr>
              <a:t>2 O</a:t>
            </a:r>
            <a:r>
              <a:rPr lang="en-US" baseline="30000" dirty="0">
                <a:solidFill>
                  <a:srgbClr val="000000"/>
                </a:solidFill>
              </a:rPr>
              <a:t>2-· </a:t>
            </a:r>
            <a:r>
              <a:rPr lang="en-US" dirty="0">
                <a:solidFill>
                  <a:srgbClr val="000000"/>
                </a:solidFill>
              </a:rPr>
              <a:t>+ 2H</a:t>
            </a:r>
            <a:r>
              <a:rPr lang="en-US" baseline="30000" dirty="0">
                <a:solidFill>
                  <a:srgbClr val="000000"/>
                </a:solidFill>
              </a:rPr>
              <a:t>+</a:t>
            </a:r>
            <a:r>
              <a:rPr lang="en-US" dirty="0">
                <a:solidFill>
                  <a:srgbClr val="000000"/>
                </a:solidFill>
              </a:rPr>
              <a:t> 		</a:t>
            </a:r>
            <a:r>
              <a:rPr lang="en-US" dirty="0" smtClean="0">
                <a:solidFill>
                  <a:srgbClr val="000000"/>
                </a:solidFill>
              </a:rPr>
              <a:t>		H</a:t>
            </a:r>
            <a:r>
              <a:rPr lang="en-US" baseline="-25000" dirty="0" smtClean="0">
                <a:solidFill>
                  <a:srgbClr val="000000"/>
                </a:solidFill>
              </a:rPr>
              <a:t>2</a:t>
            </a:r>
            <a:r>
              <a:rPr lang="en-US" dirty="0" smtClean="0">
                <a:solidFill>
                  <a:srgbClr val="000000"/>
                </a:solidFill>
              </a:rPr>
              <a:t>O</a:t>
            </a:r>
            <a:r>
              <a:rPr lang="en-US" baseline="-25000" dirty="0" smtClean="0">
                <a:solidFill>
                  <a:srgbClr val="000000"/>
                </a:solidFill>
              </a:rPr>
              <a:t>2</a:t>
            </a:r>
            <a:r>
              <a:rPr lang="en-US" dirty="0" smtClean="0">
                <a:solidFill>
                  <a:srgbClr val="000000"/>
                </a:solidFill>
              </a:rPr>
              <a:t> </a:t>
            </a:r>
            <a:r>
              <a:rPr lang="en-US" dirty="0">
                <a:solidFill>
                  <a:srgbClr val="000000"/>
                </a:solidFill>
              </a:rPr>
              <a:t>+ O</a:t>
            </a:r>
            <a:r>
              <a:rPr lang="en-US" baseline="-25000" dirty="0">
                <a:solidFill>
                  <a:srgbClr val="000000"/>
                </a:solidFill>
              </a:rPr>
              <a:t>2</a:t>
            </a:r>
          </a:p>
          <a:p>
            <a:endParaRPr lang="en-US" baseline="-25000" dirty="0">
              <a:solidFill>
                <a:srgbClr val="000000"/>
              </a:solidFill>
            </a:endParaRPr>
          </a:p>
          <a:p>
            <a:r>
              <a:rPr lang="en-US" dirty="0"/>
              <a:t>A </a:t>
            </a:r>
            <a:r>
              <a:rPr lang="en-US" dirty="0" err="1"/>
              <a:t>catalase</a:t>
            </a:r>
            <a:r>
              <a:rPr lang="en-US" dirty="0"/>
              <a:t> will subsequently reduce hydrogen peroxide to water.</a:t>
            </a:r>
            <a:endParaRPr lang="en-US" baseline="-25000" dirty="0">
              <a:solidFill>
                <a:srgbClr val="000000"/>
              </a:solidFill>
            </a:endParaRPr>
          </a:p>
          <a:p>
            <a:endParaRPr lang="en-US" dirty="0">
              <a:solidFill>
                <a:srgbClr val="000000"/>
              </a:solidFill>
            </a:endParaRPr>
          </a:p>
        </p:txBody>
      </p:sp>
      <p:sp>
        <p:nvSpPr>
          <p:cNvPr id="29700" name="Line 9"/>
          <p:cNvSpPr>
            <a:spLocks noChangeShapeType="1"/>
          </p:cNvSpPr>
          <p:nvPr/>
        </p:nvSpPr>
        <p:spPr bwMode="auto">
          <a:xfrm>
            <a:off x="1658045" y="3686731"/>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9701" name="Line 10"/>
          <p:cNvSpPr>
            <a:spLocks noChangeShapeType="1"/>
          </p:cNvSpPr>
          <p:nvPr/>
        </p:nvSpPr>
        <p:spPr bwMode="auto">
          <a:xfrm>
            <a:off x="1781359" y="3946168"/>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9702" name="Line 11"/>
          <p:cNvSpPr>
            <a:spLocks noChangeShapeType="1"/>
          </p:cNvSpPr>
          <p:nvPr/>
        </p:nvSpPr>
        <p:spPr bwMode="auto">
          <a:xfrm>
            <a:off x="1658045" y="4246566"/>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685800"/>
            <a:ext cx="3276600" cy="4832092"/>
          </a:xfrm>
          <a:prstGeom prst="rect">
            <a:avLst/>
          </a:prstGeom>
          <a:noFill/>
          <a:ln w="9525">
            <a:noFill/>
            <a:miter lim="800000"/>
            <a:headEnd/>
            <a:tailEnd/>
          </a:ln>
        </p:spPr>
        <p:txBody>
          <a:bodyPr>
            <a:prstTxWarp prst="textNoShape">
              <a:avLst/>
            </a:prstTxWarp>
            <a:spAutoFit/>
          </a:bodyPr>
          <a:lstStyle/>
          <a:p>
            <a:r>
              <a:rPr lang="en-US" sz="2200" dirty="0"/>
              <a:t>ALS is a </a:t>
            </a:r>
            <a:r>
              <a:rPr lang="en-US" sz="2200" b="1" dirty="0"/>
              <a:t>“motor-neuron” disease,</a:t>
            </a:r>
            <a:r>
              <a:rPr lang="en-US" sz="2200" dirty="0"/>
              <a:t> a neurodegenerative disease characterized by the </a:t>
            </a:r>
            <a:r>
              <a:rPr lang="en-US" sz="2200" b="1" dirty="0"/>
              <a:t>selective death/degeneration of upper motor neurons</a:t>
            </a:r>
            <a:r>
              <a:rPr lang="en-US" sz="2200" dirty="0"/>
              <a:t> (in the brain) </a:t>
            </a:r>
            <a:r>
              <a:rPr lang="en-US" sz="2200" b="1" dirty="0"/>
              <a:t>and lower motor neurons</a:t>
            </a:r>
            <a:r>
              <a:rPr lang="en-US" sz="2200" dirty="0"/>
              <a:t> (in the spinal cord).  </a:t>
            </a:r>
            <a:r>
              <a:rPr lang="en-US" sz="2200" b="1" dirty="0"/>
              <a:t>The upper motor neurons normally send the signals to the lower motor neurons, which send signals to muscles.</a:t>
            </a:r>
          </a:p>
        </p:txBody>
      </p:sp>
      <p:pic>
        <p:nvPicPr>
          <p:cNvPr id="14339" name="Picture 3"/>
          <p:cNvPicPr>
            <a:picLocks noChangeAspect="1" noChangeArrowheads="1"/>
          </p:cNvPicPr>
          <p:nvPr/>
        </p:nvPicPr>
        <p:blipFill>
          <a:blip r:embed="rId2"/>
          <a:srcRect/>
          <a:stretch>
            <a:fillRect/>
          </a:stretch>
        </p:blipFill>
        <p:spPr bwMode="auto">
          <a:xfrm>
            <a:off x="4419600" y="381000"/>
            <a:ext cx="31115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600200" y="2682875"/>
            <a:ext cx="184150" cy="290513"/>
          </a:xfrm>
          <a:prstGeom prst="rect">
            <a:avLst/>
          </a:prstGeom>
          <a:noFill/>
          <a:ln w="9525">
            <a:noFill/>
            <a:miter lim="800000"/>
            <a:headEnd/>
            <a:tailEnd/>
          </a:ln>
        </p:spPr>
        <p:txBody>
          <a:bodyPr wrap="none">
            <a:prstTxWarp prst="textNoShape">
              <a:avLst/>
            </a:prstTxWarp>
            <a:spAutoFit/>
          </a:bodyPr>
          <a:lstStyle/>
          <a:p>
            <a:endParaRPr lang="en-US" sz="1300">
              <a:solidFill>
                <a:srgbClr val="000000"/>
              </a:solidFill>
              <a:latin typeface="Lucida Grande" pitchFamily="-103" charset="0"/>
            </a:endParaRPr>
          </a:p>
        </p:txBody>
      </p:sp>
      <p:pic>
        <p:nvPicPr>
          <p:cNvPr id="30723" name="Picture 3"/>
          <p:cNvPicPr>
            <a:picLocks noChangeAspect="1" noChangeArrowheads="1"/>
          </p:cNvPicPr>
          <p:nvPr/>
        </p:nvPicPr>
        <p:blipFill>
          <a:blip r:embed="rId2"/>
          <a:srcRect/>
          <a:stretch>
            <a:fillRect/>
          </a:stretch>
        </p:blipFill>
        <p:spPr bwMode="auto">
          <a:xfrm>
            <a:off x="609600" y="1219200"/>
            <a:ext cx="2752725" cy="3733800"/>
          </a:xfrm>
          <a:prstGeom prst="rect">
            <a:avLst/>
          </a:prstGeom>
          <a:noFill/>
          <a:ln w="9525">
            <a:noFill/>
            <a:miter lim="800000"/>
            <a:headEnd/>
            <a:tailEnd/>
          </a:ln>
        </p:spPr>
      </p:pic>
      <p:pic>
        <p:nvPicPr>
          <p:cNvPr id="30724" name="Picture 4"/>
          <p:cNvPicPr>
            <a:picLocks noChangeAspect="1" noChangeArrowheads="1"/>
          </p:cNvPicPr>
          <p:nvPr/>
        </p:nvPicPr>
        <p:blipFill>
          <a:blip r:embed="rId3"/>
          <a:srcRect/>
          <a:stretch>
            <a:fillRect/>
          </a:stretch>
        </p:blipFill>
        <p:spPr bwMode="auto">
          <a:xfrm>
            <a:off x="4572000" y="1143000"/>
            <a:ext cx="3903663" cy="2220913"/>
          </a:xfrm>
          <a:prstGeom prst="rect">
            <a:avLst/>
          </a:prstGeom>
          <a:noFill/>
          <a:ln w="9525">
            <a:noFill/>
            <a:miter lim="800000"/>
            <a:headEnd/>
            <a:tailEnd/>
          </a:ln>
        </p:spPr>
      </p:pic>
      <p:pic>
        <p:nvPicPr>
          <p:cNvPr id="30725" name="Picture 6"/>
          <p:cNvPicPr>
            <a:picLocks noChangeAspect="1" noChangeArrowheads="1"/>
          </p:cNvPicPr>
          <p:nvPr/>
        </p:nvPicPr>
        <p:blipFill>
          <a:blip r:embed="rId4"/>
          <a:srcRect/>
          <a:stretch>
            <a:fillRect/>
          </a:stretch>
        </p:blipFill>
        <p:spPr bwMode="auto">
          <a:xfrm>
            <a:off x="4114800" y="3962400"/>
            <a:ext cx="4495800" cy="2451100"/>
          </a:xfrm>
          <a:prstGeom prst="rect">
            <a:avLst/>
          </a:prstGeom>
          <a:noFill/>
          <a:ln w="9525">
            <a:noFill/>
            <a:miter lim="800000"/>
            <a:headEnd/>
            <a:tailEnd/>
          </a:ln>
        </p:spPr>
      </p:pic>
      <p:sp>
        <p:nvSpPr>
          <p:cNvPr id="30726" name="Text Box 7"/>
          <p:cNvSpPr txBox="1">
            <a:spLocks noChangeArrowheads="1"/>
          </p:cNvSpPr>
          <p:nvPr/>
        </p:nvSpPr>
        <p:spPr bwMode="auto">
          <a:xfrm>
            <a:off x="1295400" y="242888"/>
            <a:ext cx="6746875"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SOD1 structure: the functional homodimer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838200" y="242888"/>
            <a:ext cx="7497763"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Most common mutations in SOD1 related FALS</a:t>
            </a:r>
          </a:p>
        </p:txBody>
      </p:sp>
      <p:graphicFrame>
        <p:nvGraphicFramePr>
          <p:cNvPr id="31746" name="Object 2"/>
          <p:cNvGraphicFramePr>
            <a:graphicFrameLocks noChangeAspect="1"/>
          </p:cNvGraphicFramePr>
          <p:nvPr/>
        </p:nvGraphicFramePr>
        <p:xfrm>
          <a:off x="1144588" y="1066800"/>
          <a:ext cx="7691437" cy="5559425"/>
        </p:xfrm>
        <a:graphic>
          <a:graphicData uri="http://schemas.openxmlformats.org/presentationml/2006/ole">
            <p:oleObj spid="_x0000_s28674" name="Document" r:id="rId3" imgW="6311900" imgH="4965700" progId="Word.Document.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354388" y="182563"/>
            <a:ext cx="2755900"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SOD1 and FALS</a:t>
            </a:r>
          </a:p>
        </p:txBody>
      </p:sp>
      <p:sp>
        <p:nvSpPr>
          <p:cNvPr id="32771" name="Text Box 3"/>
          <p:cNvSpPr txBox="1">
            <a:spLocks noChangeArrowheads="1"/>
          </p:cNvSpPr>
          <p:nvPr/>
        </p:nvSpPr>
        <p:spPr bwMode="auto">
          <a:xfrm>
            <a:off x="212725" y="1127125"/>
            <a:ext cx="8550275" cy="5568950"/>
          </a:xfrm>
          <a:prstGeom prst="rect">
            <a:avLst/>
          </a:prstGeom>
          <a:noFill/>
          <a:ln w="9525">
            <a:noFill/>
            <a:miter lim="800000"/>
            <a:headEnd/>
            <a:tailEnd/>
          </a:ln>
        </p:spPr>
        <p:txBody>
          <a:bodyPr>
            <a:prstTxWarp prst="textNoShape">
              <a:avLst/>
            </a:prstTxWarp>
            <a:spAutoFit/>
          </a:bodyPr>
          <a:lstStyle/>
          <a:p>
            <a:r>
              <a:rPr lang="en-US"/>
              <a:t>-More than 125 mutations have been found on the SOD1 gene, 114 are related to ALS, most of them are missense mutations, only 12 are nonsense mutations or deletion mutants.</a:t>
            </a:r>
          </a:p>
          <a:p>
            <a:endParaRPr lang="en-US"/>
          </a:p>
          <a:p>
            <a:r>
              <a:rPr lang="en-US"/>
              <a:t>-Most mutations reduce dismutation activity, however others retain full dismutase activity, still are related to the disease. Moreover, there is NO CLEAR CORRELATION between enzyme activity and progression of the disease. </a:t>
            </a:r>
          </a:p>
          <a:p>
            <a:endParaRPr lang="en-US"/>
          </a:p>
          <a:p>
            <a:r>
              <a:rPr lang="en-US"/>
              <a:t>-In addition, in animal models, gene KO for SOD1 does not cause motorneuron disease, whereas overexpression of SOD1 does. </a:t>
            </a:r>
          </a:p>
          <a:p>
            <a:endParaRPr lang="en-US"/>
          </a:p>
          <a:p>
            <a:endParaRPr lang="en-US"/>
          </a:p>
          <a:p>
            <a:r>
              <a:rPr lang="en-US"/>
              <a:t>In this respect, the simple manipulation of SOD1 dismutase activity </a:t>
            </a:r>
            <a:r>
              <a:rPr lang="en-US" b="1"/>
              <a:t>IS NOT</a:t>
            </a:r>
            <a:r>
              <a:rPr lang="en-US"/>
              <a:t> necessarily behind ALS/motorneuron disease.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794" name="Picture 1"/>
          <p:cNvPicPr>
            <a:picLocks noChangeAspect="1"/>
          </p:cNvPicPr>
          <p:nvPr/>
        </p:nvPicPr>
        <p:blipFill>
          <a:blip r:embed="rId2"/>
          <a:srcRect/>
          <a:stretch>
            <a:fillRect/>
          </a:stretch>
        </p:blipFill>
        <p:spPr bwMode="auto">
          <a:xfrm>
            <a:off x="1282700" y="2286000"/>
            <a:ext cx="7016750" cy="2438400"/>
          </a:xfrm>
          <a:prstGeom prst="rect">
            <a:avLst/>
          </a:prstGeom>
          <a:noFill/>
          <a:ln w="9525">
            <a:noFill/>
            <a:miter lim="800000"/>
            <a:headEnd/>
            <a:tailEnd/>
          </a:ln>
        </p:spPr>
      </p:pic>
      <p:sp>
        <p:nvSpPr>
          <p:cNvPr id="33795" name="TextBox 2"/>
          <p:cNvSpPr txBox="1">
            <a:spLocks noChangeArrowheads="1"/>
          </p:cNvSpPr>
          <p:nvPr/>
        </p:nvSpPr>
        <p:spPr bwMode="auto">
          <a:xfrm>
            <a:off x="304800" y="609600"/>
            <a:ext cx="8763000" cy="1015663"/>
          </a:xfrm>
          <a:prstGeom prst="rect">
            <a:avLst/>
          </a:prstGeom>
          <a:noFill/>
          <a:ln w="9525">
            <a:noFill/>
            <a:miter lim="800000"/>
            <a:headEnd/>
            <a:tailEnd/>
          </a:ln>
        </p:spPr>
        <p:txBody>
          <a:bodyPr>
            <a:prstTxWarp prst="textNoShape">
              <a:avLst/>
            </a:prstTxWarp>
            <a:spAutoFit/>
          </a:bodyPr>
          <a:lstStyle/>
          <a:p>
            <a:pPr algn="ctr"/>
            <a:r>
              <a:rPr lang="en-US" sz="3000" b="1" dirty="0">
                <a:solidFill>
                  <a:srgbClr val="FF0000"/>
                </a:solidFill>
              </a:rPr>
              <a:t>SOD1 </a:t>
            </a:r>
            <a:r>
              <a:rPr lang="en-US" sz="3000" b="1" dirty="0" err="1">
                <a:solidFill>
                  <a:srgbClr val="FF0000"/>
                </a:solidFill>
              </a:rPr>
              <a:t>misfolds</a:t>
            </a:r>
            <a:r>
              <a:rPr lang="en-US" sz="3000" b="1" dirty="0">
                <a:solidFill>
                  <a:srgbClr val="FF0000"/>
                </a:solidFill>
              </a:rPr>
              <a:t> and aggregates in FALS SOD1A4V </a:t>
            </a:r>
            <a:r>
              <a:rPr lang="en-US" sz="3000" b="1" dirty="0" err="1">
                <a:solidFill>
                  <a:srgbClr val="FF0000"/>
                </a:solidFill>
              </a:rPr>
              <a:t>motorneurons</a:t>
            </a:r>
            <a:endParaRPr lang="en-US" sz="3000" b="1" dirty="0">
              <a:solidFill>
                <a:srgbClr val="FF0000"/>
              </a:solidFill>
            </a:endParaRPr>
          </a:p>
        </p:txBody>
      </p:sp>
      <p:pic>
        <p:nvPicPr>
          <p:cNvPr id="33796" name="Picture 3"/>
          <p:cNvPicPr>
            <a:picLocks noChangeAspect="1"/>
          </p:cNvPicPr>
          <p:nvPr/>
        </p:nvPicPr>
        <p:blipFill>
          <a:blip r:embed="rId3"/>
          <a:srcRect/>
          <a:stretch>
            <a:fillRect/>
          </a:stretch>
        </p:blipFill>
        <p:spPr bwMode="auto">
          <a:xfrm>
            <a:off x="76200" y="5842000"/>
            <a:ext cx="8878888" cy="177800"/>
          </a:xfrm>
          <a:prstGeom prst="rect">
            <a:avLst/>
          </a:prstGeom>
          <a:noFill/>
          <a:ln w="9525">
            <a:noFill/>
            <a:miter lim="800000"/>
            <a:headEnd/>
            <a:tailEnd/>
          </a:ln>
        </p:spPr>
      </p:pic>
      <p:sp>
        <p:nvSpPr>
          <p:cNvPr id="33797" name="TextBox 4"/>
          <p:cNvSpPr txBox="1">
            <a:spLocks noChangeArrowheads="1"/>
          </p:cNvSpPr>
          <p:nvPr/>
        </p:nvSpPr>
        <p:spPr bwMode="auto">
          <a:xfrm>
            <a:off x="1908175" y="2057400"/>
            <a:ext cx="1063625" cy="369888"/>
          </a:xfrm>
          <a:prstGeom prst="rect">
            <a:avLst/>
          </a:prstGeom>
          <a:noFill/>
          <a:ln w="9525">
            <a:noFill/>
            <a:miter lim="800000"/>
            <a:headEnd/>
            <a:tailEnd/>
          </a:ln>
        </p:spPr>
        <p:txBody>
          <a:bodyPr wrap="none">
            <a:prstTxWarp prst="textNoShape">
              <a:avLst/>
            </a:prstTxWarp>
            <a:spAutoFit/>
          </a:bodyPr>
          <a:lstStyle/>
          <a:p>
            <a:r>
              <a:rPr lang="en-US" sz="1800" b="1"/>
              <a:t>SEDI Ab</a:t>
            </a:r>
          </a:p>
        </p:txBody>
      </p:sp>
      <p:sp>
        <p:nvSpPr>
          <p:cNvPr id="33798" name="TextBox 5"/>
          <p:cNvSpPr txBox="1">
            <a:spLocks noChangeArrowheads="1"/>
          </p:cNvSpPr>
          <p:nvPr/>
        </p:nvSpPr>
        <p:spPr bwMode="auto">
          <a:xfrm>
            <a:off x="3657600" y="2068513"/>
            <a:ext cx="2225675" cy="369887"/>
          </a:xfrm>
          <a:prstGeom prst="rect">
            <a:avLst/>
          </a:prstGeom>
          <a:noFill/>
          <a:ln w="9525">
            <a:noFill/>
            <a:miter lim="800000"/>
            <a:headEnd/>
            <a:tailEnd/>
          </a:ln>
        </p:spPr>
        <p:txBody>
          <a:bodyPr wrap="none">
            <a:prstTxWarp prst="textNoShape">
              <a:avLst/>
            </a:prstTxWarp>
            <a:spAutoFit/>
          </a:bodyPr>
          <a:lstStyle/>
          <a:p>
            <a:r>
              <a:rPr lang="en-US" sz="1800" b="1"/>
              <a:t>SEDI-reactive SOD1</a:t>
            </a:r>
          </a:p>
        </p:txBody>
      </p:sp>
      <p:sp>
        <p:nvSpPr>
          <p:cNvPr id="33799" name="TextBox 6"/>
          <p:cNvSpPr txBox="1">
            <a:spLocks noChangeArrowheads="1"/>
          </p:cNvSpPr>
          <p:nvPr/>
        </p:nvSpPr>
        <p:spPr bwMode="auto">
          <a:xfrm>
            <a:off x="6781800" y="2068513"/>
            <a:ext cx="774700" cy="369887"/>
          </a:xfrm>
          <a:prstGeom prst="rect">
            <a:avLst/>
          </a:prstGeom>
          <a:noFill/>
          <a:ln w="9525">
            <a:noFill/>
            <a:miter lim="800000"/>
            <a:headEnd/>
            <a:tailEnd/>
          </a:ln>
        </p:spPr>
        <p:txBody>
          <a:bodyPr wrap="none">
            <a:prstTxWarp prst="textNoShape">
              <a:avLst/>
            </a:prstTxWarp>
            <a:spAutoFit/>
          </a:bodyPr>
          <a:lstStyle/>
          <a:p>
            <a:r>
              <a:rPr lang="en-US" sz="1800" b="1"/>
              <a:t>SOD1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422525" y="24987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34819" name="Text Box 3"/>
          <p:cNvSpPr txBox="1">
            <a:spLocks noChangeArrowheads="1"/>
          </p:cNvSpPr>
          <p:nvPr/>
        </p:nvSpPr>
        <p:spPr bwMode="auto">
          <a:xfrm>
            <a:off x="669925" y="17367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34820" name="Text Box 4"/>
          <p:cNvSpPr txBox="1">
            <a:spLocks noChangeArrowheads="1"/>
          </p:cNvSpPr>
          <p:nvPr/>
        </p:nvSpPr>
        <p:spPr bwMode="auto">
          <a:xfrm>
            <a:off x="1332830" y="193365"/>
            <a:ext cx="6606496" cy="584776"/>
          </a:xfrm>
          <a:prstGeom prst="rect">
            <a:avLst/>
          </a:prstGeom>
          <a:noFill/>
          <a:ln w="9525">
            <a:noFill/>
            <a:miter lim="800000"/>
            <a:headEnd/>
            <a:tailEnd/>
          </a:ln>
        </p:spPr>
        <p:txBody>
          <a:bodyPr wrap="none">
            <a:prstTxWarp prst="textNoShape">
              <a:avLst/>
            </a:prstTxWarp>
            <a:spAutoFit/>
          </a:bodyPr>
          <a:lstStyle/>
          <a:p>
            <a:r>
              <a:rPr lang="en-US" sz="3200" b="1" dirty="0">
                <a:solidFill>
                  <a:srgbClr val="FF0000"/>
                </a:solidFill>
              </a:rPr>
              <a:t>Possible roles of mutant SOD1 in FALS</a:t>
            </a:r>
          </a:p>
        </p:txBody>
      </p:sp>
      <p:sp>
        <p:nvSpPr>
          <p:cNvPr id="34821" name="Text Box 5"/>
          <p:cNvSpPr txBox="1">
            <a:spLocks noChangeArrowheads="1"/>
          </p:cNvSpPr>
          <p:nvPr/>
        </p:nvSpPr>
        <p:spPr bwMode="auto">
          <a:xfrm>
            <a:off x="136525" y="1344613"/>
            <a:ext cx="8931275" cy="4446587"/>
          </a:xfrm>
          <a:prstGeom prst="rect">
            <a:avLst/>
          </a:prstGeom>
          <a:noFill/>
          <a:ln w="9525">
            <a:noFill/>
            <a:miter lim="800000"/>
            <a:headEnd/>
            <a:tailEnd/>
          </a:ln>
        </p:spPr>
        <p:txBody>
          <a:bodyPr>
            <a:prstTxWarp prst="textNoShape">
              <a:avLst/>
            </a:prstTxWarp>
            <a:spAutoFit/>
          </a:bodyPr>
          <a:lstStyle/>
          <a:p>
            <a:r>
              <a:rPr lang="en-US" sz="2200" b="1"/>
              <a:t>Loss of physiological function: impaired dismutase activity</a:t>
            </a:r>
          </a:p>
          <a:p>
            <a:endParaRPr lang="en-US" sz="2200" b="1"/>
          </a:p>
          <a:p>
            <a:r>
              <a:rPr lang="en-US" sz="2200" b="1"/>
              <a:t>Gain of toxic function:</a:t>
            </a:r>
            <a:r>
              <a:rPr lang="en-US" sz="2200"/>
              <a:t> </a:t>
            </a:r>
          </a:p>
          <a:p>
            <a:r>
              <a:rPr lang="en-US" sz="2200" b="1"/>
              <a:t>1) Aberrant redox chemistry,</a:t>
            </a:r>
            <a:r>
              <a:rPr lang="en-US" sz="2200"/>
              <a:t> probably due to changes in the conformation of SOD1, that leave the channel (the portion of the molecule accepting superoxide ion, i.e.) able to accept larger molecules. This can lead to</a:t>
            </a:r>
            <a:r>
              <a:rPr lang="en-US" sz="2200" b="1"/>
              <a:t> peroxidation, tyrosine nitrosylation and reverse catalysis </a:t>
            </a:r>
            <a:r>
              <a:rPr lang="en-US" sz="2200"/>
              <a:t>(due to improper binding of Zn</a:t>
            </a:r>
            <a:r>
              <a:rPr lang="en-US" sz="2200" baseline="30000"/>
              <a:t>++</a:t>
            </a:r>
            <a:r>
              <a:rPr lang="en-US" sz="2200"/>
              <a:t> to the molecule that leads to formation of superoxide ion rather than dismutase activity).</a:t>
            </a:r>
            <a:r>
              <a:rPr lang="en-US" sz="2200" b="1"/>
              <a:t> These activities are not a characteristic of ALL SOD1 mutations, thus remain partially controversial.</a:t>
            </a:r>
          </a:p>
          <a:p>
            <a:endParaRPr lang="en-US" sz="2200" b="1"/>
          </a:p>
          <a:p>
            <a:r>
              <a:rPr lang="en-US" sz="2200" b="1"/>
              <a:t>2) Protein instability and SOD1 aggregation. These activities are characteristic of all SOD1 mutants.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846888" y="27781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O</a:t>
            </a:r>
          </a:p>
        </p:txBody>
      </p:sp>
      <p:sp>
        <p:nvSpPr>
          <p:cNvPr id="35843" name="AutoShape 3"/>
          <p:cNvSpPr>
            <a:spLocks noChangeArrowheads="1"/>
          </p:cNvSpPr>
          <p:nvPr/>
        </p:nvSpPr>
        <p:spPr bwMode="auto">
          <a:xfrm>
            <a:off x="5487988" y="2625725"/>
            <a:ext cx="8382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44" name="AutoShape 4"/>
          <p:cNvSpPr>
            <a:spLocks noChangeArrowheads="1"/>
          </p:cNvSpPr>
          <p:nvPr/>
        </p:nvSpPr>
        <p:spPr bwMode="auto">
          <a:xfrm rot="2582343">
            <a:off x="5106988" y="3844925"/>
            <a:ext cx="1143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45" name="Text Box 5"/>
          <p:cNvSpPr txBox="1">
            <a:spLocks noChangeArrowheads="1"/>
          </p:cNvSpPr>
          <p:nvPr/>
        </p:nvSpPr>
        <p:spPr bwMode="auto">
          <a:xfrm>
            <a:off x="5624513" y="20574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1</a:t>
            </a:r>
          </a:p>
        </p:txBody>
      </p:sp>
      <p:sp>
        <p:nvSpPr>
          <p:cNvPr id="35846" name="Text Box 6"/>
          <p:cNvSpPr txBox="1">
            <a:spLocks noChangeArrowheads="1"/>
          </p:cNvSpPr>
          <p:nvPr/>
        </p:nvSpPr>
        <p:spPr bwMode="auto">
          <a:xfrm>
            <a:off x="5624513" y="34290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2</a:t>
            </a:r>
          </a:p>
        </p:txBody>
      </p:sp>
      <p:sp>
        <p:nvSpPr>
          <p:cNvPr id="35847" name="AutoShape 7"/>
          <p:cNvSpPr>
            <a:spLocks noChangeArrowheads="1"/>
          </p:cNvSpPr>
          <p:nvPr/>
        </p:nvSpPr>
        <p:spPr bwMode="auto">
          <a:xfrm rot="19017657" flipH="1">
            <a:off x="2439988" y="3844925"/>
            <a:ext cx="1143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48" name="Text Box 8"/>
          <p:cNvSpPr txBox="1">
            <a:spLocks noChangeArrowheads="1"/>
          </p:cNvSpPr>
          <p:nvPr/>
        </p:nvSpPr>
        <p:spPr bwMode="auto">
          <a:xfrm>
            <a:off x="2674938" y="35052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3</a:t>
            </a:r>
          </a:p>
        </p:txBody>
      </p:sp>
      <p:sp>
        <p:nvSpPr>
          <p:cNvPr id="35849" name="AutoShape 9"/>
          <p:cNvSpPr>
            <a:spLocks noChangeArrowheads="1"/>
          </p:cNvSpPr>
          <p:nvPr/>
        </p:nvSpPr>
        <p:spPr bwMode="auto">
          <a:xfrm flipH="1">
            <a:off x="2058988" y="2625725"/>
            <a:ext cx="8382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w="9525">
            <a:solidFill>
              <a:srgbClr val="FF3300"/>
            </a:solidFill>
            <a:miter lim="800000"/>
            <a:headEnd/>
            <a:tailEnd/>
          </a:ln>
        </p:spPr>
        <p:txBody>
          <a:bodyPr wrap="none" anchor="ctr">
            <a:prstTxWarp prst="textNoShape">
              <a:avLst/>
            </a:prstTxWarp>
          </a:bodyPr>
          <a:lstStyle/>
          <a:p>
            <a:pPr algn="ctr"/>
            <a:endParaRPr lang="en-US" sz="1200" b="1">
              <a:solidFill>
                <a:srgbClr val="FF3300"/>
              </a:solidFill>
              <a:latin typeface="Times New Roman" pitchFamily="-103" charset="0"/>
            </a:endParaRPr>
          </a:p>
        </p:txBody>
      </p:sp>
      <p:sp>
        <p:nvSpPr>
          <p:cNvPr id="35850" name="Text Box 10"/>
          <p:cNvSpPr txBox="1">
            <a:spLocks noChangeArrowheads="1"/>
          </p:cNvSpPr>
          <p:nvPr/>
        </p:nvSpPr>
        <p:spPr bwMode="auto">
          <a:xfrm>
            <a:off x="2347913" y="20574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FF3300"/>
                </a:solidFill>
                <a:latin typeface="Times New Roman" pitchFamily="-103" charset="0"/>
              </a:rPr>
              <a:t>4</a:t>
            </a:r>
          </a:p>
        </p:txBody>
      </p:sp>
      <p:grpSp>
        <p:nvGrpSpPr>
          <p:cNvPr id="2" name="Group 11"/>
          <p:cNvGrpSpPr>
            <a:grpSpLocks/>
          </p:cNvGrpSpPr>
          <p:nvPr/>
        </p:nvGrpSpPr>
        <p:grpSpPr bwMode="auto">
          <a:xfrm>
            <a:off x="2973388" y="2320925"/>
            <a:ext cx="2352675" cy="1114425"/>
            <a:chOff x="2160" y="1462"/>
            <a:chExt cx="1668" cy="702"/>
          </a:xfrm>
        </p:grpSpPr>
        <p:sp>
          <p:nvSpPr>
            <p:cNvPr id="35946" name="Freeform 12"/>
            <p:cNvSpPr>
              <a:spLocks/>
            </p:cNvSpPr>
            <p:nvPr/>
          </p:nvSpPr>
          <p:spPr bwMode="auto">
            <a:xfrm>
              <a:off x="2333" y="1462"/>
              <a:ext cx="1447" cy="366"/>
            </a:xfrm>
            <a:custGeom>
              <a:avLst/>
              <a:gdLst>
                <a:gd name="T0" fmla="*/ 8 w 1534"/>
                <a:gd name="T1" fmla="*/ 0 h 746"/>
                <a:gd name="T2" fmla="*/ 35 w 1534"/>
                <a:gd name="T3" fmla="*/ 0 h 746"/>
                <a:gd name="T4" fmla="*/ 58 w 1534"/>
                <a:gd name="T5" fmla="*/ 0 h 746"/>
                <a:gd name="T6" fmla="*/ 69 w 1534"/>
                <a:gd name="T7" fmla="*/ 0 h 746"/>
                <a:gd name="T8" fmla="*/ 202 w 1534"/>
                <a:gd name="T9" fmla="*/ 0 h 746"/>
                <a:gd name="T10" fmla="*/ 515 w 1534"/>
                <a:gd name="T11" fmla="*/ 0 h 746"/>
                <a:gd name="T12" fmla="*/ 677 w 1534"/>
                <a:gd name="T13" fmla="*/ 0 h 746"/>
                <a:gd name="T14" fmla="*/ 674 w 1534"/>
                <a:gd name="T15" fmla="*/ 0 h 746"/>
                <a:gd name="T16" fmla="*/ 570 w 1534"/>
                <a:gd name="T17" fmla="*/ 0 h 746"/>
                <a:gd name="T18" fmla="*/ 529 w 1534"/>
                <a:gd name="T19" fmla="*/ 0 h 746"/>
                <a:gd name="T20" fmla="*/ 477 w 1534"/>
                <a:gd name="T21" fmla="*/ 0 h 746"/>
                <a:gd name="T22" fmla="*/ 427 w 1534"/>
                <a:gd name="T23" fmla="*/ 0 h 746"/>
                <a:gd name="T24" fmla="*/ 416 w 1534"/>
                <a:gd name="T25" fmla="*/ 0 h 746"/>
                <a:gd name="T26" fmla="*/ 378 w 1534"/>
                <a:gd name="T27" fmla="*/ 0 h 746"/>
                <a:gd name="T28" fmla="*/ 334 w 1534"/>
                <a:gd name="T29" fmla="*/ 0 h 746"/>
                <a:gd name="T30" fmla="*/ 118 w 1534"/>
                <a:gd name="T31" fmla="*/ 0 h 746"/>
                <a:gd name="T32" fmla="*/ 0 w 1534"/>
                <a:gd name="T33" fmla="*/ 0 h 746"/>
                <a:gd name="T34" fmla="*/ 8 w 1534"/>
                <a:gd name="T35" fmla="*/ 0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47" name="Freeform 13"/>
            <p:cNvSpPr>
              <a:spLocks/>
            </p:cNvSpPr>
            <p:nvPr/>
          </p:nvSpPr>
          <p:spPr bwMode="auto">
            <a:xfrm flipV="1">
              <a:off x="2322" y="1828"/>
              <a:ext cx="1447" cy="336"/>
            </a:xfrm>
            <a:custGeom>
              <a:avLst/>
              <a:gdLst>
                <a:gd name="T0" fmla="*/ 8 w 1534"/>
                <a:gd name="T1" fmla="*/ 0 h 746"/>
                <a:gd name="T2" fmla="*/ 35 w 1534"/>
                <a:gd name="T3" fmla="*/ 0 h 746"/>
                <a:gd name="T4" fmla="*/ 58 w 1534"/>
                <a:gd name="T5" fmla="*/ 0 h 746"/>
                <a:gd name="T6" fmla="*/ 69 w 1534"/>
                <a:gd name="T7" fmla="*/ 0 h 746"/>
                <a:gd name="T8" fmla="*/ 202 w 1534"/>
                <a:gd name="T9" fmla="*/ 0 h 746"/>
                <a:gd name="T10" fmla="*/ 515 w 1534"/>
                <a:gd name="T11" fmla="*/ 0 h 746"/>
                <a:gd name="T12" fmla="*/ 677 w 1534"/>
                <a:gd name="T13" fmla="*/ 0 h 746"/>
                <a:gd name="T14" fmla="*/ 674 w 1534"/>
                <a:gd name="T15" fmla="*/ 0 h 746"/>
                <a:gd name="T16" fmla="*/ 570 w 1534"/>
                <a:gd name="T17" fmla="*/ 0 h 746"/>
                <a:gd name="T18" fmla="*/ 529 w 1534"/>
                <a:gd name="T19" fmla="*/ 0 h 746"/>
                <a:gd name="T20" fmla="*/ 477 w 1534"/>
                <a:gd name="T21" fmla="*/ 0 h 746"/>
                <a:gd name="T22" fmla="*/ 427 w 1534"/>
                <a:gd name="T23" fmla="*/ 0 h 746"/>
                <a:gd name="T24" fmla="*/ 416 w 1534"/>
                <a:gd name="T25" fmla="*/ 0 h 746"/>
                <a:gd name="T26" fmla="*/ 378 w 1534"/>
                <a:gd name="T27" fmla="*/ 0 h 746"/>
                <a:gd name="T28" fmla="*/ 334 w 1534"/>
                <a:gd name="T29" fmla="*/ 0 h 746"/>
                <a:gd name="T30" fmla="*/ 118 w 1534"/>
                <a:gd name="T31" fmla="*/ 0 h 746"/>
                <a:gd name="T32" fmla="*/ 0 w 1534"/>
                <a:gd name="T33" fmla="*/ 0 h 746"/>
                <a:gd name="T34" fmla="*/ 8 w 1534"/>
                <a:gd name="T35" fmla="*/ 0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48" name="Text Box 14"/>
            <p:cNvSpPr txBox="1">
              <a:spLocks noChangeArrowheads="1"/>
            </p:cNvSpPr>
            <p:nvPr/>
          </p:nvSpPr>
          <p:spPr bwMode="auto">
            <a:xfrm>
              <a:off x="2160" y="1661"/>
              <a:ext cx="1031" cy="288"/>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O-O…Cu</a:t>
              </a:r>
              <a:endParaRPr lang="en-US">
                <a:latin typeface="Times New Roman" pitchFamily="-103" charset="0"/>
              </a:endParaRPr>
            </a:p>
          </p:txBody>
        </p:sp>
        <p:sp>
          <p:nvSpPr>
            <p:cNvPr id="35949" name="Text Box 15"/>
            <p:cNvSpPr txBox="1">
              <a:spLocks noChangeArrowheads="1"/>
            </p:cNvSpPr>
            <p:nvPr/>
          </p:nvSpPr>
          <p:spPr bwMode="auto">
            <a:xfrm>
              <a:off x="3445" y="1661"/>
              <a:ext cx="383" cy="288"/>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950" name="Text Box 16"/>
            <p:cNvSpPr txBox="1">
              <a:spLocks noChangeArrowheads="1"/>
            </p:cNvSpPr>
            <p:nvPr/>
          </p:nvSpPr>
          <p:spPr bwMode="auto">
            <a:xfrm>
              <a:off x="3168" y="1905"/>
              <a:ext cx="327" cy="192"/>
            </a:xfrm>
            <a:prstGeom prst="rect">
              <a:avLst/>
            </a:prstGeom>
            <a:noFill/>
            <a:ln w="9525">
              <a:noFill/>
              <a:miter lim="800000"/>
              <a:headEnd/>
              <a:tailEnd/>
            </a:ln>
          </p:spPr>
          <p:txBody>
            <a:bodyPr wrap="none">
              <a:prstTxWarp prst="textNoShape">
                <a:avLst/>
              </a:prstTxWarp>
              <a:spAutoFit/>
            </a:bodyPr>
            <a:lstStyle/>
            <a:p>
              <a:r>
                <a:rPr lang="en-US" sz="1400" b="1">
                  <a:latin typeface="Arial" pitchFamily="-103" charset="0"/>
                </a:rPr>
                <a:t>WT</a:t>
              </a:r>
            </a:p>
          </p:txBody>
        </p:sp>
      </p:grpSp>
      <p:sp>
        <p:nvSpPr>
          <p:cNvPr id="35852" name="Text Box 17"/>
          <p:cNvSpPr txBox="1">
            <a:spLocks noChangeArrowheads="1"/>
          </p:cNvSpPr>
          <p:nvPr/>
        </p:nvSpPr>
        <p:spPr bwMode="auto">
          <a:xfrm>
            <a:off x="7578725" y="3557588"/>
            <a:ext cx="15684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Peroxidation</a:t>
            </a:r>
          </a:p>
        </p:txBody>
      </p:sp>
      <p:sp>
        <p:nvSpPr>
          <p:cNvPr id="35853" name="Freeform 18"/>
          <p:cNvSpPr>
            <a:spLocks/>
          </p:cNvSpPr>
          <p:nvPr/>
        </p:nvSpPr>
        <p:spPr bwMode="auto">
          <a:xfrm rot="439773">
            <a:off x="6870700" y="2244725"/>
            <a:ext cx="1463675"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54" name="Freeform 19"/>
          <p:cNvSpPr>
            <a:spLocks/>
          </p:cNvSpPr>
          <p:nvPr/>
        </p:nvSpPr>
        <p:spPr bwMode="auto">
          <a:xfrm rot="20788040" flipV="1">
            <a:off x="6870700" y="2854325"/>
            <a:ext cx="1463675"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55" name="Text Box 20"/>
          <p:cNvSpPr txBox="1">
            <a:spLocks noChangeArrowheads="1"/>
          </p:cNvSpPr>
          <p:nvPr/>
        </p:nvSpPr>
        <p:spPr bwMode="auto">
          <a:xfrm>
            <a:off x="6389688" y="27781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H</a:t>
            </a:r>
          </a:p>
        </p:txBody>
      </p:sp>
      <p:sp>
        <p:nvSpPr>
          <p:cNvPr id="35856" name="Text Box 21"/>
          <p:cNvSpPr txBox="1">
            <a:spLocks noChangeArrowheads="1"/>
          </p:cNvSpPr>
          <p:nvPr/>
        </p:nvSpPr>
        <p:spPr bwMode="auto">
          <a:xfrm>
            <a:off x="6946900" y="2397125"/>
            <a:ext cx="404813"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H</a:t>
            </a:r>
          </a:p>
        </p:txBody>
      </p:sp>
      <p:sp>
        <p:nvSpPr>
          <p:cNvPr id="35857" name="Text Box 22"/>
          <p:cNvSpPr txBox="1">
            <a:spLocks noChangeArrowheads="1"/>
          </p:cNvSpPr>
          <p:nvPr/>
        </p:nvSpPr>
        <p:spPr bwMode="auto">
          <a:xfrm>
            <a:off x="6618288" y="24733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O</a:t>
            </a:r>
          </a:p>
        </p:txBody>
      </p:sp>
      <p:sp>
        <p:nvSpPr>
          <p:cNvPr id="35858" name="Text Box 23"/>
          <p:cNvSpPr txBox="1">
            <a:spLocks noChangeArrowheads="1"/>
          </p:cNvSpPr>
          <p:nvPr/>
        </p:nvSpPr>
        <p:spPr bwMode="auto">
          <a:xfrm>
            <a:off x="7245350" y="2549525"/>
            <a:ext cx="539750"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Cu</a:t>
            </a:r>
          </a:p>
        </p:txBody>
      </p:sp>
      <p:sp>
        <p:nvSpPr>
          <p:cNvPr id="35859" name="Line 24"/>
          <p:cNvSpPr>
            <a:spLocks noChangeShapeType="1"/>
          </p:cNvSpPr>
          <p:nvPr/>
        </p:nvSpPr>
        <p:spPr bwMode="auto">
          <a:xfrm flipH="1">
            <a:off x="6642100" y="27781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0" name="Line 25"/>
          <p:cNvSpPr>
            <a:spLocks noChangeShapeType="1"/>
          </p:cNvSpPr>
          <p:nvPr/>
        </p:nvSpPr>
        <p:spPr bwMode="auto">
          <a:xfrm>
            <a:off x="6870700" y="28543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1" name="Line 26"/>
          <p:cNvSpPr>
            <a:spLocks noChangeShapeType="1"/>
          </p:cNvSpPr>
          <p:nvPr/>
        </p:nvSpPr>
        <p:spPr bwMode="auto">
          <a:xfrm flipH="1">
            <a:off x="7099300" y="27781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2" name="Text Box 27"/>
          <p:cNvSpPr txBox="1">
            <a:spLocks noChangeArrowheads="1"/>
          </p:cNvSpPr>
          <p:nvPr/>
        </p:nvSpPr>
        <p:spPr bwMode="auto">
          <a:xfrm>
            <a:off x="7926388" y="2547938"/>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863" name="Text Box 28"/>
          <p:cNvSpPr txBox="1">
            <a:spLocks noChangeArrowheads="1"/>
          </p:cNvSpPr>
          <p:nvPr/>
        </p:nvSpPr>
        <p:spPr bwMode="auto">
          <a:xfrm flipV="1">
            <a:off x="6783388" y="3540125"/>
            <a:ext cx="725487" cy="457200"/>
          </a:xfrm>
          <a:prstGeom prst="rect">
            <a:avLst/>
          </a:prstGeom>
          <a:noFill/>
          <a:ln w="9525">
            <a:noFill/>
            <a:miter lim="800000"/>
            <a:headEnd/>
            <a:tailEnd/>
          </a:ln>
        </p:spPr>
        <p:txBody>
          <a:bodyPr wrap="none">
            <a:prstTxWarp prst="textNoShape">
              <a:avLst/>
            </a:prstTxWarp>
            <a:spAutoFit/>
          </a:bodyPr>
          <a:lstStyle/>
          <a:p>
            <a:r>
              <a:rPr lang="en-US" b="1">
                <a:latin typeface="Arial" pitchFamily="-103" charset="0"/>
              </a:rPr>
              <a:t>.</a:t>
            </a:r>
            <a:r>
              <a:rPr lang="en-US">
                <a:latin typeface="Arial" pitchFamily="-103" charset="0"/>
              </a:rPr>
              <a:t>OH</a:t>
            </a:r>
          </a:p>
        </p:txBody>
      </p:sp>
      <p:sp>
        <p:nvSpPr>
          <p:cNvPr id="35864" name="AutoShape 29"/>
          <p:cNvSpPr>
            <a:spLocks noChangeArrowheads="1"/>
          </p:cNvSpPr>
          <p:nvPr/>
        </p:nvSpPr>
        <p:spPr bwMode="auto">
          <a:xfrm>
            <a:off x="6630988" y="2930525"/>
            <a:ext cx="228600" cy="990600"/>
          </a:xfrm>
          <a:prstGeom prst="curvedRightArrow">
            <a:avLst>
              <a:gd name="adj1" fmla="val 86667"/>
              <a:gd name="adj2" fmla="val 173333"/>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65" name="Freeform 30"/>
          <p:cNvSpPr>
            <a:spLocks/>
          </p:cNvSpPr>
          <p:nvPr/>
        </p:nvSpPr>
        <p:spPr bwMode="auto">
          <a:xfrm rot="439773">
            <a:off x="6167438" y="4730750"/>
            <a:ext cx="1463675"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66" name="Freeform 31"/>
          <p:cNvSpPr>
            <a:spLocks/>
          </p:cNvSpPr>
          <p:nvPr/>
        </p:nvSpPr>
        <p:spPr bwMode="auto">
          <a:xfrm rot="20788040" flipV="1">
            <a:off x="6167438" y="5416550"/>
            <a:ext cx="1463675"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67" name="Text Box 32"/>
          <p:cNvSpPr txBox="1">
            <a:spLocks noChangeArrowheads="1"/>
          </p:cNvSpPr>
          <p:nvPr/>
        </p:nvSpPr>
        <p:spPr bwMode="auto">
          <a:xfrm>
            <a:off x="6507163" y="5064125"/>
            <a:ext cx="57467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Cu</a:t>
            </a:r>
          </a:p>
        </p:txBody>
      </p:sp>
      <p:sp>
        <p:nvSpPr>
          <p:cNvPr id="35868" name="Text Box 33"/>
          <p:cNvSpPr txBox="1">
            <a:spLocks noChangeArrowheads="1"/>
          </p:cNvSpPr>
          <p:nvPr/>
        </p:nvSpPr>
        <p:spPr bwMode="auto">
          <a:xfrm>
            <a:off x="7234238" y="5064125"/>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869" name="Text Box 34"/>
          <p:cNvSpPr txBox="1">
            <a:spLocks noChangeArrowheads="1"/>
          </p:cNvSpPr>
          <p:nvPr/>
        </p:nvSpPr>
        <p:spPr bwMode="auto">
          <a:xfrm>
            <a:off x="5205413" y="4911725"/>
            <a:ext cx="111442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ONOO</a:t>
            </a:r>
          </a:p>
        </p:txBody>
      </p:sp>
      <p:sp>
        <p:nvSpPr>
          <p:cNvPr id="35870" name="AutoShape 35"/>
          <p:cNvSpPr>
            <a:spLocks noChangeArrowheads="1"/>
          </p:cNvSpPr>
          <p:nvPr/>
        </p:nvSpPr>
        <p:spPr bwMode="auto">
          <a:xfrm>
            <a:off x="5938838" y="5292725"/>
            <a:ext cx="228600" cy="457200"/>
          </a:xfrm>
          <a:prstGeom prst="curvedLeftArrow">
            <a:avLst>
              <a:gd name="adj1" fmla="val 40000"/>
              <a:gd name="adj2" fmla="val 80000"/>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71" name="Text Box 36"/>
          <p:cNvSpPr txBox="1">
            <a:spLocks noChangeArrowheads="1"/>
          </p:cNvSpPr>
          <p:nvPr/>
        </p:nvSpPr>
        <p:spPr bwMode="auto">
          <a:xfrm>
            <a:off x="4795838" y="5597525"/>
            <a:ext cx="1182687"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NO-Tyr</a:t>
            </a:r>
            <a:endParaRPr lang="en-US">
              <a:latin typeface="Times New Roman" pitchFamily="-103" charset="0"/>
            </a:endParaRPr>
          </a:p>
        </p:txBody>
      </p:sp>
      <p:sp>
        <p:nvSpPr>
          <p:cNvPr id="35872" name="Rectangle 37"/>
          <p:cNvSpPr>
            <a:spLocks noChangeArrowheads="1"/>
          </p:cNvSpPr>
          <p:nvPr/>
        </p:nvSpPr>
        <p:spPr bwMode="auto">
          <a:xfrm>
            <a:off x="6902450" y="5919788"/>
            <a:ext cx="21399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Tyrosine Nitration</a:t>
            </a:r>
          </a:p>
        </p:txBody>
      </p:sp>
      <p:sp>
        <p:nvSpPr>
          <p:cNvPr id="35873" name="Freeform 38"/>
          <p:cNvSpPr>
            <a:spLocks/>
          </p:cNvSpPr>
          <p:nvPr/>
        </p:nvSpPr>
        <p:spPr bwMode="auto">
          <a:xfrm rot="439773">
            <a:off x="1882775" y="4683125"/>
            <a:ext cx="1014413"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74" name="Freeform 39"/>
          <p:cNvSpPr>
            <a:spLocks/>
          </p:cNvSpPr>
          <p:nvPr/>
        </p:nvSpPr>
        <p:spPr bwMode="auto">
          <a:xfrm rot="274573" flipV="1">
            <a:off x="1830388" y="5245100"/>
            <a:ext cx="1014412"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75" name="Text Box 40"/>
          <p:cNvSpPr txBox="1">
            <a:spLocks noChangeArrowheads="1"/>
          </p:cNvSpPr>
          <p:nvPr/>
        </p:nvSpPr>
        <p:spPr bwMode="auto">
          <a:xfrm>
            <a:off x="1677988" y="4911725"/>
            <a:ext cx="57467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Cu</a:t>
            </a:r>
          </a:p>
        </p:txBody>
      </p:sp>
      <p:sp>
        <p:nvSpPr>
          <p:cNvPr id="35876" name="Text Box 41"/>
          <p:cNvSpPr txBox="1">
            <a:spLocks noChangeArrowheads="1"/>
          </p:cNvSpPr>
          <p:nvPr/>
        </p:nvSpPr>
        <p:spPr bwMode="auto">
          <a:xfrm>
            <a:off x="2738438" y="5027613"/>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877" name="Text Box 42"/>
          <p:cNvSpPr txBox="1">
            <a:spLocks noChangeArrowheads="1"/>
          </p:cNvSpPr>
          <p:nvPr/>
        </p:nvSpPr>
        <p:spPr bwMode="auto">
          <a:xfrm>
            <a:off x="763588" y="5140325"/>
            <a:ext cx="811212"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toxic</a:t>
            </a:r>
          </a:p>
        </p:txBody>
      </p:sp>
      <p:sp>
        <p:nvSpPr>
          <p:cNvPr id="35878" name="Text Box 43"/>
          <p:cNvSpPr txBox="1">
            <a:spLocks noChangeArrowheads="1"/>
          </p:cNvSpPr>
          <p:nvPr/>
        </p:nvSpPr>
        <p:spPr bwMode="auto">
          <a:xfrm>
            <a:off x="3381375" y="5064125"/>
            <a:ext cx="811213"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toxic</a:t>
            </a:r>
          </a:p>
        </p:txBody>
      </p:sp>
      <p:sp>
        <p:nvSpPr>
          <p:cNvPr id="35879" name="AutoShape 44"/>
          <p:cNvSpPr>
            <a:spLocks noChangeArrowheads="1"/>
          </p:cNvSpPr>
          <p:nvPr/>
        </p:nvSpPr>
        <p:spPr bwMode="auto">
          <a:xfrm>
            <a:off x="3125788" y="5445125"/>
            <a:ext cx="609600" cy="304800"/>
          </a:xfrm>
          <a:prstGeom prst="curvedUpArrow">
            <a:avLst>
              <a:gd name="adj1" fmla="val 40000"/>
              <a:gd name="adj2" fmla="val 80000"/>
              <a:gd name="adj3" fmla="val 62500"/>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80" name="AutoShape 45"/>
          <p:cNvSpPr>
            <a:spLocks noChangeArrowheads="1"/>
          </p:cNvSpPr>
          <p:nvPr/>
        </p:nvSpPr>
        <p:spPr bwMode="auto">
          <a:xfrm flipH="1">
            <a:off x="1144588" y="4835525"/>
            <a:ext cx="609600" cy="381000"/>
          </a:xfrm>
          <a:prstGeom prst="curvedDownArrow">
            <a:avLst>
              <a:gd name="adj1" fmla="val 32000"/>
              <a:gd name="adj2" fmla="val 64000"/>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81" name="Rectangle 46"/>
          <p:cNvSpPr>
            <a:spLocks noChangeArrowheads="1"/>
          </p:cNvSpPr>
          <p:nvPr/>
        </p:nvSpPr>
        <p:spPr bwMode="auto">
          <a:xfrm>
            <a:off x="1347788" y="5919788"/>
            <a:ext cx="18224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Cu, Zn Toxicity</a:t>
            </a:r>
          </a:p>
        </p:txBody>
      </p:sp>
      <p:sp>
        <p:nvSpPr>
          <p:cNvPr id="35882" name="Freeform 47"/>
          <p:cNvSpPr>
            <a:spLocks/>
          </p:cNvSpPr>
          <p:nvPr/>
        </p:nvSpPr>
        <p:spPr bwMode="auto">
          <a:xfrm rot="-5491115">
            <a:off x="420688" y="26860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83" name="Freeform 48"/>
          <p:cNvSpPr>
            <a:spLocks/>
          </p:cNvSpPr>
          <p:nvPr/>
        </p:nvSpPr>
        <p:spPr bwMode="auto">
          <a:xfrm rot="-5491115">
            <a:off x="6016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884" name="Freeform 49"/>
          <p:cNvSpPr>
            <a:spLocks/>
          </p:cNvSpPr>
          <p:nvPr/>
        </p:nvSpPr>
        <p:spPr bwMode="auto">
          <a:xfrm rot="-5491115">
            <a:off x="9064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885" name="Freeform 50"/>
          <p:cNvSpPr>
            <a:spLocks/>
          </p:cNvSpPr>
          <p:nvPr/>
        </p:nvSpPr>
        <p:spPr bwMode="auto">
          <a:xfrm rot="-5491115">
            <a:off x="12112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886" name="Freeform 51"/>
          <p:cNvSpPr>
            <a:spLocks/>
          </p:cNvSpPr>
          <p:nvPr/>
        </p:nvSpPr>
        <p:spPr bwMode="auto">
          <a:xfrm rot="-5491115">
            <a:off x="677863" y="2435225"/>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1796" name="Freeform 52"/>
          <p:cNvSpPr>
            <a:spLocks/>
          </p:cNvSpPr>
          <p:nvPr/>
        </p:nvSpPr>
        <p:spPr bwMode="auto">
          <a:xfrm rot="-5491115">
            <a:off x="982663" y="2435225"/>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chemeClr val="accent2"/>
          </a:solidFill>
          <a:ln w="28575">
            <a:solidFill>
              <a:schemeClr val="bg2"/>
            </a:solidFill>
            <a:round/>
            <a:headEnd/>
            <a:tailEnd/>
          </a:ln>
        </p:spPr>
        <p:txBody>
          <a:bodyPr wrap="none" anchor="ctr">
            <a:prstTxWarp prst="textNoShape">
              <a:avLst/>
            </a:prstTxWarp>
          </a:bodyPr>
          <a:lstStyle/>
          <a:p>
            <a:endParaRPr lang="en-US"/>
          </a:p>
        </p:txBody>
      </p:sp>
      <p:sp>
        <p:nvSpPr>
          <p:cNvPr id="35888" name="Rectangle 53"/>
          <p:cNvSpPr>
            <a:spLocks noChangeArrowheads="1"/>
          </p:cNvSpPr>
          <p:nvPr/>
        </p:nvSpPr>
        <p:spPr bwMode="auto">
          <a:xfrm>
            <a:off x="603250" y="3581400"/>
            <a:ext cx="1379538" cy="336550"/>
          </a:xfrm>
          <a:prstGeom prst="rect">
            <a:avLst/>
          </a:prstGeom>
          <a:noFill/>
          <a:ln w="9525">
            <a:noFill/>
            <a:miter lim="800000"/>
            <a:headEnd/>
            <a:tailEnd/>
          </a:ln>
        </p:spPr>
        <p:txBody>
          <a:bodyPr wrap="none">
            <a:prstTxWarp prst="textNoShape">
              <a:avLst/>
            </a:prstTxWarp>
            <a:spAutoFit/>
          </a:bodyPr>
          <a:lstStyle/>
          <a:p>
            <a:r>
              <a:rPr lang="en-US" sz="1600" b="1">
                <a:latin typeface="Arial" pitchFamily="-103" charset="0"/>
              </a:rPr>
              <a:t>Aggregation</a:t>
            </a:r>
          </a:p>
        </p:txBody>
      </p:sp>
      <p:sp>
        <p:nvSpPr>
          <p:cNvPr id="31798" name="Rectangle 54"/>
          <p:cNvSpPr>
            <a:spLocks noChangeArrowheads="1"/>
          </p:cNvSpPr>
          <p:nvPr/>
        </p:nvSpPr>
        <p:spPr bwMode="auto">
          <a:xfrm>
            <a:off x="297123" y="228600"/>
            <a:ext cx="8431212" cy="1524000"/>
          </a:xfrm>
          <a:prstGeom prst="rect">
            <a:avLst/>
          </a:prstGeom>
          <a:noFill/>
          <a:ln w="9525">
            <a:noFill/>
            <a:miter lim="800000"/>
            <a:headEnd/>
            <a:tailEnd/>
          </a:ln>
          <a:effectLst/>
        </p:spPr>
        <p:txBody>
          <a:bodyPr anchor="ctr">
            <a:prstTxWarp prst="textNoShape">
              <a:avLst/>
            </a:prstTxWarp>
          </a:bodyPr>
          <a:lstStyle/>
          <a:p>
            <a:pPr algn="ctr" eaLnBrk="1" hangingPunct="1">
              <a:defRPr/>
            </a:pPr>
            <a:r>
              <a:rPr lang="en-US" sz="2400" b="1" dirty="0">
                <a:solidFill>
                  <a:srgbClr val="0033CC"/>
                </a:solidFill>
                <a:effectLst>
                  <a:outerShdw blurRad="38100" dist="38100" dir="2700000" algn="tl">
                    <a:srgbClr val="DDDDDD"/>
                  </a:outerShdw>
                </a:effectLst>
                <a:latin typeface="Caibri"/>
                <a:cs typeface="Caibri"/>
              </a:rPr>
              <a:t>Mutant SOD1 may mediate </a:t>
            </a:r>
            <a:r>
              <a:rPr lang="en-US" sz="2400" b="1" dirty="0" err="1">
                <a:solidFill>
                  <a:srgbClr val="0033CC"/>
                </a:solidFill>
                <a:effectLst>
                  <a:outerShdw blurRad="38100" dist="38100" dir="2700000" algn="tl">
                    <a:srgbClr val="DDDDDD"/>
                  </a:outerShdw>
                </a:effectLst>
                <a:latin typeface="Caibri"/>
                <a:cs typeface="Caibri"/>
              </a:rPr>
              <a:t>cytotoxic</a:t>
            </a:r>
            <a:r>
              <a:rPr lang="en-US" sz="2400" b="1" dirty="0">
                <a:solidFill>
                  <a:srgbClr val="0033CC"/>
                </a:solidFill>
                <a:effectLst>
                  <a:outerShdw blurRad="38100" dist="38100" dir="2700000" algn="tl">
                    <a:srgbClr val="DDDDDD"/>
                  </a:outerShdw>
                </a:effectLst>
                <a:latin typeface="Caibri"/>
                <a:cs typeface="Caibri"/>
              </a:rPr>
              <a:t> reactions involving:</a:t>
            </a:r>
            <a:br>
              <a:rPr lang="en-US" sz="2400" b="1" dirty="0">
                <a:solidFill>
                  <a:srgbClr val="0033CC"/>
                </a:solidFill>
                <a:effectLst>
                  <a:outerShdw blurRad="38100" dist="38100" dir="2700000" algn="tl">
                    <a:srgbClr val="DDDDDD"/>
                  </a:outerShdw>
                </a:effectLst>
                <a:latin typeface="Caibri"/>
                <a:cs typeface="Caibri"/>
              </a:rPr>
            </a:br>
            <a:r>
              <a:rPr lang="en-US" sz="2400" b="1" dirty="0">
                <a:solidFill>
                  <a:srgbClr val="00CC99"/>
                </a:solidFill>
                <a:effectLst>
                  <a:outerShdw blurRad="38100" dist="38100" dir="2700000" algn="tl">
                    <a:srgbClr val="DDDDDD"/>
                  </a:outerShdw>
                </a:effectLst>
                <a:latin typeface="Caibri"/>
                <a:cs typeface="Caibri"/>
              </a:rPr>
              <a:t> </a:t>
            </a:r>
            <a:r>
              <a:rPr lang="en-US" sz="2400" b="1" dirty="0">
                <a:solidFill>
                  <a:srgbClr val="003300"/>
                </a:solidFill>
                <a:latin typeface="Caibri"/>
                <a:cs typeface="Caibri"/>
              </a:rPr>
              <a:t>1) Copper catalysis/Zn-mediated toxicity</a:t>
            </a:r>
            <a:br>
              <a:rPr lang="en-US" sz="2400" b="1" dirty="0">
                <a:solidFill>
                  <a:srgbClr val="003300"/>
                </a:solidFill>
                <a:latin typeface="Caibri"/>
                <a:cs typeface="Caibri"/>
              </a:rPr>
            </a:br>
            <a:r>
              <a:rPr lang="en-US" sz="2400" b="1" dirty="0">
                <a:solidFill>
                  <a:srgbClr val="FF3300"/>
                </a:solidFill>
                <a:latin typeface="Caibri"/>
                <a:cs typeface="Caibri"/>
              </a:rPr>
              <a:t>2) Protein aggregation</a:t>
            </a:r>
            <a:r>
              <a:rPr lang="en-US" sz="2400" b="1" dirty="0">
                <a:solidFill>
                  <a:schemeClr val="bg1"/>
                </a:solidFill>
                <a:effectLst>
                  <a:outerShdw blurRad="38100" dist="38100" dir="2700000" algn="tl">
                    <a:srgbClr val="DDDDDD"/>
                  </a:outerShdw>
                </a:effectLst>
                <a:latin typeface="Caibri"/>
                <a:cs typeface="Caibri"/>
              </a:rPr>
              <a:t> </a:t>
            </a:r>
            <a:br>
              <a:rPr lang="en-US" sz="2400" b="1" dirty="0">
                <a:solidFill>
                  <a:schemeClr val="bg1"/>
                </a:solidFill>
                <a:effectLst>
                  <a:outerShdw blurRad="38100" dist="38100" dir="2700000" algn="tl">
                    <a:srgbClr val="DDDDDD"/>
                  </a:outerShdw>
                </a:effectLst>
                <a:latin typeface="Caibri"/>
                <a:cs typeface="Caibri"/>
              </a:rPr>
            </a:br>
            <a:endParaRPr lang="en-US" sz="2400" b="1" dirty="0">
              <a:solidFill>
                <a:schemeClr val="bg1"/>
              </a:solidFill>
              <a:effectLst>
                <a:outerShdw blurRad="38100" dist="38100" dir="2700000" algn="tl">
                  <a:srgbClr val="DDDDDD"/>
                </a:outerShdw>
              </a:effectLst>
              <a:latin typeface="Caibri"/>
              <a:cs typeface="Caibri"/>
            </a:endParaRPr>
          </a:p>
        </p:txBody>
      </p:sp>
      <p:sp>
        <p:nvSpPr>
          <p:cNvPr id="31799" name="Oval 55"/>
          <p:cNvSpPr>
            <a:spLocks noChangeArrowheads="1"/>
          </p:cNvSpPr>
          <p:nvPr/>
        </p:nvSpPr>
        <p:spPr bwMode="auto">
          <a:xfrm>
            <a:off x="331788" y="1371600"/>
            <a:ext cx="1625600" cy="30480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35891" name="Text Box 56"/>
          <p:cNvSpPr txBox="1">
            <a:spLocks noChangeArrowheads="1"/>
          </p:cNvSpPr>
          <p:nvPr/>
        </p:nvSpPr>
        <p:spPr bwMode="auto">
          <a:xfrm>
            <a:off x="6846888" y="27781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O</a:t>
            </a:r>
          </a:p>
        </p:txBody>
      </p:sp>
      <p:sp>
        <p:nvSpPr>
          <p:cNvPr id="35892" name="AutoShape 57"/>
          <p:cNvSpPr>
            <a:spLocks noChangeArrowheads="1"/>
          </p:cNvSpPr>
          <p:nvPr/>
        </p:nvSpPr>
        <p:spPr bwMode="auto">
          <a:xfrm>
            <a:off x="5487988" y="2625725"/>
            <a:ext cx="8382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93" name="AutoShape 58"/>
          <p:cNvSpPr>
            <a:spLocks noChangeArrowheads="1"/>
          </p:cNvSpPr>
          <p:nvPr/>
        </p:nvSpPr>
        <p:spPr bwMode="auto">
          <a:xfrm rot="2582343">
            <a:off x="5106988" y="3844925"/>
            <a:ext cx="1143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94" name="Text Box 59"/>
          <p:cNvSpPr txBox="1">
            <a:spLocks noChangeArrowheads="1"/>
          </p:cNvSpPr>
          <p:nvPr/>
        </p:nvSpPr>
        <p:spPr bwMode="auto">
          <a:xfrm>
            <a:off x="5624513" y="20574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1</a:t>
            </a:r>
          </a:p>
        </p:txBody>
      </p:sp>
      <p:sp>
        <p:nvSpPr>
          <p:cNvPr id="35895" name="Text Box 60"/>
          <p:cNvSpPr txBox="1">
            <a:spLocks noChangeArrowheads="1"/>
          </p:cNvSpPr>
          <p:nvPr/>
        </p:nvSpPr>
        <p:spPr bwMode="auto">
          <a:xfrm>
            <a:off x="5624513" y="34290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2</a:t>
            </a:r>
          </a:p>
        </p:txBody>
      </p:sp>
      <p:sp>
        <p:nvSpPr>
          <p:cNvPr id="35896" name="AutoShape 61"/>
          <p:cNvSpPr>
            <a:spLocks noChangeArrowheads="1"/>
          </p:cNvSpPr>
          <p:nvPr/>
        </p:nvSpPr>
        <p:spPr bwMode="auto">
          <a:xfrm rot="19017657" flipH="1">
            <a:off x="2439988" y="3844925"/>
            <a:ext cx="1143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897" name="Text Box 62"/>
          <p:cNvSpPr txBox="1">
            <a:spLocks noChangeArrowheads="1"/>
          </p:cNvSpPr>
          <p:nvPr/>
        </p:nvSpPr>
        <p:spPr bwMode="auto">
          <a:xfrm>
            <a:off x="2674938" y="35052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003300"/>
                </a:solidFill>
                <a:latin typeface="Times New Roman" pitchFamily="-103" charset="0"/>
              </a:rPr>
              <a:t>3</a:t>
            </a:r>
          </a:p>
        </p:txBody>
      </p:sp>
      <p:sp>
        <p:nvSpPr>
          <p:cNvPr id="35898" name="AutoShape 63"/>
          <p:cNvSpPr>
            <a:spLocks noChangeArrowheads="1"/>
          </p:cNvSpPr>
          <p:nvPr/>
        </p:nvSpPr>
        <p:spPr bwMode="auto">
          <a:xfrm flipH="1">
            <a:off x="2058988" y="2625725"/>
            <a:ext cx="8382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w="9525">
            <a:solidFill>
              <a:srgbClr val="FF3300"/>
            </a:solidFill>
            <a:miter lim="800000"/>
            <a:headEnd/>
            <a:tailEnd/>
          </a:ln>
        </p:spPr>
        <p:txBody>
          <a:bodyPr wrap="none" anchor="ctr">
            <a:prstTxWarp prst="textNoShape">
              <a:avLst/>
            </a:prstTxWarp>
          </a:bodyPr>
          <a:lstStyle/>
          <a:p>
            <a:pPr algn="ctr"/>
            <a:endParaRPr lang="en-US" sz="1200" b="1">
              <a:solidFill>
                <a:srgbClr val="FF3300"/>
              </a:solidFill>
              <a:latin typeface="Times New Roman" pitchFamily="-103" charset="0"/>
            </a:endParaRPr>
          </a:p>
        </p:txBody>
      </p:sp>
      <p:sp>
        <p:nvSpPr>
          <p:cNvPr id="35899" name="Text Box 64"/>
          <p:cNvSpPr txBox="1">
            <a:spLocks noChangeArrowheads="1"/>
          </p:cNvSpPr>
          <p:nvPr/>
        </p:nvSpPr>
        <p:spPr bwMode="auto">
          <a:xfrm>
            <a:off x="2347913" y="2057400"/>
            <a:ext cx="336550" cy="457200"/>
          </a:xfrm>
          <a:prstGeom prst="rect">
            <a:avLst/>
          </a:prstGeom>
          <a:noFill/>
          <a:ln w="9525">
            <a:noFill/>
            <a:miter lim="800000"/>
            <a:headEnd/>
            <a:tailEnd/>
          </a:ln>
        </p:spPr>
        <p:txBody>
          <a:bodyPr wrap="none">
            <a:prstTxWarp prst="textNoShape">
              <a:avLst/>
            </a:prstTxWarp>
            <a:spAutoFit/>
          </a:bodyPr>
          <a:lstStyle/>
          <a:p>
            <a:r>
              <a:rPr lang="en-US">
                <a:solidFill>
                  <a:srgbClr val="FF3300"/>
                </a:solidFill>
                <a:latin typeface="Times New Roman" pitchFamily="-103" charset="0"/>
              </a:rPr>
              <a:t>4</a:t>
            </a:r>
          </a:p>
        </p:txBody>
      </p:sp>
      <p:grpSp>
        <p:nvGrpSpPr>
          <p:cNvPr id="3" name="Group 65"/>
          <p:cNvGrpSpPr>
            <a:grpSpLocks/>
          </p:cNvGrpSpPr>
          <p:nvPr/>
        </p:nvGrpSpPr>
        <p:grpSpPr bwMode="auto">
          <a:xfrm>
            <a:off x="2973388" y="2320925"/>
            <a:ext cx="2352675" cy="1114425"/>
            <a:chOff x="2160" y="1462"/>
            <a:chExt cx="1668" cy="702"/>
          </a:xfrm>
        </p:grpSpPr>
        <p:sp>
          <p:nvSpPr>
            <p:cNvPr id="35941" name="Freeform 66"/>
            <p:cNvSpPr>
              <a:spLocks/>
            </p:cNvSpPr>
            <p:nvPr/>
          </p:nvSpPr>
          <p:spPr bwMode="auto">
            <a:xfrm>
              <a:off x="2333" y="1462"/>
              <a:ext cx="1447" cy="366"/>
            </a:xfrm>
            <a:custGeom>
              <a:avLst/>
              <a:gdLst>
                <a:gd name="T0" fmla="*/ 8 w 1534"/>
                <a:gd name="T1" fmla="*/ 0 h 746"/>
                <a:gd name="T2" fmla="*/ 35 w 1534"/>
                <a:gd name="T3" fmla="*/ 0 h 746"/>
                <a:gd name="T4" fmla="*/ 58 w 1534"/>
                <a:gd name="T5" fmla="*/ 0 h 746"/>
                <a:gd name="T6" fmla="*/ 69 w 1534"/>
                <a:gd name="T7" fmla="*/ 0 h 746"/>
                <a:gd name="T8" fmla="*/ 202 w 1534"/>
                <a:gd name="T9" fmla="*/ 0 h 746"/>
                <a:gd name="T10" fmla="*/ 515 w 1534"/>
                <a:gd name="T11" fmla="*/ 0 h 746"/>
                <a:gd name="T12" fmla="*/ 677 w 1534"/>
                <a:gd name="T13" fmla="*/ 0 h 746"/>
                <a:gd name="T14" fmla="*/ 674 w 1534"/>
                <a:gd name="T15" fmla="*/ 0 h 746"/>
                <a:gd name="T16" fmla="*/ 570 w 1534"/>
                <a:gd name="T17" fmla="*/ 0 h 746"/>
                <a:gd name="T18" fmla="*/ 529 w 1534"/>
                <a:gd name="T19" fmla="*/ 0 h 746"/>
                <a:gd name="T20" fmla="*/ 477 w 1534"/>
                <a:gd name="T21" fmla="*/ 0 h 746"/>
                <a:gd name="T22" fmla="*/ 427 w 1534"/>
                <a:gd name="T23" fmla="*/ 0 h 746"/>
                <a:gd name="T24" fmla="*/ 416 w 1534"/>
                <a:gd name="T25" fmla="*/ 0 h 746"/>
                <a:gd name="T26" fmla="*/ 378 w 1534"/>
                <a:gd name="T27" fmla="*/ 0 h 746"/>
                <a:gd name="T28" fmla="*/ 334 w 1534"/>
                <a:gd name="T29" fmla="*/ 0 h 746"/>
                <a:gd name="T30" fmla="*/ 118 w 1534"/>
                <a:gd name="T31" fmla="*/ 0 h 746"/>
                <a:gd name="T32" fmla="*/ 0 w 1534"/>
                <a:gd name="T33" fmla="*/ 0 h 746"/>
                <a:gd name="T34" fmla="*/ 8 w 1534"/>
                <a:gd name="T35" fmla="*/ 0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42" name="Freeform 67"/>
            <p:cNvSpPr>
              <a:spLocks/>
            </p:cNvSpPr>
            <p:nvPr/>
          </p:nvSpPr>
          <p:spPr bwMode="auto">
            <a:xfrm flipV="1">
              <a:off x="2322" y="1828"/>
              <a:ext cx="1447" cy="336"/>
            </a:xfrm>
            <a:custGeom>
              <a:avLst/>
              <a:gdLst>
                <a:gd name="T0" fmla="*/ 8 w 1534"/>
                <a:gd name="T1" fmla="*/ 0 h 746"/>
                <a:gd name="T2" fmla="*/ 35 w 1534"/>
                <a:gd name="T3" fmla="*/ 0 h 746"/>
                <a:gd name="T4" fmla="*/ 58 w 1534"/>
                <a:gd name="T5" fmla="*/ 0 h 746"/>
                <a:gd name="T6" fmla="*/ 69 w 1534"/>
                <a:gd name="T7" fmla="*/ 0 h 746"/>
                <a:gd name="T8" fmla="*/ 202 w 1534"/>
                <a:gd name="T9" fmla="*/ 0 h 746"/>
                <a:gd name="T10" fmla="*/ 515 w 1534"/>
                <a:gd name="T11" fmla="*/ 0 h 746"/>
                <a:gd name="T12" fmla="*/ 677 w 1534"/>
                <a:gd name="T13" fmla="*/ 0 h 746"/>
                <a:gd name="T14" fmla="*/ 674 w 1534"/>
                <a:gd name="T15" fmla="*/ 0 h 746"/>
                <a:gd name="T16" fmla="*/ 570 w 1534"/>
                <a:gd name="T17" fmla="*/ 0 h 746"/>
                <a:gd name="T18" fmla="*/ 529 w 1534"/>
                <a:gd name="T19" fmla="*/ 0 h 746"/>
                <a:gd name="T20" fmla="*/ 477 w 1534"/>
                <a:gd name="T21" fmla="*/ 0 h 746"/>
                <a:gd name="T22" fmla="*/ 427 w 1534"/>
                <a:gd name="T23" fmla="*/ 0 h 746"/>
                <a:gd name="T24" fmla="*/ 416 w 1534"/>
                <a:gd name="T25" fmla="*/ 0 h 746"/>
                <a:gd name="T26" fmla="*/ 378 w 1534"/>
                <a:gd name="T27" fmla="*/ 0 h 746"/>
                <a:gd name="T28" fmla="*/ 334 w 1534"/>
                <a:gd name="T29" fmla="*/ 0 h 746"/>
                <a:gd name="T30" fmla="*/ 118 w 1534"/>
                <a:gd name="T31" fmla="*/ 0 h 746"/>
                <a:gd name="T32" fmla="*/ 0 w 1534"/>
                <a:gd name="T33" fmla="*/ 0 h 746"/>
                <a:gd name="T34" fmla="*/ 8 w 1534"/>
                <a:gd name="T35" fmla="*/ 0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43" name="Text Box 68"/>
            <p:cNvSpPr txBox="1">
              <a:spLocks noChangeArrowheads="1"/>
            </p:cNvSpPr>
            <p:nvPr/>
          </p:nvSpPr>
          <p:spPr bwMode="auto">
            <a:xfrm>
              <a:off x="2160" y="1661"/>
              <a:ext cx="1031" cy="288"/>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O-O…Cu</a:t>
              </a:r>
              <a:endParaRPr lang="en-US">
                <a:latin typeface="Times New Roman" pitchFamily="-103" charset="0"/>
              </a:endParaRPr>
            </a:p>
          </p:txBody>
        </p:sp>
        <p:sp>
          <p:nvSpPr>
            <p:cNvPr id="35944" name="Text Box 69"/>
            <p:cNvSpPr txBox="1">
              <a:spLocks noChangeArrowheads="1"/>
            </p:cNvSpPr>
            <p:nvPr/>
          </p:nvSpPr>
          <p:spPr bwMode="auto">
            <a:xfrm>
              <a:off x="3445" y="1661"/>
              <a:ext cx="383" cy="288"/>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945" name="Text Box 70"/>
            <p:cNvSpPr txBox="1">
              <a:spLocks noChangeArrowheads="1"/>
            </p:cNvSpPr>
            <p:nvPr/>
          </p:nvSpPr>
          <p:spPr bwMode="auto">
            <a:xfrm>
              <a:off x="3168" y="1905"/>
              <a:ext cx="327" cy="192"/>
            </a:xfrm>
            <a:prstGeom prst="rect">
              <a:avLst/>
            </a:prstGeom>
            <a:noFill/>
            <a:ln w="9525">
              <a:noFill/>
              <a:miter lim="800000"/>
              <a:headEnd/>
              <a:tailEnd/>
            </a:ln>
          </p:spPr>
          <p:txBody>
            <a:bodyPr wrap="none">
              <a:prstTxWarp prst="textNoShape">
                <a:avLst/>
              </a:prstTxWarp>
              <a:spAutoFit/>
            </a:bodyPr>
            <a:lstStyle/>
            <a:p>
              <a:r>
                <a:rPr lang="en-US" sz="1400" b="1">
                  <a:latin typeface="Arial" pitchFamily="-103" charset="0"/>
                </a:rPr>
                <a:t>WT</a:t>
              </a:r>
            </a:p>
          </p:txBody>
        </p:sp>
      </p:grpSp>
      <p:sp>
        <p:nvSpPr>
          <p:cNvPr id="35901" name="Text Box 71"/>
          <p:cNvSpPr txBox="1">
            <a:spLocks noChangeArrowheads="1"/>
          </p:cNvSpPr>
          <p:nvPr/>
        </p:nvSpPr>
        <p:spPr bwMode="auto">
          <a:xfrm>
            <a:off x="7578725" y="3557588"/>
            <a:ext cx="15684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Peroxidation</a:t>
            </a:r>
          </a:p>
        </p:txBody>
      </p:sp>
      <p:sp>
        <p:nvSpPr>
          <p:cNvPr id="35902" name="Freeform 72"/>
          <p:cNvSpPr>
            <a:spLocks/>
          </p:cNvSpPr>
          <p:nvPr/>
        </p:nvSpPr>
        <p:spPr bwMode="auto">
          <a:xfrm rot="439773">
            <a:off x="6870700" y="2244725"/>
            <a:ext cx="1463675"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03" name="Freeform 73"/>
          <p:cNvSpPr>
            <a:spLocks/>
          </p:cNvSpPr>
          <p:nvPr/>
        </p:nvSpPr>
        <p:spPr bwMode="auto">
          <a:xfrm rot="20788040" flipV="1">
            <a:off x="6870700" y="2854325"/>
            <a:ext cx="1463675"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04" name="Text Box 74"/>
          <p:cNvSpPr txBox="1">
            <a:spLocks noChangeArrowheads="1"/>
          </p:cNvSpPr>
          <p:nvPr/>
        </p:nvSpPr>
        <p:spPr bwMode="auto">
          <a:xfrm>
            <a:off x="6389688" y="27781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H</a:t>
            </a:r>
          </a:p>
        </p:txBody>
      </p:sp>
      <p:sp>
        <p:nvSpPr>
          <p:cNvPr id="35905" name="Text Box 75"/>
          <p:cNvSpPr txBox="1">
            <a:spLocks noChangeArrowheads="1"/>
          </p:cNvSpPr>
          <p:nvPr/>
        </p:nvSpPr>
        <p:spPr bwMode="auto">
          <a:xfrm>
            <a:off x="6946900" y="2397125"/>
            <a:ext cx="404813"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H</a:t>
            </a:r>
          </a:p>
        </p:txBody>
      </p:sp>
      <p:sp>
        <p:nvSpPr>
          <p:cNvPr id="35906" name="Text Box 76"/>
          <p:cNvSpPr txBox="1">
            <a:spLocks noChangeArrowheads="1"/>
          </p:cNvSpPr>
          <p:nvPr/>
        </p:nvSpPr>
        <p:spPr bwMode="auto">
          <a:xfrm>
            <a:off x="6618288" y="2473325"/>
            <a:ext cx="404812"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O</a:t>
            </a:r>
          </a:p>
        </p:txBody>
      </p:sp>
      <p:sp>
        <p:nvSpPr>
          <p:cNvPr id="35907" name="Text Box 77"/>
          <p:cNvSpPr txBox="1">
            <a:spLocks noChangeArrowheads="1"/>
          </p:cNvSpPr>
          <p:nvPr/>
        </p:nvSpPr>
        <p:spPr bwMode="auto">
          <a:xfrm>
            <a:off x="7245350" y="2549525"/>
            <a:ext cx="539750" cy="457200"/>
          </a:xfrm>
          <a:prstGeom prst="rect">
            <a:avLst/>
          </a:prstGeom>
          <a:noFill/>
          <a:ln w="9525">
            <a:noFill/>
            <a:miter lim="800000"/>
            <a:headEnd/>
            <a:tailEnd/>
          </a:ln>
        </p:spPr>
        <p:txBody>
          <a:bodyPr wrap="none">
            <a:prstTxWarp prst="textNoShape">
              <a:avLst/>
            </a:prstTxWarp>
            <a:spAutoFit/>
          </a:bodyPr>
          <a:lstStyle/>
          <a:p>
            <a:r>
              <a:rPr lang="en-US">
                <a:latin typeface="Times New Roman" pitchFamily="-103" charset="0"/>
              </a:rPr>
              <a:t>Cu</a:t>
            </a:r>
          </a:p>
        </p:txBody>
      </p:sp>
      <p:sp>
        <p:nvSpPr>
          <p:cNvPr id="35908" name="Line 78"/>
          <p:cNvSpPr>
            <a:spLocks noChangeShapeType="1"/>
          </p:cNvSpPr>
          <p:nvPr/>
        </p:nvSpPr>
        <p:spPr bwMode="auto">
          <a:xfrm flipH="1">
            <a:off x="6642100" y="27781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909" name="Line 79"/>
          <p:cNvSpPr>
            <a:spLocks noChangeShapeType="1"/>
          </p:cNvSpPr>
          <p:nvPr/>
        </p:nvSpPr>
        <p:spPr bwMode="auto">
          <a:xfrm>
            <a:off x="6870700" y="28543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910" name="Line 80"/>
          <p:cNvSpPr>
            <a:spLocks noChangeShapeType="1"/>
          </p:cNvSpPr>
          <p:nvPr/>
        </p:nvSpPr>
        <p:spPr bwMode="auto">
          <a:xfrm flipH="1">
            <a:off x="7099300" y="2778125"/>
            <a:ext cx="76200" cy="76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911" name="Text Box 81"/>
          <p:cNvSpPr txBox="1">
            <a:spLocks noChangeArrowheads="1"/>
          </p:cNvSpPr>
          <p:nvPr/>
        </p:nvSpPr>
        <p:spPr bwMode="auto">
          <a:xfrm>
            <a:off x="7926388" y="2547938"/>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912" name="Text Box 82"/>
          <p:cNvSpPr txBox="1">
            <a:spLocks noChangeArrowheads="1"/>
          </p:cNvSpPr>
          <p:nvPr/>
        </p:nvSpPr>
        <p:spPr bwMode="auto">
          <a:xfrm flipV="1">
            <a:off x="6783388" y="3540125"/>
            <a:ext cx="725487" cy="457200"/>
          </a:xfrm>
          <a:prstGeom prst="rect">
            <a:avLst/>
          </a:prstGeom>
          <a:noFill/>
          <a:ln w="9525">
            <a:noFill/>
            <a:miter lim="800000"/>
            <a:headEnd/>
            <a:tailEnd/>
          </a:ln>
        </p:spPr>
        <p:txBody>
          <a:bodyPr wrap="none">
            <a:prstTxWarp prst="textNoShape">
              <a:avLst/>
            </a:prstTxWarp>
            <a:spAutoFit/>
          </a:bodyPr>
          <a:lstStyle/>
          <a:p>
            <a:r>
              <a:rPr lang="en-US" b="1">
                <a:latin typeface="Arial" pitchFamily="-103" charset="0"/>
              </a:rPr>
              <a:t>.</a:t>
            </a:r>
            <a:r>
              <a:rPr lang="en-US">
                <a:latin typeface="Arial" pitchFamily="-103" charset="0"/>
              </a:rPr>
              <a:t>OH</a:t>
            </a:r>
          </a:p>
        </p:txBody>
      </p:sp>
      <p:sp>
        <p:nvSpPr>
          <p:cNvPr id="35913" name="AutoShape 83"/>
          <p:cNvSpPr>
            <a:spLocks noChangeArrowheads="1"/>
          </p:cNvSpPr>
          <p:nvPr/>
        </p:nvSpPr>
        <p:spPr bwMode="auto">
          <a:xfrm>
            <a:off x="6630988" y="2930525"/>
            <a:ext cx="228600" cy="990600"/>
          </a:xfrm>
          <a:prstGeom prst="curvedRightArrow">
            <a:avLst>
              <a:gd name="adj1" fmla="val 86667"/>
              <a:gd name="adj2" fmla="val 173333"/>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914" name="Freeform 84"/>
          <p:cNvSpPr>
            <a:spLocks/>
          </p:cNvSpPr>
          <p:nvPr/>
        </p:nvSpPr>
        <p:spPr bwMode="auto">
          <a:xfrm rot="439773">
            <a:off x="6167438" y="4730750"/>
            <a:ext cx="1463675"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15" name="Freeform 85"/>
          <p:cNvSpPr>
            <a:spLocks/>
          </p:cNvSpPr>
          <p:nvPr/>
        </p:nvSpPr>
        <p:spPr bwMode="auto">
          <a:xfrm rot="20788040" flipV="1">
            <a:off x="6167438" y="5416550"/>
            <a:ext cx="1463675"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16" name="Text Box 86"/>
          <p:cNvSpPr txBox="1">
            <a:spLocks noChangeArrowheads="1"/>
          </p:cNvSpPr>
          <p:nvPr/>
        </p:nvSpPr>
        <p:spPr bwMode="auto">
          <a:xfrm>
            <a:off x="6507163" y="5064125"/>
            <a:ext cx="57467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Cu</a:t>
            </a:r>
          </a:p>
        </p:txBody>
      </p:sp>
      <p:sp>
        <p:nvSpPr>
          <p:cNvPr id="35917" name="Text Box 87"/>
          <p:cNvSpPr txBox="1">
            <a:spLocks noChangeArrowheads="1"/>
          </p:cNvSpPr>
          <p:nvPr/>
        </p:nvSpPr>
        <p:spPr bwMode="auto">
          <a:xfrm>
            <a:off x="7234238" y="5064125"/>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918" name="Text Box 88"/>
          <p:cNvSpPr txBox="1">
            <a:spLocks noChangeArrowheads="1"/>
          </p:cNvSpPr>
          <p:nvPr/>
        </p:nvSpPr>
        <p:spPr bwMode="auto">
          <a:xfrm>
            <a:off x="5205413" y="4911725"/>
            <a:ext cx="111442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ONOO</a:t>
            </a:r>
          </a:p>
        </p:txBody>
      </p:sp>
      <p:sp>
        <p:nvSpPr>
          <p:cNvPr id="35919" name="AutoShape 89"/>
          <p:cNvSpPr>
            <a:spLocks noChangeArrowheads="1"/>
          </p:cNvSpPr>
          <p:nvPr/>
        </p:nvSpPr>
        <p:spPr bwMode="auto">
          <a:xfrm>
            <a:off x="5938838" y="5292725"/>
            <a:ext cx="228600" cy="457200"/>
          </a:xfrm>
          <a:prstGeom prst="curvedLeftArrow">
            <a:avLst>
              <a:gd name="adj1" fmla="val 40000"/>
              <a:gd name="adj2" fmla="val 80000"/>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920" name="Text Box 90"/>
          <p:cNvSpPr txBox="1">
            <a:spLocks noChangeArrowheads="1"/>
          </p:cNvSpPr>
          <p:nvPr/>
        </p:nvSpPr>
        <p:spPr bwMode="auto">
          <a:xfrm>
            <a:off x="4795838" y="5597525"/>
            <a:ext cx="1182687"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NO-Tyr</a:t>
            </a:r>
            <a:endParaRPr lang="en-US">
              <a:latin typeface="Times New Roman" pitchFamily="-103" charset="0"/>
            </a:endParaRPr>
          </a:p>
        </p:txBody>
      </p:sp>
      <p:sp>
        <p:nvSpPr>
          <p:cNvPr id="35921" name="Rectangle 91"/>
          <p:cNvSpPr>
            <a:spLocks noChangeArrowheads="1"/>
          </p:cNvSpPr>
          <p:nvPr/>
        </p:nvSpPr>
        <p:spPr bwMode="auto">
          <a:xfrm>
            <a:off x="6902450" y="5919788"/>
            <a:ext cx="21399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Tyrosine Nitration</a:t>
            </a:r>
          </a:p>
        </p:txBody>
      </p:sp>
      <p:sp>
        <p:nvSpPr>
          <p:cNvPr id="35922" name="Freeform 92"/>
          <p:cNvSpPr>
            <a:spLocks/>
          </p:cNvSpPr>
          <p:nvPr/>
        </p:nvSpPr>
        <p:spPr bwMode="auto">
          <a:xfrm rot="439773">
            <a:off x="1882775" y="4683125"/>
            <a:ext cx="1014413" cy="528638"/>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23" name="Freeform 93"/>
          <p:cNvSpPr>
            <a:spLocks/>
          </p:cNvSpPr>
          <p:nvPr/>
        </p:nvSpPr>
        <p:spPr bwMode="auto">
          <a:xfrm rot="274573" flipV="1">
            <a:off x="1830388" y="5245100"/>
            <a:ext cx="1014412" cy="485775"/>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24" name="Text Box 94"/>
          <p:cNvSpPr txBox="1">
            <a:spLocks noChangeArrowheads="1"/>
          </p:cNvSpPr>
          <p:nvPr/>
        </p:nvSpPr>
        <p:spPr bwMode="auto">
          <a:xfrm>
            <a:off x="1677988" y="4911725"/>
            <a:ext cx="574675"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Cu</a:t>
            </a:r>
          </a:p>
        </p:txBody>
      </p:sp>
      <p:sp>
        <p:nvSpPr>
          <p:cNvPr id="35925" name="Text Box 95"/>
          <p:cNvSpPr txBox="1">
            <a:spLocks noChangeArrowheads="1"/>
          </p:cNvSpPr>
          <p:nvPr/>
        </p:nvSpPr>
        <p:spPr bwMode="auto">
          <a:xfrm>
            <a:off x="2738438" y="5027613"/>
            <a:ext cx="539750"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Zn</a:t>
            </a:r>
          </a:p>
        </p:txBody>
      </p:sp>
      <p:sp>
        <p:nvSpPr>
          <p:cNvPr id="35926" name="Text Box 96"/>
          <p:cNvSpPr txBox="1">
            <a:spLocks noChangeArrowheads="1"/>
          </p:cNvSpPr>
          <p:nvPr/>
        </p:nvSpPr>
        <p:spPr bwMode="auto">
          <a:xfrm>
            <a:off x="763588" y="5140325"/>
            <a:ext cx="811212"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toxic</a:t>
            </a:r>
          </a:p>
        </p:txBody>
      </p:sp>
      <p:sp>
        <p:nvSpPr>
          <p:cNvPr id="35927" name="Text Box 97"/>
          <p:cNvSpPr txBox="1">
            <a:spLocks noChangeArrowheads="1"/>
          </p:cNvSpPr>
          <p:nvPr/>
        </p:nvSpPr>
        <p:spPr bwMode="auto">
          <a:xfrm>
            <a:off x="3381375" y="5064125"/>
            <a:ext cx="811213" cy="457200"/>
          </a:xfrm>
          <a:prstGeom prst="rect">
            <a:avLst/>
          </a:prstGeom>
          <a:noFill/>
          <a:ln w="9525">
            <a:noFill/>
            <a:miter lim="800000"/>
            <a:headEnd/>
            <a:tailEnd/>
          </a:ln>
        </p:spPr>
        <p:txBody>
          <a:bodyPr wrap="none">
            <a:prstTxWarp prst="textNoShape">
              <a:avLst/>
            </a:prstTxWarp>
            <a:spAutoFit/>
          </a:bodyPr>
          <a:lstStyle/>
          <a:p>
            <a:r>
              <a:rPr lang="en-US">
                <a:latin typeface="Arial" pitchFamily="-103" charset="0"/>
              </a:rPr>
              <a:t>toxic</a:t>
            </a:r>
          </a:p>
        </p:txBody>
      </p:sp>
      <p:sp>
        <p:nvSpPr>
          <p:cNvPr id="35928" name="AutoShape 98"/>
          <p:cNvSpPr>
            <a:spLocks noChangeArrowheads="1"/>
          </p:cNvSpPr>
          <p:nvPr/>
        </p:nvSpPr>
        <p:spPr bwMode="auto">
          <a:xfrm>
            <a:off x="3125788" y="5445125"/>
            <a:ext cx="609600" cy="304800"/>
          </a:xfrm>
          <a:prstGeom prst="curvedUpArrow">
            <a:avLst>
              <a:gd name="adj1" fmla="val 40000"/>
              <a:gd name="adj2" fmla="val 80000"/>
              <a:gd name="adj3" fmla="val 62500"/>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929" name="AutoShape 99"/>
          <p:cNvSpPr>
            <a:spLocks noChangeArrowheads="1"/>
          </p:cNvSpPr>
          <p:nvPr/>
        </p:nvSpPr>
        <p:spPr bwMode="auto">
          <a:xfrm flipH="1">
            <a:off x="1144588" y="4835525"/>
            <a:ext cx="609600" cy="381000"/>
          </a:xfrm>
          <a:prstGeom prst="curvedDownArrow">
            <a:avLst>
              <a:gd name="adj1" fmla="val 32000"/>
              <a:gd name="adj2" fmla="val 64000"/>
              <a:gd name="adj3" fmla="val 33333"/>
            </a:avLst>
          </a:prstGeom>
          <a:solidFill>
            <a:srgbClr val="003300"/>
          </a:solidFill>
          <a:ln w="9525">
            <a:solidFill>
              <a:srgbClr val="003300"/>
            </a:solidFill>
            <a:miter lim="800000"/>
            <a:headEnd/>
            <a:tailEnd/>
          </a:ln>
        </p:spPr>
        <p:txBody>
          <a:bodyPr wrap="none" anchor="ctr">
            <a:prstTxWarp prst="textNoShape">
              <a:avLst/>
            </a:prstTxWarp>
          </a:bodyPr>
          <a:lstStyle/>
          <a:p>
            <a:endParaRPr lang="en-US"/>
          </a:p>
        </p:txBody>
      </p:sp>
      <p:sp>
        <p:nvSpPr>
          <p:cNvPr id="35930" name="Rectangle 100"/>
          <p:cNvSpPr>
            <a:spLocks noChangeArrowheads="1"/>
          </p:cNvSpPr>
          <p:nvPr/>
        </p:nvSpPr>
        <p:spPr bwMode="auto">
          <a:xfrm>
            <a:off x="1347788" y="5919788"/>
            <a:ext cx="1822450" cy="366712"/>
          </a:xfrm>
          <a:prstGeom prst="rect">
            <a:avLst/>
          </a:prstGeom>
          <a:noFill/>
          <a:ln w="9525">
            <a:noFill/>
            <a:miter lim="800000"/>
            <a:headEnd/>
            <a:tailEnd/>
          </a:ln>
        </p:spPr>
        <p:txBody>
          <a:bodyPr wrap="none">
            <a:prstTxWarp prst="textNoShape">
              <a:avLst/>
            </a:prstTxWarp>
            <a:spAutoFit/>
          </a:bodyPr>
          <a:lstStyle/>
          <a:p>
            <a:r>
              <a:rPr lang="en-US" sz="1800" b="1">
                <a:solidFill>
                  <a:srgbClr val="003300"/>
                </a:solidFill>
                <a:latin typeface="Arial" pitchFamily="-103" charset="0"/>
              </a:rPr>
              <a:t>Cu, Zn Toxicity</a:t>
            </a:r>
          </a:p>
        </p:txBody>
      </p:sp>
      <p:sp>
        <p:nvSpPr>
          <p:cNvPr id="35931" name="Freeform 101"/>
          <p:cNvSpPr>
            <a:spLocks/>
          </p:cNvSpPr>
          <p:nvPr/>
        </p:nvSpPr>
        <p:spPr bwMode="auto">
          <a:xfrm rot="-5491115">
            <a:off x="420688" y="26860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32" name="Freeform 102"/>
          <p:cNvSpPr>
            <a:spLocks/>
          </p:cNvSpPr>
          <p:nvPr/>
        </p:nvSpPr>
        <p:spPr bwMode="auto">
          <a:xfrm rot="-5491115">
            <a:off x="6016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33" name="Freeform 103"/>
          <p:cNvSpPr>
            <a:spLocks/>
          </p:cNvSpPr>
          <p:nvPr/>
        </p:nvSpPr>
        <p:spPr bwMode="auto">
          <a:xfrm rot="-5491115">
            <a:off x="9064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FF3300"/>
          </a:solidFill>
          <a:ln w="28575">
            <a:solidFill>
              <a:schemeClr val="bg2"/>
            </a:solidFill>
            <a:round/>
            <a:headEnd/>
            <a:tailEnd/>
          </a:ln>
        </p:spPr>
        <p:txBody>
          <a:bodyPr wrap="none" anchor="ctr">
            <a:prstTxWarp prst="textNoShape">
              <a:avLst/>
            </a:prstTxWarp>
          </a:bodyPr>
          <a:lstStyle/>
          <a:p>
            <a:endParaRPr lang="en-US"/>
          </a:p>
        </p:txBody>
      </p:sp>
      <p:sp>
        <p:nvSpPr>
          <p:cNvPr id="35934" name="Freeform 104"/>
          <p:cNvSpPr>
            <a:spLocks/>
          </p:cNvSpPr>
          <p:nvPr/>
        </p:nvSpPr>
        <p:spPr bwMode="auto">
          <a:xfrm rot="-5491115">
            <a:off x="1211263" y="2838450"/>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5935" name="Freeform 105"/>
          <p:cNvSpPr>
            <a:spLocks/>
          </p:cNvSpPr>
          <p:nvPr/>
        </p:nvSpPr>
        <p:spPr bwMode="auto">
          <a:xfrm rot="-5491115">
            <a:off x="677863" y="2435225"/>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rgbClr val="99CCFF"/>
          </a:solidFill>
          <a:ln w="28575">
            <a:solidFill>
              <a:schemeClr val="bg2"/>
            </a:solidFill>
            <a:round/>
            <a:headEnd/>
            <a:tailEnd/>
          </a:ln>
        </p:spPr>
        <p:txBody>
          <a:bodyPr wrap="none" anchor="ctr">
            <a:prstTxWarp prst="textNoShape">
              <a:avLst/>
            </a:prstTxWarp>
          </a:bodyPr>
          <a:lstStyle/>
          <a:p>
            <a:endParaRPr lang="en-US"/>
          </a:p>
        </p:txBody>
      </p:sp>
      <p:sp>
        <p:nvSpPr>
          <p:cNvPr id="31850" name="Freeform 106"/>
          <p:cNvSpPr>
            <a:spLocks/>
          </p:cNvSpPr>
          <p:nvPr/>
        </p:nvSpPr>
        <p:spPr bwMode="auto">
          <a:xfrm rot="-5491115">
            <a:off x="982663" y="2435225"/>
            <a:ext cx="762000" cy="381000"/>
          </a:xfrm>
          <a:custGeom>
            <a:avLst/>
            <a:gdLst>
              <a:gd name="T0" fmla="*/ 2147483647 w 1534"/>
              <a:gd name="T1" fmla="*/ 2147483647 h 746"/>
              <a:gd name="T2" fmla="*/ 2147483647 w 1534"/>
              <a:gd name="T3" fmla="*/ 2147483647 h 746"/>
              <a:gd name="T4" fmla="*/ 2147483647 w 1534"/>
              <a:gd name="T5" fmla="*/ 2147483647 h 746"/>
              <a:gd name="T6" fmla="*/ 2147483647 w 1534"/>
              <a:gd name="T7" fmla="*/ 2147483647 h 746"/>
              <a:gd name="T8" fmla="*/ 2147483647 w 1534"/>
              <a:gd name="T9" fmla="*/ 2147483647 h 746"/>
              <a:gd name="T10" fmla="*/ 2147483647 w 1534"/>
              <a:gd name="T11" fmla="*/ 2147483647 h 746"/>
              <a:gd name="T12" fmla="*/ 2147483647 w 1534"/>
              <a:gd name="T13" fmla="*/ 2147483647 h 746"/>
              <a:gd name="T14" fmla="*/ 2147483647 w 1534"/>
              <a:gd name="T15" fmla="*/ 2147483647 h 746"/>
              <a:gd name="T16" fmla="*/ 2147483647 w 1534"/>
              <a:gd name="T17" fmla="*/ 2147483647 h 746"/>
              <a:gd name="T18" fmla="*/ 2147483647 w 1534"/>
              <a:gd name="T19" fmla="*/ 2147483647 h 746"/>
              <a:gd name="T20" fmla="*/ 2147483647 w 1534"/>
              <a:gd name="T21" fmla="*/ 2147483647 h 746"/>
              <a:gd name="T22" fmla="*/ 2147483647 w 1534"/>
              <a:gd name="T23" fmla="*/ 2147483647 h 746"/>
              <a:gd name="T24" fmla="*/ 2147483647 w 1534"/>
              <a:gd name="T25" fmla="*/ 2147483647 h 746"/>
              <a:gd name="T26" fmla="*/ 2147483647 w 1534"/>
              <a:gd name="T27" fmla="*/ 2147483647 h 746"/>
              <a:gd name="T28" fmla="*/ 2147483647 w 1534"/>
              <a:gd name="T29" fmla="*/ 2147483647 h 746"/>
              <a:gd name="T30" fmla="*/ 2147483647 w 1534"/>
              <a:gd name="T31" fmla="*/ 2147483647 h 746"/>
              <a:gd name="T32" fmla="*/ 0 w 1534"/>
              <a:gd name="T33" fmla="*/ 2147483647 h 746"/>
              <a:gd name="T34" fmla="*/ 2147483647 w 1534"/>
              <a:gd name="T35" fmla="*/ 2147483647 h 7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4"/>
              <a:gd name="T55" fmla="*/ 0 h 746"/>
              <a:gd name="T56" fmla="*/ 1534 w 1534"/>
              <a:gd name="T57" fmla="*/ 746 h 7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4" h="746">
                <a:moveTo>
                  <a:pt x="11" y="244"/>
                </a:moveTo>
                <a:cubicBezTo>
                  <a:pt x="19" y="167"/>
                  <a:pt x="5" y="124"/>
                  <a:pt x="78" y="100"/>
                </a:cubicBezTo>
                <a:cubicBezTo>
                  <a:pt x="130" y="46"/>
                  <a:pt x="66" y="106"/>
                  <a:pt x="133" y="66"/>
                </a:cubicBezTo>
                <a:cubicBezTo>
                  <a:pt x="142" y="61"/>
                  <a:pt x="146" y="49"/>
                  <a:pt x="156" y="44"/>
                </a:cubicBezTo>
                <a:cubicBezTo>
                  <a:pt x="246" y="0"/>
                  <a:pt x="369" y="15"/>
                  <a:pt x="456" y="11"/>
                </a:cubicBezTo>
                <a:cubicBezTo>
                  <a:pt x="695" y="35"/>
                  <a:pt x="926" y="94"/>
                  <a:pt x="1167" y="111"/>
                </a:cubicBezTo>
                <a:cubicBezTo>
                  <a:pt x="1305" y="139"/>
                  <a:pt x="1480" y="47"/>
                  <a:pt x="1534" y="200"/>
                </a:cubicBezTo>
                <a:cubicBezTo>
                  <a:pt x="1530" y="263"/>
                  <a:pt x="1528" y="326"/>
                  <a:pt x="1522" y="388"/>
                </a:cubicBezTo>
                <a:cubicBezTo>
                  <a:pt x="1511" y="491"/>
                  <a:pt x="1365" y="491"/>
                  <a:pt x="1289" y="500"/>
                </a:cubicBezTo>
                <a:cubicBezTo>
                  <a:pt x="1237" y="513"/>
                  <a:pt x="1229" y="522"/>
                  <a:pt x="1200" y="566"/>
                </a:cubicBezTo>
                <a:cubicBezTo>
                  <a:pt x="1176" y="662"/>
                  <a:pt x="1181" y="710"/>
                  <a:pt x="1078" y="744"/>
                </a:cubicBezTo>
                <a:cubicBezTo>
                  <a:pt x="1041" y="739"/>
                  <a:pt x="996" y="746"/>
                  <a:pt x="967" y="722"/>
                </a:cubicBezTo>
                <a:cubicBezTo>
                  <a:pt x="957" y="713"/>
                  <a:pt x="953" y="699"/>
                  <a:pt x="945" y="688"/>
                </a:cubicBezTo>
                <a:cubicBezTo>
                  <a:pt x="915" y="651"/>
                  <a:pt x="889" y="612"/>
                  <a:pt x="856" y="577"/>
                </a:cubicBezTo>
                <a:cubicBezTo>
                  <a:pt x="836" y="519"/>
                  <a:pt x="818" y="465"/>
                  <a:pt x="756" y="444"/>
                </a:cubicBezTo>
                <a:cubicBezTo>
                  <a:pt x="550" y="454"/>
                  <a:pt x="477" y="464"/>
                  <a:pt x="267" y="444"/>
                </a:cubicBezTo>
                <a:cubicBezTo>
                  <a:pt x="176" y="435"/>
                  <a:pt x="91" y="390"/>
                  <a:pt x="0" y="377"/>
                </a:cubicBezTo>
                <a:cubicBezTo>
                  <a:pt x="11" y="322"/>
                  <a:pt x="24" y="298"/>
                  <a:pt x="11" y="244"/>
                </a:cubicBezTo>
                <a:close/>
              </a:path>
            </a:pathLst>
          </a:custGeom>
          <a:solidFill>
            <a:schemeClr val="accent2"/>
          </a:solidFill>
          <a:ln w="28575">
            <a:solidFill>
              <a:schemeClr val="bg2"/>
            </a:solidFill>
            <a:round/>
            <a:headEnd/>
            <a:tailEnd/>
          </a:ln>
        </p:spPr>
        <p:txBody>
          <a:bodyPr wrap="none" anchor="ctr">
            <a:prstTxWarp prst="textNoShape">
              <a:avLst/>
            </a:prstTxWarp>
          </a:bodyPr>
          <a:lstStyle/>
          <a:p>
            <a:endParaRPr lang="en-US"/>
          </a:p>
        </p:txBody>
      </p:sp>
      <p:sp>
        <p:nvSpPr>
          <p:cNvPr id="35937" name="Rectangle 107"/>
          <p:cNvSpPr>
            <a:spLocks noChangeArrowheads="1"/>
          </p:cNvSpPr>
          <p:nvPr/>
        </p:nvSpPr>
        <p:spPr bwMode="auto">
          <a:xfrm>
            <a:off x="603250" y="3581400"/>
            <a:ext cx="1379538" cy="336550"/>
          </a:xfrm>
          <a:prstGeom prst="rect">
            <a:avLst/>
          </a:prstGeom>
          <a:noFill/>
          <a:ln w="9525">
            <a:noFill/>
            <a:miter lim="800000"/>
            <a:headEnd/>
            <a:tailEnd/>
          </a:ln>
        </p:spPr>
        <p:txBody>
          <a:bodyPr wrap="none">
            <a:prstTxWarp prst="textNoShape">
              <a:avLst/>
            </a:prstTxWarp>
            <a:spAutoFit/>
          </a:bodyPr>
          <a:lstStyle/>
          <a:p>
            <a:r>
              <a:rPr lang="en-US" sz="1600" b="1">
                <a:latin typeface="Arial" pitchFamily="-103" charset="0"/>
              </a:rPr>
              <a:t>Aggregation</a:t>
            </a:r>
          </a:p>
        </p:txBody>
      </p:sp>
      <p:sp>
        <p:nvSpPr>
          <p:cNvPr id="31853" name="Oval 109"/>
          <p:cNvSpPr>
            <a:spLocks noChangeArrowheads="1"/>
          </p:cNvSpPr>
          <p:nvPr/>
        </p:nvSpPr>
        <p:spPr bwMode="auto">
          <a:xfrm>
            <a:off x="331788" y="1371600"/>
            <a:ext cx="1625600" cy="30480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35940" name="Text Box 111"/>
          <p:cNvSpPr txBox="1">
            <a:spLocks noChangeArrowheads="1"/>
          </p:cNvSpPr>
          <p:nvPr/>
        </p:nvSpPr>
        <p:spPr bwMode="auto">
          <a:xfrm>
            <a:off x="7747000" y="6400800"/>
            <a:ext cx="939800" cy="304800"/>
          </a:xfrm>
          <a:prstGeom prst="rect">
            <a:avLst/>
          </a:prstGeom>
          <a:noFill/>
          <a:ln w="9525">
            <a:noFill/>
            <a:miter lim="800000"/>
            <a:headEnd/>
            <a:tailEnd/>
          </a:ln>
        </p:spPr>
        <p:txBody>
          <a:bodyPr wrap="none">
            <a:prstTxWarp prst="textNoShape">
              <a:avLst/>
            </a:prstTxWarp>
            <a:spAutoFit/>
          </a:bodyPr>
          <a:lstStyle/>
          <a:p>
            <a:r>
              <a:rPr lang="en-US" sz="1400"/>
              <a:t>P.Pasinelli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53"/>
                                        </p:tgtEl>
                                        <p:attrNameLst>
                                          <p:attrName>style.visibility</p:attrName>
                                        </p:attrNameLst>
                                      </p:cBhvr>
                                      <p:to>
                                        <p:strVal val="visible"/>
                                      </p:to>
                                    </p:set>
                                    <p:animEffect transition="in" filter="blinds(horizontal)">
                                      <p:cBhvr>
                                        <p:cTn id="7" dur="500"/>
                                        <p:tgtEl>
                                          <p:spTgt spid="318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99"/>
                                        </p:tgtEl>
                                        <p:attrNameLst>
                                          <p:attrName>style.visibility</p:attrName>
                                        </p:attrNameLst>
                                      </p:cBhvr>
                                      <p:to>
                                        <p:strVal val="visible"/>
                                      </p:to>
                                    </p:set>
                                    <p:animEffect transition="in" filter="blinds(horizontal)">
                                      <p:cBhvr>
                                        <p:cTn id="12" dur="500"/>
                                        <p:tgtEl>
                                          <p:spTgt spid="317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50"/>
                                        </p:tgtEl>
                                        <p:attrNameLst>
                                          <p:attrName>style.visibility</p:attrName>
                                        </p:attrNameLst>
                                      </p:cBhvr>
                                      <p:to>
                                        <p:strVal val="visible"/>
                                      </p:to>
                                    </p:set>
                                    <p:animEffect transition="in" filter="blinds(horizontal)">
                                      <p:cBhvr>
                                        <p:cTn id="17" dur="500"/>
                                        <p:tgtEl>
                                          <p:spTgt spid="318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96"/>
                                        </p:tgtEl>
                                        <p:attrNameLst>
                                          <p:attrName>style.visibility</p:attrName>
                                        </p:attrNameLst>
                                      </p:cBhvr>
                                      <p:to>
                                        <p:strVal val="visible"/>
                                      </p:to>
                                    </p:set>
                                    <p:animEffect transition="in" filter="blinds(horizontal)">
                                      <p:cBhvr>
                                        <p:cTn id="22" dur="500"/>
                                        <p:tgtEl>
                                          <p:spTgt spid="3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6" grpId="0" animBg="1"/>
      <p:bldP spid="31799" grpId="0" animBg="1"/>
      <p:bldP spid="31850" grpId="0" animBg="1"/>
      <p:bldP spid="31853"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1304180" y="895349"/>
            <a:ext cx="6392020" cy="5667603"/>
          </a:xfrm>
          <a:prstGeom prst="rect">
            <a:avLst/>
          </a:prstGeom>
          <a:noFill/>
          <a:ln w="9525">
            <a:noFill/>
            <a:miter lim="800000"/>
            <a:headEnd/>
            <a:tailEnd/>
          </a:ln>
        </p:spPr>
      </p:pic>
      <p:sp>
        <p:nvSpPr>
          <p:cNvPr id="36867" name="Text Box 5"/>
          <p:cNvSpPr txBox="1">
            <a:spLocks noChangeArrowheads="1"/>
          </p:cNvSpPr>
          <p:nvPr/>
        </p:nvSpPr>
        <p:spPr bwMode="auto">
          <a:xfrm>
            <a:off x="1304180" y="228600"/>
            <a:ext cx="6918593"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Models of mutant SOD1-mediated toxicity</a:t>
            </a:r>
          </a:p>
        </p:txBody>
      </p:sp>
      <p:pic>
        <p:nvPicPr>
          <p:cNvPr id="36868" name="Picture 6"/>
          <p:cNvPicPr>
            <a:picLocks noChangeAspect="1" noChangeArrowheads="1"/>
          </p:cNvPicPr>
          <p:nvPr/>
        </p:nvPicPr>
        <p:blipFill>
          <a:blip r:embed="rId3"/>
          <a:srcRect/>
          <a:stretch>
            <a:fillRect/>
          </a:stretch>
        </p:blipFill>
        <p:spPr bwMode="auto">
          <a:xfrm>
            <a:off x="228600" y="6668170"/>
            <a:ext cx="8610600" cy="15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extBox 2"/>
          <p:cNvSpPr txBox="1">
            <a:spLocks noChangeArrowheads="1"/>
          </p:cNvSpPr>
          <p:nvPr/>
        </p:nvSpPr>
        <p:spPr bwMode="auto">
          <a:xfrm>
            <a:off x="1219200" y="685800"/>
            <a:ext cx="6845300" cy="584200"/>
          </a:xfrm>
          <a:prstGeom prst="rect">
            <a:avLst/>
          </a:prstGeom>
          <a:noFill/>
          <a:ln w="9525">
            <a:noFill/>
            <a:miter lim="800000"/>
            <a:headEnd/>
            <a:tailEnd/>
          </a:ln>
        </p:spPr>
        <p:txBody>
          <a:bodyPr wrap="none">
            <a:prstTxWarp prst="textNoShape">
              <a:avLst/>
            </a:prstTxWarp>
            <a:spAutoFit/>
          </a:bodyPr>
          <a:lstStyle/>
          <a:p>
            <a:r>
              <a:rPr lang="en-US" sz="3200" b="1"/>
              <a:t>How SOD1 aggregates could be toxic?</a:t>
            </a:r>
          </a:p>
        </p:txBody>
      </p:sp>
      <p:sp>
        <p:nvSpPr>
          <p:cNvPr id="37891" name="Text Box 2"/>
          <p:cNvSpPr txBox="1">
            <a:spLocks noChangeArrowheads="1"/>
          </p:cNvSpPr>
          <p:nvPr/>
        </p:nvSpPr>
        <p:spPr bwMode="auto">
          <a:xfrm>
            <a:off x="412750" y="4648200"/>
            <a:ext cx="8502650" cy="1230313"/>
          </a:xfrm>
          <a:prstGeom prst="rect">
            <a:avLst/>
          </a:prstGeom>
          <a:noFill/>
          <a:ln w="9525">
            <a:noFill/>
            <a:miter lim="800000"/>
            <a:headEnd/>
            <a:tailEnd/>
          </a:ln>
        </p:spPr>
        <p:txBody>
          <a:bodyPr wrap="none">
            <a:prstTxWarp prst="textNoShape">
              <a:avLst/>
            </a:prstTxWarp>
            <a:spAutoFit/>
          </a:bodyPr>
          <a:lstStyle/>
          <a:p>
            <a:pPr algn="ctr"/>
            <a:r>
              <a:rPr lang="en-US" sz="3700" b="1">
                <a:solidFill>
                  <a:srgbClr val="000090"/>
                </a:solidFill>
              </a:rPr>
              <a:t>Mitochondrial dysfunction and apoptosis</a:t>
            </a:r>
          </a:p>
          <a:p>
            <a:pPr algn="ctr"/>
            <a:r>
              <a:rPr lang="en-US" sz="3700" b="1">
                <a:solidFill>
                  <a:srgbClr val="000090"/>
                </a:solidFill>
              </a:rPr>
              <a:t>Studies in FALS</a:t>
            </a:r>
          </a:p>
        </p:txBody>
      </p:sp>
      <p:sp>
        <p:nvSpPr>
          <p:cNvPr id="37892" name="Down Arrow 4"/>
          <p:cNvSpPr>
            <a:spLocks noChangeArrowheads="1"/>
          </p:cNvSpPr>
          <p:nvPr/>
        </p:nvSpPr>
        <p:spPr bwMode="auto">
          <a:xfrm>
            <a:off x="3657600" y="1981200"/>
            <a:ext cx="1905000" cy="2209800"/>
          </a:xfrm>
          <a:prstGeom prst="downArrow">
            <a:avLst>
              <a:gd name="adj1" fmla="val 50000"/>
              <a:gd name="adj2" fmla="val 49998"/>
            </a:avLst>
          </a:prstGeom>
          <a:solidFill>
            <a:srgbClr val="FF0000"/>
          </a:solidFill>
          <a:ln w="9525">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035366" y="813612"/>
            <a:ext cx="7289776" cy="5434788"/>
          </a:xfrm>
          <a:prstGeom prst="rect">
            <a:avLst/>
          </a:prstGeom>
          <a:noFill/>
          <a:ln w="9525">
            <a:noFill/>
            <a:miter lim="800000"/>
            <a:headEnd/>
            <a:tailEnd/>
          </a:ln>
        </p:spPr>
      </p:pic>
      <p:sp>
        <p:nvSpPr>
          <p:cNvPr id="15363" name="Text Box 3"/>
          <p:cNvSpPr txBox="1">
            <a:spLocks noChangeArrowheads="1"/>
          </p:cNvSpPr>
          <p:nvPr/>
        </p:nvSpPr>
        <p:spPr bwMode="auto">
          <a:xfrm>
            <a:off x="7086600" y="6248400"/>
            <a:ext cx="1878013" cy="457200"/>
          </a:xfrm>
          <a:prstGeom prst="rect">
            <a:avLst/>
          </a:prstGeom>
          <a:noFill/>
          <a:ln w="9525">
            <a:noFill/>
            <a:miter lim="800000"/>
            <a:headEnd/>
            <a:tailEnd/>
          </a:ln>
        </p:spPr>
        <p:txBody>
          <a:bodyPr wrap="none">
            <a:prstTxWarp prst="textNoShape">
              <a:avLst/>
            </a:prstTxWarp>
            <a:spAutoFit/>
          </a:bodyPr>
          <a:lstStyle/>
          <a:p>
            <a:r>
              <a:rPr lang="en-US"/>
              <a:t>www.alsa.org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447800" y="1524000"/>
            <a:ext cx="5943600" cy="4025900"/>
          </a:xfrm>
          <a:prstGeom prst="rect">
            <a:avLst/>
          </a:prstGeom>
          <a:noFill/>
          <a:ln w="9525">
            <a:noFill/>
            <a:miter lim="800000"/>
            <a:headEnd/>
            <a:tailEnd/>
          </a:ln>
        </p:spPr>
      </p:pic>
      <p:sp>
        <p:nvSpPr>
          <p:cNvPr id="16387" name="Text Box 3"/>
          <p:cNvSpPr txBox="1">
            <a:spLocks noChangeArrowheads="1"/>
          </p:cNvSpPr>
          <p:nvPr/>
        </p:nvSpPr>
        <p:spPr bwMode="auto">
          <a:xfrm>
            <a:off x="5851525" y="5943600"/>
            <a:ext cx="1878013" cy="457200"/>
          </a:xfrm>
          <a:prstGeom prst="rect">
            <a:avLst/>
          </a:prstGeom>
          <a:noFill/>
          <a:ln w="9525">
            <a:noFill/>
            <a:miter lim="800000"/>
            <a:headEnd/>
            <a:tailEnd/>
          </a:ln>
        </p:spPr>
        <p:txBody>
          <a:bodyPr wrap="none">
            <a:prstTxWarp prst="textNoShape">
              <a:avLst/>
            </a:prstTxWarp>
            <a:spAutoFit/>
          </a:bodyPr>
          <a:lstStyle/>
          <a:p>
            <a:r>
              <a:rPr lang="en-US"/>
              <a:t>www.alsa.org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2"/>
          <a:srcRect/>
          <a:stretch>
            <a:fillRect/>
          </a:stretch>
        </p:blipFill>
        <p:spPr bwMode="auto">
          <a:xfrm>
            <a:off x="381000" y="1295400"/>
            <a:ext cx="3886200" cy="3768725"/>
          </a:xfrm>
          <a:prstGeom prst="rect">
            <a:avLst/>
          </a:prstGeom>
          <a:noFill/>
          <a:ln w="9525">
            <a:noFill/>
            <a:miter lim="800000"/>
            <a:headEnd/>
            <a:tailEnd/>
          </a:ln>
        </p:spPr>
      </p:pic>
      <p:sp>
        <p:nvSpPr>
          <p:cNvPr id="17411" name="Text Box 4"/>
          <p:cNvSpPr txBox="1">
            <a:spLocks noChangeArrowheads="1"/>
          </p:cNvSpPr>
          <p:nvPr/>
        </p:nvSpPr>
        <p:spPr bwMode="auto">
          <a:xfrm>
            <a:off x="2728913" y="212725"/>
            <a:ext cx="5109579"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A-</a:t>
            </a:r>
            <a:r>
              <a:rPr lang="en-US" sz="3000" b="1" dirty="0" err="1">
                <a:solidFill>
                  <a:srgbClr val="FF0000"/>
                </a:solidFill>
              </a:rPr>
              <a:t>myo-trophic</a:t>
            </a:r>
            <a:r>
              <a:rPr lang="en-US" sz="3000" b="1" dirty="0">
                <a:solidFill>
                  <a:srgbClr val="FF0000"/>
                </a:solidFill>
              </a:rPr>
              <a:t> Lateral Sclerosis</a:t>
            </a:r>
          </a:p>
        </p:txBody>
      </p:sp>
      <p:sp>
        <p:nvSpPr>
          <p:cNvPr id="17412" name="Text Box 5"/>
          <p:cNvSpPr txBox="1">
            <a:spLocks noChangeArrowheads="1"/>
          </p:cNvSpPr>
          <p:nvPr/>
        </p:nvSpPr>
        <p:spPr bwMode="auto">
          <a:xfrm>
            <a:off x="4495800" y="2193925"/>
            <a:ext cx="4521200" cy="2530475"/>
          </a:xfrm>
          <a:prstGeom prst="rect">
            <a:avLst/>
          </a:prstGeom>
          <a:noFill/>
          <a:ln w="9525">
            <a:noFill/>
            <a:miter lim="800000"/>
            <a:headEnd/>
            <a:tailEnd/>
          </a:ln>
        </p:spPr>
        <p:txBody>
          <a:bodyPr>
            <a:prstTxWarp prst="textNoShape">
              <a:avLst/>
            </a:prstTxWarp>
            <a:spAutoFit/>
          </a:bodyPr>
          <a:lstStyle/>
          <a:p>
            <a:r>
              <a:rPr lang="en-US" sz="2000"/>
              <a:t>Amyotrophic: no muscle nourishment</a:t>
            </a:r>
          </a:p>
          <a:p>
            <a:endParaRPr lang="en-US" sz="2000"/>
          </a:p>
          <a:p>
            <a:r>
              <a:rPr lang="en-US" sz="2000"/>
              <a:t>Lateral: refers to the </a:t>
            </a:r>
            <a:r>
              <a:rPr lang="en-US" sz="2000">
                <a:solidFill>
                  <a:srgbClr val="000000"/>
                </a:solidFill>
              </a:rPr>
              <a:t>the areas in a person's spinal cord where portions of the nerve cells that signal and control the muscles are located</a:t>
            </a:r>
          </a:p>
          <a:p>
            <a:endParaRPr lang="en-US" sz="2000">
              <a:solidFill>
                <a:srgbClr val="000000"/>
              </a:solidFill>
            </a:endParaRPr>
          </a:p>
          <a:p>
            <a:r>
              <a:rPr lang="en-US" sz="2000">
                <a:solidFill>
                  <a:srgbClr val="000000"/>
                </a:solidFill>
              </a:rPr>
              <a:t>Sclerosis: scarring of the affected nerves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126999" y="22044"/>
            <a:ext cx="8887569" cy="492443"/>
          </a:xfrm>
          <a:prstGeom prst="rect">
            <a:avLst/>
          </a:prstGeom>
          <a:noFill/>
          <a:ln w="9525">
            <a:noFill/>
            <a:miter lim="800000"/>
            <a:headEnd/>
            <a:tailEnd/>
          </a:ln>
        </p:spPr>
        <p:txBody>
          <a:bodyPr wrap="none">
            <a:prstTxWarp prst="textNoShape">
              <a:avLst/>
            </a:prstTxWarp>
            <a:spAutoFit/>
          </a:bodyPr>
          <a:lstStyle/>
          <a:p>
            <a:r>
              <a:rPr lang="en-US" sz="2600" b="1" dirty="0">
                <a:solidFill>
                  <a:srgbClr val="FF0000"/>
                </a:solidFill>
              </a:rPr>
              <a:t>Severe atrophy of anterior spinal roots in </a:t>
            </a:r>
            <a:r>
              <a:rPr lang="en-US" sz="2600" b="1" dirty="0" err="1">
                <a:solidFill>
                  <a:srgbClr val="FF0000"/>
                </a:solidFill>
              </a:rPr>
              <a:t>motorneuron</a:t>
            </a:r>
            <a:r>
              <a:rPr lang="en-US" sz="2600" b="1" dirty="0">
                <a:solidFill>
                  <a:srgbClr val="FF0000"/>
                </a:solidFill>
              </a:rPr>
              <a:t> disease</a:t>
            </a:r>
          </a:p>
        </p:txBody>
      </p:sp>
      <p:pic>
        <p:nvPicPr>
          <p:cNvPr id="2" name="Picture 2"/>
          <p:cNvPicPr>
            <a:picLocks noChangeAspect="1" noChangeArrowheads="1"/>
          </p:cNvPicPr>
          <p:nvPr/>
        </p:nvPicPr>
        <p:blipFill>
          <a:blip r:embed="rId2"/>
          <a:srcRect/>
          <a:stretch>
            <a:fillRect/>
          </a:stretch>
        </p:blipFill>
        <p:spPr bwMode="auto">
          <a:xfrm>
            <a:off x="4155265" y="547367"/>
            <a:ext cx="3892973" cy="5932454"/>
          </a:xfrm>
          <a:prstGeom prst="rect">
            <a:avLst/>
          </a:prstGeom>
          <a:noFill/>
          <a:ln w="9525">
            <a:noFill/>
            <a:miter lim="800000"/>
            <a:headEnd/>
            <a:tailEnd/>
          </a:ln>
          <a:effectLst/>
        </p:spPr>
      </p:pic>
      <p:sp>
        <p:nvSpPr>
          <p:cNvPr id="6" name="Rectangle 5"/>
          <p:cNvSpPr/>
          <p:nvPr/>
        </p:nvSpPr>
        <p:spPr>
          <a:xfrm>
            <a:off x="126999" y="1560048"/>
            <a:ext cx="3724559" cy="2678313"/>
          </a:xfrm>
          <a:prstGeom prst="rect">
            <a:avLst/>
          </a:prstGeom>
        </p:spPr>
        <p:txBody>
          <a:bodyPr wrap="square">
            <a:spAutoFit/>
          </a:bodyPr>
          <a:lstStyle/>
          <a:p>
            <a:r>
              <a:rPr lang="en-US" sz="1500" b="1" dirty="0" smtClean="0">
                <a:solidFill>
                  <a:schemeClr val="accent6">
                    <a:lumMod val="50000"/>
                  </a:schemeClr>
                </a:solidFill>
              </a:rPr>
              <a:t>Amyotrophic lateral sclerosis (ALS) is uncommon. It begins in middle age and proceeds to death in several years. There is loss of anterior horn cells, so that patients present with progressive weakness that proceeds to paralysis from </a:t>
            </a:r>
            <a:r>
              <a:rPr lang="en-US" sz="1500" b="1" dirty="0" err="1" smtClean="0">
                <a:solidFill>
                  <a:schemeClr val="accent6">
                    <a:lumMod val="50000"/>
                  </a:schemeClr>
                </a:solidFill>
              </a:rPr>
              <a:t>neurogenic</a:t>
            </a:r>
            <a:r>
              <a:rPr lang="en-US" sz="1500" b="1" dirty="0" smtClean="0">
                <a:solidFill>
                  <a:schemeClr val="accent6">
                    <a:lumMod val="50000"/>
                  </a:schemeClr>
                </a:solidFill>
              </a:rPr>
              <a:t> muscular atrophy. Because of the loss of anterior horn cells, the anterior (ventral) spinal motor nerve roots demonstrate atrophy, as seen here in comparison with normal ventral spinal cord nerve roots.</a:t>
            </a:r>
            <a:endParaRPr lang="en-US" sz="1500" b="1" dirty="0">
              <a:solidFill>
                <a:schemeClr val="accent6">
                  <a:lumMod val="50000"/>
                </a:schemeClr>
              </a:solidFill>
            </a:endParaRPr>
          </a:p>
        </p:txBody>
      </p:sp>
      <p:sp>
        <p:nvSpPr>
          <p:cNvPr id="7" name="Rectangle 6"/>
          <p:cNvSpPr/>
          <p:nvPr/>
        </p:nvSpPr>
        <p:spPr>
          <a:xfrm>
            <a:off x="4072438" y="6511971"/>
            <a:ext cx="4572000" cy="276999"/>
          </a:xfrm>
          <a:prstGeom prst="rect">
            <a:avLst/>
          </a:prstGeom>
        </p:spPr>
        <p:txBody>
          <a:bodyPr>
            <a:spAutoFit/>
          </a:bodyPr>
          <a:lstStyle/>
          <a:p>
            <a:r>
              <a:rPr lang="en-US" sz="1200" i="1" dirty="0" smtClean="0"/>
              <a:t>http://library.med.utah.edu/WebPath/CNSHTML/CNS103.html</a:t>
            </a:r>
            <a:endParaRPr lang="en-US" sz="12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733800" y="182563"/>
            <a:ext cx="1787525"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Symptoms</a:t>
            </a:r>
          </a:p>
        </p:txBody>
      </p:sp>
      <p:sp>
        <p:nvSpPr>
          <p:cNvPr id="21507" name="Text Box 3"/>
          <p:cNvSpPr txBox="1">
            <a:spLocks noChangeArrowheads="1"/>
          </p:cNvSpPr>
          <p:nvPr/>
        </p:nvSpPr>
        <p:spPr bwMode="auto">
          <a:xfrm>
            <a:off x="136525" y="1096963"/>
            <a:ext cx="9007475" cy="4968875"/>
          </a:xfrm>
          <a:prstGeom prst="rect">
            <a:avLst/>
          </a:prstGeom>
          <a:noFill/>
          <a:ln w="9525">
            <a:noFill/>
            <a:miter lim="800000"/>
            <a:headEnd/>
            <a:tailEnd/>
          </a:ln>
        </p:spPr>
        <p:txBody>
          <a:bodyPr>
            <a:prstTxWarp prst="textNoShape">
              <a:avLst/>
            </a:prstTxWarp>
            <a:spAutoFit/>
          </a:bodyPr>
          <a:lstStyle/>
          <a:p>
            <a:r>
              <a:rPr lang="en-US" sz="2000"/>
              <a:t>Earliest signs: </a:t>
            </a:r>
          </a:p>
          <a:p>
            <a:r>
              <a:rPr lang="en-US" sz="2000">
                <a:solidFill>
                  <a:srgbClr val="000000"/>
                </a:solidFill>
              </a:rPr>
              <a:t>1-twitching (fasciculation), stiffness, cramping</a:t>
            </a:r>
          </a:p>
          <a:p>
            <a:r>
              <a:rPr lang="en-US" sz="2000"/>
              <a:t>2-weakness of the arms and of the legs. This results in </a:t>
            </a:r>
            <a:r>
              <a:rPr lang="en-US" sz="2000">
                <a:solidFill>
                  <a:srgbClr val="000000"/>
                </a:solidFill>
              </a:rPr>
              <a:t>an increased frequency of stumbling on uneven pavement or difficulty in climbing stairs. Arm weakness may lead to difficulty in grasping or holding a cup, for instance, or loss of coordination in fingers</a:t>
            </a:r>
          </a:p>
          <a:p>
            <a:r>
              <a:rPr lang="en-US" sz="2000"/>
              <a:t>3-more rarely, weakness of the muscles of the mouth. This results in </a:t>
            </a:r>
            <a:r>
              <a:rPr lang="en-US" sz="2000">
                <a:solidFill>
                  <a:srgbClr val="000000"/>
                </a:solidFill>
              </a:rPr>
              <a:t>difficulties for the patient to chew, swallow and speak.</a:t>
            </a:r>
          </a:p>
          <a:p>
            <a:endParaRPr lang="en-US" sz="2000">
              <a:solidFill>
                <a:srgbClr val="000000"/>
              </a:solidFill>
            </a:endParaRPr>
          </a:p>
          <a:p>
            <a:r>
              <a:rPr lang="en-US" sz="2000">
                <a:solidFill>
                  <a:srgbClr val="000000"/>
                </a:solidFill>
              </a:rPr>
              <a:t>Later signs:</a:t>
            </a:r>
          </a:p>
          <a:p>
            <a:r>
              <a:rPr lang="en-US" sz="2000">
                <a:solidFill>
                  <a:srgbClr val="000000"/>
                </a:solidFill>
              </a:rPr>
              <a:t>The progression of the disease is accompanied by weight loss, fatigue, exaggerated reflexes, and decreased coordination. Ultimately, patients cannot walk, stand, eat, or breath without assistance. Increased susceptibility to pneumonia and respiratory failure causes half to die within three years. </a:t>
            </a:r>
          </a:p>
          <a:p>
            <a:endParaRPr lang="en-US" sz="2000">
              <a:solidFill>
                <a:srgbClr val="000000"/>
              </a:solidFill>
            </a:endParaRPr>
          </a:p>
          <a:p>
            <a:r>
              <a:rPr lang="en-US" sz="2000">
                <a:solidFill>
                  <a:srgbClr val="000000"/>
                </a:solidFill>
              </a:rPr>
              <a:t>However, muscles that controls eye movements and urinary sphincters are spared.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2"/>
          <a:srcRect/>
          <a:stretch>
            <a:fillRect/>
          </a:stretch>
        </p:blipFill>
        <p:spPr bwMode="auto">
          <a:xfrm>
            <a:off x="2349567" y="844525"/>
            <a:ext cx="4530725" cy="3776663"/>
          </a:xfrm>
          <a:prstGeom prst="rect">
            <a:avLst/>
          </a:prstGeom>
          <a:noFill/>
          <a:ln w="9525">
            <a:noFill/>
            <a:miter lim="800000"/>
            <a:headEnd/>
            <a:tailEnd/>
          </a:ln>
        </p:spPr>
      </p:pic>
      <p:pic>
        <p:nvPicPr>
          <p:cNvPr id="20483" name="Picture 2"/>
          <p:cNvPicPr>
            <a:picLocks noChangeAspect="1"/>
          </p:cNvPicPr>
          <p:nvPr/>
        </p:nvPicPr>
        <p:blipFill>
          <a:blip r:embed="rId3"/>
          <a:srcRect/>
          <a:stretch>
            <a:fillRect/>
          </a:stretch>
        </p:blipFill>
        <p:spPr bwMode="auto">
          <a:xfrm>
            <a:off x="2349567" y="4621188"/>
            <a:ext cx="4924425" cy="2100262"/>
          </a:xfrm>
          <a:prstGeom prst="rect">
            <a:avLst/>
          </a:prstGeom>
          <a:noFill/>
          <a:ln w="9525">
            <a:noFill/>
            <a:miter lim="800000"/>
            <a:headEnd/>
            <a:tailEnd/>
          </a:ln>
        </p:spPr>
      </p:pic>
      <p:pic>
        <p:nvPicPr>
          <p:cNvPr id="20484" name="Picture 3"/>
          <p:cNvPicPr>
            <a:picLocks noChangeAspect="1"/>
          </p:cNvPicPr>
          <p:nvPr/>
        </p:nvPicPr>
        <p:blipFill>
          <a:blip r:embed="rId4"/>
          <a:srcRect/>
          <a:stretch>
            <a:fillRect/>
          </a:stretch>
        </p:blipFill>
        <p:spPr bwMode="auto">
          <a:xfrm>
            <a:off x="7510044" y="6505550"/>
            <a:ext cx="1435100" cy="215900"/>
          </a:xfrm>
          <a:prstGeom prst="rect">
            <a:avLst/>
          </a:prstGeom>
          <a:noFill/>
          <a:ln w="9525">
            <a:noFill/>
            <a:miter lim="800000"/>
            <a:headEnd/>
            <a:tailEnd/>
          </a:ln>
        </p:spPr>
      </p:pic>
      <p:sp>
        <p:nvSpPr>
          <p:cNvPr id="20485" name="Text Box 4"/>
          <p:cNvSpPr txBox="1">
            <a:spLocks noChangeArrowheads="1"/>
          </p:cNvSpPr>
          <p:nvPr/>
        </p:nvSpPr>
        <p:spPr bwMode="auto">
          <a:xfrm>
            <a:off x="1827390" y="152400"/>
            <a:ext cx="5541075"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Muscular atrophy in </a:t>
            </a:r>
            <a:r>
              <a:rPr lang="en-US" sz="3000" b="1" dirty="0" smtClean="0">
                <a:solidFill>
                  <a:srgbClr val="FF0000"/>
                </a:solidFill>
              </a:rPr>
              <a:t>ALS: Wasting</a:t>
            </a:r>
            <a:endParaRPr lang="en-US" sz="3000" b="1" dirty="0">
              <a:solidFill>
                <a:srgbClr val="FF0000"/>
              </a:solidFill>
            </a:endParaRPr>
          </a:p>
        </p:txBody>
      </p:sp>
      <p:sp>
        <p:nvSpPr>
          <p:cNvPr id="6" name="TextBox 5"/>
          <p:cNvSpPr txBox="1"/>
          <p:nvPr/>
        </p:nvSpPr>
        <p:spPr>
          <a:xfrm>
            <a:off x="401149" y="3851809"/>
            <a:ext cx="1598289" cy="369332"/>
          </a:xfrm>
          <a:prstGeom prst="rect">
            <a:avLst/>
          </a:prstGeom>
          <a:noFill/>
        </p:spPr>
        <p:txBody>
          <a:bodyPr wrap="none" rtlCol="0">
            <a:spAutoFit/>
          </a:bodyPr>
          <a:lstStyle/>
          <a:p>
            <a:r>
              <a:rPr lang="en-US" b="1" dirty="0" err="1" smtClean="0"/>
              <a:t>Thenar</a:t>
            </a:r>
            <a:r>
              <a:rPr lang="en-US" b="1" dirty="0" smtClean="0"/>
              <a:t> Muscle</a:t>
            </a:r>
            <a:endParaRPr lang="en-US" b="1" dirty="0"/>
          </a:p>
        </p:txBody>
      </p:sp>
      <p:cxnSp>
        <p:nvCxnSpPr>
          <p:cNvPr id="8" name="Straight Connector 7"/>
          <p:cNvCxnSpPr/>
          <p:nvPr/>
        </p:nvCxnSpPr>
        <p:spPr>
          <a:xfrm flipV="1">
            <a:off x="1973289" y="3465242"/>
            <a:ext cx="2223391" cy="59364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80292" y="3078679"/>
            <a:ext cx="1601896" cy="369332"/>
          </a:xfrm>
          <a:prstGeom prst="rect">
            <a:avLst/>
          </a:prstGeom>
          <a:noFill/>
        </p:spPr>
        <p:txBody>
          <a:bodyPr wrap="none" rtlCol="0">
            <a:spAutoFit/>
          </a:bodyPr>
          <a:lstStyle/>
          <a:p>
            <a:r>
              <a:rPr lang="en-US" b="1" dirty="0" smtClean="0"/>
              <a:t>Tongue muscle</a:t>
            </a:r>
            <a:endParaRPr lang="en-US" b="1" dirty="0"/>
          </a:p>
        </p:txBody>
      </p:sp>
      <p:sp>
        <p:nvSpPr>
          <p:cNvPr id="12" name="TextBox 11"/>
          <p:cNvSpPr txBox="1"/>
          <p:nvPr/>
        </p:nvSpPr>
        <p:spPr>
          <a:xfrm>
            <a:off x="401149" y="1201099"/>
            <a:ext cx="1909146" cy="369332"/>
          </a:xfrm>
          <a:prstGeom prst="rect">
            <a:avLst/>
          </a:prstGeom>
          <a:noFill/>
        </p:spPr>
        <p:txBody>
          <a:bodyPr wrap="none" rtlCol="0">
            <a:spAutoFit/>
          </a:bodyPr>
          <a:lstStyle/>
          <a:p>
            <a:r>
              <a:rPr lang="en-US" b="1" dirty="0" smtClean="0"/>
              <a:t>Man-in-the-barrel</a:t>
            </a:r>
            <a:endParaRPr lang="en-US" b="1" dirty="0"/>
          </a:p>
        </p:txBody>
      </p:sp>
      <p:sp>
        <p:nvSpPr>
          <p:cNvPr id="13" name="TextBox 12"/>
          <p:cNvSpPr txBox="1"/>
          <p:nvPr/>
        </p:nvSpPr>
        <p:spPr>
          <a:xfrm>
            <a:off x="6880292" y="1201099"/>
            <a:ext cx="2162521" cy="646331"/>
          </a:xfrm>
          <a:prstGeom prst="rect">
            <a:avLst/>
          </a:prstGeom>
          <a:noFill/>
        </p:spPr>
        <p:txBody>
          <a:bodyPr wrap="none" rtlCol="0">
            <a:spAutoFit/>
          </a:bodyPr>
          <a:lstStyle/>
          <a:p>
            <a:r>
              <a:rPr lang="en-US" b="1" dirty="0" err="1" smtClean="0"/>
              <a:t>Sovraspinatus</a:t>
            </a:r>
            <a:endParaRPr lang="en-US" b="1" dirty="0" smtClean="0"/>
          </a:p>
          <a:p>
            <a:r>
              <a:rPr lang="en-US" b="1" dirty="0" err="1" smtClean="0"/>
              <a:t>Infraspinatus</a:t>
            </a:r>
            <a:r>
              <a:rPr lang="en-US" b="1" dirty="0" smtClean="0"/>
              <a:t> muscle</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000" y="225777"/>
            <a:ext cx="5985313" cy="6523991"/>
          </a:xfrm>
          <a:prstGeom prst="rect">
            <a:avLst/>
          </a:prstGeom>
        </p:spPr>
      </p:pic>
      <p:pic>
        <p:nvPicPr>
          <p:cNvPr id="3" name="Picture 3"/>
          <p:cNvPicPr>
            <a:picLocks noChangeAspect="1"/>
          </p:cNvPicPr>
          <p:nvPr/>
        </p:nvPicPr>
        <p:blipFill>
          <a:blip r:embed="rId3"/>
          <a:srcRect/>
          <a:stretch>
            <a:fillRect/>
          </a:stretch>
        </p:blipFill>
        <p:spPr bwMode="auto">
          <a:xfrm>
            <a:off x="7510044" y="6505550"/>
            <a:ext cx="1435100" cy="215900"/>
          </a:xfrm>
          <a:prstGeom prst="rect">
            <a:avLst/>
          </a:prstGeom>
          <a:noFill/>
          <a:ln w="9525">
            <a:noFill/>
            <a:miter lim="800000"/>
            <a:headEnd/>
            <a:tailEnd/>
          </a:ln>
        </p:spPr>
      </p:pic>
      <p:sp>
        <p:nvSpPr>
          <p:cNvPr id="4" name="TextBox 3"/>
          <p:cNvSpPr txBox="1"/>
          <p:nvPr/>
        </p:nvSpPr>
        <p:spPr>
          <a:xfrm>
            <a:off x="5913935" y="552229"/>
            <a:ext cx="3196984" cy="2246769"/>
          </a:xfrm>
          <a:prstGeom prst="rect">
            <a:avLst/>
          </a:prstGeom>
          <a:noFill/>
        </p:spPr>
        <p:txBody>
          <a:bodyPr wrap="none" rtlCol="0">
            <a:spAutoFit/>
          </a:bodyPr>
          <a:lstStyle/>
          <a:p>
            <a:pPr algn="ctr"/>
            <a:r>
              <a:rPr lang="en-US" sz="2800" b="1" dirty="0" err="1" smtClean="0">
                <a:solidFill>
                  <a:srgbClr val="FF0000"/>
                </a:solidFill>
              </a:rPr>
              <a:t>Neurodegeneration</a:t>
            </a:r>
            <a:r>
              <a:rPr lang="en-US" sz="2800" b="1" dirty="0" smtClean="0">
                <a:solidFill>
                  <a:srgbClr val="FF0000"/>
                </a:solidFill>
              </a:rPr>
              <a:t>:</a:t>
            </a:r>
          </a:p>
          <a:p>
            <a:pPr algn="ctr"/>
            <a:r>
              <a:rPr lang="en-US" sz="2800" b="1" dirty="0" smtClean="0">
                <a:solidFill>
                  <a:srgbClr val="FF0000"/>
                </a:solidFill>
              </a:rPr>
              <a:t>Dying Forward </a:t>
            </a:r>
          </a:p>
          <a:p>
            <a:pPr algn="ctr"/>
            <a:r>
              <a:rPr lang="en-US" sz="2800" b="1" dirty="0" smtClean="0">
                <a:solidFill>
                  <a:srgbClr val="FF0000"/>
                </a:solidFill>
              </a:rPr>
              <a:t>&amp;</a:t>
            </a:r>
          </a:p>
          <a:p>
            <a:pPr algn="ctr"/>
            <a:r>
              <a:rPr lang="en-US" sz="2800" b="1" dirty="0" smtClean="0">
                <a:solidFill>
                  <a:srgbClr val="FF0000"/>
                </a:solidFill>
              </a:rPr>
              <a:t>Dying Back </a:t>
            </a:r>
          </a:p>
          <a:p>
            <a:pPr algn="ctr"/>
            <a:r>
              <a:rPr lang="en-US" sz="2800" b="1" dirty="0" smtClean="0">
                <a:solidFill>
                  <a:srgbClr val="FF0000"/>
                </a:solidFill>
              </a:rPr>
              <a:t>Hypotheses </a:t>
            </a:r>
            <a:endParaRPr lang="en-US" sz="28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TotalTime>
  <Words>1247</Words>
  <Application>Microsoft Macintosh PowerPoint</Application>
  <PresentationFormat>On-screen Show (4:3)</PresentationFormat>
  <Paragraphs>165</Paragraphs>
  <Slides>27</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Lucia Pastorino</dc:creator>
  <cp:lastModifiedBy>Lucia Pastorino</cp:lastModifiedBy>
  <cp:revision>14</cp:revision>
  <dcterms:created xsi:type="dcterms:W3CDTF">2015-03-01T11:54:47Z</dcterms:created>
  <dcterms:modified xsi:type="dcterms:W3CDTF">2015-03-01T11:55:32Z</dcterms:modified>
</cp:coreProperties>
</file>