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27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74" r:id="rId3"/>
    <p:sldId id="275" r:id="rId4"/>
    <p:sldId id="290" r:id="rId5"/>
    <p:sldId id="277" r:id="rId6"/>
    <p:sldId id="278" r:id="rId7"/>
    <p:sldId id="279" r:id="rId8"/>
    <p:sldId id="280" r:id="rId9"/>
    <p:sldId id="287" r:id="rId10"/>
    <p:sldId id="289" r:id="rId11"/>
    <p:sldId id="288" r:id="rId12"/>
    <p:sldId id="285" r:id="rId13"/>
    <p:sldId id="286" r:id="rId14"/>
    <p:sldId id="257" r:id="rId15"/>
    <p:sldId id="258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7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CC59-A834-E34F-A551-6A03508CD988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32B2-9595-464C-98AA-34E2B77FC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CC59-A834-E34F-A551-6A03508CD988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32B2-9595-464C-98AA-34E2B77FC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CC59-A834-E34F-A551-6A03508CD988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32B2-9595-464C-98AA-34E2B77FC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CC59-A834-E34F-A551-6A03508CD988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32B2-9595-464C-98AA-34E2B77FC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CC59-A834-E34F-A551-6A03508CD988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32B2-9595-464C-98AA-34E2B77FC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CC59-A834-E34F-A551-6A03508CD988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32B2-9595-464C-98AA-34E2B77FC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CC59-A834-E34F-A551-6A03508CD988}" type="datetimeFigureOut">
              <a:rPr lang="en-US" smtClean="0"/>
              <a:t>4/21/15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32B2-9595-464C-98AA-34E2B77FC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CC59-A834-E34F-A551-6A03508CD988}" type="datetimeFigureOut">
              <a:rPr lang="en-US" smtClean="0"/>
              <a:t>4/21/15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32B2-9595-464C-98AA-34E2B77FC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CC59-A834-E34F-A551-6A03508CD988}" type="datetimeFigureOut">
              <a:rPr lang="en-US" smtClean="0"/>
              <a:t>4/21/15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32B2-9595-464C-98AA-34E2B77FC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CC59-A834-E34F-A551-6A03508CD988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32B2-9595-464C-98AA-34E2B77FC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CC59-A834-E34F-A551-6A03508CD988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32B2-9595-464C-98AA-34E2B77FC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ACC59-A834-E34F-A551-6A03508CD988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B32B2-9595-464C-98AA-34E2B77FC2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April 22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Beta-</a:t>
            </a:r>
            <a:r>
              <a:rPr lang="en-US" dirty="0" err="1" smtClean="0"/>
              <a:t>secretase</a:t>
            </a:r>
            <a:endParaRPr lang="en-US" dirty="0" smtClean="0"/>
          </a:p>
          <a:p>
            <a:r>
              <a:rPr lang="en-US" dirty="0" smtClean="0"/>
              <a:t>Gamma-</a:t>
            </a:r>
            <a:r>
              <a:rPr lang="en-US" dirty="0" err="1" smtClean="0"/>
              <a:t>secretase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038" y="2071688"/>
            <a:ext cx="8293100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4638675" y="6338888"/>
            <a:ext cx="4124325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300" b="1" i="1">
                <a:solidFill>
                  <a:srgbClr val="000000"/>
                </a:solidFill>
                <a:latin typeface="Lucida Grande" charset="0"/>
              </a:rPr>
              <a:t>Tesco et al., Neuron. 2007 Jun 7;54(5):721-37.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2087563" y="411163"/>
            <a:ext cx="5692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Apoptosis increases levels of C99…..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88" y="2605088"/>
            <a:ext cx="78994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4638675" y="6338888"/>
            <a:ext cx="4124325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300" b="1" i="1">
                <a:solidFill>
                  <a:srgbClr val="000000"/>
                </a:solidFill>
                <a:latin typeface="Lucida Grande" charset="0"/>
              </a:rPr>
              <a:t>Tesco et al., Neuron. 2007 Jun 7;54(5):721-37.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3363913" y="319088"/>
            <a:ext cx="2190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…and BACE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AutoShape 2"/>
          <p:cNvSpPr>
            <a:spLocks noChangeArrowheads="1"/>
          </p:cNvSpPr>
          <p:nvPr/>
        </p:nvSpPr>
        <p:spPr bwMode="auto">
          <a:xfrm>
            <a:off x="3970338" y="1066800"/>
            <a:ext cx="1657350" cy="2130425"/>
          </a:xfrm>
          <a:prstGeom prst="downArrow">
            <a:avLst>
              <a:gd name="adj1" fmla="val 50000"/>
              <a:gd name="adj2" fmla="val 35409"/>
            </a:avLst>
          </a:prstGeom>
          <a:solidFill>
            <a:srgbClr val="A91B0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209550" y="3479800"/>
            <a:ext cx="862647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 dirty="0">
                <a:solidFill>
                  <a:srgbClr val="0000FF"/>
                </a:solidFill>
                <a:latin typeface="Calibri" charset="0"/>
              </a:rPr>
              <a:t>Apoptotic mechanisms associated with </a:t>
            </a:r>
            <a:r>
              <a:rPr lang="en-US" sz="3000" b="1" dirty="0" err="1">
                <a:solidFill>
                  <a:srgbClr val="0000FF"/>
                </a:solidFill>
                <a:latin typeface="Calibri" charset="0"/>
              </a:rPr>
              <a:t>neurodegeneration</a:t>
            </a:r>
            <a:r>
              <a:rPr lang="en-US" sz="3000" b="1" dirty="0">
                <a:solidFill>
                  <a:srgbClr val="0000FF"/>
                </a:solidFill>
                <a:latin typeface="Calibri" charset="0"/>
              </a:rPr>
              <a:t> stabilize BACE via the inhibition of GGA3, therefore inhibiting GGA3-mediated BACE degradation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97063"/>
            <a:ext cx="8686800" cy="409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4648200" y="6262688"/>
            <a:ext cx="43243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300" b="1" i="1">
                <a:solidFill>
                  <a:srgbClr val="000000"/>
                </a:solidFill>
                <a:latin typeface="Lucida Grande" charset="0"/>
              </a:rPr>
              <a:t>Vassar, Neuron. 2007 Jun 7;54(5):671-3. Review.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634886" y="411163"/>
            <a:ext cx="7808147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charset="0"/>
              </a:rPr>
              <a:t>Model of BACE stabilization during apoptosis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990600" y="2406650"/>
            <a:ext cx="7418388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800" b="1" dirty="0" err="1" smtClean="0">
                <a:solidFill>
                  <a:srgbClr val="9C050C"/>
                </a:solidFill>
                <a:latin typeface="Symbol" charset="2"/>
              </a:rPr>
              <a:t>b</a:t>
            </a:r>
            <a:r>
              <a:rPr lang="en-US" sz="3800" b="1" dirty="0" err="1" smtClean="0">
                <a:solidFill>
                  <a:srgbClr val="9C050C"/>
                </a:solidFill>
                <a:latin typeface="Calibri" charset="0"/>
              </a:rPr>
              <a:t>-secretase</a:t>
            </a:r>
            <a:r>
              <a:rPr lang="en-US" sz="3800" b="1" dirty="0" smtClean="0">
                <a:solidFill>
                  <a:srgbClr val="9C050C"/>
                </a:solidFill>
                <a:latin typeface="Calibri" charset="0"/>
              </a:rPr>
              <a:t> </a:t>
            </a:r>
            <a:r>
              <a:rPr lang="en-US" sz="3800" b="1" dirty="0">
                <a:solidFill>
                  <a:srgbClr val="9C050C"/>
                </a:solidFill>
                <a:latin typeface="Calibri" charset="0"/>
              </a:rPr>
              <a:t>: </a:t>
            </a:r>
          </a:p>
          <a:p>
            <a:pPr algn="ctr"/>
            <a:r>
              <a:rPr lang="en-US" sz="3800" b="1" dirty="0">
                <a:solidFill>
                  <a:srgbClr val="9C050C"/>
                </a:solidFill>
                <a:latin typeface="Calibri" charset="0"/>
              </a:rPr>
              <a:t>possible therapeutic targets in AD?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62000" y="212725"/>
            <a:ext cx="7489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alibri" charset="0"/>
              </a:rPr>
              <a:t>Could BACE be considered as a therapeutic target for AD?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12725" y="685800"/>
            <a:ext cx="8702675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 i="1" u="sng">
                <a:latin typeface="Calibri" charset="0"/>
              </a:rPr>
              <a:t>In favor:</a:t>
            </a:r>
            <a:endParaRPr lang="en-US" sz="2000">
              <a:latin typeface="Calibri" charset="0"/>
            </a:endParaRPr>
          </a:p>
          <a:p>
            <a:endParaRPr lang="en-US" sz="2000">
              <a:latin typeface="Calibri" charset="0"/>
            </a:endParaRPr>
          </a:p>
          <a:p>
            <a:r>
              <a:rPr lang="en-US" sz="2000">
                <a:latin typeface="Calibri" charset="0"/>
              </a:rPr>
              <a:t>1- BACE is the primary </a:t>
            </a:r>
            <a:r>
              <a:rPr lang="en-US" sz="2000">
                <a:latin typeface="Symbol" charset="2"/>
                <a:sym typeface="Symbol" charset="2"/>
              </a:rPr>
              <a:t>b</a:t>
            </a:r>
            <a:r>
              <a:rPr lang="en-US" sz="2000">
                <a:latin typeface="Calibri" charset="0"/>
              </a:rPr>
              <a:t>-secretase aspartyl protease that cleaves APP generating </a:t>
            </a:r>
            <a:r>
              <a:rPr lang="en-US" sz="2000">
                <a:latin typeface="Symbol" charset="2"/>
                <a:sym typeface="Symbol" charset="2"/>
              </a:rPr>
              <a:t>b</a:t>
            </a:r>
            <a:r>
              <a:rPr lang="en-US" sz="2000">
                <a:latin typeface="Calibri" charset="0"/>
              </a:rPr>
              <a:t>-amyloid species (secondary role of BACE2)</a:t>
            </a:r>
          </a:p>
          <a:p>
            <a:endParaRPr lang="en-US" sz="2000">
              <a:latin typeface="Calibri" charset="0"/>
            </a:endParaRPr>
          </a:p>
          <a:p>
            <a:r>
              <a:rPr lang="en-US" sz="2000">
                <a:latin typeface="Calibri" charset="0"/>
              </a:rPr>
              <a:t>2-BACE KO mice DO NOT have amyloidogenic processing of APP</a:t>
            </a:r>
          </a:p>
          <a:p>
            <a:endParaRPr lang="en-US" sz="2000">
              <a:latin typeface="Calibri" charset="0"/>
            </a:endParaRPr>
          </a:p>
          <a:p>
            <a:endParaRPr lang="en-US" sz="2000">
              <a:latin typeface="Calibri" charset="0"/>
            </a:endParaRPr>
          </a:p>
          <a:p>
            <a:r>
              <a:rPr lang="en-US" sz="2000" b="1" i="1" u="sng">
                <a:latin typeface="Calibri" charset="0"/>
              </a:rPr>
              <a:t>Against:</a:t>
            </a:r>
            <a:endParaRPr lang="en-US" sz="2000">
              <a:latin typeface="Calibri" charset="0"/>
            </a:endParaRPr>
          </a:p>
          <a:p>
            <a:endParaRPr lang="en-US" sz="2000">
              <a:latin typeface="Calibri" charset="0"/>
            </a:endParaRPr>
          </a:p>
          <a:p>
            <a:r>
              <a:rPr lang="en-US" sz="2000">
                <a:latin typeface="Calibri" charset="0"/>
              </a:rPr>
              <a:t>1-BACE</a:t>
            </a:r>
            <a:r>
              <a:rPr lang="en-US" sz="2000" baseline="30000">
                <a:latin typeface="Calibri" charset="0"/>
              </a:rPr>
              <a:t>+/-</a:t>
            </a:r>
            <a:r>
              <a:rPr lang="en-US" sz="2000">
                <a:latin typeface="Calibri" charset="0"/>
              </a:rPr>
              <a:t> heterozygous  mice do not show altered  production of </a:t>
            </a:r>
            <a:r>
              <a:rPr lang="en-US" sz="2000">
                <a:latin typeface="Symbol" charset="2"/>
                <a:sym typeface="Symbol" charset="2"/>
              </a:rPr>
              <a:t>b</a:t>
            </a:r>
            <a:r>
              <a:rPr lang="en-US" sz="2000">
                <a:latin typeface="Calibri" charset="0"/>
              </a:rPr>
              <a:t>-amyloid and APP C-terminal fragments</a:t>
            </a:r>
          </a:p>
          <a:p>
            <a:endParaRPr lang="en-US" sz="2000">
              <a:latin typeface="Calibri" charset="0"/>
            </a:endParaRPr>
          </a:p>
          <a:p>
            <a:r>
              <a:rPr lang="en-US" sz="2000">
                <a:latin typeface="Calibri" charset="0"/>
              </a:rPr>
              <a:t>2-BACE cleaves a number of other substrates, including </a:t>
            </a:r>
          </a:p>
          <a:p>
            <a:r>
              <a:rPr lang="en-US" sz="2000">
                <a:latin typeface="Calibri" charset="0"/>
              </a:rPr>
              <a:t>*Amyloid Precursor Like Proteins APLP1 and APLP2</a:t>
            </a:r>
          </a:p>
          <a:p>
            <a:r>
              <a:rPr lang="en-US" sz="2000">
                <a:latin typeface="Calibri" charset="0"/>
              </a:rPr>
              <a:t>*Low-density lipoprotein receptor (LDLR)-related protein LRP</a:t>
            </a:r>
          </a:p>
          <a:p>
            <a:r>
              <a:rPr lang="en-US" sz="2000">
                <a:latin typeface="Calibri" charset="0"/>
              </a:rPr>
              <a:t>Thus, targeting BACE for the treatment of AD would result in loss of BACE activity towards the other substrates, with possible consequences on their physiological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8725" y="1246188"/>
            <a:ext cx="4519613" cy="476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6350000"/>
            <a:ext cx="44069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1022350" y="2846388"/>
            <a:ext cx="14081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Calibri" charset="0"/>
              </a:rPr>
              <a:t>BACE inhibitor</a:t>
            </a:r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1028700" y="3933825"/>
            <a:ext cx="1530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Calibri" charset="0"/>
              </a:rPr>
              <a:t>ADAM inhibitor</a:t>
            </a:r>
          </a:p>
        </p:txBody>
      </p:sp>
      <p:sp>
        <p:nvSpPr>
          <p:cNvPr id="20486" name="TextBox 5"/>
          <p:cNvSpPr txBox="1">
            <a:spLocks noChangeArrowheads="1"/>
          </p:cNvSpPr>
          <p:nvPr/>
        </p:nvSpPr>
        <p:spPr bwMode="auto">
          <a:xfrm>
            <a:off x="801688" y="466725"/>
            <a:ext cx="75819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600" b="1">
                <a:solidFill>
                  <a:srgbClr val="FF0000"/>
                </a:solidFill>
                <a:latin typeface="Calibri" charset="0"/>
              </a:rPr>
              <a:t>BACE inhibition reduces or delays myelination in vitro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ChangeArrowheads="1"/>
          </p:cNvSpPr>
          <p:nvPr/>
        </p:nvSpPr>
        <p:spPr bwMode="auto">
          <a:xfrm>
            <a:off x="4038600" y="1295400"/>
            <a:ext cx="1066800" cy="16002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C9222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33400" y="3276600"/>
            <a:ext cx="84153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0000FF"/>
                </a:solidFill>
                <a:latin typeface="Calibri" charset="0"/>
              </a:rPr>
              <a:t>Thus reducing BACE levels (or activity) may lead to neurodegeneration as side effect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058863" y="2065338"/>
            <a:ext cx="7399337" cy="1016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>
                <a:solidFill>
                  <a:srgbClr val="9C050C"/>
                </a:solidFill>
                <a:latin typeface="Symbol" charset="2"/>
              </a:rPr>
              <a:t>g</a:t>
            </a:r>
            <a:r>
              <a:rPr lang="en-US" sz="3000" b="1">
                <a:solidFill>
                  <a:srgbClr val="9C050C"/>
                </a:solidFill>
                <a:latin typeface="Calibri" charset="0"/>
              </a:rPr>
              <a:t>-secretase complex and the phenomenon of </a:t>
            </a:r>
          </a:p>
          <a:p>
            <a:pPr algn="ctr"/>
            <a:r>
              <a:rPr lang="en-US" sz="3000" b="1">
                <a:solidFill>
                  <a:srgbClr val="9C050C"/>
                </a:solidFill>
                <a:latin typeface="Calibri" charset="0"/>
              </a:rPr>
              <a:t>INTRAMEMBRANE PROTEOLYSIS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685800" y="219075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rgbClr val="800000"/>
                </a:solidFill>
                <a:latin typeface="Calibri" charset="0"/>
              </a:rPr>
              <a:t>The </a:t>
            </a:r>
            <a:r>
              <a:rPr lang="en-US" sz="2800" b="1">
                <a:solidFill>
                  <a:srgbClr val="800000"/>
                </a:solidFill>
                <a:latin typeface="Symbol" charset="2"/>
              </a:rPr>
              <a:t>g</a:t>
            </a:r>
            <a:r>
              <a:rPr lang="en-US" sz="2800" b="1">
                <a:solidFill>
                  <a:srgbClr val="800000"/>
                </a:solidFill>
                <a:latin typeface="Calibri" charset="0"/>
              </a:rPr>
              <a:t>-secretase  complex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212725" y="1066800"/>
            <a:ext cx="8778875" cy="508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alibri" charset="0"/>
              </a:rPr>
              <a:t>-PS1 and PS2</a:t>
            </a:r>
            <a:r>
              <a:rPr lang="en-US" sz="2000">
                <a:latin typeface="Calibri" charset="0"/>
              </a:rPr>
              <a:t>: 7- to 8- transmebrane domain proteins, are the </a:t>
            </a:r>
            <a:r>
              <a:rPr lang="en-US" sz="2000" b="1" i="1" u="sng">
                <a:latin typeface="Calibri" charset="0"/>
              </a:rPr>
              <a:t>catalytic unit of the </a:t>
            </a:r>
            <a:r>
              <a:rPr lang="en-US" sz="2000" b="1" i="1" u="sng">
                <a:latin typeface="Symbol" charset="2"/>
              </a:rPr>
              <a:t>g</a:t>
            </a:r>
            <a:r>
              <a:rPr lang="en-US" sz="2000" b="1" i="1" u="sng">
                <a:latin typeface="Calibri" charset="0"/>
              </a:rPr>
              <a:t>-secretase  complex (they will cleave the substrates).</a:t>
            </a:r>
          </a:p>
          <a:p>
            <a:endParaRPr lang="en-US" sz="2000">
              <a:latin typeface="Calibri" charset="0"/>
            </a:endParaRPr>
          </a:p>
          <a:p>
            <a:r>
              <a:rPr lang="en-US" sz="2000">
                <a:latin typeface="Calibri" charset="0"/>
              </a:rPr>
              <a:t>-</a:t>
            </a:r>
            <a:r>
              <a:rPr lang="en-US" sz="2000" b="1">
                <a:latin typeface="Calibri" charset="0"/>
              </a:rPr>
              <a:t>Nicastrin</a:t>
            </a:r>
            <a:r>
              <a:rPr lang="en-US" sz="2000">
                <a:latin typeface="Calibri" charset="0"/>
              </a:rPr>
              <a:t>: a type 1a transmembrane protein, approximately 130kDa molecular weight, binds to active PS1, and can sort to the plasma membrane with PS1. Nicastrin has a large extracellular domain </a:t>
            </a:r>
            <a:r>
              <a:rPr lang="en-US" sz="2000" b="1" i="1" u="sng">
                <a:latin typeface="Calibri" charset="0"/>
              </a:rPr>
              <a:t>crucial for the identification of the substrate.</a:t>
            </a:r>
          </a:p>
          <a:p>
            <a:endParaRPr lang="en-US" sz="2000">
              <a:latin typeface="Calibri" charset="0"/>
            </a:endParaRPr>
          </a:p>
          <a:p>
            <a:r>
              <a:rPr lang="en-US" sz="2000">
                <a:latin typeface="Calibri" charset="0"/>
              </a:rPr>
              <a:t>-</a:t>
            </a:r>
            <a:r>
              <a:rPr lang="en-US" sz="2000" b="1">
                <a:latin typeface="Calibri" charset="0"/>
              </a:rPr>
              <a:t>APH1:</a:t>
            </a:r>
            <a:r>
              <a:rPr lang="en-US" sz="2000">
                <a:latin typeface="Calibri" charset="0"/>
              </a:rPr>
              <a:t> (antherior pharinx defective phenotype). Its knockout leads to developmental deficit in C.elegans. It is required for the correct localization of the mature form of nicastrin at the cell surface.</a:t>
            </a:r>
          </a:p>
          <a:p>
            <a:endParaRPr lang="en-US" sz="2000">
              <a:latin typeface="Calibri" charset="0"/>
            </a:endParaRPr>
          </a:p>
          <a:p>
            <a:r>
              <a:rPr lang="en-US" sz="2000" b="1">
                <a:latin typeface="Calibri" charset="0"/>
              </a:rPr>
              <a:t>Pen2:</a:t>
            </a:r>
            <a:r>
              <a:rPr lang="en-US" sz="2000">
                <a:latin typeface="Calibri" charset="0"/>
              </a:rPr>
              <a:t> (presenilin enhancer 2). Stabilizes mature presenilin and nicastrin.</a:t>
            </a:r>
          </a:p>
          <a:p>
            <a:endParaRPr lang="en-US" sz="2000">
              <a:latin typeface="Calibri" charset="0"/>
            </a:endParaRPr>
          </a:p>
          <a:p>
            <a:r>
              <a:rPr lang="en-US" b="1">
                <a:latin typeface="Calibri" charset="0"/>
              </a:rPr>
              <a:t>The gene knockout for one of any protein of the complex will result in lack of </a:t>
            </a:r>
            <a:r>
              <a:rPr lang="en-US" b="1">
                <a:latin typeface="Symbol" charset="2"/>
              </a:rPr>
              <a:t>g</a:t>
            </a:r>
            <a:r>
              <a:rPr lang="en-US" b="1">
                <a:latin typeface="Calibri" charset="0"/>
              </a:rPr>
              <a:t>-secretase  activity.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1425" y="1136650"/>
            <a:ext cx="4619625" cy="392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5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6875" y="5059363"/>
            <a:ext cx="63690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6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44863" y="6249988"/>
            <a:ext cx="5618162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7" name="TextBox 4"/>
          <p:cNvSpPr txBox="1">
            <a:spLocks noChangeArrowheads="1"/>
          </p:cNvSpPr>
          <p:nvPr/>
        </p:nvSpPr>
        <p:spPr bwMode="auto">
          <a:xfrm>
            <a:off x="311150" y="225425"/>
            <a:ext cx="854233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>
                <a:solidFill>
                  <a:srgbClr val="FF0000"/>
                </a:solidFill>
                <a:latin typeface="Calibri" charset="0"/>
              </a:rPr>
              <a:t>GGA proteins: a crucial role in the regulation </a:t>
            </a:r>
          </a:p>
          <a:p>
            <a:pPr algn="ctr"/>
            <a:r>
              <a:rPr lang="en-US" sz="2600" b="1">
                <a:solidFill>
                  <a:srgbClr val="FF0000"/>
                </a:solidFill>
                <a:latin typeface="Calibri" charset="0"/>
              </a:rPr>
              <a:t>of BACE trafficking and degradation through BACE LL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73250"/>
            <a:ext cx="8547100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401763" y="566738"/>
            <a:ext cx="63706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800000"/>
                </a:solidFill>
                <a:latin typeface="Calibri" charset="0"/>
              </a:rPr>
              <a:t>The members of the </a:t>
            </a:r>
            <a:r>
              <a:rPr lang="en-US" sz="2800" b="1">
                <a:solidFill>
                  <a:srgbClr val="800000"/>
                </a:solidFill>
                <a:latin typeface="Symbol" charset="2"/>
              </a:rPr>
              <a:t>g</a:t>
            </a:r>
            <a:r>
              <a:rPr lang="en-US" sz="2800" b="1">
                <a:solidFill>
                  <a:srgbClr val="800000"/>
                </a:solidFill>
                <a:latin typeface="Calibri" charset="0"/>
              </a:rPr>
              <a:t>-secretase  complex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7477125" y="6423025"/>
            <a:ext cx="1511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 i="1">
                <a:latin typeface="Calibri" charset="0"/>
              </a:rPr>
              <a:t>Bart Der Strooper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79248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600200" y="182563"/>
            <a:ext cx="59007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800000"/>
                </a:solidFill>
                <a:latin typeface="Calibri" charset="0"/>
              </a:rPr>
              <a:t>Model for intramembrane proteolysis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934200" y="6499225"/>
            <a:ext cx="1376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 i="1">
                <a:latin typeface="Calibri" charset="0"/>
              </a:rPr>
              <a:t>Christian Haass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103188" y="339725"/>
            <a:ext cx="9009062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Presenilin: an active heterodimer in the </a:t>
            </a:r>
            <a:r>
              <a:rPr lang="en-US" sz="2400" b="1">
                <a:solidFill>
                  <a:srgbClr val="FF0000"/>
                </a:solidFill>
                <a:latin typeface="Symbol" charset="2"/>
                <a:ea typeface="Helvetica" charset="0"/>
                <a:cs typeface="Helvetica" charset="0"/>
              </a:rPr>
              <a:t>g</a:t>
            </a:r>
            <a:r>
              <a:rPr lang="en-US" sz="2400" b="1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-secretase complex</a:t>
            </a:r>
          </a:p>
          <a:p>
            <a:pPr algn="ctr"/>
            <a:r>
              <a:rPr lang="en-US" sz="2200" b="1">
                <a:latin typeface="Helvetica" charset="0"/>
                <a:ea typeface="Helvetica" charset="0"/>
                <a:cs typeface="Helvetica" charset="0"/>
              </a:rPr>
              <a:t>The Regulated Intramembrane Proteolysis</a:t>
            </a:r>
          </a:p>
          <a:p>
            <a:pPr algn="ctr"/>
            <a:r>
              <a:rPr lang="en-US" sz="2400" b="1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</a:p>
        </p:txBody>
      </p:sp>
      <p:sp>
        <p:nvSpPr>
          <p:cNvPr id="44035" name="TextBox 3"/>
          <p:cNvSpPr txBox="1">
            <a:spLocks noChangeArrowheads="1"/>
          </p:cNvSpPr>
          <p:nvPr/>
        </p:nvSpPr>
        <p:spPr bwMode="auto">
          <a:xfrm>
            <a:off x="6553200" y="6486525"/>
            <a:ext cx="2330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 charset="0"/>
              </a:rPr>
              <a:t>Modified from Michael Wolfe</a:t>
            </a:r>
          </a:p>
        </p:txBody>
      </p:sp>
      <p:cxnSp>
        <p:nvCxnSpPr>
          <p:cNvPr id="44036" name="Straight Connector 10"/>
          <p:cNvCxnSpPr>
            <a:cxnSpLocks noChangeShapeType="1"/>
          </p:cNvCxnSpPr>
          <p:nvPr/>
        </p:nvCxnSpPr>
        <p:spPr bwMode="auto">
          <a:xfrm rot="10800000" flipV="1">
            <a:off x="3100388" y="3632200"/>
            <a:ext cx="381000" cy="304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</p:cxn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908175" y="1371600"/>
            <a:ext cx="3095625" cy="2681288"/>
            <a:chOff x="408432" y="1549400"/>
            <a:chExt cx="3095779" cy="2680716"/>
          </a:xfrm>
        </p:grpSpPr>
        <p:pic>
          <p:nvPicPr>
            <p:cNvPr id="44048" name="Picture 4" descr="psgraph2.ti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8432" y="1549400"/>
              <a:ext cx="2487168" cy="26807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049" name="Freeform 8"/>
            <p:cNvSpPr>
              <a:spLocks noChangeArrowheads="1"/>
            </p:cNvSpPr>
            <p:nvPr/>
          </p:nvSpPr>
          <p:spPr bwMode="auto">
            <a:xfrm>
              <a:off x="2030418" y="3632200"/>
              <a:ext cx="446861" cy="355600"/>
            </a:xfrm>
            <a:custGeom>
              <a:avLst/>
              <a:gdLst>
                <a:gd name="T0" fmla="*/ 306382 w 446861"/>
                <a:gd name="T1" fmla="*/ 0 h 355600"/>
                <a:gd name="T2" fmla="*/ 344482 w 446861"/>
                <a:gd name="T3" fmla="*/ 38100 h 355600"/>
                <a:gd name="T4" fmla="*/ 350832 w 446861"/>
                <a:gd name="T5" fmla="*/ 69850 h 355600"/>
                <a:gd name="T6" fmla="*/ 357182 w 446861"/>
                <a:gd name="T7" fmla="*/ 88900 h 355600"/>
                <a:gd name="T8" fmla="*/ 363532 w 446861"/>
                <a:gd name="T9" fmla="*/ 114300 h 355600"/>
                <a:gd name="T10" fmla="*/ 369882 w 446861"/>
                <a:gd name="T11" fmla="*/ 133350 h 355600"/>
                <a:gd name="T12" fmla="*/ 388932 w 446861"/>
                <a:gd name="T13" fmla="*/ 146050 h 355600"/>
                <a:gd name="T14" fmla="*/ 427032 w 446861"/>
                <a:gd name="T15" fmla="*/ 177800 h 355600"/>
                <a:gd name="T16" fmla="*/ 446082 w 446861"/>
                <a:gd name="T17" fmla="*/ 222250 h 355600"/>
                <a:gd name="T18" fmla="*/ 414332 w 446861"/>
                <a:gd name="T19" fmla="*/ 292100 h 355600"/>
                <a:gd name="T20" fmla="*/ 395282 w 446861"/>
                <a:gd name="T21" fmla="*/ 298450 h 355600"/>
                <a:gd name="T22" fmla="*/ 357182 w 446861"/>
                <a:gd name="T23" fmla="*/ 323850 h 355600"/>
                <a:gd name="T24" fmla="*/ 331782 w 446861"/>
                <a:gd name="T25" fmla="*/ 336550 h 355600"/>
                <a:gd name="T26" fmla="*/ 312732 w 446861"/>
                <a:gd name="T27" fmla="*/ 349250 h 355600"/>
                <a:gd name="T28" fmla="*/ 287332 w 446861"/>
                <a:gd name="T29" fmla="*/ 355600 h 355600"/>
                <a:gd name="T30" fmla="*/ 230182 w 446861"/>
                <a:gd name="T31" fmla="*/ 349250 h 355600"/>
                <a:gd name="T32" fmla="*/ 211132 w 446861"/>
                <a:gd name="T33" fmla="*/ 336550 h 355600"/>
                <a:gd name="T34" fmla="*/ 185732 w 446861"/>
                <a:gd name="T35" fmla="*/ 323850 h 355600"/>
                <a:gd name="T36" fmla="*/ 147632 w 446861"/>
                <a:gd name="T37" fmla="*/ 298450 h 355600"/>
                <a:gd name="T38" fmla="*/ 96832 w 446861"/>
                <a:gd name="T39" fmla="*/ 279400 h 355600"/>
                <a:gd name="T40" fmla="*/ 52382 w 446861"/>
                <a:gd name="T41" fmla="*/ 228600 h 355600"/>
                <a:gd name="T42" fmla="*/ 39682 w 446861"/>
                <a:gd name="T43" fmla="*/ 203200 h 355600"/>
                <a:gd name="T44" fmla="*/ 20632 w 446861"/>
                <a:gd name="T45" fmla="*/ 190500 h 355600"/>
                <a:gd name="T46" fmla="*/ 1582 w 446861"/>
                <a:gd name="T47" fmla="*/ 152400 h 355600"/>
                <a:gd name="T48" fmla="*/ 1582 w 446861"/>
                <a:gd name="T49" fmla="*/ 95250 h 355600"/>
                <a:gd name="T50" fmla="*/ 7932 w 446861"/>
                <a:gd name="T51" fmla="*/ 107950 h 3556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6861"/>
                <a:gd name="T79" fmla="*/ 0 h 355600"/>
                <a:gd name="T80" fmla="*/ 446861 w 446861"/>
                <a:gd name="T81" fmla="*/ 355600 h 35560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6861" h="355600">
                  <a:moveTo>
                    <a:pt x="306382" y="0"/>
                  </a:moveTo>
                  <a:cubicBezTo>
                    <a:pt x="322212" y="11872"/>
                    <a:pt x="337215" y="18722"/>
                    <a:pt x="344482" y="38100"/>
                  </a:cubicBezTo>
                  <a:cubicBezTo>
                    <a:pt x="348272" y="48206"/>
                    <a:pt x="348214" y="59379"/>
                    <a:pt x="350832" y="69850"/>
                  </a:cubicBezTo>
                  <a:cubicBezTo>
                    <a:pt x="352455" y="76344"/>
                    <a:pt x="355343" y="82464"/>
                    <a:pt x="357182" y="88900"/>
                  </a:cubicBezTo>
                  <a:cubicBezTo>
                    <a:pt x="359580" y="97291"/>
                    <a:pt x="361134" y="105909"/>
                    <a:pt x="363532" y="114300"/>
                  </a:cubicBezTo>
                  <a:cubicBezTo>
                    <a:pt x="365371" y="120736"/>
                    <a:pt x="365701" y="128123"/>
                    <a:pt x="369882" y="133350"/>
                  </a:cubicBezTo>
                  <a:cubicBezTo>
                    <a:pt x="374650" y="139309"/>
                    <a:pt x="383069" y="141164"/>
                    <a:pt x="388932" y="146050"/>
                  </a:cubicBezTo>
                  <a:cubicBezTo>
                    <a:pt x="437825" y="186794"/>
                    <a:pt x="379734" y="146268"/>
                    <a:pt x="427032" y="177800"/>
                  </a:cubicBezTo>
                  <a:cubicBezTo>
                    <a:pt x="428411" y="180557"/>
                    <a:pt x="446861" y="214464"/>
                    <a:pt x="446082" y="222250"/>
                  </a:cubicBezTo>
                  <a:cubicBezTo>
                    <a:pt x="443789" y="245181"/>
                    <a:pt x="433483" y="276140"/>
                    <a:pt x="414332" y="292100"/>
                  </a:cubicBezTo>
                  <a:cubicBezTo>
                    <a:pt x="409190" y="296385"/>
                    <a:pt x="401133" y="295199"/>
                    <a:pt x="395282" y="298450"/>
                  </a:cubicBezTo>
                  <a:cubicBezTo>
                    <a:pt x="381939" y="305863"/>
                    <a:pt x="370834" y="317024"/>
                    <a:pt x="357182" y="323850"/>
                  </a:cubicBezTo>
                  <a:cubicBezTo>
                    <a:pt x="348715" y="328083"/>
                    <a:pt x="340001" y="331854"/>
                    <a:pt x="331782" y="336550"/>
                  </a:cubicBezTo>
                  <a:cubicBezTo>
                    <a:pt x="325156" y="340336"/>
                    <a:pt x="319747" y="346244"/>
                    <a:pt x="312732" y="349250"/>
                  </a:cubicBezTo>
                  <a:cubicBezTo>
                    <a:pt x="304710" y="352688"/>
                    <a:pt x="295799" y="353483"/>
                    <a:pt x="287332" y="355600"/>
                  </a:cubicBezTo>
                  <a:cubicBezTo>
                    <a:pt x="268282" y="353483"/>
                    <a:pt x="248777" y="353899"/>
                    <a:pt x="230182" y="349250"/>
                  </a:cubicBezTo>
                  <a:cubicBezTo>
                    <a:pt x="222778" y="347399"/>
                    <a:pt x="217758" y="340336"/>
                    <a:pt x="211132" y="336550"/>
                  </a:cubicBezTo>
                  <a:cubicBezTo>
                    <a:pt x="202913" y="331854"/>
                    <a:pt x="193849" y="328720"/>
                    <a:pt x="185732" y="323850"/>
                  </a:cubicBezTo>
                  <a:cubicBezTo>
                    <a:pt x="172644" y="315997"/>
                    <a:pt x="161804" y="304119"/>
                    <a:pt x="147632" y="298450"/>
                  </a:cubicBezTo>
                  <a:cubicBezTo>
                    <a:pt x="109667" y="283264"/>
                    <a:pt x="126696" y="289355"/>
                    <a:pt x="96832" y="279400"/>
                  </a:cubicBezTo>
                  <a:cubicBezTo>
                    <a:pt x="67199" y="234950"/>
                    <a:pt x="84132" y="249767"/>
                    <a:pt x="52382" y="228600"/>
                  </a:cubicBezTo>
                  <a:cubicBezTo>
                    <a:pt x="48149" y="220133"/>
                    <a:pt x="45742" y="210472"/>
                    <a:pt x="39682" y="203200"/>
                  </a:cubicBezTo>
                  <a:cubicBezTo>
                    <a:pt x="34796" y="197337"/>
                    <a:pt x="26028" y="195896"/>
                    <a:pt x="20632" y="190500"/>
                  </a:cubicBezTo>
                  <a:cubicBezTo>
                    <a:pt x="13140" y="183008"/>
                    <a:pt x="2521" y="163668"/>
                    <a:pt x="1582" y="152400"/>
                  </a:cubicBezTo>
                  <a:cubicBezTo>
                    <a:pt x="0" y="133416"/>
                    <a:pt x="1582" y="114300"/>
                    <a:pt x="1582" y="95250"/>
                  </a:cubicBezTo>
                  <a:lnTo>
                    <a:pt x="7932" y="10795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4050" name="TextBox 13"/>
            <p:cNvSpPr txBox="1">
              <a:spLocks noChangeArrowheads="1"/>
            </p:cNvSpPr>
            <p:nvPr/>
          </p:nvSpPr>
          <p:spPr bwMode="auto">
            <a:xfrm>
              <a:off x="2514600" y="3886200"/>
              <a:ext cx="98961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latin typeface="Helvetica" charset="0"/>
                  <a:ea typeface="Helvetica" charset="0"/>
                  <a:cs typeface="Helvetica" charset="0"/>
                </a:rPr>
                <a:t>Loop domain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338388" y="3556000"/>
            <a:ext cx="1595437" cy="722313"/>
            <a:chOff x="838200" y="3733800"/>
            <a:chExt cx="1595309" cy="722641"/>
          </a:xfrm>
        </p:grpSpPr>
        <p:sp>
          <p:nvSpPr>
            <p:cNvPr id="44046" name="TextBox 11"/>
            <p:cNvSpPr txBox="1">
              <a:spLocks noChangeArrowheads="1"/>
            </p:cNvSpPr>
            <p:nvPr/>
          </p:nvSpPr>
          <p:spPr bwMode="auto">
            <a:xfrm>
              <a:off x="838200" y="4148664"/>
              <a:ext cx="159530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0000FF"/>
                  </a:solidFill>
                  <a:latin typeface="Helvetica" charset="0"/>
                  <a:ea typeface="Helvetica" charset="0"/>
                  <a:cs typeface="Helvetica" charset="0"/>
                </a:rPr>
                <a:t>Endoproteolysis</a:t>
              </a:r>
            </a:p>
          </p:txBody>
        </p:sp>
        <p:cxnSp>
          <p:nvCxnSpPr>
            <p:cNvPr id="44047" name="Straight Connector 20"/>
            <p:cNvCxnSpPr>
              <a:cxnSpLocks noChangeShapeType="1"/>
            </p:cNvCxnSpPr>
            <p:nvPr/>
          </p:nvCxnSpPr>
          <p:spPr bwMode="auto">
            <a:xfrm rot="5400000">
              <a:off x="1585388" y="3817366"/>
              <a:ext cx="496316" cy="32918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stealth" w="med" len="med"/>
              <a:tailEnd/>
            </a:ln>
          </p:spPr>
        </p:cxnSp>
      </p:grpSp>
      <p:pic>
        <p:nvPicPr>
          <p:cNvPr id="12" name="Picture 11" descr="psgraph5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4267200"/>
            <a:ext cx="4929188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979988" y="1389063"/>
            <a:ext cx="3308350" cy="2744787"/>
            <a:chOff x="4980432" y="1388533"/>
            <a:chExt cx="3308190" cy="2745377"/>
          </a:xfrm>
        </p:grpSpPr>
        <p:pic>
          <p:nvPicPr>
            <p:cNvPr id="44044" name="Picture 24" descr="psgraph3.ti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80432" y="1388533"/>
              <a:ext cx="2487168" cy="2708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045" name="TextBox 28"/>
            <p:cNvSpPr txBox="1">
              <a:spLocks noChangeArrowheads="1"/>
            </p:cNvSpPr>
            <p:nvPr/>
          </p:nvSpPr>
          <p:spPr bwMode="auto">
            <a:xfrm>
              <a:off x="7299011" y="3733800"/>
              <a:ext cx="98961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latin typeface="Helvetica" charset="0"/>
                  <a:ea typeface="Helvetica" charset="0"/>
                  <a:cs typeface="Helvetica" charset="0"/>
                </a:rPr>
                <a:t>Loop domain</a:t>
              </a:r>
            </a:p>
            <a:p>
              <a:endParaRPr lang="en-US" sz="1000">
                <a:latin typeface="Calibri" charset="0"/>
              </a:endParaRP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5129213" y="6042025"/>
            <a:ext cx="2103437" cy="406400"/>
            <a:chOff x="5129473" y="6041862"/>
            <a:chExt cx="2102829" cy="407337"/>
          </a:xfrm>
        </p:grpSpPr>
        <p:sp>
          <p:nvSpPr>
            <p:cNvPr id="44042" name="Left Arrow 31"/>
            <p:cNvSpPr>
              <a:spLocks noChangeArrowheads="1"/>
            </p:cNvSpPr>
            <p:nvPr/>
          </p:nvSpPr>
          <p:spPr bwMode="auto">
            <a:xfrm rot="1859996">
              <a:off x="5129473" y="6041862"/>
              <a:ext cx="762000" cy="3048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67447" y="6172337"/>
              <a:ext cx="1364855" cy="276862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  <a:latin typeface="Arial"/>
                  <a:ea typeface="+mn-ea"/>
                  <a:cs typeface="Arial"/>
                </a:rPr>
                <a:t>H2O, substrates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8839200" cy="293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660525" y="304800"/>
            <a:ext cx="6492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800000"/>
                </a:solidFill>
                <a:latin typeface="Symbol" charset="2"/>
              </a:rPr>
              <a:t>g</a:t>
            </a:r>
            <a:r>
              <a:rPr lang="en-US" sz="2800" b="1">
                <a:solidFill>
                  <a:srgbClr val="800000"/>
                </a:solidFill>
                <a:latin typeface="Calibri" charset="0"/>
              </a:rPr>
              <a:t>-secretase  cleaves different substrates</a:t>
            </a:r>
          </a:p>
        </p:txBody>
      </p:sp>
      <p:sp>
        <p:nvSpPr>
          <p:cNvPr id="45060" name="Text Box 6"/>
          <p:cNvSpPr txBox="1">
            <a:spLocks noChangeArrowheads="1"/>
          </p:cNvSpPr>
          <p:nvPr/>
        </p:nvSpPr>
        <p:spPr bwMode="auto">
          <a:xfrm>
            <a:off x="4724400" y="4038600"/>
            <a:ext cx="149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Calibri" charset="0"/>
              </a:rPr>
              <a:t>Bart De Strooper</a:t>
            </a:r>
          </a:p>
        </p:txBody>
      </p:sp>
      <p:pic>
        <p:nvPicPr>
          <p:cNvPr id="4506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5700" y="4089400"/>
            <a:ext cx="27559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3000"/>
            <a:ext cx="7086600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267200"/>
            <a:ext cx="8229600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04800" y="244475"/>
            <a:ext cx="86868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>
                <a:solidFill>
                  <a:srgbClr val="C9222C"/>
                </a:solidFill>
                <a:latin typeface="Calibri" charset="0"/>
              </a:rPr>
              <a:t>Notch is a protein regulating transcription of proteins crucially involved during early and late stages of development</a:t>
            </a:r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43538" y="6488113"/>
            <a:ext cx="3548062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711575" y="6467475"/>
            <a:ext cx="16986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Geneva" charset="0"/>
              </a:rPr>
              <a:t>Selkoe and Kopan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324600" cy="342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648200"/>
            <a:ext cx="62484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Line 4"/>
          <p:cNvSpPr>
            <a:spLocks noChangeShapeType="1"/>
          </p:cNvSpPr>
          <p:nvPr/>
        </p:nvSpPr>
        <p:spPr bwMode="auto">
          <a:xfrm flipV="1">
            <a:off x="4419600" y="25146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537325" y="2284413"/>
            <a:ext cx="23828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solidFill>
                  <a:srgbClr val="C9222C"/>
                </a:solidFill>
                <a:latin typeface="Calibri" charset="0"/>
              </a:rPr>
              <a:t>At the plasma membrane</a:t>
            </a:r>
          </a:p>
          <a:p>
            <a:pPr algn="ctr"/>
            <a:r>
              <a:rPr lang="en-US" sz="1600" b="1">
                <a:solidFill>
                  <a:srgbClr val="C9222C"/>
                </a:solidFill>
                <a:latin typeface="Symbol" charset="2"/>
              </a:rPr>
              <a:t>a</a:t>
            </a:r>
            <a:r>
              <a:rPr lang="en-US" sz="1600" b="1">
                <a:solidFill>
                  <a:srgbClr val="C9222C"/>
                </a:solidFill>
                <a:latin typeface="Calibri" charset="0"/>
              </a:rPr>
              <a:t>-secretase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7126288" y="3076575"/>
            <a:ext cx="16938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solidFill>
                  <a:srgbClr val="C9222C"/>
                </a:solidFill>
                <a:latin typeface="Calibri" charset="0"/>
              </a:rPr>
              <a:t>After endocytosis</a:t>
            </a:r>
          </a:p>
          <a:p>
            <a:pPr algn="ctr"/>
            <a:r>
              <a:rPr lang="en-US" sz="1600" b="1">
                <a:solidFill>
                  <a:srgbClr val="C9222C"/>
                </a:solidFill>
                <a:latin typeface="Symbol" charset="2"/>
              </a:rPr>
              <a:t>g</a:t>
            </a:r>
            <a:r>
              <a:rPr lang="en-US" sz="1600" b="1">
                <a:solidFill>
                  <a:srgbClr val="C9222C"/>
                </a:solidFill>
                <a:latin typeface="Calibri" charset="0"/>
              </a:rPr>
              <a:t>-secretase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V="1">
            <a:off x="62484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517525" y="168275"/>
            <a:ext cx="83978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800000"/>
                </a:solidFill>
                <a:latin typeface="Calibri" charset="0"/>
              </a:rPr>
              <a:t>Like APP, Notch is processed </a:t>
            </a:r>
            <a:r>
              <a:rPr lang="en-US" sz="2400" b="1" u="sng">
                <a:solidFill>
                  <a:srgbClr val="800000"/>
                </a:solidFill>
                <a:latin typeface="Calibri" charset="0"/>
              </a:rPr>
              <a:t>via </a:t>
            </a:r>
            <a:r>
              <a:rPr lang="en-US" sz="2400" b="1" u="sng">
                <a:solidFill>
                  <a:srgbClr val="800000"/>
                </a:solidFill>
                <a:latin typeface="Symbol" charset="2"/>
              </a:rPr>
              <a:t>a</a:t>
            </a:r>
            <a:r>
              <a:rPr lang="en-US" sz="2400" b="1" u="sng">
                <a:solidFill>
                  <a:srgbClr val="800000"/>
                </a:solidFill>
                <a:latin typeface="Calibri" charset="0"/>
              </a:rPr>
              <a:t>- and </a:t>
            </a:r>
            <a:r>
              <a:rPr lang="en-US" sz="2400" b="1" u="sng">
                <a:solidFill>
                  <a:srgbClr val="800000"/>
                </a:solidFill>
                <a:latin typeface="Symbol" charset="2"/>
              </a:rPr>
              <a:t>g</a:t>
            </a:r>
            <a:r>
              <a:rPr lang="en-US" sz="2400" b="1" u="sng">
                <a:solidFill>
                  <a:srgbClr val="800000"/>
                </a:solidFill>
                <a:latin typeface="Calibri" charset="0"/>
              </a:rPr>
              <a:t>-secretase</a:t>
            </a:r>
            <a:r>
              <a:rPr lang="en-US" sz="2400" b="1">
                <a:solidFill>
                  <a:srgbClr val="800000"/>
                </a:solidFill>
                <a:latin typeface="Calibri" charset="0"/>
              </a:rPr>
              <a:t>, while trafficking within the cell </a:t>
            </a:r>
          </a:p>
        </p:txBody>
      </p:sp>
      <p:pic>
        <p:nvPicPr>
          <p:cNvPr id="4813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43538" y="6438900"/>
            <a:ext cx="3548062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3711575" y="6400800"/>
            <a:ext cx="16986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Geneva" charset="0"/>
              </a:rPr>
              <a:t>Selkoe and Kopan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"/>
          <p:cNvSpPr>
            <a:spLocks noChangeArrowheads="1"/>
          </p:cNvSpPr>
          <p:nvPr/>
        </p:nvSpPr>
        <p:spPr bwMode="auto">
          <a:xfrm>
            <a:off x="3810744" y="1066326"/>
            <a:ext cx="1805325" cy="1988877"/>
          </a:xfrm>
          <a:prstGeom prst="downArrow">
            <a:avLst>
              <a:gd name="adj1" fmla="val 50000"/>
              <a:gd name="adj2" fmla="val 31818"/>
            </a:avLst>
          </a:prstGeom>
          <a:solidFill>
            <a:srgbClr val="C9222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18574" y="4092707"/>
            <a:ext cx="84343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atin typeface="Calibri" charset="0"/>
              </a:rPr>
              <a:t>Why gamma-</a:t>
            </a:r>
            <a:r>
              <a:rPr lang="en-US" sz="2400" b="1" dirty="0" err="1" smtClean="0">
                <a:latin typeface="Calibri" charset="0"/>
              </a:rPr>
              <a:t>secretase</a:t>
            </a:r>
            <a:r>
              <a:rPr lang="en-US" sz="2400" b="1" dirty="0" smtClean="0">
                <a:latin typeface="Calibri" charset="0"/>
              </a:rPr>
              <a:t> acts downstream of beta-</a:t>
            </a:r>
            <a:r>
              <a:rPr lang="en-US" sz="2400" b="1" dirty="0" err="1" smtClean="0">
                <a:latin typeface="Calibri" charset="0"/>
              </a:rPr>
              <a:t>secretase</a:t>
            </a:r>
            <a:r>
              <a:rPr lang="en-US" sz="2400" b="1" dirty="0" smtClean="0">
                <a:latin typeface="Calibri" charset="0"/>
              </a:rPr>
              <a:t> in the generation of </a:t>
            </a:r>
            <a:r>
              <a:rPr lang="en-US" sz="2400" b="1" dirty="0" err="1" smtClean="0">
                <a:latin typeface="Calibri" charset="0"/>
              </a:rPr>
              <a:t>Abeta</a:t>
            </a:r>
            <a:r>
              <a:rPr lang="en-US" sz="2400" b="1" dirty="0" smtClean="0">
                <a:latin typeface="Calibri" charset="0"/>
              </a:rPr>
              <a:t> peptides?</a:t>
            </a:r>
            <a:endParaRPr lang="en-US" sz="2400" b="1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939800"/>
            <a:ext cx="5181600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Line 3"/>
          <p:cNvSpPr>
            <a:spLocks noChangeShapeType="1"/>
          </p:cNvSpPr>
          <p:nvPr/>
        </p:nvSpPr>
        <p:spPr bwMode="auto">
          <a:xfrm flipH="1" flipV="1">
            <a:off x="1752600" y="1666875"/>
            <a:ext cx="554038" cy="173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35013" y="1079500"/>
            <a:ext cx="14097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BACE</a:t>
            </a:r>
          </a:p>
          <a:p>
            <a:r>
              <a:rPr lang="en-US" sz="2000" b="1">
                <a:solidFill>
                  <a:srgbClr val="0000FF"/>
                </a:solidFill>
                <a:latin typeface="Symbol" charset="2"/>
              </a:rPr>
              <a:t>b</a:t>
            </a:r>
            <a:r>
              <a:rPr lang="en-US" sz="2000" b="1">
                <a:solidFill>
                  <a:srgbClr val="0000FF"/>
                </a:solidFill>
                <a:latin typeface="Calibri" charset="0"/>
              </a:rPr>
              <a:t>-secretase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669925" y="-15875"/>
            <a:ext cx="81692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Calibri" charset="0"/>
              </a:rPr>
              <a:t>Mechanism by which Nicastrin participates in the “Regulated Intracellular Proteolysis” RIP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212725" y="5180013"/>
            <a:ext cx="8778875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0000FF"/>
                </a:solidFill>
                <a:latin typeface="Calibri" charset="0"/>
              </a:rPr>
              <a:t>Steps:</a:t>
            </a:r>
          </a:p>
          <a:p>
            <a:r>
              <a:rPr lang="en-US" sz="1600" b="1">
                <a:solidFill>
                  <a:srgbClr val="0000FF"/>
                </a:solidFill>
                <a:latin typeface="Calibri" charset="0"/>
              </a:rPr>
              <a:t>1-The substrates gets in close proximity with the </a:t>
            </a:r>
            <a:r>
              <a:rPr lang="en-US" sz="1600" b="1">
                <a:solidFill>
                  <a:srgbClr val="0000FF"/>
                </a:solidFill>
                <a:latin typeface="Symbol" charset="2"/>
              </a:rPr>
              <a:t>g</a:t>
            </a:r>
            <a:r>
              <a:rPr lang="en-US" sz="1600" b="1">
                <a:solidFill>
                  <a:srgbClr val="0000FF"/>
                </a:solidFill>
                <a:latin typeface="Calibri" charset="0"/>
              </a:rPr>
              <a:t>-secretase  complex (i.e. after internalization from the plasma membrane).</a:t>
            </a:r>
          </a:p>
          <a:p>
            <a:r>
              <a:rPr lang="en-US" sz="1600" b="1">
                <a:solidFill>
                  <a:srgbClr val="0000FF"/>
                </a:solidFill>
                <a:latin typeface="Calibri" charset="0"/>
              </a:rPr>
              <a:t>2-Nicastrin specifically recognizes the substrate,  and binds to  it.</a:t>
            </a:r>
          </a:p>
          <a:p>
            <a:r>
              <a:rPr lang="en-US" sz="1600" b="1">
                <a:solidFill>
                  <a:srgbClr val="0000FF"/>
                </a:solidFill>
                <a:latin typeface="Calibri" charset="0"/>
              </a:rPr>
              <a:t>3-Presenilin (PS1) cuts the substrate within the exposed sequence (in the case of APP will be the A</a:t>
            </a:r>
            <a:r>
              <a:rPr lang="en-US" sz="1600" b="1">
                <a:solidFill>
                  <a:srgbClr val="0000FF"/>
                </a:solidFill>
                <a:latin typeface="Symbol" charset="2"/>
              </a:rPr>
              <a:t>b</a:t>
            </a:r>
            <a:r>
              <a:rPr lang="en-US" sz="1600" b="1">
                <a:solidFill>
                  <a:srgbClr val="0000FF"/>
                </a:solidFill>
                <a:latin typeface="Calibri" charset="0"/>
              </a:rPr>
              <a:t> sequence).</a:t>
            </a:r>
          </a:p>
        </p:txBody>
      </p:sp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5232400"/>
            <a:ext cx="27432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5181600" y="5210175"/>
            <a:ext cx="120173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Geneva" charset="0"/>
              </a:rPr>
              <a:t>Shah et al.,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AutoShape 2"/>
          <p:cNvSpPr>
            <a:spLocks noChangeArrowheads="1"/>
          </p:cNvSpPr>
          <p:nvPr/>
        </p:nvSpPr>
        <p:spPr bwMode="auto">
          <a:xfrm>
            <a:off x="4102100" y="1797050"/>
            <a:ext cx="1306513" cy="1219200"/>
          </a:xfrm>
          <a:prstGeom prst="downArrow">
            <a:avLst>
              <a:gd name="adj1" fmla="val 50000"/>
              <a:gd name="adj2" fmla="val 36366"/>
            </a:avLst>
          </a:prstGeom>
          <a:solidFill>
            <a:srgbClr val="A91B0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52400" y="3505200"/>
            <a:ext cx="8763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  <a:latin typeface="Calibri" charset="0"/>
              </a:rPr>
              <a:t>Do GGA3 and BACE levels change during neurodegenerative </a:t>
            </a:r>
            <a:r>
              <a:rPr lang="en-US" sz="2800" b="1" dirty="0" smtClean="0">
                <a:solidFill>
                  <a:srgbClr val="000090"/>
                </a:solidFill>
                <a:latin typeface="Calibri" charset="0"/>
              </a:rPr>
              <a:t>pathologies</a:t>
            </a:r>
            <a:endParaRPr lang="en-US" sz="2800" b="1" dirty="0">
              <a:solidFill>
                <a:srgbClr val="000090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988" y="685800"/>
            <a:ext cx="7315200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4638675" y="2667000"/>
            <a:ext cx="412432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300" b="1" i="1">
                <a:solidFill>
                  <a:srgbClr val="000000"/>
                </a:solidFill>
                <a:latin typeface="Lucida Grande" charset="0"/>
              </a:rPr>
              <a:t>Tesco et al., Neuron. 2007 Jun 7;54(5):721-37.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746125" y="166688"/>
            <a:ext cx="7854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APP contains caspase cleavage sites in its sequence</a:t>
            </a:r>
          </a:p>
        </p:txBody>
      </p:sp>
      <p:sp>
        <p:nvSpPr>
          <p:cNvPr id="76805" name="AutoShape 5"/>
          <p:cNvSpPr>
            <a:spLocks noChangeArrowheads="1"/>
          </p:cNvSpPr>
          <p:nvPr/>
        </p:nvSpPr>
        <p:spPr bwMode="auto">
          <a:xfrm>
            <a:off x="4343400" y="3276600"/>
            <a:ext cx="914400" cy="1295400"/>
          </a:xfrm>
          <a:prstGeom prst="downArrow">
            <a:avLst>
              <a:gd name="adj1" fmla="val 50000"/>
              <a:gd name="adj2" fmla="val 35417"/>
            </a:avLst>
          </a:prstGeom>
          <a:solidFill>
            <a:srgbClr val="A91B0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174625" y="4945063"/>
            <a:ext cx="83597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/>
              <a:t>However, although apoptosis increases C99 and A</a:t>
            </a:r>
            <a:r>
              <a:rPr lang="en-US" b="1" i="1">
                <a:latin typeface="Symbol" charset="2"/>
              </a:rPr>
              <a:t>b</a:t>
            </a:r>
            <a:r>
              <a:rPr lang="en-US" b="1" i="1"/>
              <a:t> levels, this effects do not depend on caspase-mediated cleavage of APP (Tesco et al., 2003).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338" y="1766888"/>
            <a:ext cx="85725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4638675" y="6338888"/>
            <a:ext cx="4124325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300" b="1" i="1">
                <a:solidFill>
                  <a:srgbClr val="000000"/>
                </a:solidFill>
                <a:latin typeface="Lucida Grande" charset="0"/>
              </a:rPr>
              <a:t>Tesco et al., Neuron. 2007 Jun 7;54(5):721-37.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006475" y="395288"/>
            <a:ext cx="75279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  <a:latin typeface="Calibri" charset="0"/>
              </a:rPr>
              <a:t>Ischemic patients have increased levels of BACE</a:t>
            </a:r>
          </a:p>
          <a:p>
            <a:pPr algn="ctr"/>
            <a:r>
              <a:rPr lang="en-US" sz="2800" b="1">
                <a:solidFill>
                  <a:srgbClr val="FF0000"/>
                </a:solidFill>
                <a:latin typeface="Calibri" charset="0"/>
              </a:rPr>
              <a:t> in the brain…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7588" y="1506538"/>
            <a:ext cx="45720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4638675" y="6338888"/>
            <a:ext cx="4124325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300" b="1" i="1">
                <a:solidFill>
                  <a:srgbClr val="000000"/>
                </a:solidFill>
                <a:latin typeface="Lucida Grande" charset="0"/>
              </a:rPr>
              <a:t>Tesco et al., Neuron. 2007 Jun 7;54(5):721-37.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2054225" y="319088"/>
            <a:ext cx="48593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Calibri" charset="0"/>
              </a:rPr>
              <a:t>…and decreased levels of GGA3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52600"/>
            <a:ext cx="7065963" cy="387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4638675" y="6338888"/>
            <a:ext cx="4124325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300" b="1" i="1">
                <a:solidFill>
                  <a:srgbClr val="000000"/>
                </a:solidFill>
                <a:latin typeface="Lucida Grande" charset="0"/>
              </a:rPr>
              <a:t>Tesco et al., Neuron. 2007 Jun 7;54(5):721-37.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006475" y="395288"/>
            <a:ext cx="69484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Calibri" charset="0"/>
              </a:rPr>
              <a:t>AD patients have increased levels of BACE </a:t>
            </a:r>
          </a:p>
          <a:p>
            <a:r>
              <a:rPr lang="en-US" sz="2800" b="1">
                <a:solidFill>
                  <a:srgbClr val="FF0000"/>
                </a:solidFill>
                <a:latin typeface="Calibri" charset="0"/>
              </a:rPr>
              <a:t>and decreased levels of GGA3 in the brain…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Box 1"/>
          <p:cNvSpPr txBox="1">
            <a:spLocks noChangeArrowheads="1"/>
          </p:cNvSpPr>
          <p:nvPr/>
        </p:nvSpPr>
        <p:spPr bwMode="auto">
          <a:xfrm>
            <a:off x="1617663" y="1752600"/>
            <a:ext cx="66881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What happens during apoptosis?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108200"/>
            <a:ext cx="3657600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5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879600"/>
            <a:ext cx="4937125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4638675" y="6338888"/>
            <a:ext cx="4124325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300" b="1" i="1">
                <a:solidFill>
                  <a:srgbClr val="000000"/>
                </a:solidFill>
                <a:latin typeface="Lucida Grande" charset="0"/>
              </a:rPr>
              <a:t>Tesco et al., Neuron. 2007 Jun 7;54(5):721-37.</a:t>
            </a:r>
          </a:p>
        </p:txBody>
      </p:sp>
      <p:sp>
        <p:nvSpPr>
          <p:cNvPr id="79877" name="TextBox 4"/>
          <p:cNvSpPr txBox="1">
            <a:spLocks noChangeArrowheads="1"/>
          </p:cNvSpPr>
          <p:nvPr/>
        </p:nvSpPr>
        <p:spPr bwMode="auto">
          <a:xfrm>
            <a:off x="898633" y="304800"/>
            <a:ext cx="74800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During apoptosis GGA3 levels are destabilized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848</Words>
  <Application>Microsoft Macintosh PowerPoint</Application>
  <PresentationFormat>On-screen Show (4:3)</PresentationFormat>
  <Paragraphs>92</Paragraphs>
  <Slides>27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April 22nd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Lucia Pastorino</dc:creator>
  <cp:lastModifiedBy>Lucia Pastorino</cp:lastModifiedBy>
  <cp:revision>3</cp:revision>
  <dcterms:created xsi:type="dcterms:W3CDTF">2015-04-22T00:44:47Z</dcterms:created>
  <dcterms:modified xsi:type="dcterms:W3CDTF">2015-04-22T01:01:07Z</dcterms:modified>
</cp:coreProperties>
</file>