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DE007-8F2F-6143-8D75-E1F47F738348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22DA-B8A4-DF4B-949C-462790173D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April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Abeta</a:t>
            </a:r>
            <a:r>
              <a:rPr lang="en-US" dirty="0" smtClean="0"/>
              <a:t> peptides and </a:t>
            </a:r>
            <a:r>
              <a:rPr lang="en-US" dirty="0" err="1" smtClean="0"/>
              <a:t>oligomers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143000"/>
            <a:ext cx="36576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743200" y="390525"/>
            <a:ext cx="3652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The </a:t>
            </a:r>
            <a:r>
              <a:rPr lang="en-US" sz="2800" b="1">
                <a:solidFill>
                  <a:srgbClr val="FF0000"/>
                </a:solidFill>
                <a:latin typeface="Symbol" charset="2"/>
              </a:rPr>
              <a:t>b</a:t>
            </a:r>
            <a:r>
              <a:rPr lang="en-US" sz="2800" b="1">
                <a:solidFill>
                  <a:srgbClr val="FF0000"/>
                </a:solidFill>
              </a:rPr>
              <a:t>-Amyloid Plaque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93725" y="4784725"/>
            <a:ext cx="8321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Alois Alzheimer: “miliary bodies (the plaques) and dense bundles of fibrils (NFT)”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474075" cy="67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>
                <a:solidFill>
                  <a:srgbClr val="FF0000"/>
                </a:solidFill>
              </a:rPr>
              <a:t>Characteristic of the </a:t>
            </a:r>
            <a:r>
              <a:rPr lang="en-US" sz="2600" b="1">
                <a:solidFill>
                  <a:srgbClr val="FF0000"/>
                </a:solidFill>
                <a:latin typeface="Symbol" charset="2"/>
              </a:rPr>
              <a:t>b</a:t>
            </a:r>
            <a:r>
              <a:rPr lang="en-US" sz="2600" b="1">
                <a:solidFill>
                  <a:srgbClr val="FF0000"/>
                </a:solidFill>
              </a:rPr>
              <a:t>-amyloid plaque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/>
              <a:t>-is extracellular</a:t>
            </a:r>
          </a:p>
          <a:p>
            <a:endParaRPr lang="en-US"/>
          </a:p>
          <a:p>
            <a:r>
              <a:rPr lang="en-US"/>
              <a:t>-normally, it has a core composed of the </a:t>
            </a:r>
            <a:r>
              <a:rPr lang="en-US">
                <a:latin typeface="Symbol" charset="2"/>
              </a:rPr>
              <a:t>b</a:t>
            </a:r>
            <a:r>
              <a:rPr lang="en-US"/>
              <a:t>-amyloid peptide</a:t>
            </a:r>
          </a:p>
          <a:p>
            <a:endParaRPr lang="en-US"/>
          </a:p>
          <a:p>
            <a:r>
              <a:rPr lang="en-US"/>
              <a:t>-it can be cored (with an intensely stained core with a weak periphery stain-halo) or diffused, which do not have a core and the immunoreactivity is uniform over the plaque.</a:t>
            </a:r>
          </a:p>
          <a:p>
            <a:endParaRPr lang="en-US"/>
          </a:p>
          <a:p>
            <a:r>
              <a:rPr lang="en-US"/>
              <a:t>-aggregation is massive in the center, and diffused at the sides (disaggregation hypothesis?)</a:t>
            </a:r>
          </a:p>
          <a:p>
            <a:endParaRPr lang="en-US"/>
          </a:p>
          <a:p>
            <a:r>
              <a:rPr lang="en-US"/>
              <a:t>-diameter ranges between 20</a:t>
            </a:r>
            <a:r>
              <a:rPr lang="en-US">
                <a:latin typeface="Symbol" charset="2"/>
              </a:rPr>
              <a:t>m</a:t>
            </a:r>
            <a:r>
              <a:rPr lang="en-US"/>
              <a:t>m and 90</a:t>
            </a:r>
            <a:r>
              <a:rPr lang="en-US">
                <a:latin typeface="Symbol" charset="2"/>
              </a:rPr>
              <a:t>m</a:t>
            </a:r>
            <a:r>
              <a:rPr lang="en-US"/>
              <a:t>m</a:t>
            </a:r>
          </a:p>
          <a:p>
            <a:endParaRPr lang="en-US"/>
          </a:p>
          <a:p>
            <a:r>
              <a:rPr lang="en-US"/>
              <a:t>-is composed of dystrophic neurites, </a:t>
            </a:r>
            <a:r>
              <a:rPr lang="en-US">
                <a:latin typeface="Symbol" charset="2"/>
              </a:rPr>
              <a:t>b</a:t>
            </a:r>
            <a:r>
              <a:rPr lang="en-US"/>
              <a:t>-amyloid peptides (40/42/43), ubiquitin, tau protein and other proteins, some involved in the generation of </a:t>
            </a:r>
            <a:r>
              <a:rPr lang="en-US">
                <a:latin typeface="Symbol" charset="2"/>
              </a:rPr>
              <a:t>b</a:t>
            </a:r>
            <a:r>
              <a:rPr lang="en-US"/>
              <a:t>-amyloid, like the secretases.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24188" y="395288"/>
            <a:ext cx="3160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0000FF"/>
                </a:solidFill>
              </a:rPr>
              <a:t>Amyloid: definition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04800" y="933450"/>
            <a:ext cx="8534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Insoluble fibrous protein aggregations sharing specific structural traits:</a:t>
            </a:r>
          </a:p>
          <a:p>
            <a:endParaRPr lang="en-US" sz="2200">
              <a:solidFill>
                <a:srgbClr val="000000"/>
              </a:solidFill>
            </a:endParaRPr>
          </a:p>
          <a:p>
            <a:r>
              <a:rPr lang="en-US" sz="2200" i="1">
                <a:solidFill>
                  <a:srgbClr val="000000"/>
                </a:solidFill>
              </a:rPr>
              <a:t>-Insolubility in water</a:t>
            </a:r>
          </a:p>
          <a:p>
            <a:r>
              <a:rPr lang="en-US" sz="2200" i="1">
                <a:solidFill>
                  <a:srgbClr val="000000"/>
                </a:solidFill>
              </a:rPr>
              <a:t>-</a:t>
            </a:r>
            <a:r>
              <a:rPr lang="en-US" sz="2200" i="1">
                <a:solidFill>
                  <a:srgbClr val="000000"/>
                </a:solidFill>
                <a:latin typeface="Symbol" charset="2"/>
              </a:rPr>
              <a:t>b</a:t>
            </a:r>
            <a:r>
              <a:rPr lang="en-US" sz="2200" i="1">
                <a:solidFill>
                  <a:srgbClr val="000000"/>
                </a:solidFill>
              </a:rPr>
              <a:t>-sheet conformation</a:t>
            </a:r>
          </a:p>
          <a:p>
            <a:r>
              <a:rPr lang="en-US" sz="2200" i="1">
                <a:solidFill>
                  <a:srgbClr val="000000"/>
                </a:solidFill>
              </a:rPr>
              <a:t>-largest aggregates deposit extracellularly</a:t>
            </a:r>
          </a:p>
          <a:p>
            <a:r>
              <a:rPr lang="en-US" sz="2200" i="1">
                <a:solidFill>
                  <a:srgbClr val="000000"/>
                </a:solidFill>
              </a:rPr>
              <a:t>-positive to the staining with specific dyes, such as Congo Red </a:t>
            </a:r>
          </a:p>
          <a:p>
            <a:r>
              <a:rPr lang="en-US" sz="2200" i="1">
                <a:solidFill>
                  <a:srgbClr val="000000"/>
                </a:solidFill>
              </a:rPr>
              <a:t>-associated with tissue degeneration (cause or consequence?)</a:t>
            </a:r>
          </a:p>
          <a:p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733800" y="4325938"/>
            <a:ext cx="1685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00" b="1">
                <a:solidFill>
                  <a:srgbClr val="AD110F"/>
                </a:solidFill>
                <a:latin typeface="Symbol" charset="2"/>
              </a:rPr>
              <a:t>b</a:t>
            </a:r>
            <a:r>
              <a:rPr lang="en-US" sz="2600" b="1">
                <a:solidFill>
                  <a:srgbClr val="AD110F"/>
                </a:solidFill>
              </a:rPr>
              <a:t>-Amyloid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152400" y="4876800"/>
            <a:ext cx="8855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Are formations of amyloid formed by </a:t>
            </a:r>
            <a:r>
              <a:rPr lang="en-US" b="1">
                <a:latin typeface="Symbol" charset="2"/>
              </a:rPr>
              <a:t>b</a:t>
            </a:r>
            <a:r>
              <a:rPr lang="en-US" b="1"/>
              <a:t>-amyloid peptides.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38400"/>
            <a:ext cx="4267200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38400"/>
            <a:ext cx="43434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447800" y="542925"/>
            <a:ext cx="6073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Congo red staining of amyloid plaques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14375" y="1676400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Under polarized light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309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Under unpolarized 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727410" y="796548"/>
            <a:ext cx="805440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 smtClean="0"/>
              <a:t>Can we identify the presence of beta-</a:t>
            </a:r>
            <a:r>
              <a:rPr lang="en-US" sz="2600" b="1" dirty="0" err="1" smtClean="0"/>
              <a:t>amyloid</a:t>
            </a:r>
            <a:r>
              <a:rPr lang="en-US" sz="2600" b="1" dirty="0" smtClean="0"/>
              <a:t> plaques for diagnostic purposes?</a:t>
            </a:r>
            <a:endParaRPr lang="en-US" sz="2600" b="1" dirty="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90599" y="4648200"/>
            <a:ext cx="77912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Pittsburg Compound B versus antibodies specific for </a:t>
            </a:r>
            <a:r>
              <a:rPr lang="en-US" sz="2400" b="1" dirty="0" err="1" smtClean="0">
                <a:solidFill>
                  <a:srgbClr val="0000FF"/>
                </a:solidFill>
                <a:latin typeface="Symbol" charset="2"/>
              </a:rPr>
              <a:t>b</a:t>
            </a:r>
            <a:r>
              <a:rPr lang="en-US" sz="2400" b="1" dirty="0" err="1">
                <a:solidFill>
                  <a:srgbClr val="0000FF"/>
                </a:solidFill>
              </a:rPr>
              <a:t>-Amyloid</a:t>
            </a:r>
            <a:r>
              <a:rPr lang="en-US" sz="2400" b="1" dirty="0">
                <a:solidFill>
                  <a:srgbClr val="0000FF"/>
                </a:solidFill>
              </a:rPr>
              <a:t> peptides, </a:t>
            </a:r>
            <a:r>
              <a:rPr lang="en-US" sz="2400" b="1" dirty="0" err="1">
                <a:solidFill>
                  <a:srgbClr val="0000FF"/>
                </a:solidFill>
              </a:rPr>
              <a:t>A</a:t>
            </a:r>
            <a:r>
              <a:rPr lang="en-US" sz="2400" b="1" dirty="0" err="1">
                <a:solidFill>
                  <a:srgbClr val="0000FF"/>
                </a:solidFill>
                <a:latin typeface="Symbol" charset="2"/>
              </a:rPr>
              <a:t>b</a:t>
            </a:r>
            <a:r>
              <a:rPr lang="en-US" sz="2400" b="1" dirty="0">
                <a:solidFill>
                  <a:srgbClr val="0000FF"/>
                </a:solidFill>
              </a:rPr>
              <a:t> 1-40, </a:t>
            </a:r>
            <a:r>
              <a:rPr lang="en-US" sz="2400" b="1" dirty="0" err="1">
                <a:solidFill>
                  <a:srgbClr val="0000FF"/>
                </a:solidFill>
              </a:rPr>
              <a:t>A</a:t>
            </a:r>
            <a:r>
              <a:rPr lang="en-US" sz="2400" b="1" dirty="0" err="1">
                <a:solidFill>
                  <a:srgbClr val="0000FF"/>
                </a:solidFill>
                <a:latin typeface="Symbol" charset="2"/>
              </a:rPr>
              <a:t>b</a:t>
            </a:r>
            <a:r>
              <a:rPr lang="en-US" sz="2400" b="1" dirty="0">
                <a:solidFill>
                  <a:srgbClr val="0000FF"/>
                </a:solidFill>
              </a:rPr>
              <a:t> 1-42, </a:t>
            </a:r>
            <a:r>
              <a:rPr lang="en-US" sz="2400" b="1" dirty="0" err="1">
                <a:solidFill>
                  <a:srgbClr val="0000FF"/>
                </a:solidFill>
              </a:rPr>
              <a:t>A</a:t>
            </a:r>
            <a:r>
              <a:rPr lang="en-US" sz="2400" b="1" dirty="0" err="1">
                <a:solidFill>
                  <a:srgbClr val="0000FF"/>
                </a:solidFill>
                <a:latin typeface="Symbol" charset="2"/>
              </a:rPr>
              <a:t>b</a:t>
            </a:r>
            <a:r>
              <a:rPr lang="en-US" sz="2400" b="1" dirty="0">
                <a:solidFill>
                  <a:srgbClr val="0000FF"/>
                </a:solidFill>
              </a:rPr>
              <a:t> 1-43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3898403" y="2225755"/>
            <a:ext cx="2109194" cy="2049594"/>
          </a:xfrm>
          <a:prstGeom prst="downArrow">
            <a:avLst>
              <a:gd name="adj1" fmla="val 50000"/>
              <a:gd name="adj2" fmla="val 68750"/>
            </a:avLst>
          </a:prstGeom>
          <a:solidFill>
            <a:srgbClr val="AD110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531" y="569379"/>
            <a:ext cx="7990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90"/>
                </a:solidFill>
              </a:rPr>
              <a:t>Antibodies specific for </a:t>
            </a:r>
            <a:r>
              <a:rPr lang="en-US" sz="3000" b="1" dirty="0" err="1" smtClean="0">
                <a:solidFill>
                  <a:srgbClr val="000090"/>
                </a:solidFill>
                <a:latin typeface="Symbol" charset="2"/>
              </a:rPr>
              <a:t>b</a:t>
            </a:r>
            <a:r>
              <a:rPr lang="en-US" sz="3000" b="1" dirty="0" err="1" smtClean="0">
                <a:solidFill>
                  <a:srgbClr val="000090"/>
                </a:solidFill>
              </a:rPr>
              <a:t>-Amyloid</a:t>
            </a:r>
            <a:r>
              <a:rPr lang="en-US" sz="3000" b="1" dirty="0" smtClean="0">
                <a:solidFill>
                  <a:srgbClr val="000090"/>
                </a:solidFill>
              </a:rPr>
              <a:t> peptides, </a:t>
            </a:r>
            <a:r>
              <a:rPr lang="en-US" sz="3000" b="1" dirty="0" err="1" smtClean="0">
                <a:solidFill>
                  <a:srgbClr val="000090"/>
                </a:solidFill>
              </a:rPr>
              <a:t>A</a:t>
            </a:r>
            <a:r>
              <a:rPr lang="en-US" sz="3000" b="1" dirty="0" err="1" smtClean="0">
                <a:solidFill>
                  <a:srgbClr val="000090"/>
                </a:solidFill>
                <a:latin typeface="Symbol" charset="2"/>
              </a:rPr>
              <a:t>b</a:t>
            </a:r>
            <a:r>
              <a:rPr lang="en-US" sz="3000" b="1" dirty="0" smtClean="0">
                <a:solidFill>
                  <a:srgbClr val="000090"/>
                </a:solidFill>
              </a:rPr>
              <a:t> 1-40, </a:t>
            </a:r>
            <a:r>
              <a:rPr lang="en-US" sz="3000" b="1" dirty="0" err="1" smtClean="0">
                <a:solidFill>
                  <a:srgbClr val="000090"/>
                </a:solidFill>
              </a:rPr>
              <a:t>A</a:t>
            </a:r>
            <a:r>
              <a:rPr lang="en-US" sz="3000" b="1" dirty="0" err="1" smtClean="0">
                <a:solidFill>
                  <a:srgbClr val="000090"/>
                </a:solidFill>
                <a:latin typeface="Symbol" charset="2"/>
              </a:rPr>
              <a:t>b</a:t>
            </a:r>
            <a:r>
              <a:rPr lang="en-US" sz="3000" b="1" dirty="0" smtClean="0">
                <a:solidFill>
                  <a:srgbClr val="000090"/>
                </a:solidFill>
              </a:rPr>
              <a:t> 1-42, </a:t>
            </a:r>
            <a:r>
              <a:rPr lang="en-US" sz="3000" b="1" dirty="0" err="1" smtClean="0">
                <a:solidFill>
                  <a:srgbClr val="000090"/>
                </a:solidFill>
              </a:rPr>
              <a:t>A</a:t>
            </a:r>
            <a:r>
              <a:rPr lang="en-US" sz="3000" b="1" dirty="0" err="1" smtClean="0">
                <a:solidFill>
                  <a:srgbClr val="000090"/>
                </a:solidFill>
                <a:latin typeface="Symbol" charset="2"/>
              </a:rPr>
              <a:t>b</a:t>
            </a:r>
            <a:r>
              <a:rPr lang="en-US" sz="3000" b="1" dirty="0" smtClean="0">
                <a:solidFill>
                  <a:srgbClr val="000090"/>
                </a:solidFill>
              </a:rPr>
              <a:t> 1-43 for diagnostic purposes</a:t>
            </a:r>
            <a:endParaRPr lang="en-US" sz="3000" dirty="0">
              <a:solidFill>
                <a:srgbClr val="00009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707959" y="1810317"/>
            <a:ext cx="2072956" cy="2131491"/>
          </a:xfrm>
          <a:prstGeom prst="downArrow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2921" y="3489239"/>
            <a:ext cx="137314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 smtClean="0">
                <a:solidFill>
                  <a:srgbClr val="FF0000"/>
                </a:solidFill>
              </a:rPr>
              <a:t>?</a:t>
            </a:r>
            <a:endParaRPr lang="en-US" sz="20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762000"/>
            <a:ext cx="73152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5626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1063" y="279400"/>
            <a:ext cx="91230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Symbol" charset="2"/>
              </a:rPr>
              <a:t>b</a:t>
            </a:r>
            <a:r>
              <a:rPr lang="en-US" sz="2800" b="1" dirty="0" err="1">
                <a:solidFill>
                  <a:srgbClr val="FF0000"/>
                </a:solidFill>
              </a:rPr>
              <a:t>-Amyloid</a:t>
            </a:r>
            <a:r>
              <a:rPr lang="en-US" sz="2800" b="1" dirty="0">
                <a:solidFill>
                  <a:srgbClr val="FF0000"/>
                </a:solidFill>
              </a:rPr>
              <a:t> plaques deposition follows the progression of AD</a:t>
            </a:r>
          </a:p>
        </p:txBody>
      </p:sp>
      <p:pic>
        <p:nvPicPr>
          <p:cNvPr id="40965" name="Picture 9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6296025"/>
            <a:ext cx="25193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9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6311900"/>
            <a:ext cx="1371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888" y="1384300"/>
            <a:ext cx="764540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88925" y="168275"/>
            <a:ext cx="8626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Levels of deposited A</a:t>
            </a:r>
            <a:r>
              <a:rPr lang="en-US" sz="2800" b="1">
                <a:solidFill>
                  <a:srgbClr val="FF0000"/>
                </a:solidFill>
                <a:latin typeface="Symbol" charset="2"/>
              </a:rPr>
              <a:t>b</a:t>
            </a:r>
            <a:r>
              <a:rPr lang="en-US" sz="2800" b="1">
                <a:solidFill>
                  <a:srgbClr val="FF0000"/>
                </a:solidFill>
              </a:rPr>
              <a:t>40, A</a:t>
            </a:r>
            <a:r>
              <a:rPr lang="en-US" sz="2800" b="1">
                <a:solidFill>
                  <a:srgbClr val="FF0000"/>
                </a:solidFill>
                <a:latin typeface="Symbol" charset="2"/>
              </a:rPr>
              <a:t>b</a:t>
            </a:r>
            <a:r>
              <a:rPr lang="en-US" sz="2800" b="1">
                <a:solidFill>
                  <a:srgbClr val="FF0000"/>
                </a:solidFill>
              </a:rPr>
              <a:t>42 and A</a:t>
            </a:r>
            <a:r>
              <a:rPr lang="en-US" sz="2800" b="1">
                <a:solidFill>
                  <a:srgbClr val="FF0000"/>
                </a:solidFill>
                <a:latin typeface="Symbol" charset="2"/>
              </a:rPr>
              <a:t>b</a:t>
            </a:r>
            <a:r>
              <a:rPr lang="en-US" sz="2800" b="1">
                <a:solidFill>
                  <a:srgbClr val="FF0000"/>
                </a:solidFill>
              </a:rPr>
              <a:t>43 follow the progression of the disease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6324600"/>
            <a:ext cx="25193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6340475"/>
            <a:ext cx="1371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7" y="1732943"/>
            <a:ext cx="6044878" cy="28955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1" y="4907394"/>
            <a:ext cx="8041890" cy="1005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491" y="6238658"/>
            <a:ext cx="5207000" cy="27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0205" y="481775"/>
            <a:ext cx="277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A</a:t>
            </a:r>
            <a:r>
              <a:rPr lang="en-US" sz="3600" b="1" dirty="0" err="1" smtClean="0">
                <a:solidFill>
                  <a:srgbClr val="FF0000"/>
                </a:solidFill>
                <a:latin typeface="Symbol" charset="2"/>
                <a:cs typeface="Symbol" charset="2"/>
              </a:rPr>
              <a:t>b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Oligomers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53" y="1053320"/>
            <a:ext cx="5109381" cy="40039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491" y="5505409"/>
            <a:ext cx="5207000" cy="27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224" y="189795"/>
            <a:ext cx="78484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A</a:t>
            </a:r>
            <a:r>
              <a:rPr lang="en-US" sz="3200" b="1" dirty="0" err="1" smtClean="0">
                <a:solidFill>
                  <a:srgbClr val="FF0000"/>
                </a:solidFill>
                <a:latin typeface="Symbol" charset="2"/>
                <a:cs typeface="Symbol" charset="2"/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</a:rPr>
              <a:t>: Secretion and aggregation into </a:t>
            </a:r>
            <a:r>
              <a:rPr lang="en-US" sz="3200" b="1" dirty="0" err="1" smtClean="0">
                <a:solidFill>
                  <a:srgbClr val="FF0000"/>
                </a:solidFill>
              </a:rPr>
              <a:t>oligomers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743200" y="304800"/>
            <a:ext cx="3554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The </a:t>
            </a:r>
            <a:r>
              <a:rPr lang="en-US" sz="2800" b="1">
                <a:solidFill>
                  <a:srgbClr val="FF0000"/>
                </a:solidFill>
                <a:latin typeface="Symbol" charset="2"/>
              </a:rPr>
              <a:t>b</a:t>
            </a:r>
            <a:r>
              <a:rPr lang="en-US" sz="2800" b="1">
                <a:solidFill>
                  <a:srgbClr val="FF0000"/>
                </a:solidFill>
              </a:rPr>
              <a:t>-amyloid plaque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88925" y="1216025"/>
            <a:ext cx="86264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/>
              <a:t>1- </a:t>
            </a:r>
            <a:r>
              <a:rPr lang="en-US" sz="2200" b="1">
                <a:latin typeface="Symbol" charset="2"/>
              </a:rPr>
              <a:t>b</a:t>
            </a:r>
            <a:r>
              <a:rPr lang="en-US" sz="2200" b="1"/>
              <a:t>-amyloid is DIFFERENT from amyloid</a:t>
            </a:r>
            <a:r>
              <a:rPr lang="en-US" sz="2200"/>
              <a:t>. </a:t>
            </a:r>
            <a:r>
              <a:rPr lang="en-US" sz="2200">
                <a:latin typeface="Symbol" charset="2"/>
              </a:rPr>
              <a:t>b</a:t>
            </a:r>
            <a:r>
              <a:rPr lang="en-US" sz="2200"/>
              <a:t>-amyloid contains specifically the </a:t>
            </a:r>
            <a:r>
              <a:rPr lang="en-US" sz="2200">
                <a:latin typeface="Symbol" charset="2"/>
              </a:rPr>
              <a:t>b</a:t>
            </a:r>
            <a:r>
              <a:rPr lang="en-US" sz="2200"/>
              <a:t>-amyloid peptide, an approximately 4kDa peptide (A</a:t>
            </a:r>
            <a:r>
              <a:rPr lang="en-US" sz="2200">
                <a:latin typeface="Symbol" charset="2"/>
              </a:rPr>
              <a:t>b</a:t>
            </a:r>
            <a:r>
              <a:rPr lang="en-US" sz="2200"/>
              <a:t>40, A</a:t>
            </a:r>
            <a:r>
              <a:rPr lang="en-US" sz="2200">
                <a:latin typeface="Symbol" charset="2"/>
              </a:rPr>
              <a:t>b</a:t>
            </a:r>
            <a:r>
              <a:rPr lang="en-US" sz="2200"/>
              <a:t>42) deriving from APP.</a:t>
            </a:r>
          </a:p>
          <a:p>
            <a:endParaRPr lang="en-US" sz="2200"/>
          </a:p>
          <a:p>
            <a:r>
              <a:rPr lang="en-US" sz="2200"/>
              <a:t>2- The </a:t>
            </a:r>
            <a:r>
              <a:rPr lang="en-US" sz="2200">
                <a:latin typeface="Symbol" charset="2"/>
              </a:rPr>
              <a:t>b</a:t>
            </a:r>
            <a:r>
              <a:rPr lang="en-US" sz="2200"/>
              <a:t>-amyloid peptide is insoluble in water. When released from the precursor protein it assumes a </a:t>
            </a:r>
            <a:r>
              <a:rPr lang="en-US" sz="2200">
                <a:latin typeface="Symbol" charset="2"/>
              </a:rPr>
              <a:t>b</a:t>
            </a:r>
            <a:r>
              <a:rPr lang="en-US" sz="2200"/>
              <a:t>-sheet conformation that makes it hydrophobic. </a:t>
            </a:r>
          </a:p>
          <a:p>
            <a:endParaRPr lang="en-US" sz="2200"/>
          </a:p>
          <a:p>
            <a:r>
              <a:rPr lang="en-US" sz="2200"/>
              <a:t>3- </a:t>
            </a:r>
            <a:r>
              <a:rPr lang="en-US" sz="2200">
                <a:latin typeface="Symbol" charset="2"/>
              </a:rPr>
              <a:t>b</a:t>
            </a:r>
            <a:r>
              <a:rPr lang="en-US" sz="2200"/>
              <a:t>-amyloid peptides forms oligomers are toxic and will further aggregates into fibrils, forming the core of the </a:t>
            </a:r>
            <a:r>
              <a:rPr lang="en-US" sz="2200">
                <a:latin typeface="Symbol" charset="2"/>
              </a:rPr>
              <a:t>b</a:t>
            </a:r>
            <a:r>
              <a:rPr lang="en-US" sz="2200"/>
              <a:t>-amyloid plaque.</a:t>
            </a:r>
          </a:p>
          <a:p>
            <a:endParaRPr lang="en-US" sz="2200"/>
          </a:p>
          <a:p>
            <a:r>
              <a:rPr lang="en-US" sz="2200"/>
              <a:t>4- The size of the plaque will increase following the progression of the disease. </a:t>
            </a:r>
          </a:p>
          <a:p>
            <a:r>
              <a:rPr lang="en-US" sz="2200" b="1" i="1" u="sng"/>
              <a:t>Cause or consequence or a cause of AD?</a:t>
            </a:r>
            <a:endParaRPr lang="en-US" sz="2200">
              <a:latin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984375" y="533400"/>
            <a:ext cx="545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latin typeface="Calibri" pitchFamily="-104" charset="0"/>
                <a:ea typeface="Arial" pitchFamily="-104" charset="0"/>
                <a:cs typeface="Arial" pitchFamily="-104" charset="0"/>
              </a:rPr>
              <a:t>Where are Abeta peptides formed?</a:t>
            </a:r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auto">
          <a:xfrm>
            <a:off x="4419600" y="2057400"/>
            <a:ext cx="838200" cy="1447800"/>
          </a:xfrm>
          <a:prstGeom prst="downArrow">
            <a:avLst>
              <a:gd name="adj1" fmla="val 50000"/>
              <a:gd name="adj2" fmla="val 43182"/>
            </a:avLst>
          </a:prstGeom>
          <a:solidFill>
            <a:srgbClr val="C9222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itchFamily="-104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90513" y="4343400"/>
            <a:ext cx="86645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latin typeface="Calibri" pitchFamily="-104" charset="0"/>
                <a:ea typeface="Arial" pitchFamily="-104" charset="0"/>
                <a:cs typeface="Arial" pitchFamily="-104" charset="0"/>
              </a:rPr>
              <a:t>At an intracellular level, either in late endosomes, ER or in lipid rafts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23" y="837618"/>
            <a:ext cx="6923863" cy="4376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43" y="5268311"/>
            <a:ext cx="8085134" cy="1234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43" y="6513658"/>
            <a:ext cx="8360932" cy="239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956" y="120923"/>
            <a:ext cx="83239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>
                <a:solidFill>
                  <a:srgbClr val="FF0000"/>
                </a:solidFill>
              </a:rPr>
              <a:t>A</a:t>
            </a:r>
            <a:r>
              <a:rPr lang="en-US" sz="2600" b="1" dirty="0" err="1" smtClean="0">
                <a:solidFill>
                  <a:srgbClr val="FF0000"/>
                </a:solidFill>
                <a:latin typeface="Symbol" charset="2"/>
                <a:cs typeface="Symbol" charset="2"/>
              </a:rPr>
              <a:t>b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Oligomers</a:t>
            </a:r>
            <a:r>
              <a:rPr lang="en-US" sz="2600" b="1" dirty="0" smtClean="0">
                <a:solidFill>
                  <a:srgbClr val="FF0000"/>
                </a:solidFill>
              </a:rPr>
              <a:t> are produced </a:t>
            </a:r>
            <a:r>
              <a:rPr lang="en-US" sz="2600" b="1" dirty="0" err="1" smtClean="0">
                <a:solidFill>
                  <a:srgbClr val="FF0000"/>
                </a:solidFill>
              </a:rPr>
              <a:t>intracellularly</a:t>
            </a:r>
            <a:r>
              <a:rPr lang="en-US" sz="2600" b="1" dirty="0" smtClean="0">
                <a:solidFill>
                  <a:srgbClr val="FF0000"/>
                </a:solidFill>
              </a:rPr>
              <a:t> and are secreted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71463" y="301625"/>
            <a:ext cx="8474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Calibri" pitchFamily="-104" charset="0"/>
              </a:rPr>
              <a:t>How can A</a:t>
            </a:r>
            <a:r>
              <a:rPr lang="en-US" sz="2200" b="1">
                <a:latin typeface="Symbol" pitchFamily="-104" charset="2"/>
              </a:rPr>
              <a:t>b</a:t>
            </a:r>
            <a:r>
              <a:rPr lang="en-US" sz="2200" b="1">
                <a:latin typeface="Calibri" pitchFamily="-104" charset="0"/>
              </a:rPr>
              <a:t> peptides reach the extracellular space to form the plaque?</a:t>
            </a: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4419600" y="1371600"/>
            <a:ext cx="838200" cy="1447800"/>
          </a:xfrm>
          <a:prstGeom prst="downArrow">
            <a:avLst>
              <a:gd name="adj1" fmla="val 50000"/>
              <a:gd name="adj2" fmla="val 43182"/>
            </a:avLst>
          </a:prstGeom>
          <a:solidFill>
            <a:srgbClr val="C9222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itchFamily="-104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0" y="3108325"/>
            <a:ext cx="91440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C9222C"/>
                </a:solidFill>
                <a:latin typeface="Calibri" pitchFamily="-104" charset="0"/>
              </a:rPr>
              <a:t>2 hypothesis:</a:t>
            </a:r>
            <a:endParaRPr lang="en-US" sz="2000" b="1">
              <a:latin typeface="Calibri" pitchFamily="-104" charset="0"/>
            </a:endParaRPr>
          </a:p>
          <a:p>
            <a:r>
              <a:rPr lang="en-US" sz="2000" b="1">
                <a:solidFill>
                  <a:srgbClr val="C9222C"/>
                </a:solidFill>
                <a:latin typeface="Calibri" pitchFamily="-104" charset="0"/>
              </a:rPr>
              <a:t>1- Secretion.</a:t>
            </a:r>
            <a:r>
              <a:rPr lang="en-US" sz="2000" b="1">
                <a:latin typeface="Calibri" pitchFamily="-104" charset="0"/>
              </a:rPr>
              <a:t> A</a:t>
            </a:r>
            <a:r>
              <a:rPr lang="en-US" sz="2000" b="1">
                <a:latin typeface="Symbol" pitchFamily="-104" charset="2"/>
              </a:rPr>
              <a:t>b</a:t>
            </a:r>
            <a:r>
              <a:rPr lang="en-US" sz="2000" b="1">
                <a:latin typeface="Calibri" pitchFamily="-104" charset="0"/>
              </a:rPr>
              <a:t> peptides are not retained at the phospholipidic membrane, can be secreted in an  hydrophilic environment such as the cytosol or the extracellular medium. In vitro, A</a:t>
            </a:r>
            <a:r>
              <a:rPr lang="en-US" sz="2000" b="1">
                <a:latin typeface="Symbol" pitchFamily="-104" charset="2"/>
              </a:rPr>
              <a:t>b</a:t>
            </a:r>
            <a:r>
              <a:rPr lang="en-US" sz="2000" b="1">
                <a:latin typeface="Calibri" pitchFamily="-104" charset="0"/>
              </a:rPr>
              <a:t>40 is very well harvetsed in the medium of cultured cells, very low levels of A</a:t>
            </a:r>
            <a:r>
              <a:rPr lang="en-US" sz="2000" b="1">
                <a:latin typeface="Symbol" pitchFamily="-104" charset="2"/>
              </a:rPr>
              <a:t>b</a:t>
            </a:r>
            <a:r>
              <a:rPr lang="en-US" sz="2000" b="1">
                <a:latin typeface="Calibri" pitchFamily="-104" charset="0"/>
              </a:rPr>
              <a:t>42 are detectable.</a:t>
            </a:r>
          </a:p>
          <a:p>
            <a:endParaRPr lang="en-US" sz="2000" b="1">
              <a:latin typeface="Calibri" pitchFamily="-104" charset="0"/>
            </a:endParaRPr>
          </a:p>
          <a:p>
            <a:r>
              <a:rPr lang="en-US" sz="2000" b="1">
                <a:solidFill>
                  <a:srgbClr val="C9222C"/>
                </a:solidFill>
                <a:latin typeface="Calibri" pitchFamily="-104" charset="0"/>
              </a:rPr>
              <a:t>2-Formation of toxic aggregates in the cell.</a:t>
            </a:r>
            <a:r>
              <a:rPr lang="en-US" sz="2000" b="1">
                <a:latin typeface="Calibri" pitchFamily="-104" charset="0"/>
              </a:rPr>
              <a:t> A</a:t>
            </a:r>
            <a:r>
              <a:rPr lang="en-US" sz="2000" b="1">
                <a:latin typeface="Symbol" pitchFamily="-104" charset="2"/>
              </a:rPr>
              <a:t>b</a:t>
            </a:r>
            <a:r>
              <a:rPr lang="en-US" sz="2000" b="1">
                <a:latin typeface="Calibri" pitchFamily="-104" charset="0"/>
              </a:rPr>
              <a:t> peptides, formed within the cell, tend to form aggregates (A</a:t>
            </a:r>
            <a:r>
              <a:rPr lang="en-US" sz="2000" b="1">
                <a:latin typeface="Symbol" pitchFamily="-104" charset="2"/>
              </a:rPr>
              <a:t>b</a:t>
            </a:r>
            <a:r>
              <a:rPr lang="en-US" sz="2000" b="1">
                <a:latin typeface="Calibri" pitchFamily="-104" charset="0"/>
              </a:rPr>
              <a:t> oligomers) which may have toxic properties and may lead cell death. Intracellualr material including the A</a:t>
            </a:r>
            <a:r>
              <a:rPr lang="en-US" sz="2000" b="1">
                <a:latin typeface="Symbol" pitchFamily="-104" charset="2"/>
              </a:rPr>
              <a:t>b</a:t>
            </a:r>
            <a:r>
              <a:rPr lang="en-US" sz="2000" b="1">
                <a:latin typeface="Calibri" pitchFamily="-104" charset="0"/>
              </a:rPr>
              <a:t> aggregates will be released from the cell, and can now be available in the extracellular space to form the core of the plaque.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9051925" y="822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Calibri" pitchFamily="-104" charset="0"/>
            </a:endParaRP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9051925" y="1127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Calibri" pitchFamily="-104" charset="0"/>
            </a:endParaRP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9051925" y="822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Calibri" pitchFamily="-104" charset="0"/>
            </a:endParaRP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90519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Calibri" pitchFamily="-104" charset="0"/>
            </a:endParaRPr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8305800" y="6778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 pitchFamily="-104" charset="0"/>
            </a:endParaRPr>
          </a:p>
        </p:txBody>
      </p:sp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8747125" y="898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Calibri" pitchFamily="-104" charset="0"/>
            </a:endParaRPr>
          </a:p>
        </p:txBody>
      </p:sp>
      <p:sp>
        <p:nvSpPr>
          <p:cNvPr id="70664" name="Text Box 9"/>
          <p:cNvSpPr txBox="1">
            <a:spLocks noChangeArrowheads="1"/>
          </p:cNvSpPr>
          <p:nvPr/>
        </p:nvSpPr>
        <p:spPr bwMode="auto">
          <a:xfrm>
            <a:off x="9547225" y="9826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 pitchFamily="-104" charset="0"/>
            </a:endParaRPr>
          </a:p>
        </p:txBody>
      </p:sp>
      <p:sp>
        <p:nvSpPr>
          <p:cNvPr id="70665" name="AutoShape 10"/>
          <p:cNvSpPr>
            <a:spLocks noChangeArrowheads="1"/>
          </p:cNvSpPr>
          <p:nvPr/>
        </p:nvSpPr>
        <p:spPr bwMode="auto">
          <a:xfrm>
            <a:off x="3730625" y="1439863"/>
            <a:ext cx="1816100" cy="1947862"/>
          </a:xfrm>
          <a:prstGeom prst="downArrow">
            <a:avLst>
              <a:gd name="adj1" fmla="val 50000"/>
              <a:gd name="adj2" fmla="val 31705"/>
            </a:avLst>
          </a:prstGeom>
          <a:solidFill>
            <a:srgbClr val="E313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itchFamily="-104" charset="0"/>
            </a:endParaRPr>
          </a:p>
        </p:txBody>
      </p:sp>
      <p:sp>
        <p:nvSpPr>
          <p:cNvPr id="70666" name="Text Box 11"/>
          <p:cNvSpPr txBox="1">
            <a:spLocks noChangeArrowheads="1"/>
          </p:cNvSpPr>
          <p:nvPr/>
        </p:nvSpPr>
        <p:spPr bwMode="auto">
          <a:xfrm>
            <a:off x="517525" y="3846513"/>
            <a:ext cx="8397875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Calibri" pitchFamily="-104" charset="0"/>
              </a:rPr>
              <a:t>WHO IS THE ENEMY TO FIGHT IN AD? Plaques or early A</a:t>
            </a:r>
            <a:r>
              <a:rPr lang="en-US" sz="2200" b="1">
                <a:latin typeface="Symbol" pitchFamily="-104" charset="2"/>
              </a:rPr>
              <a:t>b</a:t>
            </a:r>
            <a:r>
              <a:rPr lang="en-US" sz="2200" b="1">
                <a:latin typeface="Calibri" pitchFamily="-104" charset="0"/>
              </a:rPr>
              <a:t> formation and deposition?</a:t>
            </a:r>
          </a:p>
          <a:p>
            <a:endParaRPr lang="en-US" sz="2200" b="1">
              <a:latin typeface="Calibri" pitchFamily="-104" charset="0"/>
            </a:endParaRPr>
          </a:p>
          <a:p>
            <a:r>
              <a:rPr lang="en-US" sz="2200" b="1">
                <a:latin typeface="Calibri" pitchFamily="-104" charset="0"/>
              </a:rPr>
              <a:t>This is a crucial point in the treatment of 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24972" y="212725"/>
            <a:ext cx="868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alibri" pitchFamily="-104" charset="0"/>
              </a:rPr>
              <a:t>Evidences that </a:t>
            </a:r>
            <a:r>
              <a:rPr lang="en-US" sz="2800" b="1" dirty="0" err="1">
                <a:solidFill>
                  <a:srgbClr val="FF0000"/>
                </a:solidFill>
                <a:latin typeface="Calibri" pitchFamily="-104" charset="0"/>
              </a:rPr>
              <a:t>A</a:t>
            </a:r>
            <a:r>
              <a:rPr lang="en-US" sz="2800" b="1" dirty="0" err="1">
                <a:solidFill>
                  <a:srgbClr val="FF0000"/>
                </a:solidFill>
                <a:latin typeface="Symbol" pitchFamily="-104" charset="2"/>
              </a:rPr>
              <a:t>b</a:t>
            </a:r>
            <a:r>
              <a:rPr lang="en-US" sz="2800" b="1" dirty="0">
                <a:solidFill>
                  <a:srgbClr val="FF0000"/>
                </a:solidFill>
                <a:latin typeface="Calibri" pitchFamily="-10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 pitchFamily="-104" charset="0"/>
              </a:rPr>
              <a:t>oligomers</a:t>
            </a:r>
            <a:r>
              <a:rPr lang="en-US" sz="2800" b="1" dirty="0">
                <a:solidFill>
                  <a:srgbClr val="FF0000"/>
                </a:solidFill>
                <a:latin typeface="Calibri" pitchFamily="-104" charset="0"/>
              </a:rPr>
              <a:t>-induced toxicity is an early event preceding plaque formation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6200" y="1279525"/>
            <a:ext cx="900747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alibri" pitchFamily="-104" charset="0"/>
              </a:rPr>
              <a:t>-In humans,  levels of cortical soluble </a:t>
            </a:r>
            <a:r>
              <a:rPr lang="en-US" sz="2200" dirty="0" err="1">
                <a:latin typeface="Calibri" pitchFamily="-104" charset="0"/>
              </a:rPr>
              <a:t>A</a:t>
            </a:r>
            <a:r>
              <a:rPr lang="en-US" dirty="0" err="1">
                <a:latin typeface="Symbol" pitchFamily="-104" charset="2"/>
              </a:rPr>
              <a:t>b</a:t>
            </a:r>
            <a:r>
              <a:rPr lang="en-US" sz="2200" dirty="0">
                <a:latin typeface="Calibri" pitchFamily="-104" charset="0"/>
              </a:rPr>
              <a:t> correlate with cognitive decline</a:t>
            </a:r>
          </a:p>
          <a:p>
            <a:endParaRPr lang="en-US" sz="2200" dirty="0">
              <a:latin typeface="Calibri" pitchFamily="-104" charset="0"/>
            </a:endParaRPr>
          </a:p>
          <a:p>
            <a:r>
              <a:rPr lang="en-US" sz="2200" dirty="0">
                <a:latin typeface="Calibri" pitchFamily="-104" charset="0"/>
              </a:rPr>
              <a:t>-In AD cerebral cortex, </a:t>
            </a:r>
            <a:r>
              <a:rPr lang="en-US" sz="2200" dirty="0" err="1">
                <a:latin typeface="Calibri" pitchFamily="-104" charset="0"/>
              </a:rPr>
              <a:t>monomeric</a:t>
            </a:r>
            <a:r>
              <a:rPr lang="en-US" sz="2200" dirty="0">
                <a:latin typeface="Calibri" pitchFamily="-104" charset="0"/>
              </a:rPr>
              <a:t> an stable </a:t>
            </a:r>
            <a:r>
              <a:rPr lang="en-US" sz="2200" dirty="0" err="1">
                <a:latin typeface="Calibri" pitchFamily="-104" charset="0"/>
              </a:rPr>
              <a:t>A</a:t>
            </a:r>
            <a:r>
              <a:rPr lang="en-US" dirty="0" err="1">
                <a:latin typeface="Symbol" pitchFamily="-104" charset="2"/>
              </a:rPr>
              <a:t>b</a:t>
            </a:r>
            <a:r>
              <a:rPr lang="en-US" sz="2200" dirty="0">
                <a:latin typeface="Calibri" pitchFamily="-104" charset="0"/>
              </a:rPr>
              <a:t> </a:t>
            </a:r>
            <a:r>
              <a:rPr lang="en-US" sz="2200" dirty="0" err="1">
                <a:latin typeface="Calibri" pitchFamily="-104" charset="0"/>
              </a:rPr>
              <a:t>oligomers</a:t>
            </a:r>
            <a:r>
              <a:rPr lang="en-US" sz="2200" dirty="0">
                <a:latin typeface="Calibri" pitchFamily="-104" charset="0"/>
              </a:rPr>
              <a:t> (up to ~12kDa in SDS-PAGE).</a:t>
            </a:r>
          </a:p>
          <a:p>
            <a:endParaRPr lang="en-US" sz="2200" dirty="0">
              <a:latin typeface="Calibri" pitchFamily="-104" charset="0"/>
            </a:endParaRPr>
          </a:p>
          <a:p>
            <a:r>
              <a:rPr lang="en-US" sz="2200" dirty="0">
                <a:latin typeface="Calibri" pitchFamily="-104" charset="0"/>
              </a:rPr>
              <a:t>-Similar </a:t>
            </a:r>
            <a:r>
              <a:rPr lang="en-US" sz="2200" u="sng" dirty="0" err="1">
                <a:latin typeface="Calibri" pitchFamily="-104" charset="0"/>
              </a:rPr>
              <a:t>oligomers</a:t>
            </a:r>
            <a:r>
              <a:rPr lang="en-US" sz="2200" dirty="0">
                <a:latin typeface="Calibri" pitchFamily="-104" charset="0"/>
              </a:rPr>
              <a:t> have been detected in the hippocampus and cortex of humans </a:t>
            </a:r>
            <a:r>
              <a:rPr lang="en-US" sz="2200" u="sng" dirty="0">
                <a:latin typeface="Calibri" pitchFamily="-104" charset="0"/>
              </a:rPr>
              <a:t>in absence of </a:t>
            </a:r>
            <a:r>
              <a:rPr lang="en-US" sz="2200" u="sng" dirty="0" err="1">
                <a:latin typeface="Calibri" pitchFamily="-104" charset="0"/>
              </a:rPr>
              <a:t>amyloid</a:t>
            </a:r>
            <a:r>
              <a:rPr lang="en-US" sz="2200" u="sng" dirty="0">
                <a:latin typeface="Calibri" pitchFamily="-104" charset="0"/>
              </a:rPr>
              <a:t> plaques</a:t>
            </a:r>
            <a:r>
              <a:rPr lang="en-US" sz="2200" dirty="0">
                <a:latin typeface="Calibri" pitchFamily="-104" charset="0"/>
              </a:rPr>
              <a:t>, and in many cases </a:t>
            </a:r>
            <a:r>
              <a:rPr lang="en-US" sz="2200" u="sng" dirty="0">
                <a:latin typeface="Calibri" pitchFamily="-104" charset="0"/>
              </a:rPr>
              <a:t>in absence of NFT (is </a:t>
            </a:r>
            <a:r>
              <a:rPr lang="en-US" sz="2200" u="sng" dirty="0" err="1">
                <a:latin typeface="Calibri" pitchFamily="-104" charset="0"/>
              </a:rPr>
              <a:t>A</a:t>
            </a:r>
            <a:r>
              <a:rPr lang="en-US" u="sng" dirty="0" err="1">
                <a:latin typeface="Symbol" pitchFamily="-104" charset="2"/>
              </a:rPr>
              <a:t>b</a:t>
            </a:r>
            <a:r>
              <a:rPr lang="en-US" sz="2200" u="sng" dirty="0">
                <a:latin typeface="Calibri" pitchFamily="-104" charset="0"/>
              </a:rPr>
              <a:t> pathology preceding tau pathology?).</a:t>
            </a:r>
          </a:p>
          <a:p>
            <a:endParaRPr lang="en-US" sz="2200" dirty="0">
              <a:latin typeface="Calibri" pitchFamily="-104" charset="0"/>
            </a:endParaRPr>
          </a:p>
          <a:p>
            <a:r>
              <a:rPr lang="en-US" sz="2200" dirty="0">
                <a:latin typeface="Calibri" pitchFamily="-104" charset="0"/>
              </a:rPr>
              <a:t>-</a:t>
            </a:r>
            <a:r>
              <a:rPr lang="en-US" sz="2200" u="sng" dirty="0">
                <a:latin typeface="Calibri" pitchFamily="-104" charset="0"/>
              </a:rPr>
              <a:t>Transgenic animal models </a:t>
            </a:r>
            <a:r>
              <a:rPr lang="en-US" sz="2200" u="sng" dirty="0" err="1">
                <a:latin typeface="Calibri" pitchFamily="-104" charset="0"/>
              </a:rPr>
              <a:t>overexpressing</a:t>
            </a:r>
            <a:r>
              <a:rPr lang="en-US" sz="2200" u="sng" dirty="0">
                <a:latin typeface="Calibri" pitchFamily="-104" charset="0"/>
              </a:rPr>
              <a:t> double mutant forms of APP (Swedish and a modified London mutation, Val717Phe) develop cognitive and </a:t>
            </a:r>
            <a:r>
              <a:rPr lang="en-US" sz="2200" u="sng" dirty="0" err="1">
                <a:latin typeface="Calibri" pitchFamily="-104" charset="0"/>
              </a:rPr>
              <a:t>behevioral</a:t>
            </a:r>
            <a:r>
              <a:rPr lang="en-US" sz="2200" u="sng" dirty="0">
                <a:latin typeface="Calibri" pitchFamily="-104" charset="0"/>
              </a:rPr>
              <a:t> deficit months before the deposition of </a:t>
            </a:r>
            <a:r>
              <a:rPr lang="en-US" u="sng" dirty="0" err="1">
                <a:latin typeface="Symbol" pitchFamily="-104" charset="2"/>
              </a:rPr>
              <a:t>b</a:t>
            </a:r>
            <a:r>
              <a:rPr lang="en-US" sz="2200" u="sng" dirty="0" err="1">
                <a:latin typeface="Calibri" pitchFamily="-104" charset="0"/>
              </a:rPr>
              <a:t>-amyloid</a:t>
            </a:r>
            <a:r>
              <a:rPr lang="en-US" sz="2200" u="sng" dirty="0">
                <a:latin typeface="Calibri" pitchFamily="-104" charset="0"/>
              </a:rPr>
              <a:t> plaques.</a:t>
            </a:r>
          </a:p>
          <a:p>
            <a:endParaRPr lang="en-US" sz="2200" dirty="0">
              <a:latin typeface="Calibri" pitchFamily="-104" charset="0"/>
            </a:endParaRPr>
          </a:p>
          <a:p>
            <a:r>
              <a:rPr lang="en-US" sz="2200" dirty="0">
                <a:latin typeface="Calibri" pitchFamily="-104" charset="0"/>
              </a:rPr>
              <a:t>-In neuronal cultures, cell derived soluble </a:t>
            </a:r>
            <a:r>
              <a:rPr lang="en-US" sz="2200" dirty="0" err="1">
                <a:latin typeface="Calibri" pitchFamily="-104" charset="0"/>
              </a:rPr>
              <a:t>A</a:t>
            </a:r>
            <a:r>
              <a:rPr lang="en-US" dirty="0" err="1">
                <a:latin typeface="Symbol" pitchFamily="-104" charset="2"/>
              </a:rPr>
              <a:t>b</a:t>
            </a:r>
            <a:r>
              <a:rPr lang="en-US" sz="2200" dirty="0">
                <a:latin typeface="Calibri" pitchFamily="-104" charset="0"/>
              </a:rPr>
              <a:t> </a:t>
            </a:r>
            <a:r>
              <a:rPr lang="en-US" sz="2200" dirty="0" err="1">
                <a:latin typeface="Calibri" pitchFamily="-104" charset="0"/>
              </a:rPr>
              <a:t>oligomers</a:t>
            </a:r>
            <a:r>
              <a:rPr lang="en-US" sz="2200" dirty="0">
                <a:latin typeface="Calibri" pitchFamily="-104" charset="0"/>
              </a:rPr>
              <a:t> impair synaptic plasticity.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36" y="939202"/>
            <a:ext cx="4816237" cy="4403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98" y="5329535"/>
            <a:ext cx="8402004" cy="1219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21769" y="5848431"/>
            <a:ext cx="1636533" cy="175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1077" y="6010767"/>
            <a:ext cx="4147225" cy="5247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40" y="6580799"/>
            <a:ext cx="8360932" cy="2394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959" y="96318"/>
            <a:ext cx="890500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err="1" smtClean="0">
                <a:solidFill>
                  <a:srgbClr val="FF0000"/>
                </a:solidFill>
              </a:rPr>
              <a:t>A</a:t>
            </a:r>
            <a:r>
              <a:rPr lang="en-US" sz="2600" b="1" dirty="0" err="1" smtClean="0">
                <a:solidFill>
                  <a:srgbClr val="FF0000"/>
                </a:solidFill>
                <a:latin typeface="Symbol" charset="2"/>
                <a:cs typeface="Symbol" charset="2"/>
              </a:rPr>
              <a:t>b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Oligomers</a:t>
            </a:r>
            <a:r>
              <a:rPr lang="en-US" sz="2600" b="1" dirty="0" smtClean="0">
                <a:solidFill>
                  <a:srgbClr val="FF0000"/>
                </a:solidFill>
              </a:rPr>
              <a:t> block LTP </a:t>
            </a:r>
            <a:r>
              <a:rPr lang="en-US" sz="2600" b="1" i="1" dirty="0" smtClean="0">
                <a:solidFill>
                  <a:srgbClr val="FF0000"/>
                </a:solidFill>
              </a:rPr>
              <a:t>in vivo</a:t>
            </a:r>
          </a:p>
          <a:p>
            <a:pPr algn="ctr"/>
            <a:r>
              <a:rPr lang="en-US" sz="2300" b="1" dirty="0" smtClean="0">
                <a:solidFill>
                  <a:srgbClr val="FF0000"/>
                </a:solidFill>
              </a:rPr>
              <a:t>This effect can be reverted in presence of specific </a:t>
            </a:r>
            <a:r>
              <a:rPr lang="en-US" sz="2300" b="1" dirty="0" err="1" smtClean="0">
                <a:solidFill>
                  <a:srgbClr val="FF0000"/>
                </a:solidFill>
              </a:rPr>
              <a:t>A</a:t>
            </a:r>
            <a:r>
              <a:rPr lang="en-US" sz="2300" b="1" dirty="0" err="1" smtClean="0">
                <a:solidFill>
                  <a:srgbClr val="FF0000"/>
                </a:solidFill>
                <a:latin typeface="Symbol" charset="2"/>
                <a:cs typeface="Symbol" charset="2"/>
              </a:rPr>
              <a:t>b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b="1" dirty="0" err="1" smtClean="0">
                <a:solidFill>
                  <a:srgbClr val="FF0000"/>
                </a:solidFill>
              </a:rPr>
              <a:t>oligomer</a:t>
            </a:r>
            <a:r>
              <a:rPr lang="en-US" sz="2300" b="1" dirty="0" smtClean="0">
                <a:solidFill>
                  <a:srgbClr val="FF0000"/>
                </a:solidFill>
              </a:rPr>
              <a:t> antibody</a:t>
            </a:r>
            <a:endParaRPr lang="en-US" sz="2300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6599772" y="4263421"/>
            <a:ext cx="801558" cy="57314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3654" y="3566633"/>
            <a:ext cx="1776118" cy="15401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20" y="2132895"/>
            <a:ext cx="3450140" cy="2608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26" y="1764595"/>
            <a:ext cx="3022237" cy="3512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25" y="4847795"/>
            <a:ext cx="3556734" cy="633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40" y="6472719"/>
            <a:ext cx="8360932" cy="239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130" y="423378"/>
            <a:ext cx="7419419" cy="95410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IDE degrades monomers, but NOT </a:t>
            </a:r>
            <a:r>
              <a:rPr lang="en-US" sz="2800" b="1" dirty="0" err="1" smtClean="0">
                <a:solidFill>
                  <a:srgbClr val="FF0000"/>
                </a:solidFill>
              </a:rPr>
              <a:t>oligomers</a:t>
            </a:r>
            <a:r>
              <a:rPr lang="en-US" sz="2800" b="1" dirty="0" smtClean="0">
                <a:solidFill>
                  <a:srgbClr val="FF0000"/>
                </a:solidFill>
              </a:rPr>
              <a:t> and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DOES NOT rescue LTP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1460500"/>
            <a:ext cx="68199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4037013"/>
            <a:ext cx="67564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9750" y="6373813"/>
            <a:ext cx="21844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533400" y="304800"/>
            <a:ext cx="8132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APP processing and formation of aggregates of beta-amyloid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319088"/>
            <a:ext cx="7483475" cy="6081712"/>
            <a:chOff x="528" y="201"/>
            <a:chExt cx="4714" cy="3831"/>
          </a:xfrm>
        </p:grpSpPr>
        <p:sp>
          <p:nvSpPr>
            <p:cNvPr id="25603" name="Text Box 3"/>
            <p:cNvSpPr txBox="1">
              <a:spLocks noChangeArrowheads="1"/>
            </p:cNvSpPr>
            <p:nvPr/>
          </p:nvSpPr>
          <p:spPr bwMode="auto">
            <a:xfrm>
              <a:off x="587" y="2707"/>
              <a:ext cx="6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s</a:t>
              </a:r>
              <a:r>
                <a:rPr lang="en-US" b="1">
                  <a:solidFill>
                    <a:srgbClr val="000000"/>
                  </a:solidFill>
                  <a:latin typeface="Symbol" charset="2"/>
                </a:rPr>
                <a:t>b</a:t>
              </a:r>
              <a:r>
                <a:rPr lang="en-US" b="1">
                  <a:solidFill>
                    <a:srgbClr val="000000"/>
                  </a:solidFill>
                </a:rPr>
                <a:t>APP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505" y="2225"/>
              <a:ext cx="3737" cy="1807"/>
              <a:chOff x="3180" y="1724"/>
              <a:chExt cx="1670" cy="952"/>
            </a:xfrm>
          </p:grpSpPr>
          <p:sp>
            <p:nvSpPr>
              <p:cNvPr id="25623" name="Rectangle 5"/>
              <p:cNvSpPr>
                <a:spLocks noChangeArrowheads="1"/>
              </p:cNvSpPr>
              <p:nvPr/>
            </p:nvSpPr>
            <p:spPr bwMode="auto">
              <a:xfrm>
                <a:off x="4122" y="1955"/>
                <a:ext cx="264" cy="144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25624" name="Rectangle 6"/>
              <p:cNvSpPr>
                <a:spLocks noChangeArrowheads="1"/>
              </p:cNvSpPr>
              <p:nvPr/>
            </p:nvSpPr>
            <p:spPr bwMode="auto">
              <a:xfrm>
                <a:off x="4386" y="1955"/>
                <a:ext cx="264" cy="144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5" name="Rectangle 7"/>
              <p:cNvSpPr>
                <a:spLocks noChangeArrowheads="1"/>
              </p:cNvSpPr>
              <p:nvPr/>
            </p:nvSpPr>
            <p:spPr bwMode="auto">
              <a:xfrm>
                <a:off x="3180" y="1955"/>
                <a:ext cx="846" cy="144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6" name="Text Box 8"/>
              <p:cNvSpPr txBox="1">
                <a:spLocks noChangeArrowheads="1"/>
              </p:cNvSpPr>
              <p:nvPr/>
            </p:nvSpPr>
            <p:spPr bwMode="auto">
              <a:xfrm>
                <a:off x="4362" y="2524"/>
                <a:ext cx="16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u="sng">
                    <a:solidFill>
                      <a:srgbClr val="000000"/>
                    </a:solidFill>
                  </a:rPr>
                  <a:t>A</a:t>
                </a:r>
                <a:r>
                  <a:rPr lang="en-US" b="1">
                    <a:solidFill>
                      <a:srgbClr val="000000"/>
                    </a:solidFill>
                    <a:latin typeface="Symbol" charset="2"/>
                  </a:rPr>
                  <a:t>b</a:t>
                </a:r>
              </a:p>
            </p:txBody>
          </p:sp>
          <p:sp>
            <p:nvSpPr>
              <p:cNvPr id="25627" name="Text Box 9"/>
              <p:cNvSpPr txBox="1">
                <a:spLocks noChangeArrowheads="1"/>
              </p:cNvSpPr>
              <p:nvPr/>
            </p:nvSpPr>
            <p:spPr bwMode="auto">
              <a:xfrm>
                <a:off x="4119" y="1724"/>
                <a:ext cx="369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  <a:latin typeface="Symbol" charset="2"/>
                  </a:rPr>
                  <a:t>b-</a:t>
                </a:r>
                <a:r>
                  <a:rPr lang="en-US" sz="1800" b="1">
                    <a:solidFill>
                      <a:srgbClr val="000000"/>
                    </a:solidFill>
                  </a:rPr>
                  <a:t>secretase</a:t>
                </a:r>
              </a:p>
            </p:txBody>
          </p:sp>
          <p:sp>
            <p:nvSpPr>
              <p:cNvPr id="25628" name="Text Box 10"/>
              <p:cNvSpPr txBox="1">
                <a:spLocks noChangeArrowheads="1"/>
              </p:cNvSpPr>
              <p:nvPr/>
            </p:nvSpPr>
            <p:spPr bwMode="auto">
              <a:xfrm>
                <a:off x="4391" y="2234"/>
                <a:ext cx="36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  <a:latin typeface="Symbol" charset="2"/>
                  </a:rPr>
                  <a:t>g-</a:t>
                </a:r>
                <a:r>
                  <a:rPr lang="en-US" sz="1800" b="1">
                    <a:solidFill>
                      <a:srgbClr val="000000"/>
                    </a:solidFill>
                  </a:rPr>
                  <a:t>secretase</a:t>
                </a:r>
              </a:p>
            </p:txBody>
          </p:sp>
          <p:sp>
            <p:nvSpPr>
              <p:cNvPr id="25629" name="Text Box 11"/>
              <p:cNvSpPr txBox="1">
                <a:spLocks noChangeArrowheads="1"/>
              </p:cNvSpPr>
              <p:nvPr/>
            </p:nvSpPr>
            <p:spPr bwMode="auto">
              <a:xfrm>
                <a:off x="4636" y="1950"/>
                <a:ext cx="20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>
                    <a:solidFill>
                      <a:srgbClr val="000000"/>
                    </a:solidFill>
                  </a:rPr>
                  <a:t>C99</a:t>
                </a:r>
              </a:p>
            </p:txBody>
          </p:sp>
          <p:sp>
            <p:nvSpPr>
              <p:cNvPr id="25630" name="Text Box 12"/>
              <p:cNvSpPr txBox="1">
                <a:spLocks noChangeArrowheads="1"/>
              </p:cNvSpPr>
              <p:nvPr/>
            </p:nvSpPr>
            <p:spPr bwMode="auto">
              <a:xfrm>
                <a:off x="4784" y="1983"/>
                <a:ext cx="66" cy="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25631" name="Line 13"/>
              <p:cNvSpPr>
                <a:spLocks noChangeShapeType="1"/>
              </p:cNvSpPr>
              <p:nvPr/>
            </p:nvSpPr>
            <p:spPr bwMode="auto">
              <a:xfrm>
                <a:off x="4388" y="2195"/>
                <a:ext cx="0" cy="2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2" name="Rectangle 14"/>
              <p:cNvSpPr>
                <a:spLocks noChangeArrowheads="1"/>
              </p:cNvSpPr>
              <p:nvPr/>
            </p:nvSpPr>
            <p:spPr bwMode="auto">
              <a:xfrm>
                <a:off x="4122" y="2532"/>
                <a:ext cx="264" cy="144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sp>
          <p:nvSpPr>
            <p:cNvPr id="25605" name="Text Box 15"/>
            <p:cNvSpPr txBox="1">
              <a:spLocks noChangeArrowheads="1"/>
            </p:cNvSpPr>
            <p:nvPr/>
          </p:nvSpPr>
          <p:spPr bwMode="auto">
            <a:xfrm>
              <a:off x="1402" y="2019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b="1">
                <a:solidFill>
                  <a:srgbClr val="000000"/>
                </a:solidFill>
              </a:endParaRP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778" y="1390"/>
              <a:ext cx="3696" cy="685"/>
              <a:chOff x="1944" y="1248"/>
              <a:chExt cx="1890" cy="528"/>
            </a:xfrm>
          </p:grpSpPr>
          <p:sp>
            <p:nvSpPr>
              <p:cNvPr id="25618" name="Rectangle 17"/>
              <p:cNvSpPr>
                <a:spLocks noChangeArrowheads="1"/>
              </p:cNvSpPr>
              <p:nvPr/>
            </p:nvSpPr>
            <p:spPr bwMode="auto">
              <a:xfrm>
                <a:off x="1944" y="1479"/>
                <a:ext cx="1134" cy="192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9" name="Rectangle 18"/>
              <p:cNvSpPr>
                <a:spLocks noChangeArrowheads="1"/>
              </p:cNvSpPr>
              <p:nvPr/>
            </p:nvSpPr>
            <p:spPr bwMode="auto">
              <a:xfrm>
                <a:off x="3078" y="1479"/>
                <a:ext cx="378" cy="19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25620" name="Rectangle 19"/>
              <p:cNvSpPr>
                <a:spLocks noChangeArrowheads="1"/>
              </p:cNvSpPr>
              <p:nvPr/>
            </p:nvSpPr>
            <p:spPr bwMode="auto">
              <a:xfrm>
                <a:off x="3456" y="1479"/>
                <a:ext cx="378" cy="192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1" name="Line 20"/>
              <p:cNvSpPr>
                <a:spLocks noChangeShapeType="1"/>
              </p:cNvSpPr>
              <p:nvPr/>
            </p:nvSpPr>
            <p:spPr bwMode="auto">
              <a:xfrm>
                <a:off x="3276" y="1248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2" name="Line 21"/>
              <p:cNvSpPr>
                <a:spLocks noChangeShapeType="1"/>
              </p:cNvSpPr>
              <p:nvPr/>
            </p:nvSpPr>
            <p:spPr bwMode="auto">
              <a:xfrm>
                <a:off x="3612" y="1248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607" name="Text Box 22"/>
            <p:cNvSpPr txBox="1">
              <a:spLocks noChangeArrowheads="1"/>
            </p:cNvSpPr>
            <p:nvPr/>
          </p:nvSpPr>
          <p:spPr bwMode="auto">
            <a:xfrm>
              <a:off x="3514" y="1228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TMD</a:t>
              </a:r>
            </a:p>
          </p:txBody>
        </p:sp>
        <p:sp>
          <p:nvSpPr>
            <p:cNvPr id="25608" name="Text Box 23"/>
            <p:cNvSpPr txBox="1">
              <a:spLocks noChangeArrowheads="1"/>
            </p:cNvSpPr>
            <p:nvPr/>
          </p:nvSpPr>
          <p:spPr bwMode="auto">
            <a:xfrm>
              <a:off x="528" y="1153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APP</a:t>
              </a:r>
            </a:p>
          </p:txBody>
        </p:sp>
        <p:sp>
          <p:nvSpPr>
            <p:cNvPr id="25609" name="Line 24"/>
            <p:cNvSpPr>
              <a:spLocks noChangeShapeType="1"/>
            </p:cNvSpPr>
            <p:nvPr/>
          </p:nvSpPr>
          <p:spPr bwMode="auto">
            <a:xfrm>
              <a:off x="2698" y="1115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0" name="Line 25"/>
            <p:cNvSpPr>
              <a:spLocks noChangeShapeType="1"/>
            </p:cNvSpPr>
            <p:nvPr/>
          </p:nvSpPr>
          <p:spPr bwMode="auto">
            <a:xfrm flipV="1">
              <a:off x="3754" y="1067"/>
              <a:ext cx="43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1" name="Text Box 26"/>
            <p:cNvSpPr txBox="1">
              <a:spLocks noChangeArrowheads="1"/>
            </p:cNvSpPr>
            <p:nvPr/>
          </p:nvSpPr>
          <p:spPr bwMode="auto">
            <a:xfrm>
              <a:off x="2266" y="866"/>
              <a:ext cx="8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Symbol" charset="2"/>
                </a:rPr>
                <a:t>b-</a:t>
              </a:r>
              <a:r>
                <a:rPr lang="en-US" sz="1800" b="1">
                  <a:solidFill>
                    <a:srgbClr val="000000"/>
                  </a:solidFill>
                </a:rPr>
                <a:t>secretase</a:t>
              </a:r>
            </a:p>
          </p:txBody>
        </p:sp>
        <p:sp>
          <p:nvSpPr>
            <p:cNvPr id="25612" name="Text Box 27"/>
            <p:cNvSpPr txBox="1">
              <a:spLocks noChangeArrowheads="1"/>
            </p:cNvSpPr>
            <p:nvPr/>
          </p:nvSpPr>
          <p:spPr bwMode="auto">
            <a:xfrm>
              <a:off x="3966" y="881"/>
              <a:ext cx="8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Symbol" charset="2"/>
                </a:rPr>
                <a:t>g-</a:t>
              </a:r>
              <a:r>
                <a:rPr lang="en-US" sz="1800" b="1">
                  <a:solidFill>
                    <a:srgbClr val="000000"/>
                  </a:solidFill>
                </a:rPr>
                <a:t>secretase</a:t>
              </a:r>
            </a:p>
          </p:txBody>
        </p:sp>
        <p:sp>
          <p:nvSpPr>
            <p:cNvPr id="25613" name="Text Box 28"/>
            <p:cNvSpPr txBox="1">
              <a:spLocks noChangeArrowheads="1"/>
            </p:cNvSpPr>
            <p:nvPr/>
          </p:nvSpPr>
          <p:spPr bwMode="auto">
            <a:xfrm>
              <a:off x="1296" y="201"/>
              <a:ext cx="33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Amyloidogenic processing of APP</a:t>
              </a:r>
            </a:p>
          </p:txBody>
        </p:sp>
        <p:sp>
          <p:nvSpPr>
            <p:cNvPr id="25614" name="Text Box 29"/>
            <p:cNvSpPr txBox="1">
              <a:spLocks noChangeArrowheads="1"/>
            </p:cNvSpPr>
            <p:nvPr/>
          </p:nvSpPr>
          <p:spPr bwMode="auto">
            <a:xfrm>
              <a:off x="672" y="2019"/>
              <a:ext cx="36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 b="1"/>
                <a:t>NH</a:t>
              </a:r>
              <a:r>
                <a:rPr lang="en-US" sz="1700" b="1" baseline="-25000"/>
                <a:t>2</a:t>
              </a:r>
              <a:endParaRPr lang="en-US" sz="1700" b="1"/>
            </a:p>
          </p:txBody>
        </p:sp>
        <p:sp>
          <p:nvSpPr>
            <p:cNvPr id="25615" name="Text Box 30"/>
            <p:cNvSpPr txBox="1">
              <a:spLocks noChangeArrowheads="1"/>
            </p:cNvSpPr>
            <p:nvPr/>
          </p:nvSpPr>
          <p:spPr bwMode="auto">
            <a:xfrm>
              <a:off x="4200" y="2038"/>
              <a:ext cx="5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 b="1"/>
                <a:t>COOH</a:t>
              </a:r>
            </a:p>
          </p:txBody>
        </p:sp>
        <p:sp>
          <p:nvSpPr>
            <p:cNvPr id="25616" name="Text Box 31"/>
            <p:cNvSpPr txBox="1">
              <a:spLocks noChangeArrowheads="1"/>
            </p:cNvSpPr>
            <p:nvPr/>
          </p:nvSpPr>
          <p:spPr bwMode="auto">
            <a:xfrm>
              <a:off x="4224" y="2940"/>
              <a:ext cx="5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 b="1"/>
                <a:t>COOH</a:t>
              </a:r>
            </a:p>
          </p:txBody>
        </p:sp>
        <p:sp>
          <p:nvSpPr>
            <p:cNvPr id="25617" name="Text Box 32"/>
            <p:cNvSpPr txBox="1">
              <a:spLocks noChangeArrowheads="1"/>
            </p:cNvSpPr>
            <p:nvPr/>
          </p:nvSpPr>
          <p:spPr bwMode="auto">
            <a:xfrm>
              <a:off x="1512" y="2988"/>
              <a:ext cx="36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 b="1"/>
                <a:t>NH</a:t>
              </a:r>
              <a:r>
                <a:rPr lang="en-US" sz="1700" b="1" baseline="-25000"/>
                <a:t>2</a:t>
              </a:r>
              <a:endParaRPr lang="en-US" sz="17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6"/>
          <p:cNvSpPr txBox="1">
            <a:spLocks noChangeArrowheads="1"/>
          </p:cNvSpPr>
          <p:nvPr/>
        </p:nvSpPr>
        <p:spPr bwMode="auto">
          <a:xfrm>
            <a:off x="2200275" y="334963"/>
            <a:ext cx="5519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Structure of the </a:t>
            </a:r>
            <a:r>
              <a:rPr lang="en-US" sz="2800" b="1">
                <a:solidFill>
                  <a:srgbClr val="FF0000"/>
                </a:solidFill>
                <a:latin typeface="Symbol" charset="2"/>
              </a:rPr>
              <a:t>b</a:t>
            </a:r>
            <a:r>
              <a:rPr lang="en-US" sz="2800" b="1">
                <a:solidFill>
                  <a:srgbClr val="FF0000"/>
                </a:solidFill>
              </a:rPr>
              <a:t>-Amyloid peptide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0" y="1981200"/>
            <a:ext cx="7239000" cy="4297363"/>
            <a:chOff x="768" y="1248"/>
            <a:chExt cx="4560" cy="2707"/>
          </a:xfrm>
        </p:grpSpPr>
        <p:pic>
          <p:nvPicPr>
            <p:cNvPr id="26628" name="Picture 1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8" y="1248"/>
              <a:ext cx="4560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29" name="Rectangle 19"/>
            <p:cNvSpPr>
              <a:spLocks noChangeArrowheads="1"/>
            </p:cNvSpPr>
            <p:nvPr/>
          </p:nvSpPr>
          <p:spPr bwMode="auto">
            <a:xfrm>
              <a:off x="2256" y="2160"/>
              <a:ext cx="67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0" name="Rectangle 20"/>
            <p:cNvSpPr>
              <a:spLocks noChangeArrowheads="1"/>
            </p:cNvSpPr>
            <p:nvPr/>
          </p:nvSpPr>
          <p:spPr bwMode="auto">
            <a:xfrm>
              <a:off x="2496" y="1950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1" name="Line 21"/>
            <p:cNvSpPr>
              <a:spLocks noChangeShapeType="1"/>
            </p:cNvSpPr>
            <p:nvPr/>
          </p:nvSpPr>
          <p:spPr bwMode="auto">
            <a:xfrm>
              <a:off x="3360" y="1680"/>
              <a:ext cx="0" cy="336"/>
            </a:xfrm>
            <a:prstGeom prst="line">
              <a:avLst/>
            </a:prstGeom>
            <a:noFill/>
            <a:ln w="28575">
              <a:solidFill>
                <a:srgbClr val="AD110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2" name="Line 22"/>
            <p:cNvSpPr>
              <a:spLocks noChangeShapeType="1"/>
            </p:cNvSpPr>
            <p:nvPr/>
          </p:nvSpPr>
          <p:spPr bwMode="auto">
            <a:xfrm>
              <a:off x="4224" y="1680"/>
              <a:ext cx="0" cy="336"/>
            </a:xfrm>
            <a:prstGeom prst="line">
              <a:avLst/>
            </a:prstGeom>
            <a:noFill/>
            <a:ln w="28575">
              <a:solidFill>
                <a:srgbClr val="AD110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3" name="Line 23"/>
            <p:cNvSpPr>
              <a:spLocks noChangeShapeType="1"/>
            </p:cNvSpPr>
            <p:nvPr/>
          </p:nvSpPr>
          <p:spPr bwMode="auto">
            <a:xfrm>
              <a:off x="3744" y="201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4" name="Text Box 24"/>
            <p:cNvSpPr txBox="1">
              <a:spLocks noChangeArrowheads="1"/>
            </p:cNvSpPr>
            <p:nvPr/>
          </p:nvSpPr>
          <p:spPr bwMode="auto">
            <a:xfrm>
              <a:off x="2688" y="2966"/>
              <a:ext cx="2362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25-35, the most critical region for the change of conformation from </a:t>
              </a:r>
              <a:r>
                <a:rPr lang="en-US">
                  <a:latin typeface="Symbol" charset="2"/>
                </a:rPr>
                <a:t>a</a:t>
              </a:r>
              <a:r>
                <a:rPr lang="en-US"/>
                <a:t>-helix to </a:t>
              </a:r>
              <a:r>
                <a:rPr lang="en-US">
                  <a:latin typeface="Symbol" charset="2"/>
                </a:rPr>
                <a:t>b</a:t>
              </a:r>
              <a:r>
                <a:rPr lang="en-US"/>
                <a:t>-sheet</a:t>
              </a:r>
            </a:p>
          </p:txBody>
        </p:sp>
        <p:sp>
          <p:nvSpPr>
            <p:cNvPr id="26635" name="Rectangle 25"/>
            <p:cNvSpPr>
              <a:spLocks noChangeArrowheads="1"/>
            </p:cNvSpPr>
            <p:nvPr/>
          </p:nvSpPr>
          <p:spPr bwMode="auto">
            <a:xfrm>
              <a:off x="2928" y="1938"/>
              <a:ext cx="67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352800" y="288925"/>
            <a:ext cx="2338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Genetic of AD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52400" y="1127125"/>
            <a:ext cx="87788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-Depending on the kind of mutation and on the gene that carries it, the onset of the disease occurs SIGNIFICANTLY EARLIER than in sporadic cases (&lt;before 65 years of age). </a:t>
            </a:r>
          </a:p>
          <a:p>
            <a:endParaRPr lang="en-US"/>
          </a:p>
          <a:p>
            <a:r>
              <a:rPr lang="en-US"/>
              <a:t>All the mutations are autosomal dominant, and involve </a:t>
            </a:r>
          </a:p>
          <a:p>
            <a:endParaRPr lang="en-US"/>
          </a:p>
          <a:p>
            <a:r>
              <a:rPr lang="en-US"/>
              <a:t>*APP protein </a:t>
            </a:r>
          </a:p>
          <a:p>
            <a:endParaRPr lang="en-US"/>
          </a:p>
          <a:p>
            <a:r>
              <a:rPr lang="en-US"/>
              <a:t>*Members of the </a:t>
            </a:r>
            <a:r>
              <a:rPr lang="en-US">
                <a:latin typeface="Symbol" charset="2"/>
              </a:rPr>
              <a:t>g</a:t>
            </a:r>
            <a:r>
              <a:rPr lang="en-US"/>
              <a:t>-secretase  complex, like Presenilin 1 (PS1) and Presenilin 2 (PS2)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124200" y="152400"/>
            <a:ext cx="299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Mutations on APP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885507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/>
              <a:t>Swedish mutation:</a:t>
            </a:r>
            <a:r>
              <a:rPr lang="en-US" sz="2000"/>
              <a:t> K670M/N671L, facilitates the amyloidogenic processing of APP by increasing the affinity for and the cleavage by </a:t>
            </a:r>
            <a:r>
              <a:rPr lang="en-US" sz="2000">
                <a:latin typeface="Symbol" charset="2"/>
              </a:rPr>
              <a:t>b</a:t>
            </a:r>
            <a:r>
              <a:rPr lang="en-US" sz="2000"/>
              <a:t>-secretase of ~100 times.</a:t>
            </a:r>
          </a:p>
          <a:p>
            <a:endParaRPr lang="en-US" sz="2000"/>
          </a:p>
          <a:p>
            <a:r>
              <a:rPr lang="en-US" sz="2000" b="1"/>
              <a:t>Dutch Mutation</a:t>
            </a:r>
            <a:r>
              <a:rPr lang="en-US" sz="2000"/>
              <a:t>: E693Q, induces cerebral amyloidosis.</a:t>
            </a:r>
          </a:p>
          <a:p>
            <a:endParaRPr lang="en-US" sz="2000"/>
          </a:p>
          <a:p>
            <a:r>
              <a:rPr lang="en-US" sz="2000" b="1"/>
              <a:t>Arctic Mutation</a:t>
            </a:r>
            <a:r>
              <a:rPr lang="en-US" sz="2000"/>
              <a:t>:E693G enhances </a:t>
            </a:r>
            <a:r>
              <a:rPr lang="en-US" sz="2000">
                <a:latin typeface="Symbol" charset="2"/>
              </a:rPr>
              <a:t>b</a:t>
            </a:r>
            <a:r>
              <a:rPr lang="en-US" sz="2000"/>
              <a:t>-Amyloid protofibril formation.</a:t>
            </a:r>
          </a:p>
          <a:p>
            <a:endParaRPr lang="en-US" sz="2000" b="1"/>
          </a:p>
          <a:p>
            <a:r>
              <a:rPr lang="en-US" sz="2000" b="1"/>
              <a:t>London Mutation: </a:t>
            </a:r>
            <a:r>
              <a:rPr lang="en-US" sz="2000"/>
              <a:t>V717I, Affects the cleavage of </a:t>
            </a:r>
            <a:r>
              <a:rPr lang="en-US" sz="2000">
                <a:latin typeface="Symbol" charset="2"/>
              </a:rPr>
              <a:t>g</a:t>
            </a:r>
            <a:r>
              <a:rPr lang="en-US" sz="2000"/>
              <a:t>-secretase.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3581400" y="3429000"/>
            <a:ext cx="1066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7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86200"/>
            <a:ext cx="7239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Rectangle 15"/>
          <p:cNvSpPr>
            <a:spLocks noChangeArrowheads="1"/>
          </p:cNvSpPr>
          <p:nvPr/>
        </p:nvSpPr>
        <p:spPr bwMode="auto">
          <a:xfrm>
            <a:off x="2971800" y="5334000"/>
            <a:ext cx="1066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Rectangle 16"/>
          <p:cNvSpPr>
            <a:spLocks noChangeArrowheads="1"/>
          </p:cNvSpPr>
          <p:nvPr/>
        </p:nvSpPr>
        <p:spPr bwMode="auto">
          <a:xfrm>
            <a:off x="3352800" y="5000625"/>
            <a:ext cx="304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Line 23"/>
          <p:cNvSpPr>
            <a:spLocks noChangeShapeType="1"/>
          </p:cNvSpPr>
          <p:nvPr/>
        </p:nvSpPr>
        <p:spPr bwMode="auto">
          <a:xfrm>
            <a:off x="1066800" y="4953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Text Box 24"/>
          <p:cNvSpPr txBox="1">
            <a:spLocks noChangeArrowheads="1"/>
          </p:cNvSpPr>
          <p:nvPr/>
        </p:nvSpPr>
        <p:spPr bwMode="auto">
          <a:xfrm>
            <a:off x="117475" y="5942013"/>
            <a:ext cx="1482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145FC4"/>
                </a:solidFill>
              </a:rPr>
              <a:t>K670M/N671L</a:t>
            </a:r>
          </a:p>
        </p:txBody>
      </p:sp>
      <p:sp>
        <p:nvSpPr>
          <p:cNvPr id="28682" name="Text Box 25"/>
          <p:cNvSpPr txBox="1">
            <a:spLocks noChangeArrowheads="1"/>
          </p:cNvSpPr>
          <p:nvPr/>
        </p:nvSpPr>
        <p:spPr bwMode="auto">
          <a:xfrm>
            <a:off x="136525" y="6300788"/>
            <a:ext cx="195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145FC4"/>
                </a:solidFill>
              </a:rPr>
              <a:t>Swedish Mutation</a:t>
            </a:r>
          </a:p>
        </p:txBody>
      </p:sp>
      <p:sp>
        <p:nvSpPr>
          <p:cNvPr id="28683" name="Line 26"/>
          <p:cNvSpPr>
            <a:spLocks noChangeShapeType="1"/>
          </p:cNvSpPr>
          <p:nvPr/>
        </p:nvSpPr>
        <p:spPr bwMode="auto">
          <a:xfrm>
            <a:off x="7578725" y="5105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Text Box 27"/>
          <p:cNvSpPr txBox="1">
            <a:spLocks noChangeArrowheads="1"/>
          </p:cNvSpPr>
          <p:nvPr/>
        </p:nvSpPr>
        <p:spPr bwMode="auto">
          <a:xfrm>
            <a:off x="7150100" y="6072188"/>
            <a:ext cx="191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145FC4"/>
                </a:solidFill>
              </a:rPr>
              <a:t>V717I</a:t>
            </a:r>
          </a:p>
          <a:p>
            <a:r>
              <a:rPr lang="en-US" sz="1800" b="1">
                <a:solidFill>
                  <a:srgbClr val="145FC4"/>
                </a:solidFill>
              </a:rPr>
              <a:t>London Mutation</a:t>
            </a:r>
          </a:p>
        </p:txBody>
      </p:sp>
      <p:sp>
        <p:nvSpPr>
          <p:cNvPr id="28685" name="Line 28"/>
          <p:cNvSpPr>
            <a:spLocks noChangeShapeType="1"/>
          </p:cNvSpPr>
          <p:nvPr/>
        </p:nvSpPr>
        <p:spPr bwMode="auto">
          <a:xfrm>
            <a:off x="4191000" y="5181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Text Box 29"/>
          <p:cNvSpPr txBox="1">
            <a:spLocks noChangeArrowheads="1"/>
          </p:cNvSpPr>
          <p:nvPr/>
        </p:nvSpPr>
        <p:spPr bwMode="auto">
          <a:xfrm>
            <a:off x="3657600" y="6096000"/>
            <a:ext cx="1765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145FC4"/>
                </a:solidFill>
              </a:rPr>
              <a:t>E693G</a:t>
            </a:r>
          </a:p>
          <a:p>
            <a:r>
              <a:rPr lang="en-US" sz="1800" b="1">
                <a:solidFill>
                  <a:srgbClr val="145FC4"/>
                </a:solidFill>
              </a:rPr>
              <a:t>Arctic Mutation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319088"/>
            <a:ext cx="7483475" cy="6081712"/>
            <a:chOff x="528" y="201"/>
            <a:chExt cx="4714" cy="3831"/>
          </a:xfrm>
        </p:grpSpPr>
        <p:sp>
          <p:nvSpPr>
            <p:cNvPr id="29704" name="Text Box 3"/>
            <p:cNvSpPr txBox="1">
              <a:spLocks noChangeArrowheads="1"/>
            </p:cNvSpPr>
            <p:nvPr/>
          </p:nvSpPr>
          <p:spPr bwMode="auto">
            <a:xfrm>
              <a:off x="587" y="2707"/>
              <a:ext cx="6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s</a:t>
              </a:r>
              <a:r>
                <a:rPr lang="en-US" b="1">
                  <a:solidFill>
                    <a:srgbClr val="000000"/>
                  </a:solidFill>
                  <a:latin typeface="Symbol" charset="2"/>
                </a:rPr>
                <a:t>b</a:t>
              </a:r>
              <a:r>
                <a:rPr lang="en-US" b="1">
                  <a:solidFill>
                    <a:srgbClr val="000000"/>
                  </a:solidFill>
                </a:rPr>
                <a:t>APP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505" y="2225"/>
              <a:ext cx="3737" cy="1807"/>
              <a:chOff x="3180" y="1724"/>
              <a:chExt cx="1670" cy="952"/>
            </a:xfrm>
          </p:grpSpPr>
          <p:sp>
            <p:nvSpPr>
              <p:cNvPr id="29724" name="Rectangle 5"/>
              <p:cNvSpPr>
                <a:spLocks noChangeArrowheads="1"/>
              </p:cNvSpPr>
              <p:nvPr/>
            </p:nvSpPr>
            <p:spPr bwMode="auto">
              <a:xfrm>
                <a:off x="4122" y="1955"/>
                <a:ext cx="264" cy="144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29725" name="Rectangle 6"/>
              <p:cNvSpPr>
                <a:spLocks noChangeArrowheads="1"/>
              </p:cNvSpPr>
              <p:nvPr/>
            </p:nvSpPr>
            <p:spPr bwMode="auto">
              <a:xfrm>
                <a:off x="4386" y="1955"/>
                <a:ext cx="264" cy="144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6" name="Rectangle 7"/>
              <p:cNvSpPr>
                <a:spLocks noChangeArrowheads="1"/>
              </p:cNvSpPr>
              <p:nvPr/>
            </p:nvSpPr>
            <p:spPr bwMode="auto">
              <a:xfrm>
                <a:off x="3180" y="1955"/>
                <a:ext cx="846" cy="144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7" name="Text Box 8"/>
              <p:cNvSpPr txBox="1">
                <a:spLocks noChangeArrowheads="1"/>
              </p:cNvSpPr>
              <p:nvPr/>
            </p:nvSpPr>
            <p:spPr bwMode="auto">
              <a:xfrm>
                <a:off x="4362" y="2524"/>
                <a:ext cx="16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u="sng">
                    <a:solidFill>
                      <a:srgbClr val="000000"/>
                    </a:solidFill>
                  </a:rPr>
                  <a:t>A</a:t>
                </a:r>
                <a:r>
                  <a:rPr lang="en-US" b="1">
                    <a:solidFill>
                      <a:srgbClr val="000000"/>
                    </a:solidFill>
                    <a:latin typeface="Symbol" charset="2"/>
                  </a:rPr>
                  <a:t>b</a:t>
                </a:r>
              </a:p>
            </p:txBody>
          </p:sp>
          <p:sp>
            <p:nvSpPr>
              <p:cNvPr id="29728" name="Text Box 9"/>
              <p:cNvSpPr txBox="1">
                <a:spLocks noChangeArrowheads="1"/>
              </p:cNvSpPr>
              <p:nvPr/>
            </p:nvSpPr>
            <p:spPr bwMode="auto">
              <a:xfrm>
                <a:off x="4119" y="1724"/>
                <a:ext cx="369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  <a:latin typeface="Symbol" charset="2"/>
                  </a:rPr>
                  <a:t>b-</a:t>
                </a:r>
                <a:r>
                  <a:rPr lang="en-US" sz="1800" b="1">
                    <a:solidFill>
                      <a:srgbClr val="000000"/>
                    </a:solidFill>
                  </a:rPr>
                  <a:t>secretase</a:t>
                </a:r>
              </a:p>
            </p:txBody>
          </p:sp>
          <p:sp>
            <p:nvSpPr>
              <p:cNvPr id="29729" name="Text Box 10"/>
              <p:cNvSpPr txBox="1">
                <a:spLocks noChangeArrowheads="1"/>
              </p:cNvSpPr>
              <p:nvPr/>
            </p:nvSpPr>
            <p:spPr bwMode="auto">
              <a:xfrm>
                <a:off x="4391" y="2234"/>
                <a:ext cx="36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  <a:latin typeface="Symbol" charset="2"/>
                  </a:rPr>
                  <a:t>g-</a:t>
                </a:r>
                <a:r>
                  <a:rPr lang="en-US" sz="1800" b="1">
                    <a:solidFill>
                      <a:srgbClr val="000000"/>
                    </a:solidFill>
                  </a:rPr>
                  <a:t>secretase</a:t>
                </a:r>
              </a:p>
            </p:txBody>
          </p:sp>
          <p:sp>
            <p:nvSpPr>
              <p:cNvPr id="29730" name="Text Box 11"/>
              <p:cNvSpPr txBox="1">
                <a:spLocks noChangeArrowheads="1"/>
              </p:cNvSpPr>
              <p:nvPr/>
            </p:nvSpPr>
            <p:spPr bwMode="auto">
              <a:xfrm>
                <a:off x="4636" y="1950"/>
                <a:ext cx="20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>
                    <a:solidFill>
                      <a:srgbClr val="000000"/>
                    </a:solidFill>
                  </a:rPr>
                  <a:t>C99</a:t>
                </a:r>
              </a:p>
            </p:txBody>
          </p:sp>
          <p:sp>
            <p:nvSpPr>
              <p:cNvPr id="29731" name="Text Box 12"/>
              <p:cNvSpPr txBox="1">
                <a:spLocks noChangeArrowheads="1"/>
              </p:cNvSpPr>
              <p:nvPr/>
            </p:nvSpPr>
            <p:spPr bwMode="auto">
              <a:xfrm>
                <a:off x="4784" y="1983"/>
                <a:ext cx="66" cy="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29732" name="Line 13"/>
              <p:cNvSpPr>
                <a:spLocks noChangeShapeType="1"/>
              </p:cNvSpPr>
              <p:nvPr/>
            </p:nvSpPr>
            <p:spPr bwMode="auto">
              <a:xfrm>
                <a:off x="4388" y="2195"/>
                <a:ext cx="0" cy="2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33" name="Rectangle 14"/>
              <p:cNvSpPr>
                <a:spLocks noChangeArrowheads="1"/>
              </p:cNvSpPr>
              <p:nvPr/>
            </p:nvSpPr>
            <p:spPr bwMode="auto">
              <a:xfrm>
                <a:off x="4122" y="2532"/>
                <a:ext cx="264" cy="144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sp>
          <p:nvSpPr>
            <p:cNvPr id="29706" name="Text Box 15"/>
            <p:cNvSpPr txBox="1">
              <a:spLocks noChangeArrowheads="1"/>
            </p:cNvSpPr>
            <p:nvPr/>
          </p:nvSpPr>
          <p:spPr bwMode="auto">
            <a:xfrm>
              <a:off x="1402" y="2019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b="1">
                <a:solidFill>
                  <a:srgbClr val="000000"/>
                </a:solidFill>
              </a:endParaRP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778" y="1390"/>
              <a:ext cx="3696" cy="685"/>
              <a:chOff x="1944" y="1248"/>
              <a:chExt cx="1890" cy="528"/>
            </a:xfrm>
          </p:grpSpPr>
          <p:sp>
            <p:nvSpPr>
              <p:cNvPr id="29719" name="Rectangle 17"/>
              <p:cNvSpPr>
                <a:spLocks noChangeArrowheads="1"/>
              </p:cNvSpPr>
              <p:nvPr/>
            </p:nvSpPr>
            <p:spPr bwMode="auto">
              <a:xfrm>
                <a:off x="1944" y="1479"/>
                <a:ext cx="1134" cy="192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0" name="Rectangle 18"/>
              <p:cNvSpPr>
                <a:spLocks noChangeArrowheads="1"/>
              </p:cNvSpPr>
              <p:nvPr/>
            </p:nvSpPr>
            <p:spPr bwMode="auto">
              <a:xfrm>
                <a:off x="3078" y="1479"/>
                <a:ext cx="378" cy="19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29721" name="Rectangle 19"/>
              <p:cNvSpPr>
                <a:spLocks noChangeArrowheads="1"/>
              </p:cNvSpPr>
              <p:nvPr/>
            </p:nvSpPr>
            <p:spPr bwMode="auto">
              <a:xfrm>
                <a:off x="3456" y="1479"/>
                <a:ext cx="378" cy="192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2" name="Line 20"/>
              <p:cNvSpPr>
                <a:spLocks noChangeShapeType="1"/>
              </p:cNvSpPr>
              <p:nvPr/>
            </p:nvSpPr>
            <p:spPr bwMode="auto">
              <a:xfrm>
                <a:off x="3276" y="1248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3" name="Line 21"/>
              <p:cNvSpPr>
                <a:spLocks noChangeShapeType="1"/>
              </p:cNvSpPr>
              <p:nvPr/>
            </p:nvSpPr>
            <p:spPr bwMode="auto">
              <a:xfrm>
                <a:off x="3612" y="1248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708" name="Text Box 22"/>
            <p:cNvSpPr txBox="1">
              <a:spLocks noChangeArrowheads="1"/>
            </p:cNvSpPr>
            <p:nvPr/>
          </p:nvSpPr>
          <p:spPr bwMode="auto">
            <a:xfrm>
              <a:off x="3514" y="1228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TMD</a:t>
              </a:r>
            </a:p>
          </p:txBody>
        </p:sp>
        <p:sp>
          <p:nvSpPr>
            <p:cNvPr id="29709" name="Text Box 23"/>
            <p:cNvSpPr txBox="1">
              <a:spLocks noChangeArrowheads="1"/>
            </p:cNvSpPr>
            <p:nvPr/>
          </p:nvSpPr>
          <p:spPr bwMode="auto">
            <a:xfrm>
              <a:off x="528" y="1153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APP</a:t>
              </a:r>
            </a:p>
          </p:txBody>
        </p:sp>
        <p:sp>
          <p:nvSpPr>
            <p:cNvPr id="29710" name="Line 24"/>
            <p:cNvSpPr>
              <a:spLocks noChangeShapeType="1"/>
            </p:cNvSpPr>
            <p:nvPr/>
          </p:nvSpPr>
          <p:spPr bwMode="auto">
            <a:xfrm>
              <a:off x="2698" y="1115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25"/>
            <p:cNvSpPr>
              <a:spLocks noChangeShapeType="1"/>
            </p:cNvSpPr>
            <p:nvPr/>
          </p:nvSpPr>
          <p:spPr bwMode="auto">
            <a:xfrm flipV="1">
              <a:off x="3754" y="1067"/>
              <a:ext cx="43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Text Box 26"/>
            <p:cNvSpPr txBox="1">
              <a:spLocks noChangeArrowheads="1"/>
            </p:cNvSpPr>
            <p:nvPr/>
          </p:nvSpPr>
          <p:spPr bwMode="auto">
            <a:xfrm>
              <a:off x="2266" y="866"/>
              <a:ext cx="11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Symbol" charset="2"/>
                </a:rPr>
                <a:t>!!!b-</a:t>
              </a:r>
              <a:r>
                <a:rPr lang="en-US" sz="1800" b="1">
                  <a:solidFill>
                    <a:srgbClr val="000000"/>
                  </a:solidFill>
                </a:rPr>
                <a:t>secretase!!!</a:t>
              </a:r>
            </a:p>
          </p:txBody>
        </p:sp>
        <p:sp>
          <p:nvSpPr>
            <p:cNvPr id="29713" name="Text Box 27"/>
            <p:cNvSpPr txBox="1">
              <a:spLocks noChangeArrowheads="1"/>
            </p:cNvSpPr>
            <p:nvPr/>
          </p:nvSpPr>
          <p:spPr bwMode="auto">
            <a:xfrm>
              <a:off x="3966" y="881"/>
              <a:ext cx="10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Symbol" charset="2"/>
                </a:rPr>
                <a:t>!!!g-</a:t>
              </a:r>
              <a:r>
                <a:rPr lang="en-US" sz="1800" b="1">
                  <a:solidFill>
                    <a:srgbClr val="000000"/>
                  </a:solidFill>
                </a:rPr>
                <a:t>secretase!!!</a:t>
              </a:r>
            </a:p>
          </p:txBody>
        </p:sp>
        <p:sp>
          <p:nvSpPr>
            <p:cNvPr id="29714" name="Text Box 28"/>
            <p:cNvSpPr txBox="1">
              <a:spLocks noChangeArrowheads="1"/>
            </p:cNvSpPr>
            <p:nvPr/>
          </p:nvSpPr>
          <p:spPr bwMode="auto">
            <a:xfrm>
              <a:off x="1296" y="201"/>
              <a:ext cx="33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Amyloidogenic processing of APP</a:t>
              </a:r>
            </a:p>
          </p:txBody>
        </p:sp>
        <p:sp>
          <p:nvSpPr>
            <p:cNvPr id="29715" name="Text Box 29"/>
            <p:cNvSpPr txBox="1">
              <a:spLocks noChangeArrowheads="1"/>
            </p:cNvSpPr>
            <p:nvPr/>
          </p:nvSpPr>
          <p:spPr bwMode="auto">
            <a:xfrm>
              <a:off x="672" y="2019"/>
              <a:ext cx="36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 b="1"/>
                <a:t>NH</a:t>
              </a:r>
              <a:r>
                <a:rPr lang="en-US" sz="1700" b="1" baseline="-25000"/>
                <a:t>2</a:t>
              </a:r>
              <a:endParaRPr lang="en-US" sz="1700" b="1"/>
            </a:p>
          </p:txBody>
        </p:sp>
        <p:sp>
          <p:nvSpPr>
            <p:cNvPr id="29716" name="Text Box 30"/>
            <p:cNvSpPr txBox="1">
              <a:spLocks noChangeArrowheads="1"/>
            </p:cNvSpPr>
            <p:nvPr/>
          </p:nvSpPr>
          <p:spPr bwMode="auto">
            <a:xfrm>
              <a:off x="4200" y="2038"/>
              <a:ext cx="5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 b="1"/>
                <a:t>COOH</a:t>
              </a:r>
            </a:p>
          </p:txBody>
        </p:sp>
        <p:sp>
          <p:nvSpPr>
            <p:cNvPr id="29717" name="Text Box 31"/>
            <p:cNvSpPr txBox="1">
              <a:spLocks noChangeArrowheads="1"/>
            </p:cNvSpPr>
            <p:nvPr/>
          </p:nvSpPr>
          <p:spPr bwMode="auto">
            <a:xfrm>
              <a:off x="4224" y="2940"/>
              <a:ext cx="5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 b="1"/>
                <a:t>COOH</a:t>
              </a:r>
            </a:p>
          </p:txBody>
        </p:sp>
        <p:sp>
          <p:nvSpPr>
            <p:cNvPr id="29718" name="Text Box 32"/>
            <p:cNvSpPr txBox="1">
              <a:spLocks noChangeArrowheads="1"/>
            </p:cNvSpPr>
            <p:nvPr/>
          </p:nvSpPr>
          <p:spPr bwMode="auto">
            <a:xfrm>
              <a:off x="1512" y="2988"/>
              <a:ext cx="36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 b="1"/>
                <a:t>NH</a:t>
              </a:r>
              <a:r>
                <a:rPr lang="en-US" sz="1700" b="1" baseline="-25000"/>
                <a:t>2</a:t>
              </a:r>
              <a:endParaRPr lang="en-US" sz="1700" b="1"/>
            </a:p>
          </p:txBody>
        </p:sp>
      </p:grpSp>
      <p:sp>
        <p:nvSpPr>
          <p:cNvPr id="29699" name="Rectangle 45"/>
          <p:cNvSpPr>
            <a:spLocks noChangeArrowheads="1"/>
          </p:cNvSpPr>
          <p:nvPr/>
        </p:nvSpPr>
        <p:spPr bwMode="auto">
          <a:xfrm>
            <a:off x="3295650" y="2406650"/>
            <a:ext cx="15049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K670M/N671L</a:t>
            </a:r>
          </a:p>
        </p:txBody>
      </p:sp>
      <p:sp>
        <p:nvSpPr>
          <p:cNvPr id="29700" name="Rectangle 46"/>
          <p:cNvSpPr>
            <a:spLocks noChangeArrowheads="1"/>
          </p:cNvSpPr>
          <p:nvPr/>
        </p:nvSpPr>
        <p:spPr bwMode="auto">
          <a:xfrm>
            <a:off x="5980113" y="2411413"/>
            <a:ext cx="649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V717I</a:t>
            </a:r>
          </a:p>
        </p:txBody>
      </p:sp>
      <p:sp>
        <p:nvSpPr>
          <p:cNvPr id="29701" name="Rectangle 49"/>
          <p:cNvSpPr>
            <a:spLocks noChangeArrowheads="1"/>
          </p:cNvSpPr>
          <p:nvPr/>
        </p:nvSpPr>
        <p:spPr bwMode="auto">
          <a:xfrm>
            <a:off x="5311775" y="2686050"/>
            <a:ext cx="708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E693G</a:t>
            </a:r>
          </a:p>
        </p:txBody>
      </p:sp>
      <p:sp>
        <p:nvSpPr>
          <p:cNvPr id="29702" name="AutoShape 51"/>
          <p:cNvSpPr>
            <a:spLocks noChangeArrowheads="1"/>
          </p:cNvSpPr>
          <p:nvPr/>
        </p:nvSpPr>
        <p:spPr bwMode="auto">
          <a:xfrm>
            <a:off x="5029200" y="5791200"/>
            <a:ext cx="533400" cy="685800"/>
          </a:xfrm>
          <a:prstGeom prst="upArrow">
            <a:avLst>
              <a:gd name="adj1" fmla="val 50000"/>
              <a:gd name="adj2" fmla="val 3214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" name="AutoShape 53"/>
          <p:cNvSpPr>
            <a:spLocks noChangeArrowheads="1"/>
          </p:cNvSpPr>
          <p:nvPr/>
        </p:nvSpPr>
        <p:spPr bwMode="auto">
          <a:xfrm>
            <a:off x="7010400" y="5791200"/>
            <a:ext cx="533400" cy="685800"/>
          </a:xfrm>
          <a:prstGeom prst="upArrow">
            <a:avLst>
              <a:gd name="adj1" fmla="val 50000"/>
              <a:gd name="adj2" fmla="val 3214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931863" y="4297363"/>
            <a:ext cx="1062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s</a:t>
            </a:r>
            <a:r>
              <a:rPr lang="en-US" b="1">
                <a:solidFill>
                  <a:srgbClr val="000000"/>
                </a:solidFill>
                <a:latin typeface="Symbol" charset="2"/>
              </a:rPr>
              <a:t>b</a:t>
            </a:r>
            <a:r>
              <a:rPr lang="en-US" b="1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5735638" y="4227513"/>
            <a:ext cx="938212" cy="434975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6673850" y="4227513"/>
            <a:ext cx="936625" cy="43497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2389188" y="4227513"/>
            <a:ext cx="3005137" cy="434975"/>
          </a:xfrm>
          <a:prstGeom prst="rect">
            <a:avLst/>
          </a:pr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6588125" y="5942013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rgbClr val="000000"/>
                </a:solidFill>
              </a:rPr>
              <a:t>A</a:t>
            </a:r>
            <a:r>
              <a:rPr lang="en-US" b="1">
                <a:solidFill>
                  <a:srgbClr val="000000"/>
                </a:solidFill>
                <a:latin typeface="Symbol" charset="2"/>
              </a:rPr>
              <a:t>b</a:t>
            </a:r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5724525" y="3532188"/>
            <a:ext cx="1311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Symbol" charset="2"/>
              </a:rPr>
              <a:t>b-</a:t>
            </a:r>
            <a:r>
              <a:rPr lang="en-US" sz="1800" b="1">
                <a:solidFill>
                  <a:srgbClr val="000000"/>
                </a:solidFill>
              </a:rPr>
              <a:t>secretase</a:t>
            </a:r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3352800" y="5000625"/>
            <a:ext cx="318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AD110F"/>
                </a:solidFill>
                <a:latin typeface="Symbol" charset="2"/>
              </a:rPr>
              <a:t>g-</a:t>
            </a:r>
            <a:r>
              <a:rPr lang="en-US" b="1">
                <a:solidFill>
                  <a:srgbClr val="AD110F"/>
                </a:solidFill>
              </a:rPr>
              <a:t>secretase/mutantPS1</a:t>
            </a:r>
          </a:p>
        </p:txBody>
      </p:sp>
      <p:sp>
        <p:nvSpPr>
          <p:cNvPr id="33801" name="Text Box 11"/>
          <p:cNvSpPr txBox="1">
            <a:spLocks noChangeArrowheads="1"/>
          </p:cNvSpPr>
          <p:nvPr/>
        </p:nvSpPr>
        <p:spPr bwMode="auto">
          <a:xfrm>
            <a:off x="7561263" y="4213225"/>
            <a:ext cx="70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C99</a:t>
            </a: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8086725" y="4313238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>
            <a:off x="6680200" y="4951413"/>
            <a:ext cx="0" cy="725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Rectangle 14"/>
          <p:cNvSpPr>
            <a:spLocks noChangeArrowheads="1"/>
          </p:cNvSpPr>
          <p:nvPr/>
        </p:nvSpPr>
        <p:spPr bwMode="auto">
          <a:xfrm>
            <a:off x="5735638" y="5967413"/>
            <a:ext cx="938212" cy="433387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33805" name="Text Box 15"/>
          <p:cNvSpPr txBox="1">
            <a:spLocks noChangeArrowheads="1"/>
          </p:cNvSpPr>
          <p:nvPr/>
        </p:nvSpPr>
        <p:spPr bwMode="auto">
          <a:xfrm>
            <a:off x="2225675" y="3205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000000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35075" y="2206625"/>
            <a:ext cx="5867400" cy="1087438"/>
            <a:chOff x="1944" y="1248"/>
            <a:chExt cx="1890" cy="528"/>
          </a:xfrm>
        </p:grpSpPr>
        <p:sp>
          <p:nvSpPr>
            <p:cNvPr id="33821" name="Rectangle 17"/>
            <p:cNvSpPr>
              <a:spLocks noChangeArrowheads="1"/>
            </p:cNvSpPr>
            <p:nvPr/>
          </p:nvSpPr>
          <p:spPr bwMode="auto">
            <a:xfrm>
              <a:off x="1944" y="1479"/>
              <a:ext cx="1134" cy="192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2" name="Rectangle 18"/>
            <p:cNvSpPr>
              <a:spLocks noChangeArrowheads="1"/>
            </p:cNvSpPr>
            <p:nvPr/>
          </p:nvSpPr>
          <p:spPr bwMode="auto">
            <a:xfrm>
              <a:off x="3078" y="1479"/>
              <a:ext cx="378" cy="19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33823" name="Rectangle 19"/>
            <p:cNvSpPr>
              <a:spLocks noChangeArrowheads="1"/>
            </p:cNvSpPr>
            <p:nvPr/>
          </p:nvSpPr>
          <p:spPr bwMode="auto">
            <a:xfrm>
              <a:off x="3456" y="1479"/>
              <a:ext cx="378" cy="19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4" name="Line 20"/>
            <p:cNvSpPr>
              <a:spLocks noChangeShapeType="1"/>
            </p:cNvSpPr>
            <p:nvPr/>
          </p:nvSpPr>
          <p:spPr bwMode="auto">
            <a:xfrm>
              <a:off x="3276" y="1248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5" name="Line 21"/>
            <p:cNvSpPr>
              <a:spLocks noChangeShapeType="1"/>
            </p:cNvSpPr>
            <p:nvPr/>
          </p:nvSpPr>
          <p:spPr bwMode="auto">
            <a:xfrm>
              <a:off x="3612" y="1248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807" name="Text Box 22"/>
          <p:cNvSpPr txBox="1">
            <a:spLocks noChangeArrowheads="1"/>
          </p:cNvSpPr>
          <p:nvPr/>
        </p:nvSpPr>
        <p:spPr bwMode="auto">
          <a:xfrm>
            <a:off x="5578475" y="194945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TMD</a:t>
            </a:r>
          </a:p>
        </p:txBody>
      </p:sp>
      <p:sp>
        <p:nvSpPr>
          <p:cNvPr id="33808" name="Text Box 23"/>
          <p:cNvSpPr txBox="1">
            <a:spLocks noChangeArrowheads="1"/>
          </p:cNvSpPr>
          <p:nvPr/>
        </p:nvSpPr>
        <p:spPr bwMode="auto">
          <a:xfrm>
            <a:off x="838200" y="1830388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APP</a:t>
            </a:r>
          </a:p>
        </p:txBody>
      </p:sp>
      <p:sp>
        <p:nvSpPr>
          <p:cNvPr id="33809" name="Line 24"/>
          <p:cNvSpPr>
            <a:spLocks noChangeShapeType="1"/>
          </p:cNvSpPr>
          <p:nvPr/>
        </p:nvSpPr>
        <p:spPr bwMode="auto">
          <a:xfrm>
            <a:off x="4283075" y="1770063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Line 25"/>
          <p:cNvSpPr>
            <a:spLocks noChangeShapeType="1"/>
          </p:cNvSpPr>
          <p:nvPr/>
        </p:nvSpPr>
        <p:spPr bwMode="auto">
          <a:xfrm flipV="1">
            <a:off x="5959475" y="1693863"/>
            <a:ext cx="6858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Text Box 26"/>
          <p:cNvSpPr txBox="1">
            <a:spLocks noChangeArrowheads="1"/>
          </p:cNvSpPr>
          <p:nvPr/>
        </p:nvSpPr>
        <p:spPr bwMode="auto">
          <a:xfrm>
            <a:off x="3597275" y="1374775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Symbol" charset="2"/>
              </a:rPr>
              <a:t>b-</a:t>
            </a:r>
            <a:r>
              <a:rPr lang="en-US" sz="1800" b="1">
                <a:solidFill>
                  <a:srgbClr val="000000"/>
                </a:solidFill>
              </a:rPr>
              <a:t>secretase</a:t>
            </a:r>
          </a:p>
        </p:txBody>
      </p:sp>
      <p:sp>
        <p:nvSpPr>
          <p:cNvPr id="33812" name="Text Box 27"/>
          <p:cNvSpPr txBox="1">
            <a:spLocks noChangeArrowheads="1"/>
          </p:cNvSpPr>
          <p:nvPr/>
        </p:nvSpPr>
        <p:spPr bwMode="auto">
          <a:xfrm>
            <a:off x="6296025" y="1398588"/>
            <a:ext cx="1279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Symbol" charset="2"/>
              </a:rPr>
              <a:t>g-</a:t>
            </a:r>
            <a:r>
              <a:rPr lang="en-US" sz="1800" b="1">
                <a:solidFill>
                  <a:srgbClr val="000000"/>
                </a:solidFill>
              </a:rPr>
              <a:t>secretase</a:t>
            </a:r>
          </a:p>
        </p:txBody>
      </p:sp>
      <p:sp>
        <p:nvSpPr>
          <p:cNvPr id="33813" name="Text Box 28"/>
          <p:cNvSpPr txBox="1">
            <a:spLocks noChangeArrowheads="1"/>
          </p:cNvSpPr>
          <p:nvPr/>
        </p:nvSpPr>
        <p:spPr bwMode="auto">
          <a:xfrm>
            <a:off x="2057400" y="319088"/>
            <a:ext cx="5310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Amyloidogenic processing of APP</a:t>
            </a:r>
          </a:p>
        </p:txBody>
      </p:sp>
      <p:sp>
        <p:nvSpPr>
          <p:cNvPr id="33814" name="Text Box 29"/>
          <p:cNvSpPr txBox="1">
            <a:spLocks noChangeArrowheads="1"/>
          </p:cNvSpPr>
          <p:nvPr/>
        </p:nvSpPr>
        <p:spPr bwMode="auto">
          <a:xfrm>
            <a:off x="1066800" y="3205163"/>
            <a:ext cx="5778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700" b="1"/>
              <a:t>NH</a:t>
            </a:r>
            <a:r>
              <a:rPr lang="en-US" sz="1700" b="1" baseline="-25000"/>
              <a:t>2</a:t>
            </a:r>
            <a:endParaRPr lang="en-US" sz="1700" b="1"/>
          </a:p>
        </p:txBody>
      </p:sp>
      <p:sp>
        <p:nvSpPr>
          <p:cNvPr id="33815" name="Text Box 30"/>
          <p:cNvSpPr txBox="1">
            <a:spLocks noChangeArrowheads="1"/>
          </p:cNvSpPr>
          <p:nvPr/>
        </p:nvSpPr>
        <p:spPr bwMode="auto">
          <a:xfrm>
            <a:off x="6667500" y="3235325"/>
            <a:ext cx="8445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700" b="1"/>
              <a:t>COOH</a:t>
            </a:r>
          </a:p>
        </p:txBody>
      </p:sp>
      <p:sp>
        <p:nvSpPr>
          <p:cNvPr id="33816" name="Text Box 31"/>
          <p:cNvSpPr txBox="1">
            <a:spLocks noChangeArrowheads="1"/>
          </p:cNvSpPr>
          <p:nvPr/>
        </p:nvSpPr>
        <p:spPr bwMode="auto">
          <a:xfrm>
            <a:off x="6705600" y="4667250"/>
            <a:ext cx="8445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700" b="1"/>
              <a:t>COOH</a:t>
            </a:r>
          </a:p>
        </p:txBody>
      </p:sp>
      <p:sp>
        <p:nvSpPr>
          <p:cNvPr id="33817" name="Text Box 32"/>
          <p:cNvSpPr txBox="1">
            <a:spLocks noChangeArrowheads="1"/>
          </p:cNvSpPr>
          <p:nvPr/>
        </p:nvSpPr>
        <p:spPr bwMode="auto">
          <a:xfrm>
            <a:off x="2400300" y="4743450"/>
            <a:ext cx="577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700" b="1"/>
              <a:t>NH</a:t>
            </a:r>
            <a:r>
              <a:rPr lang="en-US" sz="1700" b="1" baseline="-25000"/>
              <a:t>2</a:t>
            </a:r>
            <a:endParaRPr lang="en-US" sz="1700" b="1"/>
          </a:p>
        </p:txBody>
      </p:sp>
      <p:sp>
        <p:nvSpPr>
          <p:cNvPr id="33818" name="AutoShape 34"/>
          <p:cNvSpPr>
            <a:spLocks noChangeArrowheads="1"/>
          </p:cNvSpPr>
          <p:nvPr/>
        </p:nvSpPr>
        <p:spPr bwMode="auto">
          <a:xfrm>
            <a:off x="5062538" y="54102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145FC4"/>
              </a:solidFill>
            </a:endParaRPr>
          </a:p>
        </p:txBody>
      </p:sp>
      <p:sp>
        <p:nvSpPr>
          <p:cNvPr id="33819" name="AutoShape 35"/>
          <p:cNvSpPr>
            <a:spLocks noChangeArrowheads="1"/>
          </p:cNvSpPr>
          <p:nvPr/>
        </p:nvSpPr>
        <p:spPr bwMode="auto">
          <a:xfrm>
            <a:off x="7010400" y="5791200"/>
            <a:ext cx="533400" cy="685800"/>
          </a:xfrm>
          <a:prstGeom prst="upArrow">
            <a:avLst>
              <a:gd name="adj1" fmla="val 50000"/>
              <a:gd name="adj2" fmla="val 3214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AutoShape 36"/>
          <p:cNvSpPr>
            <a:spLocks noChangeArrowheads="1"/>
          </p:cNvSpPr>
          <p:nvPr/>
        </p:nvSpPr>
        <p:spPr bwMode="auto">
          <a:xfrm>
            <a:off x="5105400" y="5791200"/>
            <a:ext cx="533400" cy="685800"/>
          </a:xfrm>
          <a:prstGeom prst="upArrow">
            <a:avLst>
              <a:gd name="adj1" fmla="val 50000"/>
              <a:gd name="adj2" fmla="val 3214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1093</Words>
  <Application>Microsoft Macintosh PowerPoint</Application>
  <PresentationFormat>On-screen Show (4:3)</PresentationFormat>
  <Paragraphs>145</Paragraphs>
  <Slides>26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April 6th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Lucia Pastorino</dc:creator>
  <cp:lastModifiedBy>Lucia Pastorino</cp:lastModifiedBy>
  <cp:revision>2</cp:revision>
  <dcterms:created xsi:type="dcterms:W3CDTF">2015-04-04T19:58:52Z</dcterms:created>
  <dcterms:modified xsi:type="dcterms:W3CDTF">2015-04-04T20:49:26Z</dcterms:modified>
</cp:coreProperties>
</file>