
<file path=[Content_Types].xml><?xml version="1.0" encoding="utf-8"?>
<Types xmlns="http://schemas.openxmlformats.org/package/2006/content-types">
  <Override PartName="/ppt/slides/slide1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slideLayouts/slideLayout5.xml" ContentType="application/vnd.openxmlformats-officedocument.presentationml.slideLayout+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9"/>
  </p:notesMasterIdLst>
  <p:sldIdLst>
    <p:sldId id="256" r:id="rId2"/>
    <p:sldId id="258" r:id="rId3"/>
    <p:sldId id="259" r:id="rId4"/>
    <p:sldId id="260" r:id="rId5"/>
    <p:sldId id="261" r:id="rId6"/>
    <p:sldId id="262" r:id="rId7"/>
    <p:sldId id="263" r:id="rId8"/>
    <p:sldId id="264" r:id="rId9"/>
    <p:sldId id="265" r:id="rId10"/>
    <p:sldId id="283"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94" d="100"/>
          <a:sy n="94" d="100"/>
        </p:scale>
        <p:origin x="-61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2C5D8E-B7BC-434D-9A49-4AA738A2EA09}" type="datetimeFigureOut">
              <a:rPr lang="en-US" smtClean="0"/>
              <a:t>1/22/15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33077B-F30E-EF4E-BE0A-B5AA8D243A4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0F4243D-FC43-5B40-BAFD-53B39646D263}" type="slidenum">
              <a:rPr lang="en-US">
                <a:latin typeface="Times" pitchFamily="-109" charset="0"/>
              </a:rPr>
              <a:pPr/>
              <a:t>5</a:t>
            </a:fld>
            <a:endParaRPr lang="en-US">
              <a:latin typeface="Times" pitchFamily="-109"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ea typeface="ＭＳ Ｐゴシック" pitchFamily="-109" charset="-128"/>
              <a:cs typeface="ＭＳ Ｐゴシック" pitchFamily="-109"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6" name="Slide Image Placeholder 1"/>
          <p:cNvSpPr>
            <a:spLocks noGrp="1" noRot="1" noChangeAspec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ea typeface="ＭＳ Ｐゴシック" pitchFamily="-109" charset="-128"/>
                <a:cs typeface="ＭＳ Ｐゴシック" pitchFamily="-109" charset="-128"/>
              </a:rPr>
              <a:t>Dire che le side chains rimangono fuori</a:t>
            </a:r>
          </a:p>
        </p:txBody>
      </p:sp>
      <p:sp>
        <p:nvSpPr>
          <p:cNvPr id="522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DADA3F1-825E-024C-AC15-A552DCB885D7}" type="slidenum">
              <a:rPr lang="en-US" smtClean="0">
                <a:latin typeface="Times" pitchFamily="-109" charset="0"/>
              </a:rPr>
              <a:pPr/>
              <a:t>8</a:t>
            </a:fld>
            <a:endParaRPr lang="en-US" smtClean="0">
              <a:latin typeface="Times" pitchFamily="-109"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0F0F43-DAD6-B049-AAAD-7D320925467A}" type="datetimeFigureOut">
              <a:rPr lang="en-US" smtClean="0"/>
              <a:t>1/22/15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9F666-A695-1043-8856-E2E5FBD363A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F0F43-DAD6-B049-AAAD-7D320925467A}" type="datetimeFigureOut">
              <a:rPr lang="en-US" smtClean="0"/>
              <a:t>1/22/15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9F666-A695-1043-8856-E2E5FBD363A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F0F43-DAD6-B049-AAAD-7D320925467A}" type="datetimeFigureOut">
              <a:rPr lang="en-US" smtClean="0"/>
              <a:t>1/22/15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9F666-A695-1043-8856-E2E5FBD363A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F0F43-DAD6-B049-AAAD-7D320925467A}" type="datetimeFigureOut">
              <a:rPr lang="en-US" smtClean="0"/>
              <a:t>1/22/15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9F666-A695-1043-8856-E2E5FBD363A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F0F43-DAD6-B049-AAAD-7D320925467A}" type="datetimeFigureOut">
              <a:rPr lang="en-US" smtClean="0"/>
              <a:t>1/22/15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9F666-A695-1043-8856-E2E5FBD363A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F0F43-DAD6-B049-AAAD-7D320925467A}" type="datetimeFigureOut">
              <a:rPr lang="en-US" smtClean="0"/>
              <a:t>1/22/15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D9F666-A695-1043-8856-E2E5FBD363A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0F0F43-DAD6-B049-AAAD-7D320925467A}" type="datetimeFigureOut">
              <a:rPr lang="en-US" smtClean="0"/>
              <a:t>1/22/15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D9F666-A695-1043-8856-E2E5FBD363A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F0F43-DAD6-B049-AAAD-7D320925467A}" type="datetimeFigureOut">
              <a:rPr lang="en-US" smtClean="0"/>
              <a:t>1/22/15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D9F666-A695-1043-8856-E2E5FBD363A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F0F43-DAD6-B049-AAAD-7D320925467A}" type="datetimeFigureOut">
              <a:rPr lang="en-US" smtClean="0"/>
              <a:t>1/22/15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D9F666-A695-1043-8856-E2E5FBD363A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F0F43-DAD6-B049-AAAD-7D320925467A}" type="datetimeFigureOut">
              <a:rPr lang="en-US" smtClean="0"/>
              <a:t>1/22/15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D9F666-A695-1043-8856-E2E5FBD363A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F0F43-DAD6-B049-AAAD-7D320925467A}" type="datetimeFigureOut">
              <a:rPr lang="en-US" smtClean="0"/>
              <a:t>1/22/15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D9F666-A695-1043-8856-E2E5FBD363A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F0F43-DAD6-B049-AAAD-7D320925467A}" type="datetimeFigureOut">
              <a:rPr lang="en-US" smtClean="0"/>
              <a:t>1/22/15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D9F666-A695-1043-8856-E2E5FBD363A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January 23</a:t>
            </a:r>
            <a:r>
              <a:rPr lang="en-US" baseline="30000" dirty="0" smtClean="0"/>
              <a:t>rd</a:t>
            </a:r>
            <a:r>
              <a:rPr lang="en-US" dirty="0" smtClean="0"/>
              <a:t> </a:t>
            </a:r>
            <a:endParaRPr lang="en-US" dirty="0"/>
          </a:p>
        </p:txBody>
      </p:sp>
      <p:sp>
        <p:nvSpPr>
          <p:cNvPr id="3" name="Subtitle 2"/>
          <p:cNvSpPr>
            <a:spLocks noGrp="1"/>
          </p:cNvSpPr>
          <p:nvPr>
            <p:ph type="subTitle" idx="1"/>
          </p:nvPr>
        </p:nvSpPr>
        <p:spPr>
          <a:xfrm>
            <a:off x="685800" y="3886200"/>
            <a:ext cx="7772400" cy="1531299"/>
          </a:xfrm>
        </p:spPr>
        <p:txBody>
          <a:bodyPr/>
          <a:lstStyle/>
          <a:p>
            <a:r>
              <a:rPr lang="en-US" b="1" dirty="0">
                <a:solidFill>
                  <a:srgbClr val="FF0000"/>
                </a:solidFill>
              </a:rPr>
              <a:t>PROTEIN MISFOLDING, AGGREGATION AND NEURODEGENERATION</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1316939" y="152400"/>
            <a:ext cx="6808574" cy="954107"/>
          </a:xfrm>
          <a:prstGeom prst="rect">
            <a:avLst/>
          </a:prstGeom>
          <a:noFill/>
          <a:ln w="9525">
            <a:noFill/>
            <a:miter lim="800000"/>
            <a:headEnd/>
            <a:tailEnd/>
          </a:ln>
        </p:spPr>
        <p:txBody>
          <a:bodyPr wrap="none">
            <a:prstTxWarp prst="textNoShape">
              <a:avLst/>
            </a:prstTxWarp>
            <a:spAutoFit/>
          </a:bodyPr>
          <a:lstStyle/>
          <a:p>
            <a:pPr algn="ctr"/>
            <a:r>
              <a:rPr lang="en-US" sz="2800" b="1" dirty="0">
                <a:solidFill>
                  <a:srgbClr val="FF0000"/>
                </a:solidFill>
              </a:rPr>
              <a:t>Deposition of </a:t>
            </a:r>
            <a:r>
              <a:rPr lang="en-US" sz="2800" b="1" dirty="0" err="1">
                <a:solidFill>
                  <a:srgbClr val="FF0000"/>
                </a:solidFill>
              </a:rPr>
              <a:t>fibrillar</a:t>
            </a:r>
            <a:r>
              <a:rPr lang="en-US" sz="2800" b="1" dirty="0">
                <a:solidFill>
                  <a:srgbClr val="FF0000"/>
                </a:solidFill>
              </a:rPr>
              <a:t> </a:t>
            </a:r>
            <a:r>
              <a:rPr lang="en-US" sz="2800" b="1" dirty="0" err="1">
                <a:solidFill>
                  <a:srgbClr val="FF0000"/>
                </a:solidFill>
              </a:rPr>
              <a:t>proteinacious</a:t>
            </a:r>
            <a:r>
              <a:rPr lang="en-US" sz="2800" b="1" dirty="0">
                <a:solidFill>
                  <a:srgbClr val="FF0000"/>
                </a:solidFill>
              </a:rPr>
              <a:t> material </a:t>
            </a:r>
          </a:p>
          <a:p>
            <a:pPr algn="ctr"/>
            <a:r>
              <a:rPr lang="en-US" sz="2800" b="1" dirty="0">
                <a:solidFill>
                  <a:srgbClr val="FF0000"/>
                </a:solidFill>
              </a:rPr>
              <a:t>in the intracellular or extracellular matrix</a:t>
            </a:r>
          </a:p>
        </p:txBody>
      </p:sp>
      <p:sp>
        <p:nvSpPr>
          <p:cNvPr id="44035" name="Text Box 4"/>
          <p:cNvSpPr txBox="1">
            <a:spLocks noChangeArrowheads="1"/>
          </p:cNvSpPr>
          <p:nvPr/>
        </p:nvSpPr>
        <p:spPr bwMode="auto">
          <a:xfrm>
            <a:off x="212725" y="1368425"/>
            <a:ext cx="8778875" cy="1200150"/>
          </a:xfrm>
          <a:prstGeom prst="rect">
            <a:avLst/>
          </a:prstGeom>
          <a:noFill/>
          <a:ln w="9525">
            <a:noFill/>
            <a:miter lim="800000"/>
            <a:headEnd/>
            <a:tailEnd/>
          </a:ln>
        </p:spPr>
        <p:txBody>
          <a:bodyPr>
            <a:prstTxWarp prst="textNoShape">
              <a:avLst/>
            </a:prstTxWarp>
            <a:spAutoFit/>
          </a:bodyPr>
          <a:lstStyle/>
          <a:p>
            <a:r>
              <a:rPr lang="en-US" sz="1800" b="1"/>
              <a:t>Amyloid:</a:t>
            </a:r>
            <a:r>
              <a:rPr lang="en-US" sz="1800"/>
              <a:t> amyloid fibrils are filamentous, hydrophobic structures, width ~10nm, length between 0.1-10</a:t>
            </a:r>
            <a:r>
              <a:rPr lang="en-US" sz="1800">
                <a:latin typeface="Symbol" pitchFamily="-109" charset="2"/>
              </a:rPr>
              <a:t>m</a:t>
            </a:r>
            <a:r>
              <a:rPr lang="en-US" sz="1800"/>
              <a:t>M. Ribbon-like</a:t>
            </a:r>
            <a:r>
              <a:rPr lang="en-US" sz="1800">
                <a:latin typeface="Symbol" pitchFamily="-109" charset="2"/>
              </a:rPr>
              <a:t> b</a:t>
            </a:r>
            <a:r>
              <a:rPr lang="en-US" sz="1800"/>
              <a:t>-sheets motifs are formed by </a:t>
            </a:r>
            <a:r>
              <a:rPr lang="en-US" sz="1800">
                <a:latin typeface="Symbol" pitchFamily="-109" charset="2"/>
              </a:rPr>
              <a:t>b</a:t>
            </a:r>
            <a:r>
              <a:rPr lang="en-US" sz="1800"/>
              <a:t>-strands and </a:t>
            </a:r>
            <a:r>
              <a:rPr lang="en-US" sz="1800">
                <a:latin typeface="Symbol" pitchFamily="-109" charset="2"/>
              </a:rPr>
              <a:t>b</a:t>
            </a:r>
            <a:r>
              <a:rPr lang="en-US" sz="1800"/>
              <a:t>-turns. These kind of fibrils are common to different neurodegenerative diseases, from Alzheimer’s to Huntington’s disease. </a:t>
            </a:r>
          </a:p>
        </p:txBody>
      </p:sp>
      <p:pic>
        <p:nvPicPr>
          <p:cNvPr id="44036" name="Picture 7"/>
          <p:cNvPicPr>
            <a:picLocks noChangeAspect="1" noChangeArrowheads="1"/>
          </p:cNvPicPr>
          <p:nvPr/>
        </p:nvPicPr>
        <p:blipFill>
          <a:blip r:embed="rId2"/>
          <a:srcRect/>
          <a:stretch>
            <a:fillRect/>
          </a:stretch>
        </p:blipFill>
        <p:spPr bwMode="auto">
          <a:xfrm>
            <a:off x="1250950" y="2895600"/>
            <a:ext cx="6642100" cy="3225800"/>
          </a:xfrm>
          <a:prstGeom prst="rect">
            <a:avLst/>
          </a:prstGeom>
          <a:noFill/>
          <a:ln w="9525">
            <a:noFill/>
            <a:miter lim="800000"/>
            <a:headEnd/>
            <a:tailEnd/>
          </a:ln>
        </p:spPr>
      </p:pic>
      <p:sp>
        <p:nvSpPr>
          <p:cNvPr id="44037" name="Text Box 8"/>
          <p:cNvSpPr txBox="1">
            <a:spLocks noChangeArrowheads="1"/>
          </p:cNvSpPr>
          <p:nvPr/>
        </p:nvSpPr>
        <p:spPr bwMode="auto">
          <a:xfrm>
            <a:off x="609600" y="2895600"/>
            <a:ext cx="776288" cy="457200"/>
          </a:xfrm>
          <a:prstGeom prst="rect">
            <a:avLst/>
          </a:prstGeom>
          <a:noFill/>
          <a:ln w="9525">
            <a:noFill/>
            <a:miter lim="800000"/>
            <a:headEnd/>
            <a:tailEnd/>
          </a:ln>
        </p:spPr>
        <p:txBody>
          <a:bodyPr wrap="none">
            <a:prstTxWarp prst="textNoShape">
              <a:avLst/>
            </a:prstTxWarp>
            <a:spAutoFit/>
          </a:bodyPr>
          <a:lstStyle/>
          <a:p>
            <a:r>
              <a:rPr lang="en-US"/>
              <a:t>NH2</a:t>
            </a:r>
          </a:p>
        </p:txBody>
      </p:sp>
      <p:sp>
        <p:nvSpPr>
          <p:cNvPr id="44038" name="Text Box 9"/>
          <p:cNvSpPr txBox="1">
            <a:spLocks noChangeArrowheads="1"/>
          </p:cNvSpPr>
          <p:nvPr/>
        </p:nvSpPr>
        <p:spPr bwMode="auto">
          <a:xfrm>
            <a:off x="457200" y="5197475"/>
            <a:ext cx="1047750" cy="457200"/>
          </a:xfrm>
          <a:prstGeom prst="rect">
            <a:avLst/>
          </a:prstGeom>
          <a:noFill/>
          <a:ln w="9525">
            <a:noFill/>
            <a:miter lim="800000"/>
            <a:headEnd/>
            <a:tailEnd/>
          </a:ln>
        </p:spPr>
        <p:txBody>
          <a:bodyPr wrap="none">
            <a:prstTxWarp prst="textNoShape">
              <a:avLst/>
            </a:prstTxWarp>
            <a:spAutoFit/>
          </a:bodyPr>
          <a:lstStyle/>
          <a:p>
            <a:r>
              <a:rPr lang="en-US"/>
              <a:t>COOH</a:t>
            </a:r>
          </a:p>
        </p:txBody>
      </p:sp>
      <p:sp>
        <p:nvSpPr>
          <p:cNvPr id="44039" name="Rectangle 10"/>
          <p:cNvSpPr>
            <a:spLocks noChangeArrowheads="1"/>
          </p:cNvSpPr>
          <p:nvPr/>
        </p:nvSpPr>
        <p:spPr bwMode="auto">
          <a:xfrm>
            <a:off x="152400" y="6477000"/>
            <a:ext cx="5181600" cy="304800"/>
          </a:xfrm>
          <a:prstGeom prst="rect">
            <a:avLst/>
          </a:prstGeom>
          <a:noFill/>
          <a:ln w="9525">
            <a:noFill/>
            <a:miter lim="800000"/>
            <a:headEnd/>
            <a:tailEnd/>
          </a:ln>
        </p:spPr>
        <p:txBody>
          <a:bodyPr wrap="none">
            <a:prstTxWarp prst="textNoShape">
              <a:avLst/>
            </a:prstTxWarp>
            <a:spAutoFit/>
          </a:bodyPr>
          <a:lstStyle/>
          <a:p>
            <a:r>
              <a:rPr lang="en-US" sz="1400" b="1"/>
              <a:t>Ross CA, Poirier MA. Nat Med. 2004 Jul;10 Suppl:S10-7. Review.</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4274" name="Picture 2" descr="Figure 4-14"/>
          <p:cNvPicPr>
            <a:picLocks noChangeAspect="1" noChangeArrowheads="1"/>
          </p:cNvPicPr>
          <p:nvPr/>
        </p:nvPicPr>
        <p:blipFill>
          <a:blip r:embed="rId2"/>
          <a:srcRect/>
          <a:stretch>
            <a:fillRect/>
          </a:stretch>
        </p:blipFill>
        <p:spPr bwMode="auto">
          <a:xfrm>
            <a:off x="265113" y="1162050"/>
            <a:ext cx="3041650" cy="5162550"/>
          </a:xfrm>
          <a:prstGeom prst="rect">
            <a:avLst/>
          </a:prstGeom>
          <a:noFill/>
          <a:ln w="9525">
            <a:noFill/>
            <a:miter lim="800000"/>
            <a:headEnd/>
            <a:tailEnd/>
          </a:ln>
        </p:spPr>
      </p:pic>
      <p:sp>
        <p:nvSpPr>
          <p:cNvPr id="54275" name="Text Box 3"/>
          <p:cNvSpPr txBox="1">
            <a:spLocks noChangeArrowheads="1"/>
          </p:cNvSpPr>
          <p:nvPr/>
        </p:nvSpPr>
        <p:spPr bwMode="auto">
          <a:xfrm>
            <a:off x="0" y="6553200"/>
            <a:ext cx="9067800" cy="260350"/>
          </a:xfrm>
          <a:prstGeom prst="rect">
            <a:avLst/>
          </a:prstGeom>
          <a:noFill/>
          <a:ln w="9525">
            <a:noFill/>
            <a:miter lim="800000"/>
            <a:headEnd/>
            <a:tailEnd/>
          </a:ln>
        </p:spPr>
        <p:txBody>
          <a:bodyPr>
            <a:prstTxWarp prst="textNoShape">
              <a:avLst/>
            </a:prstTxWarp>
            <a:spAutoFit/>
          </a:bodyPr>
          <a:lstStyle/>
          <a:p>
            <a:r>
              <a:rPr lang="en-US" sz="1100">
                <a:latin typeface="Arial" pitchFamily="-109" charset="0"/>
              </a:rPr>
              <a:t>Figure 4-14 4-15 </a:t>
            </a:r>
            <a:r>
              <a:rPr lang="en-US" sz="1100" i="1">
                <a:latin typeface="Arial" pitchFamily="-109" charset="0"/>
              </a:rPr>
              <a:t> Essential Cell Biology </a:t>
            </a:r>
            <a:r>
              <a:rPr lang="en-US" sz="1100">
                <a:latin typeface="Arial" pitchFamily="-109" charset="0"/>
              </a:rPr>
              <a:t>(© Garland Science 2010)</a:t>
            </a:r>
          </a:p>
        </p:txBody>
      </p:sp>
      <p:sp>
        <p:nvSpPr>
          <p:cNvPr id="54276" name="TextBox 6"/>
          <p:cNvSpPr txBox="1">
            <a:spLocks noChangeArrowheads="1"/>
          </p:cNvSpPr>
          <p:nvPr/>
        </p:nvSpPr>
        <p:spPr bwMode="auto">
          <a:xfrm>
            <a:off x="809625" y="207963"/>
            <a:ext cx="7567613" cy="954087"/>
          </a:xfrm>
          <a:prstGeom prst="rect">
            <a:avLst/>
          </a:prstGeom>
          <a:noFill/>
          <a:ln w="9525">
            <a:noFill/>
            <a:miter lim="800000"/>
            <a:headEnd/>
            <a:tailEnd/>
          </a:ln>
        </p:spPr>
        <p:txBody>
          <a:bodyPr wrap="none">
            <a:prstTxWarp prst="textNoShape">
              <a:avLst/>
            </a:prstTxWarp>
            <a:spAutoFit/>
          </a:bodyPr>
          <a:lstStyle/>
          <a:p>
            <a:pPr algn="ctr"/>
            <a:r>
              <a:rPr lang="en-US" sz="2800" b="1">
                <a:solidFill>
                  <a:srgbClr val="FF0000"/>
                </a:solidFill>
                <a:latin typeface="Arial" pitchFamily="-109" charset="0"/>
                <a:ea typeface="Arial" pitchFamily="-109" charset="0"/>
                <a:cs typeface="Arial" pitchFamily="-109" charset="0"/>
              </a:rPr>
              <a:t>Beta-sheets alignments:</a:t>
            </a:r>
          </a:p>
          <a:p>
            <a:pPr algn="ctr"/>
            <a:r>
              <a:rPr lang="en-US" sz="2800" b="1">
                <a:solidFill>
                  <a:srgbClr val="FF0000"/>
                </a:solidFill>
                <a:latin typeface="Arial" pitchFamily="-109" charset="0"/>
                <a:ea typeface="Arial" pitchFamily="-109" charset="0"/>
                <a:cs typeface="Arial" pitchFamily="-109" charset="0"/>
              </a:rPr>
              <a:t> polypetide chains lying in certain direction</a:t>
            </a:r>
          </a:p>
        </p:txBody>
      </p:sp>
      <p:sp>
        <p:nvSpPr>
          <p:cNvPr id="54277" name="TextBox 5"/>
          <p:cNvSpPr txBox="1">
            <a:spLocks noChangeArrowheads="1"/>
          </p:cNvSpPr>
          <p:nvPr/>
        </p:nvSpPr>
        <p:spPr bwMode="auto">
          <a:xfrm>
            <a:off x="2251075" y="5954713"/>
            <a:ext cx="1281113" cy="400050"/>
          </a:xfrm>
          <a:prstGeom prst="rect">
            <a:avLst/>
          </a:prstGeom>
          <a:noFill/>
          <a:ln w="9525">
            <a:noFill/>
            <a:miter lim="800000"/>
            <a:headEnd/>
            <a:tailEnd/>
          </a:ln>
        </p:spPr>
        <p:txBody>
          <a:bodyPr>
            <a:prstTxWarp prst="textNoShape">
              <a:avLst/>
            </a:prstTxWarp>
            <a:spAutoFit/>
          </a:bodyPr>
          <a:lstStyle/>
          <a:p>
            <a:r>
              <a:rPr lang="en-US" sz="2000" b="1">
                <a:latin typeface="Arial" pitchFamily="-109" charset="0"/>
                <a:ea typeface="Arial" pitchFamily="-109" charset="0"/>
                <a:cs typeface="Arial" pitchFamily="-109" charset="0"/>
              </a:rPr>
              <a:t>parallel</a:t>
            </a:r>
          </a:p>
        </p:txBody>
      </p:sp>
      <p:sp>
        <p:nvSpPr>
          <p:cNvPr id="54278" name="TextBox 6"/>
          <p:cNvSpPr txBox="1">
            <a:spLocks noChangeArrowheads="1"/>
          </p:cNvSpPr>
          <p:nvPr/>
        </p:nvSpPr>
        <p:spPr bwMode="auto">
          <a:xfrm>
            <a:off x="2055813" y="2971800"/>
            <a:ext cx="1784350" cy="400050"/>
          </a:xfrm>
          <a:prstGeom prst="rect">
            <a:avLst/>
          </a:prstGeom>
          <a:noFill/>
          <a:ln w="9525">
            <a:noFill/>
            <a:miter lim="800000"/>
            <a:headEnd/>
            <a:tailEnd/>
          </a:ln>
        </p:spPr>
        <p:txBody>
          <a:bodyPr>
            <a:prstTxWarp prst="textNoShape">
              <a:avLst/>
            </a:prstTxWarp>
            <a:spAutoFit/>
          </a:bodyPr>
          <a:lstStyle/>
          <a:p>
            <a:r>
              <a:rPr lang="en-US" sz="2000" b="1">
                <a:latin typeface="Arial" pitchFamily="-109" charset="0"/>
                <a:ea typeface="Arial" pitchFamily="-109" charset="0"/>
                <a:cs typeface="Arial" pitchFamily="-109" charset="0"/>
              </a:rPr>
              <a:t>antiparallel</a:t>
            </a:r>
          </a:p>
        </p:txBody>
      </p:sp>
      <p:sp>
        <p:nvSpPr>
          <p:cNvPr id="48136" name="TextBox 7"/>
          <p:cNvSpPr txBox="1">
            <a:spLocks noChangeArrowheads="1"/>
          </p:cNvSpPr>
          <p:nvPr/>
        </p:nvSpPr>
        <p:spPr bwMode="auto">
          <a:xfrm>
            <a:off x="5095875" y="1603375"/>
            <a:ext cx="2738438" cy="523875"/>
          </a:xfrm>
          <a:prstGeom prst="rect">
            <a:avLst/>
          </a:prstGeom>
          <a:noFill/>
          <a:ln w="9525">
            <a:noFill/>
            <a:miter lim="800000"/>
            <a:headEnd/>
            <a:tailEnd/>
          </a:ln>
        </p:spPr>
        <p:txBody>
          <a:bodyPr wrap="none">
            <a:prstTxWarp prst="textNoShape">
              <a:avLst/>
            </a:prstTxWarp>
            <a:spAutoFit/>
          </a:bodyPr>
          <a:lstStyle/>
          <a:p>
            <a:pPr algn="ctr"/>
            <a:r>
              <a:rPr lang="en-US" sz="2800" b="1">
                <a:latin typeface="Arial" pitchFamily="-109" charset="0"/>
                <a:ea typeface="Arial" pitchFamily="-109" charset="0"/>
                <a:cs typeface="Arial" pitchFamily="-109" charset="0"/>
              </a:rPr>
              <a:t>Rigid structure</a:t>
            </a:r>
          </a:p>
        </p:txBody>
      </p:sp>
      <p:sp>
        <p:nvSpPr>
          <p:cNvPr id="9" name="Down Arrow 8"/>
          <p:cNvSpPr/>
          <p:nvPr/>
        </p:nvSpPr>
        <p:spPr>
          <a:xfrm>
            <a:off x="5730875" y="3155950"/>
            <a:ext cx="1668463" cy="1843088"/>
          </a:xfrm>
          <a:prstGeom prst="downArrow">
            <a:avLst/>
          </a:prstGeom>
          <a:solidFill>
            <a:srgbClr val="000090"/>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 name="TextBox 9"/>
          <p:cNvSpPr txBox="1">
            <a:spLocks noChangeArrowheads="1"/>
          </p:cNvSpPr>
          <p:nvPr/>
        </p:nvSpPr>
        <p:spPr bwMode="auto">
          <a:xfrm>
            <a:off x="3751263" y="5338763"/>
            <a:ext cx="5316537" cy="615950"/>
          </a:xfrm>
          <a:prstGeom prst="rect">
            <a:avLst/>
          </a:prstGeom>
          <a:noFill/>
          <a:ln w="9525">
            <a:noFill/>
            <a:miter lim="800000"/>
            <a:headEnd/>
            <a:tailEnd/>
          </a:ln>
        </p:spPr>
        <p:txBody>
          <a:bodyPr wrap="none">
            <a:prstTxWarp prst="textNoShape">
              <a:avLst/>
            </a:prstTxWarp>
            <a:spAutoFit/>
          </a:bodyPr>
          <a:lstStyle/>
          <a:p>
            <a:r>
              <a:rPr lang="en-US" sz="3400" b="1">
                <a:solidFill>
                  <a:srgbClr val="FF0000"/>
                </a:solidFill>
              </a:rPr>
              <a:t>Insoluble Protein aggregates</a:t>
            </a:r>
          </a:p>
        </p:txBody>
      </p:sp>
      <p:sp>
        <p:nvSpPr>
          <p:cNvPr id="11" name="Rectangle 10"/>
          <p:cNvSpPr>
            <a:spLocks noChangeArrowheads="1"/>
          </p:cNvSpPr>
          <p:nvPr/>
        </p:nvSpPr>
        <p:spPr bwMode="auto">
          <a:xfrm>
            <a:off x="3892550" y="2463800"/>
            <a:ext cx="5229225" cy="523875"/>
          </a:xfrm>
          <a:prstGeom prst="rect">
            <a:avLst/>
          </a:prstGeom>
          <a:noFill/>
          <a:ln w="9525">
            <a:noFill/>
            <a:miter lim="800000"/>
            <a:headEnd/>
            <a:tailEnd/>
          </a:ln>
        </p:spPr>
        <p:txBody>
          <a:bodyPr wrap="none">
            <a:prstTxWarp prst="textNoShape">
              <a:avLst/>
            </a:prstTxWarp>
            <a:spAutoFit/>
          </a:bodyPr>
          <a:lstStyle/>
          <a:p>
            <a:pPr algn="ctr"/>
            <a:r>
              <a:rPr lang="en-US" sz="2800" b="1">
                <a:latin typeface="Arial" pitchFamily="-109" charset="0"/>
                <a:ea typeface="Arial" pitchFamily="-109" charset="0"/>
                <a:cs typeface="Arial" pitchFamily="-109" charset="0"/>
              </a:rPr>
              <a:t>Can occur within ≠ molecules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6" grpId="0"/>
      <p:bldP spid="9" grpId="0" animBg="1"/>
      <p:bldP spid="10" grpId="0"/>
      <p:bldP spid="11" grpId="0"/>
    </p:bld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Rectangle 3"/>
          <p:cNvSpPr>
            <a:spLocks noChangeArrowheads="1"/>
          </p:cNvSpPr>
          <p:nvPr/>
        </p:nvSpPr>
        <p:spPr bwMode="auto">
          <a:xfrm>
            <a:off x="1260475" y="6073775"/>
            <a:ext cx="6665913" cy="584200"/>
          </a:xfrm>
          <a:prstGeom prst="rect">
            <a:avLst/>
          </a:prstGeom>
          <a:noFill/>
          <a:ln w="9525">
            <a:noFill/>
            <a:miter lim="800000"/>
            <a:headEnd/>
            <a:tailEnd/>
          </a:ln>
        </p:spPr>
        <p:txBody>
          <a:bodyPr>
            <a:prstTxWarp prst="textNoShape">
              <a:avLst/>
            </a:prstTxWarp>
            <a:spAutoFit/>
          </a:bodyPr>
          <a:lstStyle/>
          <a:p>
            <a:r>
              <a:rPr lang="en-US" sz="1600" b="1">
                <a:solidFill>
                  <a:schemeClr val="accent2"/>
                </a:solidFill>
                <a:latin typeface="Arial" pitchFamily="-109" charset="0"/>
                <a:ea typeface="Arial" pitchFamily="-109" charset="0"/>
                <a:cs typeface="Arial" pitchFamily="-109" charset="0"/>
              </a:rPr>
              <a:t>“The energy of the different conformations decreases with the development of organized, native-like proteins”.</a:t>
            </a:r>
          </a:p>
        </p:txBody>
      </p:sp>
      <p:sp>
        <p:nvSpPr>
          <p:cNvPr id="55299" name="Text Box 4"/>
          <p:cNvSpPr txBox="1">
            <a:spLocks noChangeArrowheads="1"/>
          </p:cNvSpPr>
          <p:nvPr/>
        </p:nvSpPr>
        <p:spPr bwMode="auto">
          <a:xfrm>
            <a:off x="609600" y="115888"/>
            <a:ext cx="8124825" cy="523875"/>
          </a:xfrm>
          <a:prstGeom prst="rect">
            <a:avLst/>
          </a:prstGeom>
          <a:noFill/>
          <a:ln w="9525">
            <a:noFill/>
            <a:miter lim="800000"/>
            <a:headEnd/>
            <a:tailEnd/>
          </a:ln>
        </p:spPr>
        <p:txBody>
          <a:bodyPr wrap="none">
            <a:prstTxWarp prst="textNoShape">
              <a:avLst/>
            </a:prstTxWarp>
            <a:spAutoFit/>
          </a:bodyPr>
          <a:lstStyle/>
          <a:p>
            <a:r>
              <a:rPr lang="en-US" sz="2800" b="1">
                <a:solidFill>
                  <a:srgbClr val="FF0000"/>
                </a:solidFill>
                <a:latin typeface="Arial" pitchFamily="-109" charset="0"/>
                <a:ea typeface="Arial" pitchFamily="-109" charset="0"/>
                <a:cs typeface="Arial" pitchFamily="-109" charset="0"/>
              </a:rPr>
              <a:t>Thermodynamics of protein folding/misfolding</a:t>
            </a:r>
          </a:p>
        </p:txBody>
      </p:sp>
      <p:pic>
        <p:nvPicPr>
          <p:cNvPr id="55300" name="Picture 5"/>
          <p:cNvPicPr>
            <a:picLocks noChangeAspect="1" noChangeArrowheads="1"/>
          </p:cNvPicPr>
          <p:nvPr/>
        </p:nvPicPr>
        <p:blipFill>
          <a:blip r:embed="rId2"/>
          <a:srcRect/>
          <a:stretch>
            <a:fillRect/>
          </a:stretch>
        </p:blipFill>
        <p:spPr bwMode="auto">
          <a:xfrm>
            <a:off x="4038600" y="6596063"/>
            <a:ext cx="3294063" cy="174625"/>
          </a:xfrm>
          <a:prstGeom prst="rect">
            <a:avLst/>
          </a:prstGeom>
          <a:noFill/>
          <a:ln w="9525">
            <a:noFill/>
            <a:miter lim="800000"/>
            <a:headEnd/>
            <a:tailEnd/>
          </a:ln>
        </p:spPr>
      </p:pic>
      <p:pic>
        <p:nvPicPr>
          <p:cNvPr id="55301" name="Picture 6"/>
          <p:cNvPicPr>
            <a:picLocks noChangeAspect="1" noChangeArrowheads="1"/>
          </p:cNvPicPr>
          <p:nvPr/>
        </p:nvPicPr>
        <p:blipFill>
          <a:blip r:embed="rId3"/>
          <a:srcRect/>
          <a:stretch>
            <a:fillRect/>
          </a:stretch>
        </p:blipFill>
        <p:spPr bwMode="auto">
          <a:xfrm>
            <a:off x="7335838" y="6645275"/>
            <a:ext cx="1731962" cy="136525"/>
          </a:xfrm>
          <a:prstGeom prst="rect">
            <a:avLst/>
          </a:prstGeom>
          <a:noFill/>
          <a:ln w="9525">
            <a:noFill/>
            <a:miter lim="800000"/>
            <a:headEnd/>
            <a:tailEnd/>
          </a:ln>
        </p:spPr>
      </p:pic>
      <p:pic>
        <p:nvPicPr>
          <p:cNvPr id="55302" name="Picture 6"/>
          <p:cNvPicPr>
            <a:picLocks noChangeAspect="1"/>
          </p:cNvPicPr>
          <p:nvPr/>
        </p:nvPicPr>
        <p:blipFill>
          <a:blip r:embed="rId4"/>
          <a:srcRect/>
          <a:stretch>
            <a:fillRect/>
          </a:stretch>
        </p:blipFill>
        <p:spPr bwMode="auto">
          <a:xfrm>
            <a:off x="677863" y="677863"/>
            <a:ext cx="7753350" cy="5340350"/>
          </a:xfrm>
          <a:prstGeom prst="rect">
            <a:avLst/>
          </a:prstGeom>
          <a:noFill/>
          <a:ln w="9525">
            <a:noFill/>
            <a:miter lim="800000"/>
            <a:headEnd/>
            <a:tailEnd/>
          </a:ln>
        </p:spPr>
      </p:pic>
      <p:sp>
        <p:nvSpPr>
          <p:cNvPr id="8" name="Oval 7"/>
          <p:cNvSpPr/>
          <p:nvPr/>
        </p:nvSpPr>
        <p:spPr>
          <a:xfrm>
            <a:off x="1689100" y="5646738"/>
            <a:ext cx="2620963" cy="427037"/>
          </a:xfrm>
          <a:prstGeom prst="ellipse">
            <a:avLst/>
          </a:prstGeom>
          <a:noFill/>
          <a:ln w="1905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Oval 8"/>
          <p:cNvSpPr/>
          <p:nvPr/>
        </p:nvSpPr>
        <p:spPr>
          <a:xfrm>
            <a:off x="5097463" y="5661025"/>
            <a:ext cx="2620962" cy="425450"/>
          </a:xfrm>
          <a:prstGeom prst="ellipse">
            <a:avLst/>
          </a:prstGeom>
          <a:noFill/>
          <a:ln w="19050" cap="flat" cmpd="sng" algn="ctr">
            <a:solidFill>
              <a:srgbClr val="00009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2" name="Group 11"/>
          <p:cNvGrpSpPr>
            <a:grpSpLocks/>
          </p:cNvGrpSpPr>
          <p:nvPr/>
        </p:nvGrpSpPr>
        <p:grpSpPr bwMode="auto">
          <a:xfrm>
            <a:off x="3390900" y="895350"/>
            <a:ext cx="5156200" cy="4443413"/>
            <a:chOff x="3391341" y="894679"/>
            <a:chExt cx="5155368" cy="4444532"/>
          </a:xfrm>
        </p:grpSpPr>
        <p:sp>
          <p:nvSpPr>
            <p:cNvPr id="10" name="Rectangle 9"/>
            <p:cNvSpPr/>
            <p:nvPr/>
          </p:nvSpPr>
          <p:spPr>
            <a:xfrm>
              <a:off x="3391341" y="894679"/>
              <a:ext cx="5155368" cy="187531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Rectangle 10"/>
            <p:cNvSpPr/>
            <p:nvPr/>
          </p:nvSpPr>
          <p:spPr>
            <a:xfrm>
              <a:off x="3694505" y="2769989"/>
              <a:ext cx="4761732" cy="256922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
        <p:nvSpPr>
          <p:cNvPr id="13" name="Rectangle 12"/>
          <p:cNvSpPr/>
          <p:nvPr/>
        </p:nvSpPr>
        <p:spPr>
          <a:xfrm>
            <a:off x="4310063" y="5646738"/>
            <a:ext cx="4121150" cy="45402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136525" y="517525"/>
            <a:ext cx="8855075" cy="4893648"/>
          </a:xfrm>
          <a:prstGeom prst="rect">
            <a:avLst/>
          </a:prstGeom>
          <a:noFill/>
          <a:ln w="9525">
            <a:noFill/>
            <a:miter lim="800000"/>
            <a:headEnd/>
            <a:tailEnd/>
          </a:ln>
        </p:spPr>
        <p:txBody>
          <a:bodyPr>
            <a:prstTxWarp prst="textNoShape">
              <a:avLst/>
            </a:prstTxWarp>
            <a:spAutoFit/>
          </a:bodyPr>
          <a:lstStyle/>
          <a:p>
            <a:r>
              <a:rPr lang="en-US" sz="2600" b="1" u="sng" dirty="0">
                <a:solidFill>
                  <a:srgbClr val="BB0B06"/>
                </a:solidFill>
              </a:rPr>
              <a:t>Protein folding</a:t>
            </a:r>
            <a:r>
              <a:rPr lang="en-US" sz="2600" b="1" dirty="0">
                <a:solidFill>
                  <a:srgbClr val="BB0B06"/>
                </a:solidFill>
              </a:rPr>
              <a:t>:</a:t>
            </a:r>
            <a:r>
              <a:rPr lang="en-US" sz="2600" dirty="0"/>
              <a:t> a folding funnel to change the structure and the energy of proteins. </a:t>
            </a:r>
            <a:r>
              <a:rPr lang="en-US" sz="2600" b="1" dirty="0"/>
              <a:t>Only folded, native proteins are functionally active.</a:t>
            </a:r>
            <a:endParaRPr lang="en-US" sz="2600" dirty="0"/>
          </a:p>
          <a:p>
            <a:endParaRPr lang="en-US" sz="2600" dirty="0"/>
          </a:p>
          <a:p>
            <a:endParaRPr lang="en-US" sz="2600" dirty="0"/>
          </a:p>
          <a:p>
            <a:r>
              <a:rPr lang="en-US" sz="2600" b="1" u="sng" dirty="0">
                <a:solidFill>
                  <a:srgbClr val="BB0B06"/>
                </a:solidFill>
              </a:rPr>
              <a:t>Unfolded states</a:t>
            </a:r>
            <a:r>
              <a:rPr lang="en-US" sz="2600" b="1" dirty="0">
                <a:solidFill>
                  <a:srgbClr val="BB0B06"/>
                </a:solidFill>
              </a:rPr>
              <a:t>:</a:t>
            </a:r>
            <a:r>
              <a:rPr lang="en-US" sz="2600" dirty="0"/>
              <a:t> characterized by  higher degree of conformational entropy and free energy than native states. This leads to “instability” of proteins when in the unfolded state. As the folding funnel proceeds, conformational entropy decreases as proteins have lower number of conformational states, as well as the free energy decreases. The minimum of the energy level of a protein is reached when it’s in its native/folded state.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152400" y="212725"/>
            <a:ext cx="8839200" cy="6093977"/>
          </a:xfrm>
          <a:prstGeom prst="rect">
            <a:avLst/>
          </a:prstGeom>
          <a:noFill/>
          <a:ln w="9525">
            <a:noFill/>
            <a:miter lim="800000"/>
            <a:headEnd/>
            <a:tailEnd/>
          </a:ln>
        </p:spPr>
        <p:txBody>
          <a:bodyPr>
            <a:prstTxWarp prst="textNoShape">
              <a:avLst/>
            </a:prstTxWarp>
            <a:spAutoFit/>
          </a:bodyPr>
          <a:lstStyle/>
          <a:p>
            <a:r>
              <a:rPr lang="en-US" sz="2600" b="1" dirty="0">
                <a:solidFill>
                  <a:srgbClr val="BB0B06"/>
                </a:solidFill>
              </a:rPr>
              <a:t>Protein </a:t>
            </a:r>
            <a:r>
              <a:rPr lang="en-US" sz="2600" b="1" dirty="0" err="1">
                <a:solidFill>
                  <a:srgbClr val="BB0B06"/>
                </a:solidFill>
              </a:rPr>
              <a:t>misfolding</a:t>
            </a:r>
            <a:endParaRPr lang="en-US" sz="2600" b="1" dirty="0">
              <a:solidFill>
                <a:srgbClr val="BB0B06"/>
              </a:solidFill>
            </a:endParaRPr>
          </a:p>
          <a:p>
            <a:r>
              <a:rPr lang="en-US" sz="2600" dirty="0"/>
              <a:t>A common and continuously happening phenomenon in the life of a protein </a:t>
            </a:r>
          </a:p>
          <a:p>
            <a:endParaRPr lang="en-US" sz="2600" dirty="0"/>
          </a:p>
          <a:p>
            <a:r>
              <a:rPr lang="en-US" sz="2600" b="1" dirty="0" err="1">
                <a:solidFill>
                  <a:srgbClr val="BB0B06"/>
                </a:solidFill>
              </a:rPr>
              <a:t>Denaturation</a:t>
            </a:r>
            <a:r>
              <a:rPr lang="en-US" sz="2600" b="1" dirty="0">
                <a:solidFill>
                  <a:srgbClr val="BB0B06"/>
                </a:solidFill>
              </a:rPr>
              <a:t>:</a:t>
            </a:r>
            <a:r>
              <a:rPr lang="en-US" sz="2600" dirty="0"/>
              <a:t> the process by which the native structure of proteins is disrupted. </a:t>
            </a:r>
            <a:r>
              <a:rPr lang="en-US" sz="2600" b="1" dirty="0"/>
              <a:t>It results in the unfolding of the protein, which then loses the state of lower energy level.</a:t>
            </a:r>
          </a:p>
          <a:p>
            <a:endParaRPr lang="en-US" sz="2600" b="1" dirty="0"/>
          </a:p>
          <a:p>
            <a:endParaRPr lang="en-US" sz="2600" b="1" dirty="0"/>
          </a:p>
          <a:p>
            <a:endParaRPr lang="en-US" sz="2600" b="1" dirty="0"/>
          </a:p>
          <a:p>
            <a:endParaRPr lang="en-US" sz="2600" b="1" dirty="0"/>
          </a:p>
          <a:p>
            <a:endParaRPr lang="en-US" sz="2600" b="1" dirty="0"/>
          </a:p>
          <a:p>
            <a:r>
              <a:rPr lang="en-US" sz="2600" b="1" dirty="0"/>
              <a:t>The protein is then in a highly disorganized structure and </a:t>
            </a:r>
            <a:r>
              <a:rPr lang="en-US" sz="2600" b="1" dirty="0">
                <a:solidFill>
                  <a:srgbClr val="BB0B06"/>
                </a:solidFill>
              </a:rPr>
              <a:t>tends to form aggregates to reduce the state of high energy</a:t>
            </a:r>
            <a:r>
              <a:rPr lang="en-US" sz="2600" b="1" dirty="0"/>
              <a:t>, in a word to stabilize. </a:t>
            </a:r>
            <a:endParaRPr lang="en-US" sz="2600" dirty="0"/>
          </a:p>
        </p:txBody>
      </p:sp>
      <p:sp>
        <p:nvSpPr>
          <p:cNvPr id="57347" name="AutoShape 3"/>
          <p:cNvSpPr>
            <a:spLocks noChangeArrowheads="1"/>
          </p:cNvSpPr>
          <p:nvPr/>
        </p:nvSpPr>
        <p:spPr bwMode="auto">
          <a:xfrm>
            <a:off x="4267200" y="3412770"/>
            <a:ext cx="838200" cy="1295400"/>
          </a:xfrm>
          <a:prstGeom prst="downArrow">
            <a:avLst>
              <a:gd name="adj1" fmla="val 50000"/>
              <a:gd name="adj2" fmla="val 38636"/>
            </a:avLst>
          </a:prstGeom>
          <a:solidFill>
            <a:srgbClr val="BB0B06"/>
          </a:solidFill>
          <a:ln w="9525">
            <a:solidFill>
              <a:schemeClr val="tx1"/>
            </a:solidFill>
            <a:miter lim="800000"/>
            <a:headEnd/>
            <a:tailEnd/>
          </a:ln>
        </p:spPr>
        <p:txBody>
          <a:bodyPr wrap="none" anchor="ct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1249189" y="304800"/>
            <a:ext cx="6900747" cy="553998"/>
          </a:xfrm>
          <a:prstGeom prst="rect">
            <a:avLst/>
          </a:prstGeom>
          <a:noFill/>
          <a:ln w="9525">
            <a:noFill/>
            <a:miter lim="800000"/>
            <a:headEnd/>
            <a:tailEnd/>
          </a:ln>
        </p:spPr>
        <p:txBody>
          <a:bodyPr wrap="none">
            <a:prstTxWarp prst="textNoShape">
              <a:avLst/>
            </a:prstTxWarp>
            <a:spAutoFit/>
          </a:bodyPr>
          <a:lstStyle/>
          <a:p>
            <a:r>
              <a:rPr lang="en-US" sz="3000" b="1" dirty="0">
                <a:solidFill>
                  <a:srgbClr val="B52617"/>
                </a:solidFill>
              </a:rPr>
              <a:t>Steps that lead to formation of aggregates</a:t>
            </a:r>
          </a:p>
        </p:txBody>
      </p:sp>
      <p:sp>
        <p:nvSpPr>
          <p:cNvPr id="58371" name="Text Box 3"/>
          <p:cNvSpPr txBox="1">
            <a:spLocks noChangeArrowheads="1"/>
          </p:cNvSpPr>
          <p:nvPr/>
        </p:nvSpPr>
        <p:spPr bwMode="auto">
          <a:xfrm>
            <a:off x="365125" y="1279525"/>
            <a:ext cx="8397875" cy="4154983"/>
          </a:xfrm>
          <a:prstGeom prst="rect">
            <a:avLst/>
          </a:prstGeom>
          <a:noFill/>
          <a:ln w="9525">
            <a:noFill/>
            <a:miter lim="800000"/>
            <a:headEnd/>
            <a:tailEnd/>
          </a:ln>
        </p:spPr>
        <p:txBody>
          <a:bodyPr>
            <a:prstTxWarp prst="textNoShape">
              <a:avLst/>
            </a:prstTxWarp>
            <a:spAutoFit/>
          </a:bodyPr>
          <a:lstStyle/>
          <a:p>
            <a:r>
              <a:rPr lang="en-US" sz="2400" b="1" dirty="0">
                <a:solidFill>
                  <a:srgbClr val="BB0B06"/>
                </a:solidFill>
              </a:rPr>
              <a:t>Unfolding</a:t>
            </a:r>
            <a:endParaRPr lang="en-US" sz="2400" dirty="0"/>
          </a:p>
          <a:p>
            <a:endParaRPr lang="en-US" sz="2400" dirty="0"/>
          </a:p>
          <a:p>
            <a:r>
              <a:rPr lang="en-US" sz="2400" b="1" dirty="0">
                <a:solidFill>
                  <a:srgbClr val="BB0B06"/>
                </a:solidFill>
              </a:rPr>
              <a:t>Nucleation:</a:t>
            </a:r>
            <a:r>
              <a:rPr lang="en-US" sz="2400" dirty="0"/>
              <a:t> when proteins attach </a:t>
            </a:r>
            <a:r>
              <a:rPr lang="en-US" sz="2400" b="1" dirty="0"/>
              <a:t>REVERSIBLY</a:t>
            </a:r>
            <a:r>
              <a:rPr lang="en-US" sz="2400" dirty="0"/>
              <a:t> to a growing core.</a:t>
            </a:r>
          </a:p>
          <a:p>
            <a:endParaRPr lang="en-US" sz="2400" dirty="0"/>
          </a:p>
          <a:p>
            <a:r>
              <a:rPr lang="en-US" sz="2400" b="1" dirty="0">
                <a:solidFill>
                  <a:srgbClr val="BB0B06"/>
                </a:solidFill>
              </a:rPr>
              <a:t>Aggregation:</a:t>
            </a:r>
            <a:r>
              <a:rPr lang="en-US" sz="2400" dirty="0"/>
              <a:t> when proteins attach </a:t>
            </a:r>
            <a:r>
              <a:rPr lang="en-US" sz="2400" b="1" dirty="0"/>
              <a:t>IRREVERSIBLY</a:t>
            </a:r>
            <a:r>
              <a:rPr lang="en-US" sz="2400" dirty="0"/>
              <a:t> to the core forming larger aggregates. Aggregation can be triggered by hydrophobic residues in the sequence of the protein and by </a:t>
            </a:r>
            <a:r>
              <a:rPr lang="en-US" sz="2400" dirty="0" err="1">
                <a:latin typeface="Symbol" pitchFamily="-109" charset="2"/>
              </a:rPr>
              <a:t>b</a:t>
            </a:r>
            <a:r>
              <a:rPr lang="en-US" sz="2400" dirty="0"/>
              <a:t>-sheet structure. </a:t>
            </a:r>
            <a:r>
              <a:rPr lang="en-US" sz="2400" dirty="0" err="1"/>
              <a:t>Amyloid</a:t>
            </a:r>
            <a:r>
              <a:rPr lang="en-US" sz="2400" dirty="0"/>
              <a:t> is one of the forms of protein aggregates that occurs in nature, is very stable but its formation can be still reversible. This is not true, unfortunately, for most of the protein aggregates that are responsible of neurodegenerative diseases.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9394" name="Picture 4"/>
          <p:cNvPicPr>
            <a:picLocks noChangeAspect="1" noChangeArrowheads="1"/>
          </p:cNvPicPr>
          <p:nvPr/>
        </p:nvPicPr>
        <p:blipFill>
          <a:blip r:embed="rId2"/>
          <a:srcRect/>
          <a:stretch>
            <a:fillRect/>
          </a:stretch>
        </p:blipFill>
        <p:spPr bwMode="auto">
          <a:xfrm>
            <a:off x="2049463" y="506413"/>
            <a:ext cx="5599112" cy="6324600"/>
          </a:xfrm>
          <a:prstGeom prst="rect">
            <a:avLst/>
          </a:prstGeom>
          <a:noFill/>
          <a:ln w="9525">
            <a:noFill/>
            <a:miter lim="800000"/>
            <a:headEnd/>
            <a:tailEnd/>
          </a:ln>
        </p:spPr>
      </p:pic>
      <p:sp>
        <p:nvSpPr>
          <p:cNvPr id="59395" name="Rectangle 6"/>
          <p:cNvSpPr>
            <a:spLocks noChangeArrowheads="1"/>
          </p:cNvSpPr>
          <p:nvPr/>
        </p:nvSpPr>
        <p:spPr bwMode="auto">
          <a:xfrm>
            <a:off x="-20638" y="6607175"/>
            <a:ext cx="4084638" cy="246063"/>
          </a:xfrm>
          <a:prstGeom prst="rect">
            <a:avLst/>
          </a:prstGeom>
          <a:noFill/>
          <a:ln w="9525">
            <a:noFill/>
            <a:miter lim="800000"/>
            <a:headEnd/>
            <a:tailEnd/>
          </a:ln>
        </p:spPr>
        <p:txBody>
          <a:bodyPr wrap="none">
            <a:prstTxWarp prst="textNoShape">
              <a:avLst/>
            </a:prstTxWarp>
            <a:spAutoFit/>
          </a:bodyPr>
          <a:lstStyle/>
          <a:p>
            <a:r>
              <a:rPr lang="en-US" sz="1000" b="1">
                <a:latin typeface="Arial" pitchFamily="-109" charset="0"/>
                <a:ea typeface="Arial" pitchFamily="-109" charset="0"/>
                <a:cs typeface="Arial" pitchFamily="-109" charset="0"/>
              </a:rPr>
              <a:t>Ross CA, Poirier MA. Nat Med. 2004 Jul;10 Suppl:S10-7. Review.</a:t>
            </a:r>
          </a:p>
        </p:txBody>
      </p:sp>
      <p:sp>
        <p:nvSpPr>
          <p:cNvPr id="59396" name="Text Box 2"/>
          <p:cNvSpPr txBox="1">
            <a:spLocks noChangeArrowheads="1"/>
          </p:cNvSpPr>
          <p:nvPr/>
        </p:nvSpPr>
        <p:spPr bwMode="auto">
          <a:xfrm>
            <a:off x="103188" y="117475"/>
            <a:ext cx="8970962" cy="554038"/>
          </a:xfrm>
          <a:prstGeom prst="rect">
            <a:avLst/>
          </a:prstGeom>
          <a:noFill/>
          <a:ln w="9525">
            <a:noFill/>
            <a:miter lim="800000"/>
            <a:headEnd/>
            <a:tailEnd/>
          </a:ln>
        </p:spPr>
        <p:txBody>
          <a:bodyPr wrap="none">
            <a:prstTxWarp prst="textNoShape">
              <a:avLst/>
            </a:prstTxWarp>
            <a:spAutoFit/>
          </a:bodyPr>
          <a:lstStyle/>
          <a:p>
            <a:r>
              <a:rPr lang="en-US" sz="3000" b="1">
                <a:solidFill>
                  <a:srgbClr val="FF0000"/>
                </a:solidFill>
                <a:latin typeface="Arial" pitchFamily="-109" charset="0"/>
                <a:ea typeface="Arial" pitchFamily="-109" charset="0"/>
                <a:cs typeface="Arial" pitchFamily="-109" charset="0"/>
              </a:rPr>
              <a:t>Proteins aggregate and amyloid/insoluble fibrils</a:t>
            </a:r>
          </a:p>
        </p:txBody>
      </p:sp>
      <p:sp>
        <p:nvSpPr>
          <p:cNvPr id="10" name="Rectangle 9"/>
          <p:cNvSpPr/>
          <p:nvPr/>
        </p:nvSpPr>
        <p:spPr>
          <a:xfrm>
            <a:off x="4371975" y="1460500"/>
            <a:ext cx="1284288" cy="339725"/>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9398" name="TextBox 8"/>
          <p:cNvSpPr txBox="1">
            <a:spLocks noChangeArrowheads="1"/>
          </p:cNvSpPr>
          <p:nvPr/>
        </p:nvSpPr>
        <p:spPr bwMode="auto">
          <a:xfrm>
            <a:off x="4724400" y="1403350"/>
            <a:ext cx="1504950" cy="368300"/>
          </a:xfrm>
          <a:prstGeom prst="rect">
            <a:avLst/>
          </a:prstGeom>
          <a:noFill/>
          <a:ln w="9525">
            <a:noFill/>
            <a:miter lim="800000"/>
            <a:headEnd/>
            <a:tailEnd/>
          </a:ln>
        </p:spPr>
        <p:txBody>
          <a:bodyPr wrap="none">
            <a:prstTxWarp prst="textNoShape">
              <a:avLst/>
            </a:prstTxWarp>
            <a:spAutoFit/>
          </a:bodyPr>
          <a:lstStyle/>
          <a:p>
            <a:r>
              <a:rPr lang="en-US" b="1"/>
              <a:t>Modifications</a:t>
            </a:r>
          </a:p>
        </p:txBody>
      </p:sp>
      <p:sp>
        <p:nvSpPr>
          <p:cNvPr id="12" name="Rectangle 11"/>
          <p:cNvSpPr/>
          <p:nvPr/>
        </p:nvSpPr>
        <p:spPr>
          <a:xfrm>
            <a:off x="6248400" y="2078038"/>
            <a:ext cx="1082675" cy="31750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6270625" y="2879725"/>
            <a:ext cx="1082675" cy="31750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 name="Rectangle 13"/>
          <p:cNvSpPr/>
          <p:nvPr/>
        </p:nvSpPr>
        <p:spPr>
          <a:xfrm>
            <a:off x="6235700" y="3709988"/>
            <a:ext cx="1082675" cy="31750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2" name="Group 29"/>
          <p:cNvGrpSpPr>
            <a:grpSpLocks/>
          </p:cNvGrpSpPr>
          <p:nvPr/>
        </p:nvGrpSpPr>
        <p:grpSpPr bwMode="auto">
          <a:xfrm>
            <a:off x="6602413" y="1558925"/>
            <a:ext cx="1146175" cy="2862263"/>
            <a:chOff x="6602395" y="1558170"/>
            <a:chExt cx="1145538" cy="2862322"/>
          </a:xfrm>
        </p:grpSpPr>
        <p:sp>
          <p:nvSpPr>
            <p:cNvPr id="59418" name="AutoShape 7"/>
            <p:cNvSpPr>
              <a:spLocks/>
            </p:cNvSpPr>
            <p:nvPr/>
          </p:nvSpPr>
          <p:spPr bwMode="auto">
            <a:xfrm>
              <a:off x="7374431" y="2217900"/>
              <a:ext cx="76200" cy="1600200"/>
            </a:xfrm>
            <a:prstGeom prst="rightBrace">
              <a:avLst>
                <a:gd name="adj1" fmla="val 175000"/>
                <a:gd name="adj2" fmla="val 50000"/>
              </a:avLst>
            </a:prstGeom>
            <a:noFill/>
            <a:ln w="9525">
              <a:solidFill>
                <a:schemeClr val="tx1"/>
              </a:solidFill>
              <a:round/>
              <a:headEnd/>
              <a:tailEnd/>
            </a:ln>
          </p:spPr>
          <p:txBody>
            <a:bodyPr wrap="none" anchor="ctr">
              <a:prstTxWarp prst="textNoShape">
                <a:avLst/>
              </a:prstTxWarp>
            </a:bodyPr>
            <a:lstStyle/>
            <a:p>
              <a:endParaRPr lang="en-US">
                <a:latin typeface="Arial" pitchFamily="-109" charset="0"/>
                <a:ea typeface="Arial" pitchFamily="-109" charset="0"/>
                <a:cs typeface="Arial" pitchFamily="-109" charset="0"/>
              </a:endParaRPr>
            </a:p>
          </p:txBody>
        </p:sp>
        <p:sp>
          <p:nvSpPr>
            <p:cNvPr id="59419" name="Text Box 8"/>
            <p:cNvSpPr txBox="1">
              <a:spLocks noChangeArrowheads="1"/>
            </p:cNvSpPr>
            <p:nvPr/>
          </p:nvSpPr>
          <p:spPr bwMode="auto">
            <a:xfrm>
              <a:off x="7503458" y="1558170"/>
              <a:ext cx="244475" cy="2862322"/>
            </a:xfrm>
            <a:prstGeom prst="rect">
              <a:avLst/>
            </a:prstGeom>
            <a:noFill/>
            <a:ln w="9525">
              <a:noFill/>
              <a:miter lim="800000"/>
              <a:headEnd/>
              <a:tailEnd/>
            </a:ln>
          </p:spPr>
          <p:txBody>
            <a:bodyPr>
              <a:prstTxWarp prst="textNoShape">
                <a:avLst/>
              </a:prstTxWarp>
              <a:spAutoFit/>
            </a:bodyPr>
            <a:lstStyle/>
            <a:p>
              <a:r>
                <a:rPr lang="en-US" sz="3000" b="1">
                  <a:solidFill>
                    <a:srgbClr val="B52617"/>
                  </a:solidFill>
                  <a:latin typeface="Arial" pitchFamily="-109" charset="0"/>
                  <a:ea typeface="Arial" pitchFamily="-109" charset="0"/>
                  <a:cs typeface="Arial" pitchFamily="-109" charset="0"/>
                </a:rPr>
                <a:t>Early</a:t>
              </a:r>
            </a:p>
          </p:txBody>
        </p:sp>
        <p:sp>
          <p:nvSpPr>
            <p:cNvPr id="59420" name="Text Box 8"/>
            <p:cNvSpPr txBox="1">
              <a:spLocks noChangeArrowheads="1"/>
            </p:cNvSpPr>
            <p:nvPr/>
          </p:nvSpPr>
          <p:spPr bwMode="auto">
            <a:xfrm>
              <a:off x="6602395" y="1826010"/>
              <a:ext cx="244475" cy="2492990"/>
            </a:xfrm>
            <a:prstGeom prst="rect">
              <a:avLst/>
            </a:prstGeom>
            <a:noFill/>
            <a:ln w="9525">
              <a:noFill/>
              <a:miter lim="800000"/>
              <a:headEnd/>
              <a:tailEnd/>
            </a:ln>
          </p:spPr>
          <p:txBody>
            <a:bodyPr>
              <a:prstTxWarp prst="textNoShape">
                <a:avLst/>
              </a:prstTxWarp>
              <a:spAutoFit/>
            </a:bodyPr>
            <a:lstStyle/>
            <a:p>
              <a:r>
                <a:rPr lang="en-US" sz="2600" b="1">
                  <a:solidFill>
                    <a:srgbClr val="000090"/>
                  </a:solidFill>
                  <a:latin typeface="Arial" pitchFamily="-109" charset="0"/>
                  <a:ea typeface="Arial" pitchFamily="-109" charset="0"/>
                  <a:cs typeface="Arial" pitchFamily="-109" charset="0"/>
                </a:rPr>
                <a:t>TOXIC</a:t>
              </a:r>
            </a:p>
          </p:txBody>
        </p:sp>
      </p:grpSp>
      <p:sp>
        <p:nvSpPr>
          <p:cNvPr id="17" name="TextBox 16"/>
          <p:cNvSpPr txBox="1">
            <a:spLocks noChangeArrowheads="1"/>
          </p:cNvSpPr>
          <p:nvPr/>
        </p:nvSpPr>
        <p:spPr bwMode="auto">
          <a:xfrm>
            <a:off x="360363" y="1771650"/>
            <a:ext cx="2208212" cy="400050"/>
          </a:xfrm>
          <a:prstGeom prst="rect">
            <a:avLst/>
          </a:prstGeom>
          <a:noFill/>
          <a:ln w="9525">
            <a:noFill/>
            <a:miter lim="800000"/>
            <a:headEnd/>
            <a:tailEnd/>
          </a:ln>
        </p:spPr>
        <p:txBody>
          <a:bodyPr wrap="none">
            <a:prstTxWarp prst="textNoShape">
              <a:avLst/>
            </a:prstTxWarp>
            <a:spAutoFit/>
          </a:bodyPr>
          <a:lstStyle/>
          <a:p>
            <a:r>
              <a:rPr lang="en-US" sz="2000" b="1">
                <a:latin typeface="Arial" pitchFamily="-109" charset="0"/>
                <a:ea typeface="Arial" pitchFamily="-109" charset="0"/>
                <a:cs typeface="Arial" pitchFamily="-109" charset="0"/>
              </a:rPr>
              <a:t>Phosphorylation</a:t>
            </a:r>
          </a:p>
        </p:txBody>
      </p:sp>
      <p:sp>
        <p:nvSpPr>
          <p:cNvPr id="19" name="TextBox 18"/>
          <p:cNvSpPr txBox="1">
            <a:spLocks noChangeArrowheads="1"/>
          </p:cNvSpPr>
          <p:nvPr/>
        </p:nvSpPr>
        <p:spPr bwMode="auto">
          <a:xfrm>
            <a:off x="360363" y="3463925"/>
            <a:ext cx="531812" cy="400050"/>
          </a:xfrm>
          <a:prstGeom prst="rect">
            <a:avLst/>
          </a:prstGeom>
          <a:noFill/>
          <a:ln w="9525">
            <a:noFill/>
            <a:miter lim="800000"/>
            <a:headEnd/>
            <a:tailEnd/>
          </a:ln>
        </p:spPr>
        <p:txBody>
          <a:bodyPr wrap="none">
            <a:prstTxWarp prst="textNoShape">
              <a:avLst/>
            </a:prstTxWarp>
            <a:spAutoFit/>
          </a:bodyPr>
          <a:lstStyle/>
          <a:p>
            <a:r>
              <a:rPr lang="en-US" sz="2000" b="1">
                <a:latin typeface="Arial" pitchFamily="-109" charset="0"/>
                <a:ea typeface="Arial" pitchFamily="-109" charset="0"/>
                <a:cs typeface="Arial" pitchFamily="-109" charset="0"/>
              </a:rPr>
              <a:t>pH</a:t>
            </a:r>
          </a:p>
        </p:txBody>
      </p:sp>
      <p:sp>
        <p:nvSpPr>
          <p:cNvPr id="20" name="TextBox 19"/>
          <p:cNvSpPr txBox="1">
            <a:spLocks noChangeArrowheads="1"/>
          </p:cNvSpPr>
          <p:nvPr/>
        </p:nvSpPr>
        <p:spPr bwMode="auto">
          <a:xfrm>
            <a:off x="152400" y="4319588"/>
            <a:ext cx="2036763" cy="400050"/>
          </a:xfrm>
          <a:prstGeom prst="rect">
            <a:avLst/>
          </a:prstGeom>
          <a:noFill/>
          <a:ln w="9525">
            <a:noFill/>
            <a:miter lim="800000"/>
            <a:headEnd/>
            <a:tailEnd/>
          </a:ln>
        </p:spPr>
        <p:txBody>
          <a:bodyPr wrap="none">
            <a:prstTxWarp prst="textNoShape">
              <a:avLst/>
            </a:prstTxWarp>
            <a:spAutoFit/>
          </a:bodyPr>
          <a:lstStyle/>
          <a:p>
            <a:r>
              <a:rPr lang="en-US" sz="2000" b="1">
                <a:latin typeface="Arial" pitchFamily="-109" charset="0"/>
                <a:ea typeface="Arial" pitchFamily="-109" charset="0"/>
                <a:cs typeface="Arial" pitchFamily="-109" charset="0"/>
              </a:rPr>
              <a:t>Metal chelation</a:t>
            </a:r>
          </a:p>
        </p:txBody>
      </p:sp>
      <p:grpSp>
        <p:nvGrpSpPr>
          <p:cNvPr id="3" name="Group 27"/>
          <p:cNvGrpSpPr>
            <a:grpSpLocks/>
          </p:cNvGrpSpPr>
          <p:nvPr/>
        </p:nvGrpSpPr>
        <p:grpSpPr bwMode="auto">
          <a:xfrm>
            <a:off x="1136650" y="5032375"/>
            <a:ext cx="7075488" cy="1555750"/>
            <a:chOff x="1136095" y="5032576"/>
            <a:chExt cx="7076691" cy="1555726"/>
          </a:xfrm>
        </p:grpSpPr>
        <p:sp>
          <p:nvSpPr>
            <p:cNvPr id="59412" name="Text Box 9"/>
            <p:cNvSpPr txBox="1">
              <a:spLocks noChangeArrowheads="1"/>
            </p:cNvSpPr>
            <p:nvPr/>
          </p:nvSpPr>
          <p:spPr bwMode="auto">
            <a:xfrm>
              <a:off x="7237076" y="5839637"/>
              <a:ext cx="975710" cy="553998"/>
            </a:xfrm>
            <a:prstGeom prst="rect">
              <a:avLst/>
            </a:prstGeom>
            <a:noFill/>
            <a:ln w="9525">
              <a:noFill/>
              <a:miter lim="800000"/>
              <a:headEnd/>
              <a:tailEnd/>
            </a:ln>
          </p:spPr>
          <p:txBody>
            <a:bodyPr wrap="none">
              <a:prstTxWarp prst="textNoShape">
                <a:avLst/>
              </a:prstTxWarp>
              <a:spAutoFit/>
            </a:bodyPr>
            <a:lstStyle/>
            <a:p>
              <a:r>
                <a:rPr lang="en-US" sz="3000" b="1">
                  <a:solidFill>
                    <a:srgbClr val="B52617"/>
                  </a:solidFill>
                  <a:latin typeface="Arial" pitchFamily="-109" charset="0"/>
                  <a:ea typeface="Arial" pitchFamily="-109" charset="0"/>
                  <a:cs typeface="Arial" pitchFamily="-109" charset="0"/>
                </a:rPr>
                <a:t>Late</a:t>
              </a:r>
            </a:p>
          </p:txBody>
        </p:sp>
        <p:grpSp>
          <p:nvGrpSpPr>
            <p:cNvPr id="4" name="Group 25"/>
            <p:cNvGrpSpPr>
              <a:grpSpLocks/>
            </p:cNvGrpSpPr>
            <p:nvPr/>
          </p:nvGrpSpPr>
          <p:grpSpPr bwMode="auto">
            <a:xfrm>
              <a:off x="1136095" y="5032576"/>
              <a:ext cx="2432931" cy="1555726"/>
              <a:chOff x="1136095" y="5032576"/>
              <a:chExt cx="2432931" cy="1555726"/>
            </a:xfrm>
          </p:grpSpPr>
          <p:grpSp>
            <p:nvGrpSpPr>
              <p:cNvPr id="5" name="Group 26"/>
              <p:cNvGrpSpPr>
                <a:grpSpLocks/>
              </p:cNvGrpSpPr>
              <p:nvPr/>
            </p:nvGrpSpPr>
            <p:grpSpPr bwMode="auto">
              <a:xfrm>
                <a:off x="1924927" y="5032576"/>
                <a:ext cx="1644099" cy="1555726"/>
                <a:chOff x="671798" y="1503363"/>
                <a:chExt cx="2862263" cy="2284412"/>
              </a:xfrm>
            </p:grpSpPr>
            <p:pic>
              <p:nvPicPr>
                <p:cNvPr id="59416" name="Picture 69"/>
                <p:cNvPicPr>
                  <a:picLocks noChangeAspect="1" noChangeArrowheads="1"/>
                </p:cNvPicPr>
                <p:nvPr/>
              </p:nvPicPr>
              <p:blipFill>
                <a:blip r:embed="rId3"/>
                <a:srcRect/>
                <a:stretch>
                  <a:fillRect/>
                </a:stretch>
              </p:blipFill>
              <p:spPr bwMode="auto">
                <a:xfrm>
                  <a:off x="846138" y="1905000"/>
                  <a:ext cx="2357437" cy="1882775"/>
                </a:xfrm>
                <a:prstGeom prst="rect">
                  <a:avLst/>
                </a:prstGeom>
                <a:noFill/>
                <a:ln w="9525">
                  <a:noFill/>
                  <a:miter lim="800000"/>
                  <a:headEnd/>
                  <a:tailEnd/>
                </a:ln>
              </p:spPr>
            </p:pic>
            <p:sp>
              <p:nvSpPr>
                <p:cNvPr id="59417" name="Text Box 70"/>
                <p:cNvSpPr txBox="1">
                  <a:spLocks noChangeArrowheads="1"/>
                </p:cNvSpPr>
                <p:nvPr/>
              </p:nvSpPr>
              <p:spPr bwMode="auto">
                <a:xfrm>
                  <a:off x="671798" y="1503363"/>
                  <a:ext cx="2862263" cy="989062"/>
                </a:xfrm>
                <a:prstGeom prst="rect">
                  <a:avLst/>
                </a:prstGeom>
                <a:noFill/>
                <a:ln w="9525">
                  <a:noFill/>
                  <a:miter lim="800000"/>
                  <a:headEnd/>
                  <a:tailEnd/>
                </a:ln>
              </p:spPr>
              <p:txBody>
                <a:bodyPr>
                  <a:prstTxWarp prst="textNoShape">
                    <a:avLst/>
                  </a:prstTxWarp>
                  <a:spAutoFit/>
                </a:bodyPr>
                <a:lstStyle/>
                <a:p>
                  <a:endParaRPr lang="en-US" sz="2600" b="1">
                    <a:ea typeface="Arial" pitchFamily="-109" charset="0"/>
                    <a:cs typeface="Arial" pitchFamily="-109" charset="0"/>
                  </a:endParaRPr>
                </a:p>
              </p:txBody>
            </p:sp>
          </p:grpSp>
          <p:sp>
            <p:nvSpPr>
              <p:cNvPr id="59415" name="TextBox 23"/>
              <p:cNvSpPr txBox="1">
                <a:spLocks noChangeArrowheads="1"/>
              </p:cNvSpPr>
              <p:nvPr/>
            </p:nvSpPr>
            <p:spPr bwMode="auto">
              <a:xfrm>
                <a:off x="1136095" y="5706145"/>
                <a:ext cx="1025616" cy="707886"/>
              </a:xfrm>
              <a:prstGeom prst="rect">
                <a:avLst/>
              </a:prstGeom>
              <a:noFill/>
              <a:ln w="9525">
                <a:noFill/>
                <a:miter lim="800000"/>
                <a:headEnd/>
                <a:tailEnd/>
              </a:ln>
            </p:spPr>
            <p:txBody>
              <a:bodyPr wrap="none">
                <a:prstTxWarp prst="textNoShape">
                  <a:avLst/>
                </a:prstTxWarp>
                <a:spAutoFit/>
              </a:bodyPr>
              <a:lstStyle/>
              <a:p>
                <a:r>
                  <a:rPr lang="en-US" sz="2000" b="1">
                    <a:latin typeface="Arial" pitchFamily="-109" charset="0"/>
                    <a:ea typeface="Arial" pitchFamily="-109" charset="0"/>
                    <a:cs typeface="Arial" pitchFamily="-109" charset="0"/>
                  </a:rPr>
                  <a:t>Plaque</a:t>
                </a:r>
              </a:p>
              <a:p>
                <a:r>
                  <a:rPr lang="en-US" sz="2000" b="1">
                    <a:latin typeface="Arial" pitchFamily="-109" charset="0"/>
                    <a:ea typeface="Arial" pitchFamily="-109" charset="0"/>
                    <a:cs typeface="Arial" pitchFamily="-109" charset="0"/>
                  </a:rPr>
                  <a:t>AD</a:t>
                </a:r>
              </a:p>
            </p:txBody>
          </p:sp>
        </p:grpSp>
      </p:grpSp>
      <p:sp>
        <p:nvSpPr>
          <p:cNvPr id="16" name="Rectangle 15"/>
          <p:cNvSpPr/>
          <p:nvPr/>
        </p:nvSpPr>
        <p:spPr>
          <a:xfrm>
            <a:off x="5094288" y="5840413"/>
            <a:ext cx="2070100" cy="38258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1" dirty="0"/>
              <a:t>INCLUSIONS PD</a:t>
            </a:r>
          </a:p>
        </p:txBody>
      </p:sp>
      <p:sp>
        <p:nvSpPr>
          <p:cNvPr id="59408" name="TextBox 24"/>
          <p:cNvSpPr txBox="1">
            <a:spLocks noChangeArrowheads="1"/>
          </p:cNvSpPr>
          <p:nvPr/>
        </p:nvSpPr>
        <p:spPr bwMode="auto">
          <a:xfrm>
            <a:off x="5094288" y="5854700"/>
            <a:ext cx="1457325" cy="368300"/>
          </a:xfrm>
          <a:prstGeom prst="rect">
            <a:avLst/>
          </a:prstGeom>
          <a:noFill/>
          <a:ln w="9525">
            <a:noFill/>
            <a:miter lim="800000"/>
            <a:headEnd/>
            <a:tailEnd/>
          </a:ln>
        </p:spPr>
        <p:txBody>
          <a:bodyPr wrap="none">
            <a:prstTxWarp prst="textNoShape">
              <a:avLst/>
            </a:prstTxWarp>
            <a:spAutoFit/>
          </a:bodyPr>
          <a:lstStyle/>
          <a:p>
            <a:r>
              <a:rPr lang="en-US" b="1"/>
              <a:t>Inclusions PD</a:t>
            </a:r>
          </a:p>
        </p:txBody>
      </p:sp>
      <p:sp>
        <p:nvSpPr>
          <p:cNvPr id="27" name="Rectangle 26"/>
          <p:cNvSpPr/>
          <p:nvPr/>
        </p:nvSpPr>
        <p:spPr>
          <a:xfrm>
            <a:off x="3505200" y="5135563"/>
            <a:ext cx="3278188" cy="1573212"/>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9" name="Rectangle 28"/>
          <p:cNvSpPr/>
          <p:nvPr/>
        </p:nvSpPr>
        <p:spPr>
          <a:xfrm>
            <a:off x="2133600" y="2640013"/>
            <a:ext cx="4498975" cy="2495550"/>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8" name="TextBox 17"/>
          <p:cNvSpPr txBox="1">
            <a:spLocks noChangeArrowheads="1"/>
          </p:cNvSpPr>
          <p:nvPr/>
        </p:nvSpPr>
        <p:spPr bwMode="auto">
          <a:xfrm>
            <a:off x="360363" y="2640013"/>
            <a:ext cx="2751137" cy="400050"/>
          </a:xfrm>
          <a:prstGeom prst="rect">
            <a:avLst/>
          </a:prstGeom>
          <a:noFill/>
          <a:ln w="9525">
            <a:noFill/>
            <a:miter lim="800000"/>
            <a:headEnd/>
            <a:tailEnd/>
          </a:ln>
        </p:spPr>
        <p:txBody>
          <a:bodyPr wrap="none">
            <a:prstTxWarp prst="textNoShape">
              <a:avLst/>
            </a:prstTxWarp>
            <a:spAutoFit/>
          </a:bodyPr>
          <a:lstStyle/>
          <a:p>
            <a:r>
              <a:rPr lang="en-US" sz="2000" b="1">
                <a:latin typeface="Arial" pitchFamily="-109" charset="0"/>
                <a:ea typeface="Arial" pitchFamily="-109" charset="0"/>
                <a:cs typeface="Arial" pitchFamily="-109" charset="0"/>
              </a:rPr>
              <a:t>Cleavage/proteolysis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0" grpId="0"/>
      <p:bldP spid="27" grpId="0" animBg="1"/>
      <p:bldP spid="29" grpId="0" animBg="1"/>
      <p:bldP spid="18" grpId="0"/>
    </p:bld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228600" y="228600"/>
            <a:ext cx="8802410" cy="477054"/>
          </a:xfrm>
          <a:prstGeom prst="rect">
            <a:avLst/>
          </a:prstGeom>
          <a:noFill/>
          <a:ln w="9525">
            <a:noFill/>
            <a:miter lim="800000"/>
            <a:headEnd/>
            <a:tailEnd/>
          </a:ln>
        </p:spPr>
        <p:txBody>
          <a:bodyPr wrap="none">
            <a:prstTxWarp prst="textNoShape">
              <a:avLst/>
            </a:prstTxWarp>
            <a:spAutoFit/>
          </a:bodyPr>
          <a:lstStyle/>
          <a:p>
            <a:r>
              <a:rPr lang="en-US" sz="2500" b="1" dirty="0">
                <a:solidFill>
                  <a:srgbClr val="B52617"/>
                </a:solidFill>
              </a:rPr>
              <a:t>Factors that might influence protein </a:t>
            </a:r>
            <a:r>
              <a:rPr lang="en-US" sz="2500" b="1" dirty="0" err="1">
                <a:solidFill>
                  <a:srgbClr val="B52617"/>
                </a:solidFill>
              </a:rPr>
              <a:t>denaturation</a:t>
            </a:r>
            <a:r>
              <a:rPr lang="en-US" sz="2500" b="1" dirty="0">
                <a:solidFill>
                  <a:srgbClr val="B52617"/>
                </a:solidFill>
              </a:rPr>
              <a:t> and </a:t>
            </a:r>
            <a:r>
              <a:rPr lang="en-US" sz="2500" b="1" dirty="0" err="1">
                <a:solidFill>
                  <a:srgbClr val="B52617"/>
                </a:solidFill>
              </a:rPr>
              <a:t>misfolding</a:t>
            </a:r>
            <a:r>
              <a:rPr lang="en-US" sz="2500" b="1" dirty="0">
                <a:solidFill>
                  <a:srgbClr val="B52617"/>
                </a:solidFill>
              </a:rPr>
              <a:t> </a:t>
            </a:r>
          </a:p>
        </p:txBody>
      </p:sp>
      <p:sp>
        <p:nvSpPr>
          <p:cNvPr id="60419" name="Text Box 3"/>
          <p:cNvSpPr txBox="1">
            <a:spLocks noChangeArrowheads="1"/>
          </p:cNvSpPr>
          <p:nvPr/>
        </p:nvSpPr>
        <p:spPr bwMode="auto">
          <a:xfrm>
            <a:off x="212725" y="1050925"/>
            <a:ext cx="8931275" cy="4473575"/>
          </a:xfrm>
          <a:prstGeom prst="rect">
            <a:avLst/>
          </a:prstGeom>
          <a:noFill/>
          <a:ln w="9525">
            <a:noFill/>
            <a:miter lim="800000"/>
            <a:headEnd/>
            <a:tailEnd/>
          </a:ln>
        </p:spPr>
        <p:txBody>
          <a:bodyPr>
            <a:prstTxWarp prst="textNoShape">
              <a:avLst/>
            </a:prstTxWarp>
            <a:spAutoFit/>
          </a:bodyPr>
          <a:lstStyle/>
          <a:p>
            <a:r>
              <a:rPr lang="en-US"/>
              <a:t>-Mutations</a:t>
            </a:r>
          </a:p>
          <a:p>
            <a:endParaRPr lang="en-US"/>
          </a:p>
          <a:p>
            <a:r>
              <a:rPr lang="en-US"/>
              <a:t>-Glucose levels</a:t>
            </a:r>
          </a:p>
          <a:p>
            <a:endParaRPr lang="en-US"/>
          </a:p>
          <a:p>
            <a:r>
              <a:rPr lang="en-US"/>
              <a:t>-Oxidation</a:t>
            </a:r>
          </a:p>
          <a:p>
            <a:endParaRPr lang="en-US"/>
          </a:p>
          <a:p>
            <a:r>
              <a:rPr lang="en-US"/>
              <a:t>-changes in the physiological pH</a:t>
            </a:r>
          </a:p>
          <a:p>
            <a:endParaRPr lang="en-US"/>
          </a:p>
          <a:p>
            <a:r>
              <a:rPr lang="en-US"/>
              <a:t>-Binding to ions </a:t>
            </a:r>
          </a:p>
          <a:p>
            <a:endParaRPr lang="en-US"/>
          </a:p>
          <a:p>
            <a:r>
              <a:rPr lang="en-US"/>
              <a:t>-Levels/concentration of monomers: if low the protein tends not to aggregate, if high the protein tends to form aggregates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a:srcRect/>
          <a:stretch>
            <a:fillRect/>
          </a:stretch>
        </p:blipFill>
        <p:spPr bwMode="auto">
          <a:xfrm>
            <a:off x="280988" y="1303338"/>
            <a:ext cx="8585200" cy="4254500"/>
          </a:xfrm>
          <a:prstGeom prst="rect">
            <a:avLst/>
          </a:prstGeom>
          <a:noFill/>
          <a:ln w="9525">
            <a:noFill/>
            <a:miter lim="800000"/>
            <a:headEnd/>
            <a:tailEnd/>
          </a:ln>
        </p:spPr>
      </p:pic>
      <p:pic>
        <p:nvPicPr>
          <p:cNvPr id="61443" name="Picture 3"/>
          <p:cNvPicPr>
            <a:picLocks noChangeAspect="1" noChangeArrowheads="1"/>
          </p:cNvPicPr>
          <p:nvPr/>
        </p:nvPicPr>
        <p:blipFill>
          <a:blip r:embed="rId3"/>
          <a:srcRect/>
          <a:stretch>
            <a:fillRect/>
          </a:stretch>
        </p:blipFill>
        <p:spPr bwMode="auto">
          <a:xfrm>
            <a:off x="3429000" y="6338888"/>
            <a:ext cx="3294063" cy="174625"/>
          </a:xfrm>
          <a:prstGeom prst="rect">
            <a:avLst/>
          </a:prstGeom>
          <a:noFill/>
          <a:ln w="9525">
            <a:noFill/>
            <a:miter lim="800000"/>
            <a:headEnd/>
            <a:tailEnd/>
          </a:ln>
        </p:spPr>
      </p:pic>
      <p:pic>
        <p:nvPicPr>
          <p:cNvPr id="61444" name="Picture 4"/>
          <p:cNvPicPr>
            <a:picLocks noChangeAspect="1" noChangeArrowheads="1"/>
          </p:cNvPicPr>
          <p:nvPr/>
        </p:nvPicPr>
        <p:blipFill>
          <a:blip r:embed="rId4"/>
          <a:srcRect/>
          <a:stretch>
            <a:fillRect/>
          </a:stretch>
        </p:blipFill>
        <p:spPr bwMode="auto">
          <a:xfrm>
            <a:off x="6726238" y="6388100"/>
            <a:ext cx="1731962" cy="136525"/>
          </a:xfrm>
          <a:prstGeom prst="rect">
            <a:avLst/>
          </a:prstGeom>
          <a:noFill/>
          <a:ln w="9525">
            <a:noFill/>
            <a:miter lim="800000"/>
            <a:headEnd/>
            <a:tailEnd/>
          </a:ln>
        </p:spPr>
      </p:pic>
      <p:sp>
        <p:nvSpPr>
          <p:cNvPr id="61445" name="Text Box 5"/>
          <p:cNvSpPr txBox="1">
            <a:spLocks noChangeArrowheads="1"/>
          </p:cNvSpPr>
          <p:nvPr/>
        </p:nvSpPr>
        <p:spPr bwMode="auto">
          <a:xfrm>
            <a:off x="1628775" y="228600"/>
            <a:ext cx="6692144" cy="492443"/>
          </a:xfrm>
          <a:prstGeom prst="rect">
            <a:avLst/>
          </a:prstGeom>
          <a:noFill/>
          <a:ln w="9525">
            <a:noFill/>
            <a:miter lim="800000"/>
            <a:headEnd/>
            <a:tailEnd/>
          </a:ln>
        </p:spPr>
        <p:txBody>
          <a:bodyPr wrap="none">
            <a:prstTxWarp prst="textNoShape">
              <a:avLst/>
            </a:prstTxWarp>
            <a:spAutoFit/>
          </a:bodyPr>
          <a:lstStyle/>
          <a:p>
            <a:r>
              <a:rPr lang="en-US" sz="2600" b="1" dirty="0">
                <a:solidFill>
                  <a:srgbClr val="B52617"/>
                </a:solidFill>
              </a:rPr>
              <a:t>Schematic representation of protein </a:t>
            </a:r>
            <a:r>
              <a:rPr lang="en-US" sz="2600" b="1" dirty="0" err="1">
                <a:solidFill>
                  <a:srgbClr val="B52617"/>
                </a:solidFill>
              </a:rPr>
              <a:t>misfolding</a:t>
            </a:r>
            <a:endParaRPr lang="en-US" sz="2600" b="1" dirty="0">
              <a:solidFill>
                <a:srgbClr val="B52617"/>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2466" name="Picture 2"/>
          <p:cNvPicPr>
            <a:picLocks noChangeAspect="1" noChangeArrowheads="1"/>
          </p:cNvPicPr>
          <p:nvPr/>
        </p:nvPicPr>
        <p:blipFill>
          <a:blip r:embed="rId2"/>
          <a:srcRect/>
          <a:stretch>
            <a:fillRect/>
          </a:stretch>
        </p:blipFill>
        <p:spPr bwMode="auto">
          <a:xfrm>
            <a:off x="1147763" y="838200"/>
            <a:ext cx="6848475" cy="5795963"/>
          </a:xfrm>
          <a:prstGeom prst="rect">
            <a:avLst/>
          </a:prstGeom>
          <a:noFill/>
          <a:ln w="9525">
            <a:noFill/>
            <a:miter lim="800000"/>
            <a:headEnd/>
            <a:tailEnd/>
          </a:ln>
        </p:spPr>
      </p:pic>
      <p:pic>
        <p:nvPicPr>
          <p:cNvPr id="62467" name="Picture 3"/>
          <p:cNvPicPr>
            <a:picLocks noChangeAspect="1" noChangeArrowheads="1"/>
          </p:cNvPicPr>
          <p:nvPr/>
        </p:nvPicPr>
        <p:blipFill>
          <a:blip r:embed="rId3"/>
          <a:srcRect/>
          <a:stretch>
            <a:fillRect/>
          </a:stretch>
        </p:blipFill>
        <p:spPr bwMode="auto">
          <a:xfrm>
            <a:off x="4038600" y="6629400"/>
            <a:ext cx="3294063" cy="174625"/>
          </a:xfrm>
          <a:prstGeom prst="rect">
            <a:avLst/>
          </a:prstGeom>
          <a:noFill/>
          <a:ln w="9525">
            <a:noFill/>
            <a:miter lim="800000"/>
            <a:headEnd/>
            <a:tailEnd/>
          </a:ln>
        </p:spPr>
      </p:pic>
      <p:pic>
        <p:nvPicPr>
          <p:cNvPr id="62468" name="Picture 4"/>
          <p:cNvPicPr>
            <a:picLocks noChangeAspect="1" noChangeArrowheads="1"/>
          </p:cNvPicPr>
          <p:nvPr/>
        </p:nvPicPr>
        <p:blipFill>
          <a:blip r:embed="rId4"/>
          <a:srcRect/>
          <a:stretch>
            <a:fillRect/>
          </a:stretch>
        </p:blipFill>
        <p:spPr bwMode="auto">
          <a:xfrm>
            <a:off x="7335838" y="6678613"/>
            <a:ext cx="1731962" cy="136525"/>
          </a:xfrm>
          <a:prstGeom prst="rect">
            <a:avLst/>
          </a:prstGeom>
          <a:noFill/>
          <a:ln w="9525">
            <a:noFill/>
            <a:miter lim="800000"/>
            <a:headEnd/>
            <a:tailEnd/>
          </a:ln>
        </p:spPr>
      </p:pic>
      <p:sp>
        <p:nvSpPr>
          <p:cNvPr id="62469" name="Text Box 5"/>
          <p:cNvSpPr txBox="1">
            <a:spLocks noChangeArrowheads="1"/>
          </p:cNvSpPr>
          <p:nvPr/>
        </p:nvSpPr>
        <p:spPr bwMode="auto">
          <a:xfrm>
            <a:off x="2038350" y="152400"/>
            <a:ext cx="5224783" cy="492443"/>
          </a:xfrm>
          <a:prstGeom prst="rect">
            <a:avLst/>
          </a:prstGeom>
          <a:noFill/>
          <a:ln w="9525">
            <a:noFill/>
            <a:miter lim="800000"/>
            <a:headEnd/>
            <a:tailEnd/>
          </a:ln>
        </p:spPr>
        <p:txBody>
          <a:bodyPr wrap="none">
            <a:prstTxWarp prst="textNoShape">
              <a:avLst/>
            </a:prstTxWarp>
            <a:spAutoFit/>
          </a:bodyPr>
          <a:lstStyle/>
          <a:p>
            <a:r>
              <a:rPr lang="en-US" sz="2600" b="1" dirty="0">
                <a:solidFill>
                  <a:srgbClr val="B52617"/>
                </a:solidFill>
              </a:rPr>
              <a:t>Summary of protein folding diseases</a:t>
            </a:r>
          </a:p>
        </p:txBody>
      </p:sp>
      <p:sp>
        <p:nvSpPr>
          <p:cNvPr id="62470" name="AutoShape 6"/>
          <p:cNvSpPr>
            <a:spLocks/>
          </p:cNvSpPr>
          <p:nvPr/>
        </p:nvSpPr>
        <p:spPr bwMode="auto">
          <a:xfrm>
            <a:off x="1143000" y="4038600"/>
            <a:ext cx="228600" cy="1524000"/>
          </a:xfrm>
          <a:prstGeom prst="leftBrace">
            <a:avLst>
              <a:gd name="adj1" fmla="val 55556"/>
              <a:gd name="adj2" fmla="val 50000"/>
            </a:avLst>
          </a:prstGeom>
          <a:noFill/>
          <a:ln w="38100">
            <a:solidFill>
              <a:srgbClr val="BB0B06"/>
            </a:solidFill>
            <a:round/>
            <a:headEnd/>
            <a:tailEnd/>
          </a:ln>
        </p:spPr>
        <p:txBody>
          <a:bodyPr wrap="none" anchor="ct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1316939" y="152400"/>
            <a:ext cx="6808574" cy="954107"/>
          </a:xfrm>
          <a:prstGeom prst="rect">
            <a:avLst/>
          </a:prstGeom>
          <a:noFill/>
          <a:ln w="9525">
            <a:noFill/>
            <a:miter lim="800000"/>
            <a:headEnd/>
            <a:tailEnd/>
          </a:ln>
        </p:spPr>
        <p:txBody>
          <a:bodyPr wrap="none">
            <a:prstTxWarp prst="textNoShape">
              <a:avLst/>
            </a:prstTxWarp>
            <a:spAutoFit/>
          </a:bodyPr>
          <a:lstStyle/>
          <a:p>
            <a:pPr algn="ctr"/>
            <a:r>
              <a:rPr lang="en-US" sz="2800" b="1" dirty="0">
                <a:solidFill>
                  <a:srgbClr val="FF0000"/>
                </a:solidFill>
              </a:rPr>
              <a:t>Deposition of </a:t>
            </a:r>
            <a:r>
              <a:rPr lang="en-US" sz="2800" b="1" dirty="0" err="1">
                <a:solidFill>
                  <a:srgbClr val="FF0000"/>
                </a:solidFill>
              </a:rPr>
              <a:t>fibrillar</a:t>
            </a:r>
            <a:r>
              <a:rPr lang="en-US" sz="2800" b="1" dirty="0">
                <a:solidFill>
                  <a:srgbClr val="FF0000"/>
                </a:solidFill>
              </a:rPr>
              <a:t> </a:t>
            </a:r>
            <a:r>
              <a:rPr lang="en-US" sz="2800" b="1" dirty="0" err="1">
                <a:solidFill>
                  <a:srgbClr val="FF0000"/>
                </a:solidFill>
              </a:rPr>
              <a:t>proteinacious</a:t>
            </a:r>
            <a:r>
              <a:rPr lang="en-US" sz="2800" b="1" dirty="0">
                <a:solidFill>
                  <a:srgbClr val="FF0000"/>
                </a:solidFill>
              </a:rPr>
              <a:t> material </a:t>
            </a:r>
          </a:p>
          <a:p>
            <a:pPr algn="ctr"/>
            <a:r>
              <a:rPr lang="en-US" sz="2800" b="1" dirty="0">
                <a:solidFill>
                  <a:srgbClr val="FF0000"/>
                </a:solidFill>
              </a:rPr>
              <a:t>in the intracellular or extracellular matrix</a:t>
            </a:r>
          </a:p>
        </p:txBody>
      </p:sp>
      <p:sp>
        <p:nvSpPr>
          <p:cNvPr id="44035" name="Text Box 4"/>
          <p:cNvSpPr txBox="1">
            <a:spLocks noChangeArrowheads="1"/>
          </p:cNvSpPr>
          <p:nvPr/>
        </p:nvSpPr>
        <p:spPr bwMode="auto">
          <a:xfrm>
            <a:off x="212725" y="1368425"/>
            <a:ext cx="8778875" cy="1200150"/>
          </a:xfrm>
          <a:prstGeom prst="rect">
            <a:avLst/>
          </a:prstGeom>
          <a:noFill/>
          <a:ln w="9525">
            <a:noFill/>
            <a:miter lim="800000"/>
            <a:headEnd/>
            <a:tailEnd/>
          </a:ln>
        </p:spPr>
        <p:txBody>
          <a:bodyPr>
            <a:prstTxWarp prst="textNoShape">
              <a:avLst/>
            </a:prstTxWarp>
            <a:spAutoFit/>
          </a:bodyPr>
          <a:lstStyle/>
          <a:p>
            <a:r>
              <a:rPr lang="en-US" sz="1800" b="1"/>
              <a:t>Amyloid:</a:t>
            </a:r>
            <a:r>
              <a:rPr lang="en-US" sz="1800"/>
              <a:t> amyloid fibrils are filamentous, hydrophobic structures, width ~10nm, length between 0.1-10</a:t>
            </a:r>
            <a:r>
              <a:rPr lang="en-US" sz="1800">
                <a:latin typeface="Symbol" pitchFamily="-109" charset="2"/>
              </a:rPr>
              <a:t>m</a:t>
            </a:r>
            <a:r>
              <a:rPr lang="en-US" sz="1800"/>
              <a:t>M. Ribbon-like</a:t>
            </a:r>
            <a:r>
              <a:rPr lang="en-US" sz="1800">
                <a:latin typeface="Symbol" pitchFamily="-109" charset="2"/>
              </a:rPr>
              <a:t> b</a:t>
            </a:r>
            <a:r>
              <a:rPr lang="en-US" sz="1800"/>
              <a:t>-sheets motifs are formed by </a:t>
            </a:r>
            <a:r>
              <a:rPr lang="en-US" sz="1800">
                <a:latin typeface="Symbol" pitchFamily="-109" charset="2"/>
              </a:rPr>
              <a:t>b</a:t>
            </a:r>
            <a:r>
              <a:rPr lang="en-US" sz="1800"/>
              <a:t>-strands and </a:t>
            </a:r>
            <a:r>
              <a:rPr lang="en-US" sz="1800">
                <a:latin typeface="Symbol" pitchFamily="-109" charset="2"/>
              </a:rPr>
              <a:t>b</a:t>
            </a:r>
            <a:r>
              <a:rPr lang="en-US" sz="1800"/>
              <a:t>-turns. These kind of fibrils are common to different neurodegenerative diseases, from Alzheimer’s to Huntington’s disease. </a:t>
            </a:r>
          </a:p>
        </p:txBody>
      </p:sp>
      <p:pic>
        <p:nvPicPr>
          <p:cNvPr id="44036" name="Picture 7"/>
          <p:cNvPicPr>
            <a:picLocks noChangeAspect="1" noChangeArrowheads="1"/>
          </p:cNvPicPr>
          <p:nvPr/>
        </p:nvPicPr>
        <p:blipFill>
          <a:blip r:embed="rId2"/>
          <a:srcRect/>
          <a:stretch>
            <a:fillRect/>
          </a:stretch>
        </p:blipFill>
        <p:spPr bwMode="auto">
          <a:xfrm>
            <a:off x="1250950" y="2895600"/>
            <a:ext cx="6642100" cy="3225800"/>
          </a:xfrm>
          <a:prstGeom prst="rect">
            <a:avLst/>
          </a:prstGeom>
          <a:noFill/>
          <a:ln w="9525">
            <a:noFill/>
            <a:miter lim="800000"/>
            <a:headEnd/>
            <a:tailEnd/>
          </a:ln>
        </p:spPr>
      </p:pic>
      <p:sp>
        <p:nvSpPr>
          <p:cNvPr id="44037" name="Text Box 8"/>
          <p:cNvSpPr txBox="1">
            <a:spLocks noChangeArrowheads="1"/>
          </p:cNvSpPr>
          <p:nvPr/>
        </p:nvSpPr>
        <p:spPr bwMode="auto">
          <a:xfrm>
            <a:off x="609600" y="2895600"/>
            <a:ext cx="776288" cy="457200"/>
          </a:xfrm>
          <a:prstGeom prst="rect">
            <a:avLst/>
          </a:prstGeom>
          <a:noFill/>
          <a:ln w="9525">
            <a:noFill/>
            <a:miter lim="800000"/>
            <a:headEnd/>
            <a:tailEnd/>
          </a:ln>
        </p:spPr>
        <p:txBody>
          <a:bodyPr wrap="none">
            <a:prstTxWarp prst="textNoShape">
              <a:avLst/>
            </a:prstTxWarp>
            <a:spAutoFit/>
          </a:bodyPr>
          <a:lstStyle/>
          <a:p>
            <a:r>
              <a:rPr lang="en-US"/>
              <a:t>NH2</a:t>
            </a:r>
          </a:p>
        </p:txBody>
      </p:sp>
      <p:sp>
        <p:nvSpPr>
          <p:cNvPr id="44038" name="Text Box 9"/>
          <p:cNvSpPr txBox="1">
            <a:spLocks noChangeArrowheads="1"/>
          </p:cNvSpPr>
          <p:nvPr/>
        </p:nvSpPr>
        <p:spPr bwMode="auto">
          <a:xfrm>
            <a:off x="457200" y="5197475"/>
            <a:ext cx="1047750" cy="457200"/>
          </a:xfrm>
          <a:prstGeom prst="rect">
            <a:avLst/>
          </a:prstGeom>
          <a:noFill/>
          <a:ln w="9525">
            <a:noFill/>
            <a:miter lim="800000"/>
            <a:headEnd/>
            <a:tailEnd/>
          </a:ln>
        </p:spPr>
        <p:txBody>
          <a:bodyPr wrap="none">
            <a:prstTxWarp prst="textNoShape">
              <a:avLst/>
            </a:prstTxWarp>
            <a:spAutoFit/>
          </a:bodyPr>
          <a:lstStyle/>
          <a:p>
            <a:r>
              <a:rPr lang="en-US"/>
              <a:t>COOH</a:t>
            </a:r>
          </a:p>
        </p:txBody>
      </p:sp>
      <p:sp>
        <p:nvSpPr>
          <p:cNvPr id="44039" name="Rectangle 10"/>
          <p:cNvSpPr>
            <a:spLocks noChangeArrowheads="1"/>
          </p:cNvSpPr>
          <p:nvPr/>
        </p:nvSpPr>
        <p:spPr bwMode="auto">
          <a:xfrm>
            <a:off x="152400" y="6477000"/>
            <a:ext cx="5181600" cy="304800"/>
          </a:xfrm>
          <a:prstGeom prst="rect">
            <a:avLst/>
          </a:prstGeom>
          <a:noFill/>
          <a:ln w="9525">
            <a:noFill/>
            <a:miter lim="800000"/>
            <a:headEnd/>
            <a:tailEnd/>
          </a:ln>
        </p:spPr>
        <p:txBody>
          <a:bodyPr wrap="none">
            <a:prstTxWarp prst="textNoShape">
              <a:avLst/>
            </a:prstTxWarp>
            <a:spAutoFit/>
          </a:bodyPr>
          <a:lstStyle/>
          <a:p>
            <a:r>
              <a:rPr lang="en-US" sz="1400" b="1"/>
              <a:t>Ross CA, Poirier MA. Nat Med. 2004 Jul;10 Suppl:S10-7. Review.</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304800" y="1293813"/>
            <a:ext cx="8610600" cy="915987"/>
          </a:xfrm>
          <a:prstGeom prst="rect">
            <a:avLst/>
          </a:prstGeom>
          <a:noFill/>
          <a:ln w="9525">
            <a:noFill/>
            <a:miter lim="800000"/>
            <a:headEnd/>
            <a:tailEnd/>
          </a:ln>
        </p:spPr>
        <p:txBody>
          <a:bodyPr>
            <a:prstTxWarp prst="textNoShape">
              <a:avLst/>
            </a:prstTxWarp>
            <a:spAutoFit/>
          </a:bodyPr>
          <a:lstStyle/>
          <a:p>
            <a:r>
              <a:rPr lang="en-US" sz="1800" b="1"/>
              <a:t>Alzheimer’s disease: </a:t>
            </a:r>
            <a:r>
              <a:rPr lang="en-US" sz="1800"/>
              <a:t>characterized by extracellular depositions, the </a:t>
            </a:r>
            <a:r>
              <a:rPr lang="en-US" sz="1800" b="1">
                <a:latin typeface="Symbol" pitchFamily="-109" charset="2"/>
              </a:rPr>
              <a:t>b</a:t>
            </a:r>
            <a:r>
              <a:rPr lang="en-US" sz="1800" b="1"/>
              <a:t>-amyloid plaque</a:t>
            </a:r>
            <a:r>
              <a:rPr lang="en-US" sz="1800"/>
              <a:t>, and intracellular depositions, the </a:t>
            </a:r>
            <a:r>
              <a:rPr lang="en-US" sz="1800" b="1"/>
              <a:t>Neurofibrillary Tangles</a:t>
            </a:r>
            <a:r>
              <a:rPr lang="en-US" sz="1800"/>
              <a:t> </a:t>
            </a:r>
            <a:r>
              <a:rPr lang="en-US" sz="1800" b="1"/>
              <a:t>(NFT)</a:t>
            </a:r>
            <a:r>
              <a:rPr lang="en-US" sz="1800"/>
              <a:t> comprised of Paired Helical Filaments (PHF), aggregates of hyperphosphorylated protein tau.</a:t>
            </a:r>
            <a:endParaRPr lang="en-US"/>
          </a:p>
        </p:txBody>
      </p:sp>
      <p:sp>
        <p:nvSpPr>
          <p:cNvPr id="63491" name="Text Box 3"/>
          <p:cNvSpPr txBox="1">
            <a:spLocks noChangeArrowheads="1"/>
          </p:cNvSpPr>
          <p:nvPr/>
        </p:nvSpPr>
        <p:spPr bwMode="auto">
          <a:xfrm>
            <a:off x="121608" y="244475"/>
            <a:ext cx="8915400" cy="461665"/>
          </a:xfrm>
          <a:prstGeom prst="rect">
            <a:avLst/>
          </a:prstGeom>
          <a:noFill/>
          <a:ln w="9525">
            <a:noFill/>
            <a:miter lim="800000"/>
            <a:headEnd/>
            <a:tailEnd/>
          </a:ln>
        </p:spPr>
        <p:txBody>
          <a:bodyPr wrap="square">
            <a:prstTxWarp prst="textNoShape">
              <a:avLst/>
            </a:prstTxWarp>
            <a:spAutoFit/>
          </a:bodyPr>
          <a:lstStyle/>
          <a:p>
            <a:r>
              <a:rPr lang="en-US" sz="2400" b="1" dirty="0">
                <a:solidFill>
                  <a:srgbClr val="B52617"/>
                </a:solidFill>
              </a:rPr>
              <a:t>Deposition of </a:t>
            </a:r>
            <a:r>
              <a:rPr lang="en-US" sz="2400" b="1" dirty="0" err="1">
                <a:solidFill>
                  <a:srgbClr val="B52617"/>
                </a:solidFill>
              </a:rPr>
              <a:t>fibrillar</a:t>
            </a:r>
            <a:r>
              <a:rPr lang="en-US" sz="2400" b="1" dirty="0">
                <a:solidFill>
                  <a:srgbClr val="B52617"/>
                </a:solidFill>
              </a:rPr>
              <a:t> </a:t>
            </a:r>
            <a:r>
              <a:rPr lang="en-US" sz="2400" b="1" dirty="0" err="1">
                <a:solidFill>
                  <a:srgbClr val="B52617"/>
                </a:solidFill>
              </a:rPr>
              <a:t>proteinacious</a:t>
            </a:r>
            <a:r>
              <a:rPr lang="en-US" sz="2400" b="1" dirty="0">
                <a:solidFill>
                  <a:srgbClr val="B52617"/>
                </a:solidFill>
              </a:rPr>
              <a:t> material in Alzheimer’s disease</a:t>
            </a:r>
          </a:p>
        </p:txBody>
      </p:sp>
      <p:pic>
        <p:nvPicPr>
          <p:cNvPr id="63492" name="Picture 5"/>
          <p:cNvPicPr>
            <a:picLocks noChangeAspect="1" noChangeArrowheads="1"/>
          </p:cNvPicPr>
          <p:nvPr/>
        </p:nvPicPr>
        <p:blipFill>
          <a:blip r:embed="rId2"/>
          <a:srcRect/>
          <a:stretch>
            <a:fillRect/>
          </a:stretch>
        </p:blipFill>
        <p:spPr bwMode="auto">
          <a:xfrm>
            <a:off x="0" y="2541588"/>
            <a:ext cx="9042400" cy="3021012"/>
          </a:xfrm>
          <a:prstGeom prst="rect">
            <a:avLst/>
          </a:prstGeom>
          <a:noFill/>
          <a:ln w="9525">
            <a:noFill/>
            <a:miter lim="800000"/>
            <a:headEnd/>
            <a:tailEnd/>
          </a:ln>
        </p:spPr>
      </p:pic>
      <p:sp>
        <p:nvSpPr>
          <p:cNvPr id="63493" name="Rectangle 6"/>
          <p:cNvSpPr>
            <a:spLocks noChangeArrowheads="1"/>
          </p:cNvSpPr>
          <p:nvPr/>
        </p:nvSpPr>
        <p:spPr bwMode="auto">
          <a:xfrm>
            <a:off x="3884613" y="6172200"/>
            <a:ext cx="5106987" cy="304800"/>
          </a:xfrm>
          <a:prstGeom prst="rect">
            <a:avLst/>
          </a:prstGeom>
          <a:noFill/>
          <a:ln w="9525">
            <a:noFill/>
            <a:miter lim="800000"/>
            <a:headEnd/>
            <a:tailEnd/>
          </a:ln>
        </p:spPr>
        <p:txBody>
          <a:bodyPr wrap="none">
            <a:prstTxWarp prst="textNoShape">
              <a:avLst/>
            </a:prstTxWarp>
            <a:spAutoFit/>
          </a:bodyPr>
          <a:lstStyle/>
          <a:p>
            <a:r>
              <a:rPr lang="en-US" sz="1400" b="1"/>
              <a:t>Bossy-Wetzel E, et al., Nat Med. 2004 Jul;10 Suppl:S2-9. Review.</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4" name="Text Box 3"/>
          <p:cNvSpPr txBox="1">
            <a:spLocks noChangeArrowheads="1"/>
          </p:cNvSpPr>
          <p:nvPr/>
        </p:nvSpPr>
        <p:spPr bwMode="auto">
          <a:xfrm>
            <a:off x="288925" y="76200"/>
            <a:ext cx="8626475" cy="1570038"/>
          </a:xfrm>
          <a:prstGeom prst="rect">
            <a:avLst/>
          </a:prstGeom>
          <a:noFill/>
          <a:ln w="9525">
            <a:noFill/>
            <a:miter lim="800000"/>
            <a:headEnd/>
            <a:tailEnd/>
          </a:ln>
        </p:spPr>
        <p:txBody>
          <a:bodyPr>
            <a:prstTxWarp prst="textNoShape">
              <a:avLst/>
            </a:prstTxWarp>
            <a:spAutoFit/>
          </a:bodyPr>
          <a:lstStyle/>
          <a:p>
            <a:pPr algn="ctr"/>
            <a:r>
              <a:rPr lang="en-US" sz="2500" b="1" dirty="0">
                <a:solidFill>
                  <a:srgbClr val="FF0000"/>
                </a:solidFill>
              </a:rPr>
              <a:t>Origin of </a:t>
            </a:r>
            <a:r>
              <a:rPr lang="en-US" sz="2500" b="1" dirty="0" err="1">
                <a:solidFill>
                  <a:srgbClr val="FF0000"/>
                </a:solidFill>
                <a:latin typeface="Symbol" pitchFamily="-109" charset="2"/>
                <a:ea typeface="Symbol" pitchFamily="-109" charset="2"/>
                <a:cs typeface="Symbol" pitchFamily="-109" charset="2"/>
              </a:rPr>
              <a:t>b</a:t>
            </a:r>
            <a:r>
              <a:rPr lang="en-US" sz="2500" b="1" dirty="0" err="1">
                <a:solidFill>
                  <a:srgbClr val="FF0000"/>
                </a:solidFill>
              </a:rPr>
              <a:t>-amyloid</a:t>
            </a:r>
            <a:r>
              <a:rPr lang="en-US" sz="2500" b="1" dirty="0">
                <a:solidFill>
                  <a:srgbClr val="FF0000"/>
                </a:solidFill>
              </a:rPr>
              <a:t> and plaques: </a:t>
            </a:r>
          </a:p>
          <a:p>
            <a:endParaRPr lang="en-US" sz="1800" dirty="0">
              <a:solidFill>
                <a:srgbClr val="FF0000"/>
              </a:solidFill>
            </a:endParaRPr>
          </a:p>
          <a:p>
            <a:r>
              <a:rPr lang="en-US" sz="1800" dirty="0"/>
              <a:t>		</a:t>
            </a:r>
            <a:r>
              <a:rPr lang="en-US" sz="1800" dirty="0" err="1"/>
              <a:t>Amyloid</a:t>
            </a:r>
            <a:r>
              <a:rPr lang="en-US" sz="1800" dirty="0"/>
              <a:t> Precursor protein APP</a:t>
            </a:r>
          </a:p>
          <a:p>
            <a:endParaRPr lang="en-US" sz="1800" dirty="0"/>
          </a:p>
          <a:p>
            <a:endParaRPr lang="en-US" sz="1800" dirty="0">
              <a:latin typeface="Symbol" pitchFamily="-109" charset="2"/>
            </a:endParaRPr>
          </a:p>
        </p:txBody>
      </p:sp>
      <p:grpSp>
        <p:nvGrpSpPr>
          <p:cNvPr id="2" name="Group 6"/>
          <p:cNvGrpSpPr>
            <a:grpSpLocks/>
          </p:cNvGrpSpPr>
          <p:nvPr/>
        </p:nvGrpSpPr>
        <p:grpSpPr bwMode="auto">
          <a:xfrm>
            <a:off x="762000" y="609600"/>
            <a:ext cx="7239000" cy="943177"/>
            <a:chOff x="884" y="2926"/>
            <a:chExt cx="3948" cy="922"/>
          </a:xfrm>
        </p:grpSpPr>
        <p:grpSp>
          <p:nvGrpSpPr>
            <p:cNvPr id="3" name="Group 7"/>
            <p:cNvGrpSpPr>
              <a:grpSpLocks/>
            </p:cNvGrpSpPr>
            <p:nvPr/>
          </p:nvGrpSpPr>
          <p:grpSpPr bwMode="auto">
            <a:xfrm>
              <a:off x="1136" y="3163"/>
              <a:ext cx="3696" cy="685"/>
              <a:chOff x="1944" y="1248"/>
              <a:chExt cx="1890" cy="528"/>
            </a:xfrm>
          </p:grpSpPr>
          <p:sp>
            <p:nvSpPr>
              <p:cNvPr id="64531" name="Rectangle 8"/>
              <p:cNvSpPr>
                <a:spLocks noChangeArrowheads="1"/>
              </p:cNvSpPr>
              <p:nvPr/>
            </p:nvSpPr>
            <p:spPr bwMode="auto">
              <a:xfrm>
                <a:off x="1944" y="1479"/>
                <a:ext cx="1134" cy="192"/>
              </a:xfrm>
              <a:prstGeom prst="rect">
                <a:avLst/>
              </a:prstGeom>
              <a:solidFill>
                <a:srgbClr val="000099"/>
              </a:solidFill>
              <a:ln w="9525">
                <a:solidFill>
                  <a:srgbClr val="000099"/>
                </a:solidFill>
                <a:miter lim="800000"/>
                <a:headEnd/>
                <a:tailEnd/>
              </a:ln>
            </p:spPr>
            <p:txBody>
              <a:bodyPr wrap="none" anchor="ctr">
                <a:prstTxWarp prst="textNoShape">
                  <a:avLst/>
                </a:prstTxWarp>
              </a:bodyPr>
              <a:lstStyle/>
              <a:p>
                <a:endParaRPr lang="en-US"/>
              </a:p>
            </p:txBody>
          </p:sp>
          <p:sp>
            <p:nvSpPr>
              <p:cNvPr id="64532" name="Rectangle 9"/>
              <p:cNvSpPr>
                <a:spLocks noChangeArrowheads="1"/>
              </p:cNvSpPr>
              <p:nvPr/>
            </p:nvSpPr>
            <p:spPr bwMode="auto">
              <a:xfrm>
                <a:off x="3078" y="1479"/>
                <a:ext cx="378" cy="192"/>
              </a:xfrm>
              <a:prstGeom prst="rect">
                <a:avLst/>
              </a:prstGeom>
              <a:solidFill>
                <a:srgbClr val="CC0000"/>
              </a:solidFill>
              <a:ln w="9525">
                <a:solidFill>
                  <a:srgbClr val="CC0000"/>
                </a:solidFill>
                <a:miter lim="800000"/>
                <a:headEnd/>
                <a:tailEnd/>
              </a:ln>
            </p:spPr>
            <p:txBody>
              <a:bodyPr wrap="none" anchor="ctr">
                <a:prstTxWarp prst="textNoShape">
                  <a:avLst/>
                </a:prstTxWarp>
              </a:bodyPr>
              <a:lstStyle/>
              <a:p>
                <a:pPr algn="ctr"/>
                <a:endParaRPr lang="en-US">
                  <a:solidFill>
                    <a:srgbClr val="CC0000"/>
                  </a:solidFill>
                </a:endParaRPr>
              </a:p>
            </p:txBody>
          </p:sp>
          <p:sp>
            <p:nvSpPr>
              <p:cNvPr id="64533" name="Rectangle 10"/>
              <p:cNvSpPr>
                <a:spLocks noChangeArrowheads="1"/>
              </p:cNvSpPr>
              <p:nvPr/>
            </p:nvSpPr>
            <p:spPr bwMode="auto">
              <a:xfrm>
                <a:off x="3456" y="1479"/>
                <a:ext cx="378" cy="192"/>
              </a:xfrm>
              <a:prstGeom prst="rect">
                <a:avLst/>
              </a:prstGeom>
              <a:solidFill>
                <a:srgbClr val="339966"/>
              </a:solidFill>
              <a:ln w="9525">
                <a:solidFill>
                  <a:srgbClr val="339966"/>
                </a:solidFill>
                <a:miter lim="800000"/>
                <a:headEnd/>
                <a:tailEnd/>
              </a:ln>
            </p:spPr>
            <p:txBody>
              <a:bodyPr wrap="none" anchor="ctr">
                <a:prstTxWarp prst="textNoShape">
                  <a:avLst/>
                </a:prstTxWarp>
              </a:bodyPr>
              <a:lstStyle/>
              <a:p>
                <a:endParaRPr lang="en-US"/>
              </a:p>
            </p:txBody>
          </p:sp>
          <p:sp>
            <p:nvSpPr>
              <p:cNvPr id="64534" name="Line 11"/>
              <p:cNvSpPr>
                <a:spLocks noChangeShapeType="1"/>
              </p:cNvSpPr>
              <p:nvPr/>
            </p:nvSpPr>
            <p:spPr bwMode="auto">
              <a:xfrm>
                <a:off x="3276" y="1248"/>
                <a:ext cx="0" cy="528"/>
              </a:xfrm>
              <a:prstGeom prst="line">
                <a:avLst/>
              </a:prstGeom>
              <a:noFill/>
              <a:ln w="9525">
                <a:solidFill>
                  <a:srgbClr val="000000"/>
                </a:solidFill>
                <a:round/>
                <a:headEnd/>
                <a:tailEnd/>
              </a:ln>
            </p:spPr>
            <p:txBody>
              <a:bodyPr wrap="none" anchor="ctr">
                <a:prstTxWarp prst="textNoShape">
                  <a:avLst/>
                </a:prstTxWarp>
              </a:bodyPr>
              <a:lstStyle/>
              <a:p>
                <a:endParaRPr lang="en-US"/>
              </a:p>
            </p:txBody>
          </p:sp>
          <p:sp>
            <p:nvSpPr>
              <p:cNvPr id="64535" name="Line 12"/>
              <p:cNvSpPr>
                <a:spLocks noChangeShapeType="1"/>
              </p:cNvSpPr>
              <p:nvPr/>
            </p:nvSpPr>
            <p:spPr bwMode="auto">
              <a:xfrm>
                <a:off x="3612" y="1248"/>
                <a:ext cx="0" cy="528"/>
              </a:xfrm>
              <a:prstGeom prst="line">
                <a:avLst/>
              </a:prstGeom>
              <a:noFill/>
              <a:ln w="9525">
                <a:solidFill>
                  <a:srgbClr val="000000"/>
                </a:solidFill>
                <a:round/>
                <a:headEnd/>
                <a:tailEnd/>
              </a:ln>
            </p:spPr>
            <p:txBody>
              <a:bodyPr wrap="none" anchor="ctr">
                <a:prstTxWarp prst="textNoShape">
                  <a:avLst/>
                </a:prstTxWarp>
              </a:bodyPr>
              <a:lstStyle/>
              <a:p>
                <a:endParaRPr lang="en-US"/>
              </a:p>
            </p:txBody>
          </p:sp>
        </p:grpSp>
        <p:sp>
          <p:nvSpPr>
            <p:cNvPr id="64528" name="Text Box 13"/>
            <p:cNvSpPr txBox="1">
              <a:spLocks noChangeArrowheads="1"/>
            </p:cNvSpPr>
            <p:nvPr/>
          </p:nvSpPr>
          <p:spPr bwMode="auto">
            <a:xfrm>
              <a:off x="884" y="2926"/>
              <a:ext cx="489" cy="452"/>
            </a:xfrm>
            <a:prstGeom prst="rect">
              <a:avLst/>
            </a:prstGeom>
            <a:noFill/>
            <a:ln w="9525">
              <a:noFill/>
              <a:miter lim="800000"/>
              <a:headEnd/>
              <a:tailEnd/>
            </a:ln>
          </p:spPr>
          <p:txBody>
            <a:bodyPr>
              <a:prstTxWarp prst="textNoShape">
                <a:avLst/>
              </a:prstTxWarp>
              <a:spAutoFit/>
            </a:bodyPr>
            <a:lstStyle/>
            <a:p>
              <a:r>
                <a:rPr lang="en-US" b="1"/>
                <a:t>APP</a:t>
              </a:r>
            </a:p>
          </p:txBody>
        </p:sp>
        <p:sp>
          <p:nvSpPr>
            <p:cNvPr id="64530" name="Text Box 17"/>
            <p:cNvSpPr txBox="1">
              <a:spLocks noChangeArrowheads="1"/>
            </p:cNvSpPr>
            <p:nvPr/>
          </p:nvSpPr>
          <p:spPr bwMode="auto">
            <a:xfrm>
              <a:off x="3782" y="3062"/>
              <a:ext cx="564" cy="452"/>
            </a:xfrm>
            <a:prstGeom prst="rect">
              <a:avLst/>
            </a:prstGeom>
            <a:noFill/>
            <a:ln w="9525">
              <a:noFill/>
              <a:miter lim="800000"/>
              <a:headEnd/>
              <a:tailEnd/>
            </a:ln>
          </p:spPr>
          <p:txBody>
            <a:bodyPr>
              <a:prstTxWarp prst="textNoShape">
                <a:avLst/>
              </a:prstTxWarp>
              <a:spAutoFit/>
            </a:bodyPr>
            <a:lstStyle/>
            <a:p>
              <a:r>
                <a:rPr lang="en-US" b="1"/>
                <a:t>TMD</a:t>
              </a:r>
            </a:p>
          </p:txBody>
        </p:sp>
      </p:grpSp>
      <p:sp>
        <p:nvSpPr>
          <p:cNvPr id="64516" name="TextBox 15"/>
          <p:cNvSpPr txBox="1">
            <a:spLocks noChangeArrowheads="1"/>
          </p:cNvSpPr>
          <p:nvPr/>
        </p:nvSpPr>
        <p:spPr bwMode="auto">
          <a:xfrm>
            <a:off x="304800" y="1828800"/>
            <a:ext cx="8610600" cy="1323975"/>
          </a:xfrm>
          <a:prstGeom prst="rect">
            <a:avLst/>
          </a:prstGeom>
          <a:noFill/>
          <a:ln w="9525">
            <a:noFill/>
            <a:miter lim="800000"/>
            <a:headEnd/>
            <a:tailEnd/>
          </a:ln>
        </p:spPr>
        <p:txBody>
          <a:bodyPr>
            <a:prstTxWarp prst="textNoShape">
              <a:avLst/>
            </a:prstTxWarp>
            <a:spAutoFit/>
          </a:bodyPr>
          <a:lstStyle/>
          <a:p>
            <a:r>
              <a:rPr lang="en-US" sz="2000" dirty="0" err="1"/>
              <a:t>A</a:t>
            </a:r>
            <a:r>
              <a:rPr lang="en-US" sz="2000" dirty="0" err="1">
                <a:latin typeface="Symbol" pitchFamily="-109" charset="2"/>
                <a:ea typeface="Symbol" pitchFamily="-109" charset="2"/>
                <a:cs typeface="Symbol" pitchFamily="-109" charset="2"/>
              </a:rPr>
              <a:t>b</a:t>
            </a:r>
            <a:r>
              <a:rPr lang="en-US" sz="2000" dirty="0"/>
              <a:t>	</a:t>
            </a:r>
            <a:r>
              <a:rPr lang="en-US" sz="2000" dirty="0" smtClean="0"/>
              <a:t>	    </a:t>
            </a:r>
            <a:r>
              <a:rPr lang="en-US" sz="2000" dirty="0" err="1" smtClean="0"/>
              <a:t>Oligomers</a:t>
            </a:r>
            <a:r>
              <a:rPr lang="en-US" sz="2000" dirty="0"/>
              <a:t>	</a:t>
            </a:r>
            <a:r>
              <a:rPr lang="en-US" sz="2000" dirty="0" smtClean="0"/>
              <a:t>	     Fibrils 		</a:t>
            </a:r>
            <a:r>
              <a:rPr lang="en-US" sz="2000" dirty="0"/>
              <a:t>	Plaques</a:t>
            </a:r>
          </a:p>
          <a:p>
            <a:endParaRPr lang="en-US" sz="2000" dirty="0"/>
          </a:p>
          <a:p>
            <a:r>
              <a:rPr lang="en-US" sz="2000" dirty="0" err="1"/>
              <a:t>Abeta</a:t>
            </a:r>
            <a:r>
              <a:rPr lang="en-US" sz="2000" dirty="0"/>
              <a:t> levels as well as number and size of plaques increase with the progression of the disease</a:t>
            </a:r>
          </a:p>
        </p:txBody>
      </p:sp>
      <p:cxnSp>
        <p:nvCxnSpPr>
          <p:cNvPr id="64517" name="Straight Arrow Connector 21"/>
          <p:cNvCxnSpPr>
            <a:cxnSpLocks noChangeShapeType="1"/>
          </p:cNvCxnSpPr>
          <p:nvPr/>
        </p:nvCxnSpPr>
        <p:spPr bwMode="auto">
          <a:xfrm>
            <a:off x="733872" y="2057400"/>
            <a:ext cx="762000" cy="1588"/>
          </a:xfrm>
          <a:prstGeom prst="straightConnector1">
            <a:avLst/>
          </a:prstGeom>
          <a:noFill/>
          <a:ln w="9525">
            <a:solidFill>
              <a:schemeClr val="tx1"/>
            </a:solidFill>
            <a:round/>
            <a:headEnd/>
            <a:tailEnd type="arrow" w="med" len="med"/>
          </a:ln>
        </p:spPr>
      </p:cxnSp>
      <p:cxnSp>
        <p:nvCxnSpPr>
          <p:cNvPr id="64518" name="Straight Arrow Connector 22"/>
          <p:cNvCxnSpPr>
            <a:cxnSpLocks noChangeShapeType="1"/>
          </p:cNvCxnSpPr>
          <p:nvPr/>
        </p:nvCxnSpPr>
        <p:spPr bwMode="auto">
          <a:xfrm>
            <a:off x="4201848" y="2055813"/>
            <a:ext cx="762000" cy="1587"/>
          </a:xfrm>
          <a:prstGeom prst="straightConnector1">
            <a:avLst/>
          </a:prstGeom>
          <a:noFill/>
          <a:ln w="9525">
            <a:solidFill>
              <a:schemeClr val="tx1"/>
            </a:solidFill>
            <a:round/>
            <a:headEnd/>
            <a:tailEnd type="arrow" w="med" len="med"/>
          </a:ln>
        </p:spPr>
      </p:cxnSp>
      <p:grpSp>
        <p:nvGrpSpPr>
          <p:cNvPr id="4" name="Group 22"/>
          <p:cNvGrpSpPr>
            <a:grpSpLocks/>
          </p:cNvGrpSpPr>
          <p:nvPr/>
        </p:nvGrpSpPr>
        <p:grpSpPr bwMode="auto">
          <a:xfrm>
            <a:off x="228600" y="3657600"/>
            <a:ext cx="8534400" cy="2700338"/>
            <a:chOff x="228600" y="3733800"/>
            <a:chExt cx="8534400" cy="2700338"/>
          </a:xfrm>
        </p:grpSpPr>
        <p:sp>
          <p:nvSpPr>
            <p:cNvPr id="64521" name="TextBox 16"/>
            <p:cNvSpPr txBox="1">
              <a:spLocks noChangeArrowheads="1"/>
            </p:cNvSpPr>
            <p:nvPr/>
          </p:nvSpPr>
          <p:spPr bwMode="auto">
            <a:xfrm>
              <a:off x="228600" y="3733800"/>
              <a:ext cx="8534400" cy="1692275"/>
            </a:xfrm>
            <a:prstGeom prst="rect">
              <a:avLst/>
            </a:prstGeom>
            <a:noFill/>
            <a:ln w="9525">
              <a:noFill/>
              <a:miter lim="800000"/>
              <a:headEnd/>
              <a:tailEnd/>
            </a:ln>
          </p:spPr>
          <p:txBody>
            <a:bodyPr>
              <a:prstTxWarp prst="textNoShape">
                <a:avLst/>
              </a:prstTxWarp>
              <a:spAutoFit/>
            </a:bodyPr>
            <a:lstStyle/>
            <a:p>
              <a:r>
                <a:rPr lang="en-US" sz="2500" b="1" dirty="0">
                  <a:solidFill>
                    <a:srgbClr val="FF0000"/>
                  </a:solidFill>
                </a:rPr>
                <a:t>Origin of tau</a:t>
              </a:r>
            </a:p>
            <a:p>
              <a:endParaRPr lang="en-US" sz="2000" dirty="0"/>
            </a:p>
            <a:p>
              <a:r>
                <a:rPr lang="en-US" sz="2000" dirty="0"/>
                <a:t>Microtubule-associated protein that regulates cytoskeleton structure. When highly </a:t>
              </a:r>
              <a:r>
                <a:rPr lang="en-US" sz="2000" dirty="0" err="1"/>
                <a:t>phosphorylated</a:t>
              </a:r>
              <a:r>
                <a:rPr lang="en-US" sz="2000" dirty="0"/>
                <a:t>,  tau is sequestered into PHF, and causes disruption of microtubules,  leading to cell death.	</a:t>
              </a:r>
            </a:p>
          </p:txBody>
        </p:sp>
        <p:sp>
          <p:nvSpPr>
            <p:cNvPr id="64522" name="TextBox 17"/>
            <p:cNvSpPr txBox="1">
              <a:spLocks noChangeArrowheads="1"/>
            </p:cNvSpPr>
            <p:nvPr/>
          </p:nvSpPr>
          <p:spPr bwMode="auto">
            <a:xfrm>
              <a:off x="533400" y="5791200"/>
              <a:ext cx="625475" cy="400050"/>
            </a:xfrm>
            <a:prstGeom prst="rect">
              <a:avLst/>
            </a:prstGeom>
            <a:noFill/>
            <a:ln w="9525">
              <a:noFill/>
              <a:miter lim="800000"/>
              <a:headEnd/>
              <a:tailEnd/>
            </a:ln>
          </p:spPr>
          <p:txBody>
            <a:bodyPr wrap="none">
              <a:prstTxWarp prst="textNoShape">
                <a:avLst/>
              </a:prstTxWarp>
              <a:spAutoFit/>
            </a:bodyPr>
            <a:lstStyle/>
            <a:p>
              <a:r>
                <a:rPr lang="en-US" sz="2000"/>
                <a:t>ptau</a:t>
              </a:r>
            </a:p>
          </p:txBody>
        </p:sp>
        <p:sp>
          <p:nvSpPr>
            <p:cNvPr id="64523" name="TextBox 18"/>
            <p:cNvSpPr txBox="1">
              <a:spLocks noChangeArrowheads="1"/>
            </p:cNvSpPr>
            <p:nvPr/>
          </p:nvSpPr>
          <p:spPr bwMode="auto">
            <a:xfrm>
              <a:off x="2984500" y="5802313"/>
              <a:ext cx="2085975" cy="631825"/>
            </a:xfrm>
            <a:prstGeom prst="rect">
              <a:avLst/>
            </a:prstGeom>
            <a:noFill/>
            <a:ln w="9525">
              <a:noFill/>
              <a:miter lim="800000"/>
              <a:headEnd/>
              <a:tailEnd/>
            </a:ln>
          </p:spPr>
          <p:txBody>
            <a:bodyPr wrap="none">
              <a:prstTxWarp prst="textNoShape">
                <a:avLst/>
              </a:prstTxWarp>
              <a:spAutoFit/>
            </a:bodyPr>
            <a:lstStyle/>
            <a:p>
              <a:pPr algn="ctr"/>
              <a:r>
                <a:rPr lang="en-US" sz="2000"/>
                <a:t>PHF</a:t>
              </a:r>
            </a:p>
            <a:p>
              <a:pPr algn="ctr"/>
              <a:r>
                <a:rPr lang="en-US" sz="1500"/>
                <a:t>Paired Helical Filaments</a:t>
              </a:r>
            </a:p>
          </p:txBody>
        </p:sp>
        <p:sp>
          <p:nvSpPr>
            <p:cNvPr id="64524" name="TextBox 19"/>
            <p:cNvSpPr txBox="1">
              <a:spLocks noChangeArrowheads="1"/>
            </p:cNvSpPr>
            <p:nvPr/>
          </p:nvSpPr>
          <p:spPr bwMode="auto">
            <a:xfrm>
              <a:off x="6691313" y="5791200"/>
              <a:ext cx="1931987" cy="630238"/>
            </a:xfrm>
            <a:prstGeom prst="rect">
              <a:avLst/>
            </a:prstGeom>
            <a:noFill/>
            <a:ln w="9525">
              <a:noFill/>
              <a:miter lim="800000"/>
              <a:headEnd/>
              <a:tailEnd/>
            </a:ln>
          </p:spPr>
          <p:txBody>
            <a:bodyPr wrap="none">
              <a:prstTxWarp prst="textNoShape">
                <a:avLst/>
              </a:prstTxWarp>
              <a:spAutoFit/>
            </a:bodyPr>
            <a:lstStyle/>
            <a:p>
              <a:pPr algn="ctr"/>
              <a:r>
                <a:rPr lang="en-US" sz="2000"/>
                <a:t>NFTs</a:t>
              </a:r>
            </a:p>
            <a:p>
              <a:pPr algn="ctr"/>
              <a:r>
                <a:rPr lang="en-US" sz="1500"/>
                <a:t>Neurofibrillary tangles</a:t>
              </a:r>
            </a:p>
          </p:txBody>
        </p:sp>
        <p:cxnSp>
          <p:nvCxnSpPr>
            <p:cNvPr id="64525" name="Straight Arrow Connector 24"/>
            <p:cNvCxnSpPr>
              <a:cxnSpLocks noChangeShapeType="1"/>
            </p:cNvCxnSpPr>
            <p:nvPr/>
          </p:nvCxnSpPr>
          <p:spPr bwMode="auto">
            <a:xfrm>
              <a:off x="1828800" y="6019800"/>
              <a:ext cx="762000" cy="1588"/>
            </a:xfrm>
            <a:prstGeom prst="straightConnector1">
              <a:avLst/>
            </a:prstGeom>
            <a:noFill/>
            <a:ln w="9525">
              <a:solidFill>
                <a:schemeClr val="tx1"/>
              </a:solidFill>
              <a:round/>
              <a:headEnd/>
              <a:tailEnd type="arrow" w="med" len="med"/>
            </a:ln>
          </p:spPr>
        </p:cxnSp>
        <p:cxnSp>
          <p:nvCxnSpPr>
            <p:cNvPr id="64526" name="Straight Arrow Connector 25"/>
            <p:cNvCxnSpPr>
              <a:cxnSpLocks noChangeShapeType="1"/>
            </p:cNvCxnSpPr>
            <p:nvPr/>
          </p:nvCxnSpPr>
          <p:spPr bwMode="auto">
            <a:xfrm>
              <a:off x="5410200" y="6018213"/>
              <a:ext cx="762000" cy="1587"/>
            </a:xfrm>
            <a:prstGeom prst="straightConnector1">
              <a:avLst/>
            </a:prstGeom>
            <a:noFill/>
            <a:ln w="9525">
              <a:solidFill>
                <a:schemeClr val="tx1"/>
              </a:solidFill>
              <a:round/>
              <a:headEnd/>
              <a:tailEnd type="arrow"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197808" y="228600"/>
            <a:ext cx="8705779" cy="461665"/>
          </a:xfrm>
          <a:prstGeom prst="rect">
            <a:avLst/>
          </a:prstGeom>
          <a:noFill/>
          <a:ln w="9525">
            <a:noFill/>
            <a:miter lim="800000"/>
            <a:headEnd/>
            <a:tailEnd/>
          </a:ln>
        </p:spPr>
        <p:txBody>
          <a:bodyPr wrap="none">
            <a:prstTxWarp prst="textNoShape">
              <a:avLst/>
            </a:prstTxWarp>
            <a:spAutoFit/>
          </a:bodyPr>
          <a:lstStyle/>
          <a:p>
            <a:r>
              <a:rPr lang="en-US" sz="2400" b="1" dirty="0">
                <a:solidFill>
                  <a:srgbClr val="B52617"/>
                </a:solidFill>
              </a:rPr>
              <a:t>Deposition of </a:t>
            </a:r>
            <a:r>
              <a:rPr lang="en-US" sz="2400" b="1" dirty="0" err="1">
                <a:solidFill>
                  <a:srgbClr val="B52617"/>
                </a:solidFill>
              </a:rPr>
              <a:t>fibrillar</a:t>
            </a:r>
            <a:r>
              <a:rPr lang="en-US" sz="2400" b="1" dirty="0">
                <a:solidFill>
                  <a:srgbClr val="B52617"/>
                </a:solidFill>
              </a:rPr>
              <a:t> </a:t>
            </a:r>
            <a:r>
              <a:rPr lang="en-US" sz="2400" b="1" dirty="0" err="1">
                <a:solidFill>
                  <a:srgbClr val="B52617"/>
                </a:solidFill>
              </a:rPr>
              <a:t>proteinacious</a:t>
            </a:r>
            <a:r>
              <a:rPr lang="en-US" sz="2400" b="1" dirty="0">
                <a:solidFill>
                  <a:srgbClr val="B52617"/>
                </a:solidFill>
              </a:rPr>
              <a:t> material in Parkinson’s disease</a:t>
            </a:r>
          </a:p>
        </p:txBody>
      </p:sp>
      <p:sp>
        <p:nvSpPr>
          <p:cNvPr id="65539" name="Text Box 3"/>
          <p:cNvSpPr txBox="1">
            <a:spLocks noChangeArrowheads="1"/>
          </p:cNvSpPr>
          <p:nvPr/>
        </p:nvSpPr>
        <p:spPr bwMode="auto">
          <a:xfrm>
            <a:off x="212725" y="1219200"/>
            <a:ext cx="8931275" cy="1311275"/>
          </a:xfrm>
          <a:prstGeom prst="rect">
            <a:avLst/>
          </a:prstGeom>
          <a:noFill/>
          <a:ln w="9525">
            <a:noFill/>
            <a:miter lim="800000"/>
            <a:headEnd/>
            <a:tailEnd/>
          </a:ln>
        </p:spPr>
        <p:txBody>
          <a:bodyPr>
            <a:prstTxWarp prst="textNoShape">
              <a:avLst/>
            </a:prstTxWarp>
            <a:spAutoFit/>
          </a:bodyPr>
          <a:lstStyle/>
          <a:p>
            <a:r>
              <a:rPr lang="en-US" sz="2000" b="1"/>
              <a:t>Parkinson’s disease</a:t>
            </a:r>
            <a:r>
              <a:rPr lang="en-US" sz="2000"/>
              <a:t>: characterized by dopaminergic neuronal loss and by intracellular depositions, the </a:t>
            </a:r>
            <a:r>
              <a:rPr lang="en-US" sz="2000" b="1"/>
              <a:t>Lewy bodies</a:t>
            </a:r>
            <a:r>
              <a:rPr lang="en-US" sz="2000"/>
              <a:t>, comprised of </a:t>
            </a:r>
            <a:r>
              <a:rPr lang="en-US" sz="2000">
                <a:latin typeface="Symbol" pitchFamily="-109" charset="2"/>
              </a:rPr>
              <a:t>a</a:t>
            </a:r>
            <a:r>
              <a:rPr lang="en-US" sz="2000"/>
              <a:t>-synuclein and ubiquitin, as the major components. Other components are proteasome and cytoskeletal proteins and other proteins that interact with </a:t>
            </a:r>
            <a:r>
              <a:rPr lang="en-US" sz="2000">
                <a:latin typeface="Symbol" pitchFamily="-109" charset="2"/>
              </a:rPr>
              <a:t>a</a:t>
            </a:r>
            <a:r>
              <a:rPr lang="en-US" sz="2000"/>
              <a:t>-synuclein.</a:t>
            </a:r>
          </a:p>
        </p:txBody>
      </p:sp>
      <p:pic>
        <p:nvPicPr>
          <p:cNvPr id="65540" name="Picture 7"/>
          <p:cNvPicPr>
            <a:picLocks noChangeAspect="1" noChangeArrowheads="1"/>
          </p:cNvPicPr>
          <p:nvPr/>
        </p:nvPicPr>
        <p:blipFill>
          <a:blip r:embed="rId2"/>
          <a:srcRect/>
          <a:stretch>
            <a:fillRect/>
          </a:stretch>
        </p:blipFill>
        <p:spPr bwMode="auto">
          <a:xfrm>
            <a:off x="76200" y="3048000"/>
            <a:ext cx="8991600" cy="2093913"/>
          </a:xfrm>
          <a:prstGeom prst="rect">
            <a:avLst/>
          </a:prstGeom>
          <a:noFill/>
          <a:ln w="9525">
            <a:noFill/>
            <a:miter lim="800000"/>
            <a:headEnd/>
            <a:tailEnd/>
          </a:ln>
        </p:spPr>
      </p:pic>
      <p:sp>
        <p:nvSpPr>
          <p:cNvPr id="65541" name="Rectangle 8"/>
          <p:cNvSpPr>
            <a:spLocks noChangeArrowheads="1"/>
          </p:cNvSpPr>
          <p:nvPr/>
        </p:nvSpPr>
        <p:spPr bwMode="auto">
          <a:xfrm>
            <a:off x="3884613" y="6172200"/>
            <a:ext cx="5106987" cy="304800"/>
          </a:xfrm>
          <a:prstGeom prst="rect">
            <a:avLst/>
          </a:prstGeom>
          <a:noFill/>
          <a:ln w="9525">
            <a:noFill/>
            <a:miter lim="800000"/>
            <a:headEnd/>
            <a:tailEnd/>
          </a:ln>
        </p:spPr>
        <p:txBody>
          <a:bodyPr wrap="none">
            <a:prstTxWarp prst="textNoShape">
              <a:avLst/>
            </a:prstTxWarp>
            <a:spAutoFit/>
          </a:bodyPr>
          <a:lstStyle/>
          <a:p>
            <a:r>
              <a:rPr lang="en-US" sz="1400" b="1"/>
              <a:t>Bossy-Wetzel E, et al., Nat Med. 2004 Jul;10 Suppl:S2-9. Review.</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2" name="Text Box 5"/>
          <p:cNvSpPr txBox="1">
            <a:spLocks noChangeArrowheads="1"/>
          </p:cNvSpPr>
          <p:nvPr/>
        </p:nvSpPr>
        <p:spPr bwMode="auto">
          <a:xfrm>
            <a:off x="381000" y="182563"/>
            <a:ext cx="8420100" cy="519112"/>
          </a:xfrm>
          <a:prstGeom prst="rect">
            <a:avLst/>
          </a:prstGeom>
          <a:noFill/>
          <a:ln w="9525">
            <a:noFill/>
            <a:miter lim="800000"/>
            <a:headEnd/>
            <a:tailEnd/>
          </a:ln>
        </p:spPr>
        <p:txBody>
          <a:bodyPr wrap="none">
            <a:prstTxWarp prst="textNoShape">
              <a:avLst/>
            </a:prstTxWarp>
            <a:spAutoFit/>
          </a:bodyPr>
          <a:lstStyle/>
          <a:p>
            <a:r>
              <a:rPr lang="en-US" sz="2800" b="1">
                <a:solidFill>
                  <a:srgbClr val="B52617"/>
                </a:solidFill>
              </a:rPr>
              <a:t>How </a:t>
            </a:r>
            <a:r>
              <a:rPr lang="en-US" sz="2800" b="1">
                <a:solidFill>
                  <a:srgbClr val="B52617"/>
                </a:solidFill>
                <a:latin typeface="Symbol" pitchFamily="-109" charset="2"/>
              </a:rPr>
              <a:t>a</a:t>
            </a:r>
            <a:r>
              <a:rPr lang="en-US" sz="2800" b="1">
                <a:solidFill>
                  <a:srgbClr val="B52617"/>
                </a:solidFill>
              </a:rPr>
              <a:t>-synuclein is involved in Lewy bodies formation</a:t>
            </a:r>
          </a:p>
        </p:txBody>
      </p:sp>
      <p:pic>
        <p:nvPicPr>
          <p:cNvPr id="66563" name="Picture 6"/>
          <p:cNvPicPr>
            <a:picLocks noChangeAspect="1" noChangeArrowheads="1"/>
          </p:cNvPicPr>
          <p:nvPr/>
        </p:nvPicPr>
        <p:blipFill>
          <a:blip r:embed="rId2"/>
          <a:srcRect/>
          <a:stretch>
            <a:fillRect/>
          </a:stretch>
        </p:blipFill>
        <p:spPr bwMode="auto">
          <a:xfrm>
            <a:off x="914400" y="2484438"/>
            <a:ext cx="7135813" cy="2416175"/>
          </a:xfrm>
          <a:prstGeom prst="rect">
            <a:avLst/>
          </a:prstGeom>
          <a:noFill/>
          <a:ln w="9525">
            <a:noFill/>
            <a:miter lim="800000"/>
            <a:headEnd/>
            <a:tailEnd/>
          </a:ln>
        </p:spPr>
      </p:pic>
      <p:sp>
        <p:nvSpPr>
          <p:cNvPr id="66564" name="Text Box 7"/>
          <p:cNvSpPr txBox="1">
            <a:spLocks noChangeArrowheads="1"/>
          </p:cNvSpPr>
          <p:nvPr/>
        </p:nvSpPr>
        <p:spPr bwMode="auto">
          <a:xfrm>
            <a:off x="2803525" y="2773363"/>
            <a:ext cx="450850" cy="396875"/>
          </a:xfrm>
          <a:prstGeom prst="rect">
            <a:avLst/>
          </a:prstGeom>
          <a:noFill/>
          <a:ln w="9525">
            <a:noFill/>
            <a:miter lim="800000"/>
            <a:headEnd/>
            <a:tailEnd/>
          </a:ln>
        </p:spPr>
        <p:txBody>
          <a:bodyPr wrap="none">
            <a:prstTxWarp prst="textNoShape">
              <a:avLst/>
            </a:prstTxWarp>
            <a:spAutoFit/>
          </a:bodyPr>
          <a:lstStyle/>
          <a:p>
            <a:r>
              <a:rPr lang="en-US" sz="2000"/>
              <a:t>O</a:t>
            </a:r>
            <a:r>
              <a:rPr lang="en-US" sz="2000" baseline="-25000"/>
              <a:t>2</a:t>
            </a:r>
            <a:endParaRPr lang="en-US" sz="2000"/>
          </a:p>
        </p:txBody>
      </p:sp>
      <p:sp>
        <p:nvSpPr>
          <p:cNvPr id="66565" name="Text Box 8"/>
          <p:cNvSpPr txBox="1">
            <a:spLocks noChangeArrowheads="1"/>
          </p:cNvSpPr>
          <p:nvPr/>
        </p:nvSpPr>
        <p:spPr bwMode="auto">
          <a:xfrm>
            <a:off x="3870325" y="5135563"/>
            <a:ext cx="1516063" cy="396875"/>
          </a:xfrm>
          <a:prstGeom prst="rect">
            <a:avLst/>
          </a:prstGeom>
          <a:noFill/>
          <a:ln w="9525">
            <a:noFill/>
            <a:miter lim="800000"/>
            <a:headEnd/>
            <a:tailEnd/>
          </a:ln>
        </p:spPr>
        <p:txBody>
          <a:bodyPr wrap="none">
            <a:prstTxWarp prst="textNoShape">
              <a:avLst/>
            </a:prstTxWarp>
            <a:spAutoFit/>
          </a:bodyPr>
          <a:lstStyle/>
          <a:p>
            <a:r>
              <a:rPr lang="en-US" sz="2000"/>
              <a:t>+ H</a:t>
            </a:r>
            <a:r>
              <a:rPr lang="en-US" sz="2000" baseline="-25000"/>
              <a:t>2</a:t>
            </a:r>
            <a:r>
              <a:rPr lang="en-US" sz="2000"/>
              <a:t>O</a:t>
            </a:r>
            <a:r>
              <a:rPr lang="en-US" sz="2000" baseline="-25000"/>
              <a:t>2</a:t>
            </a:r>
            <a:r>
              <a:rPr lang="en-US" sz="2000"/>
              <a:t> + O</a:t>
            </a:r>
            <a:r>
              <a:rPr lang="en-US" sz="2000" baseline="-25000"/>
              <a:t>2</a:t>
            </a:r>
            <a:r>
              <a:rPr lang="en-US" sz="2000" baseline="30000"/>
              <a:t>-</a:t>
            </a:r>
            <a:endParaRPr lang="en-US" sz="2000"/>
          </a:p>
        </p:txBody>
      </p:sp>
      <p:sp>
        <p:nvSpPr>
          <p:cNvPr id="66566" name="Text Box 9"/>
          <p:cNvSpPr txBox="1">
            <a:spLocks noChangeArrowheads="1"/>
          </p:cNvSpPr>
          <p:nvPr/>
        </p:nvSpPr>
        <p:spPr bwMode="auto">
          <a:xfrm>
            <a:off x="228600" y="685800"/>
            <a:ext cx="8534400" cy="1006475"/>
          </a:xfrm>
          <a:prstGeom prst="rect">
            <a:avLst/>
          </a:prstGeom>
          <a:noFill/>
          <a:ln w="9525">
            <a:noFill/>
            <a:miter lim="800000"/>
            <a:headEnd/>
            <a:tailEnd/>
          </a:ln>
        </p:spPr>
        <p:txBody>
          <a:bodyPr>
            <a:prstTxWarp prst="textNoShape">
              <a:avLst/>
            </a:prstTxWarp>
            <a:spAutoFit/>
          </a:bodyPr>
          <a:lstStyle/>
          <a:p>
            <a:pPr algn="ctr"/>
            <a:r>
              <a:rPr lang="en-US" sz="2000" b="1"/>
              <a:t>Oxidation of Dopamine and subsequent interaction with </a:t>
            </a:r>
            <a:r>
              <a:rPr lang="en-US" sz="2000" b="1">
                <a:latin typeface="Symbol" pitchFamily="-109" charset="2"/>
              </a:rPr>
              <a:t>a</a:t>
            </a:r>
            <a:r>
              <a:rPr lang="en-US" sz="2000" b="1"/>
              <a:t>-synuclein or with Cys residues on different substrates: first step to the formation of </a:t>
            </a:r>
          </a:p>
          <a:p>
            <a:pPr algn="ctr"/>
            <a:r>
              <a:rPr lang="en-US" sz="2000" b="1"/>
              <a:t>protofibrils</a:t>
            </a:r>
          </a:p>
        </p:txBody>
      </p:sp>
      <p:sp>
        <p:nvSpPr>
          <p:cNvPr id="66567" name="Text Box 10"/>
          <p:cNvSpPr txBox="1">
            <a:spLocks noChangeArrowheads="1"/>
          </p:cNvSpPr>
          <p:nvPr/>
        </p:nvSpPr>
        <p:spPr bwMode="auto">
          <a:xfrm>
            <a:off x="1905000" y="4329113"/>
            <a:ext cx="2044700" cy="641350"/>
          </a:xfrm>
          <a:prstGeom prst="rect">
            <a:avLst/>
          </a:prstGeom>
          <a:noFill/>
          <a:ln w="9525">
            <a:noFill/>
            <a:miter lim="800000"/>
            <a:headEnd/>
            <a:tailEnd/>
          </a:ln>
        </p:spPr>
        <p:txBody>
          <a:bodyPr wrap="none">
            <a:prstTxWarp prst="textNoShape">
              <a:avLst/>
            </a:prstTxWarp>
            <a:spAutoFit/>
          </a:bodyPr>
          <a:lstStyle/>
          <a:p>
            <a:r>
              <a:rPr lang="en-US" sz="1800" b="1">
                <a:latin typeface="Symbol" pitchFamily="-109" charset="2"/>
              </a:rPr>
              <a:t>a</a:t>
            </a:r>
            <a:r>
              <a:rPr lang="en-US" sz="1800" b="1"/>
              <a:t>-synuclein</a:t>
            </a:r>
          </a:p>
          <a:p>
            <a:r>
              <a:rPr lang="en-US" sz="1800" b="1"/>
              <a:t>on Tyr, Met or Lys</a:t>
            </a:r>
          </a:p>
        </p:txBody>
      </p:sp>
      <p:sp>
        <p:nvSpPr>
          <p:cNvPr id="66568" name="Text Box 11"/>
          <p:cNvSpPr txBox="1">
            <a:spLocks noChangeArrowheads="1"/>
          </p:cNvSpPr>
          <p:nvPr/>
        </p:nvSpPr>
        <p:spPr bwMode="auto">
          <a:xfrm>
            <a:off x="6765925" y="5051425"/>
            <a:ext cx="2378075" cy="581025"/>
          </a:xfrm>
          <a:prstGeom prst="rect">
            <a:avLst/>
          </a:prstGeom>
          <a:noFill/>
          <a:ln w="9525">
            <a:noFill/>
            <a:miter lim="800000"/>
            <a:headEnd/>
            <a:tailEnd/>
          </a:ln>
        </p:spPr>
        <p:txBody>
          <a:bodyPr>
            <a:prstTxWarp prst="textNoShape">
              <a:avLst/>
            </a:prstTxWarp>
            <a:spAutoFit/>
          </a:bodyPr>
          <a:lstStyle/>
          <a:p>
            <a:r>
              <a:rPr lang="en-US" sz="1600" b="1"/>
              <a:t>Long-lived protofibrillar intermediate</a:t>
            </a:r>
          </a:p>
        </p:txBody>
      </p:sp>
      <p:sp>
        <p:nvSpPr>
          <p:cNvPr id="66569" name="Text Box 13"/>
          <p:cNvSpPr txBox="1">
            <a:spLocks noChangeArrowheads="1"/>
          </p:cNvSpPr>
          <p:nvPr/>
        </p:nvSpPr>
        <p:spPr bwMode="auto">
          <a:xfrm>
            <a:off x="7375525" y="4937125"/>
            <a:ext cx="184150" cy="457200"/>
          </a:xfrm>
          <a:prstGeom prst="rect">
            <a:avLst/>
          </a:prstGeom>
          <a:noFill/>
          <a:ln w="9525">
            <a:noFill/>
            <a:miter lim="800000"/>
            <a:headEnd/>
            <a:tailEnd/>
          </a:ln>
        </p:spPr>
        <p:txBody>
          <a:bodyPr wrap="none">
            <a:prstTxWarp prst="textNoShape">
              <a:avLst/>
            </a:prstTxWarp>
            <a:spAutoFit/>
          </a:bodyPr>
          <a:lstStyle/>
          <a:p>
            <a:endParaRPr lang="en-US"/>
          </a:p>
        </p:txBody>
      </p:sp>
      <p:sp>
        <p:nvSpPr>
          <p:cNvPr id="66570" name="Text Box 15"/>
          <p:cNvSpPr txBox="1">
            <a:spLocks noChangeArrowheads="1"/>
          </p:cNvSpPr>
          <p:nvPr/>
        </p:nvSpPr>
        <p:spPr bwMode="auto">
          <a:xfrm>
            <a:off x="7451725" y="4937125"/>
            <a:ext cx="184150" cy="457200"/>
          </a:xfrm>
          <a:prstGeom prst="rect">
            <a:avLst/>
          </a:prstGeom>
          <a:noFill/>
          <a:ln w="9525">
            <a:noFill/>
            <a:miter lim="800000"/>
            <a:headEnd/>
            <a:tailEnd/>
          </a:ln>
        </p:spPr>
        <p:txBody>
          <a:bodyPr wrap="none">
            <a:prstTxWarp prst="textNoShape">
              <a:avLst/>
            </a:prstTxWarp>
            <a:spAutoFit/>
          </a:bodyPr>
          <a:lstStyle/>
          <a:p>
            <a:endParaRPr lang="en-US"/>
          </a:p>
        </p:txBody>
      </p:sp>
      <p:sp>
        <p:nvSpPr>
          <p:cNvPr id="66571" name="Text Box 17"/>
          <p:cNvSpPr txBox="1">
            <a:spLocks noChangeArrowheads="1"/>
          </p:cNvSpPr>
          <p:nvPr/>
        </p:nvSpPr>
        <p:spPr bwMode="auto">
          <a:xfrm>
            <a:off x="7604125" y="5013325"/>
            <a:ext cx="184150" cy="457200"/>
          </a:xfrm>
          <a:prstGeom prst="rect">
            <a:avLst/>
          </a:prstGeom>
          <a:noFill/>
          <a:ln w="9525">
            <a:noFill/>
            <a:miter lim="800000"/>
            <a:headEnd/>
            <a:tailEnd/>
          </a:ln>
        </p:spPr>
        <p:txBody>
          <a:bodyPr wrap="none">
            <a:prstTxWarp prst="textNoShape">
              <a:avLst/>
            </a:prstTxWarp>
            <a:spAutoFit/>
          </a:bodyPr>
          <a:lstStyle/>
          <a:p>
            <a:endParaRPr lang="en-US"/>
          </a:p>
        </p:txBody>
      </p:sp>
      <p:sp>
        <p:nvSpPr>
          <p:cNvPr id="66572" name="Text Box 18"/>
          <p:cNvSpPr txBox="1">
            <a:spLocks noChangeArrowheads="1"/>
          </p:cNvSpPr>
          <p:nvPr/>
        </p:nvSpPr>
        <p:spPr bwMode="auto">
          <a:xfrm>
            <a:off x="6918325" y="4937125"/>
            <a:ext cx="184150" cy="457200"/>
          </a:xfrm>
          <a:prstGeom prst="rect">
            <a:avLst/>
          </a:prstGeom>
          <a:noFill/>
          <a:ln w="9525">
            <a:noFill/>
            <a:miter lim="800000"/>
            <a:headEnd/>
            <a:tailEnd/>
          </a:ln>
        </p:spPr>
        <p:txBody>
          <a:bodyPr wrap="none">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228600" y="152400"/>
            <a:ext cx="8686800" cy="892552"/>
          </a:xfrm>
          <a:prstGeom prst="rect">
            <a:avLst/>
          </a:prstGeom>
          <a:noFill/>
          <a:ln w="9525">
            <a:noFill/>
            <a:miter lim="800000"/>
            <a:headEnd/>
            <a:tailEnd/>
          </a:ln>
        </p:spPr>
        <p:txBody>
          <a:bodyPr>
            <a:prstTxWarp prst="textNoShape">
              <a:avLst/>
            </a:prstTxWarp>
            <a:spAutoFit/>
          </a:bodyPr>
          <a:lstStyle/>
          <a:p>
            <a:pPr algn="ctr"/>
            <a:r>
              <a:rPr lang="en-US" sz="2600" b="1" dirty="0">
                <a:solidFill>
                  <a:srgbClr val="B52617"/>
                </a:solidFill>
              </a:rPr>
              <a:t>Deposition of </a:t>
            </a:r>
            <a:r>
              <a:rPr lang="en-US" sz="2600" b="1" dirty="0" err="1">
                <a:solidFill>
                  <a:srgbClr val="B52617"/>
                </a:solidFill>
              </a:rPr>
              <a:t>fibrillar</a:t>
            </a:r>
            <a:r>
              <a:rPr lang="en-US" sz="2600" b="1" dirty="0">
                <a:solidFill>
                  <a:srgbClr val="B52617"/>
                </a:solidFill>
              </a:rPr>
              <a:t> </a:t>
            </a:r>
            <a:r>
              <a:rPr lang="en-US" sz="2600" b="1" dirty="0" err="1">
                <a:solidFill>
                  <a:srgbClr val="B52617"/>
                </a:solidFill>
              </a:rPr>
              <a:t>proteinacious</a:t>
            </a:r>
            <a:r>
              <a:rPr lang="en-US" sz="2600" b="1" dirty="0">
                <a:solidFill>
                  <a:srgbClr val="B52617"/>
                </a:solidFill>
              </a:rPr>
              <a:t> material </a:t>
            </a:r>
          </a:p>
          <a:p>
            <a:pPr algn="ctr"/>
            <a:r>
              <a:rPr lang="en-US" sz="2600" b="1" dirty="0">
                <a:solidFill>
                  <a:srgbClr val="B52617"/>
                </a:solidFill>
              </a:rPr>
              <a:t>in Huntington’s disease</a:t>
            </a:r>
          </a:p>
        </p:txBody>
      </p:sp>
      <p:sp>
        <p:nvSpPr>
          <p:cNvPr id="67587" name="Text Box 3"/>
          <p:cNvSpPr txBox="1">
            <a:spLocks noChangeArrowheads="1"/>
          </p:cNvSpPr>
          <p:nvPr/>
        </p:nvSpPr>
        <p:spPr bwMode="auto">
          <a:xfrm>
            <a:off x="60325" y="1295400"/>
            <a:ext cx="9083675" cy="1200150"/>
          </a:xfrm>
          <a:prstGeom prst="rect">
            <a:avLst/>
          </a:prstGeom>
          <a:noFill/>
          <a:ln w="9525">
            <a:noFill/>
            <a:miter lim="800000"/>
            <a:headEnd/>
            <a:tailEnd/>
          </a:ln>
        </p:spPr>
        <p:txBody>
          <a:bodyPr>
            <a:prstTxWarp prst="textNoShape">
              <a:avLst/>
            </a:prstTxWarp>
            <a:spAutoFit/>
          </a:bodyPr>
          <a:lstStyle/>
          <a:p>
            <a:r>
              <a:rPr lang="en-US" sz="1800" b="1"/>
              <a:t>Huntington’s disease:</a:t>
            </a:r>
            <a:r>
              <a:rPr lang="en-US" sz="1800"/>
              <a:t> a progressive neurodegenerative disease characterized by CAG repeats causing glutamine expansion motifs (polyQ) in the N-terminal region of the protein </a:t>
            </a:r>
            <a:r>
              <a:rPr lang="en-US" sz="1800" b="1"/>
              <a:t>huntingtin</a:t>
            </a:r>
            <a:r>
              <a:rPr lang="en-US" sz="1800"/>
              <a:t>. Onset of the disease inversely correlates with the number of CAG repeats. In the HD, huntingtin forms intracellular inclusion bodies, containing material of cellular origin. </a:t>
            </a:r>
          </a:p>
        </p:txBody>
      </p:sp>
      <p:pic>
        <p:nvPicPr>
          <p:cNvPr id="67588" name="Picture 7"/>
          <p:cNvPicPr>
            <a:picLocks noChangeAspect="1" noChangeArrowheads="1"/>
          </p:cNvPicPr>
          <p:nvPr/>
        </p:nvPicPr>
        <p:blipFill>
          <a:blip r:embed="rId2"/>
          <a:srcRect/>
          <a:stretch>
            <a:fillRect/>
          </a:stretch>
        </p:blipFill>
        <p:spPr bwMode="auto">
          <a:xfrm>
            <a:off x="539750" y="3175000"/>
            <a:ext cx="8064500" cy="3073400"/>
          </a:xfrm>
          <a:prstGeom prst="rect">
            <a:avLst/>
          </a:prstGeom>
          <a:noFill/>
          <a:ln w="9525">
            <a:noFill/>
            <a:miter lim="800000"/>
            <a:headEnd/>
            <a:tailEnd/>
          </a:ln>
        </p:spPr>
      </p:pic>
      <p:sp>
        <p:nvSpPr>
          <p:cNvPr id="67589" name="Rectangle 8"/>
          <p:cNvSpPr>
            <a:spLocks noChangeArrowheads="1"/>
          </p:cNvSpPr>
          <p:nvPr/>
        </p:nvSpPr>
        <p:spPr bwMode="auto">
          <a:xfrm>
            <a:off x="152400" y="6477000"/>
            <a:ext cx="5181600" cy="304800"/>
          </a:xfrm>
          <a:prstGeom prst="rect">
            <a:avLst/>
          </a:prstGeom>
          <a:noFill/>
          <a:ln w="9525">
            <a:noFill/>
            <a:miter lim="800000"/>
            <a:headEnd/>
            <a:tailEnd/>
          </a:ln>
        </p:spPr>
        <p:txBody>
          <a:bodyPr wrap="none">
            <a:prstTxWarp prst="textNoShape">
              <a:avLst/>
            </a:prstTxWarp>
            <a:spAutoFit/>
          </a:bodyPr>
          <a:lstStyle/>
          <a:p>
            <a:r>
              <a:rPr lang="en-US" sz="1400" b="1"/>
              <a:t>Ross CA, Poirier MA. Nat Med. 2004 Jul;10 Suppl:S10-7. Review.</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1219185" y="152400"/>
            <a:ext cx="6551643" cy="892552"/>
          </a:xfrm>
          <a:prstGeom prst="rect">
            <a:avLst/>
          </a:prstGeom>
          <a:noFill/>
          <a:ln w="9525">
            <a:noFill/>
            <a:miter lim="800000"/>
            <a:headEnd/>
            <a:tailEnd/>
          </a:ln>
        </p:spPr>
        <p:txBody>
          <a:bodyPr wrap="none">
            <a:prstTxWarp prst="textNoShape">
              <a:avLst/>
            </a:prstTxWarp>
            <a:spAutoFit/>
          </a:bodyPr>
          <a:lstStyle/>
          <a:p>
            <a:pPr algn="ctr"/>
            <a:r>
              <a:rPr lang="en-US" sz="2600" b="1" dirty="0">
                <a:solidFill>
                  <a:srgbClr val="B52617"/>
                </a:solidFill>
              </a:rPr>
              <a:t>Deposition of </a:t>
            </a:r>
            <a:r>
              <a:rPr lang="en-US" sz="2600" b="1" dirty="0" err="1">
                <a:solidFill>
                  <a:srgbClr val="B52617"/>
                </a:solidFill>
              </a:rPr>
              <a:t>fibrillar</a:t>
            </a:r>
            <a:r>
              <a:rPr lang="en-US" sz="2600" b="1" dirty="0">
                <a:solidFill>
                  <a:srgbClr val="B52617"/>
                </a:solidFill>
              </a:rPr>
              <a:t> </a:t>
            </a:r>
            <a:r>
              <a:rPr lang="en-US" sz="2600" b="1" dirty="0" err="1">
                <a:solidFill>
                  <a:srgbClr val="B52617"/>
                </a:solidFill>
              </a:rPr>
              <a:t>proteinacious</a:t>
            </a:r>
            <a:r>
              <a:rPr lang="en-US" sz="2600" b="1" dirty="0">
                <a:solidFill>
                  <a:srgbClr val="B52617"/>
                </a:solidFill>
              </a:rPr>
              <a:t> material </a:t>
            </a:r>
          </a:p>
          <a:p>
            <a:pPr algn="ctr"/>
            <a:r>
              <a:rPr lang="en-US" sz="2600" b="1" dirty="0">
                <a:solidFill>
                  <a:srgbClr val="B52617"/>
                </a:solidFill>
              </a:rPr>
              <a:t>in </a:t>
            </a:r>
            <a:r>
              <a:rPr lang="en-US" sz="2600" b="1" dirty="0" err="1">
                <a:solidFill>
                  <a:srgbClr val="B52617"/>
                </a:solidFill>
              </a:rPr>
              <a:t>Creutzfeldt-Jakob’s</a:t>
            </a:r>
            <a:r>
              <a:rPr lang="en-US" sz="2600" b="1" dirty="0">
                <a:solidFill>
                  <a:srgbClr val="B52617"/>
                </a:solidFill>
              </a:rPr>
              <a:t> disease (</a:t>
            </a:r>
            <a:r>
              <a:rPr lang="en-US" sz="2600" b="1" dirty="0" err="1">
                <a:solidFill>
                  <a:srgbClr val="B52617"/>
                </a:solidFill>
              </a:rPr>
              <a:t>Prion’s</a:t>
            </a:r>
            <a:r>
              <a:rPr lang="en-US" sz="2600" b="1" dirty="0">
                <a:solidFill>
                  <a:srgbClr val="B52617"/>
                </a:solidFill>
              </a:rPr>
              <a:t> disease)</a:t>
            </a:r>
          </a:p>
        </p:txBody>
      </p:sp>
      <p:sp>
        <p:nvSpPr>
          <p:cNvPr id="68611" name="Text Box 3"/>
          <p:cNvSpPr txBox="1">
            <a:spLocks noChangeArrowheads="1"/>
          </p:cNvSpPr>
          <p:nvPr/>
        </p:nvSpPr>
        <p:spPr bwMode="auto">
          <a:xfrm>
            <a:off x="228600" y="1217613"/>
            <a:ext cx="8763000" cy="1465262"/>
          </a:xfrm>
          <a:prstGeom prst="rect">
            <a:avLst/>
          </a:prstGeom>
          <a:noFill/>
          <a:ln w="9525">
            <a:noFill/>
            <a:miter lim="800000"/>
            <a:headEnd/>
            <a:tailEnd/>
          </a:ln>
        </p:spPr>
        <p:txBody>
          <a:bodyPr>
            <a:prstTxWarp prst="textNoShape">
              <a:avLst/>
            </a:prstTxWarp>
            <a:spAutoFit/>
          </a:bodyPr>
          <a:lstStyle/>
          <a:p>
            <a:r>
              <a:rPr lang="en-US" sz="1800" b="1"/>
              <a:t>Prion’s disease:</a:t>
            </a:r>
            <a:r>
              <a:rPr lang="en-US" sz="1800"/>
              <a:t> neurodegenerative disorder caused by prions, via environmental stimuli or genetic mutations. Alterations in the prion protein lead to both intracellular and extracellular accumulation of amyloid aggregates, plaques, similar to those characteristic of AD, and positive to prion protein staining. Probably, replication and accumulation of the protease insensitive PrP</a:t>
            </a:r>
            <a:r>
              <a:rPr lang="en-US" sz="1800" baseline="30000"/>
              <a:t>sc </a:t>
            </a:r>
            <a:r>
              <a:rPr lang="en-US" sz="1800"/>
              <a:t>results in fibril formation and plaque deposition. </a:t>
            </a:r>
            <a:endParaRPr lang="en-US" sz="1800" baseline="30000"/>
          </a:p>
        </p:txBody>
      </p:sp>
      <p:pic>
        <p:nvPicPr>
          <p:cNvPr id="68612" name="Picture 4"/>
          <p:cNvPicPr>
            <a:picLocks noChangeAspect="1" noChangeArrowheads="1"/>
          </p:cNvPicPr>
          <p:nvPr/>
        </p:nvPicPr>
        <p:blipFill>
          <a:blip r:embed="rId2"/>
          <a:srcRect/>
          <a:stretch>
            <a:fillRect/>
          </a:stretch>
        </p:blipFill>
        <p:spPr bwMode="auto">
          <a:xfrm>
            <a:off x="1447800" y="3273425"/>
            <a:ext cx="6172200" cy="3203575"/>
          </a:xfrm>
          <a:prstGeom prst="rect">
            <a:avLst/>
          </a:prstGeom>
          <a:noFill/>
          <a:ln w="9525">
            <a:noFill/>
            <a:miter lim="800000"/>
            <a:headEnd/>
            <a:tailEnd/>
          </a:ln>
        </p:spPr>
      </p:pic>
      <p:sp>
        <p:nvSpPr>
          <p:cNvPr id="68613" name="Text Box 5"/>
          <p:cNvSpPr txBox="1">
            <a:spLocks noChangeArrowheads="1"/>
          </p:cNvSpPr>
          <p:nvPr/>
        </p:nvSpPr>
        <p:spPr bwMode="auto">
          <a:xfrm>
            <a:off x="2193925" y="2803525"/>
            <a:ext cx="1690688" cy="457200"/>
          </a:xfrm>
          <a:prstGeom prst="rect">
            <a:avLst/>
          </a:prstGeom>
          <a:noFill/>
          <a:ln w="9525">
            <a:noFill/>
            <a:miter lim="800000"/>
            <a:headEnd/>
            <a:tailEnd/>
          </a:ln>
        </p:spPr>
        <p:txBody>
          <a:bodyPr wrap="none">
            <a:prstTxWarp prst="textNoShape">
              <a:avLst/>
            </a:prstTxWarp>
            <a:spAutoFit/>
          </a:bodyPr>
          <a:lstStyle/>
          <a:p>
            <a:r>
              <a:rPr lang="en-US"/>
              <a:t>Alzheimer’s</a:t>
            </a:r>
          </a:p>
        </p:txBody>
      </p:sp>
      <p:sp>
        <p:nvSpPr>
          <p:cNvPr id="68614" name="Text Box 6"/>
          <p:cNvSpPr txBox="1">
            <a:spLocks noChangeArrowheads="1"/>
          </p:cNvSpPr>
          <p:nvPr/>
        </p:nvSpPr>
        <p:spPr bwMode="auto">
          <a:xfrm>
            <a:off x="4675188" y="2805113"/>
            <a:ext cx="2589212" cy="457200"/>
          </a:xfrm>
          <a:prstGeom prst="rect">
            <a:avLst/>
          </a:prstGeom>
          <a:noFill/>
          <a:ln w="9525">
            <a:noFill/>
            <a:miter lim="800000"/>
            <a:headEnd/>
            <a:tailEnd/>
          </a:ln>
        </p:spPr>
        <p:txBody>
          <a:bodyPr wrap="none">
            <a:prstTxWarp prst="textNoShape">
              <a:avLst/>
            </a:prstTxWarp>
            <a:spAutoFit/>
          </a:bodyPr>
          <a:lstStyle/>
          <a:p>
            <a:r>
              <a:rPr lang="en-US"/>
              <a:t>Creutzfeldt-Jakob’s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1482069" y="304800"/>
            <a:ext cx="6335438" cy="892552"/>
          </a:xfrm>
          <a:prstGeom prst="rect">
            <a:avLst/>
          </a:prstGeom>
          <a:noFill/>
          <a:ln w="9525">
            <a:noFill/>
            <a:miter lim="800000"/>
            <a:headEnd/>
            <a:tailEnd/>
          </a:ln>
        </p:spPr>
        <p:txBody>
          <a:bodyPr wrap="none">
            <a:prstTxWarp prst="textNoShape">
              <a:avLst/>
            </a:prstTxWarp>
            <a:spAutoFit/>
          </a:bodyPr>
          <a:lstStyle/>
          <a:p>
            <a:pPr algn="ctr"/>
            <a:r>
              <a:rPr lang="en-US" sz="2600" b="1" dirty="0">
                <a:solidFill>
                  <a:srgbClr val="B52617"/>
                </a:solidFill>
              </a:rPr>
              <a:t>Deposition of </a:t>
            </a:r>
            <a:r>
              <a:rPr lang="en-US" sz="2600" b="1" dirty="0" err="1">
                <a:solidFill>
                  <a:srgbClr val="B52617"/>
                </a:solidFill>
              </a:rPr>
              <a:t>fibrillar</a:t>
            </a:r>
            <a:r>
              <a:rPr lang="en-US" sz="2600" b="1" dirty="0">
                <a:solidFill>
                  <a:srgbClr val="B52617"/>
                </a:solidFill>
              </a:rPr>
              <a:t> </a:t>
            </a:r>
            <a:r>
              <a:rPr lang="en-US" sz="2600" b="1" dirty="0" err="1">
                <a:solidFill>
                  <a:srgbClr val="B52617"/>
                </a:solidFill>
              </a:rPr>
              <a:t>proteinacious</a:t>
            </a:r>
            <a:r>
              <a:rPr lang="en-US" sz="2600" b="1" dirty="0">
                <a:solidFill>
                  <a:srgbClr val="B52617"/>
                </a:solidFill>
              </a:rPr>
              <a:t> material </a:t>
            </a:r>
          </a:p>
          <a:p>
            <a:pPr algn="ctr"/>
            <a:r>
              <a:rPr lang="en-US" sz="2600" b="1" dirty="0">
                <a:solidFill>
                  <a:srgbClr val="B52617"/>
                </a:solidFill>
              </a:rPr>
              <a:t>in Amyotrophic Lateral Sclerosis (ALS)</a:t>
            </a:r>
          </a:p>
        </p:txBody>
      </p:sp>
      <p:sp>
        <p:nvSpPr>
          <p:cNvPr id="70659" name="Text Box 3"/>
          <p:cNvSpPr txBox="1">
            <a:spLocks noChangeArrowheads="1"/>
          </p:cNvSpPr>
          <p:nvPr/>
        </p:nvSpPr>
        <p:spPr bwMode="auto">
          <a:xfrm>
            <a:off x="76200" y="1219200"/>
            <a:ext cx="8839200" cy="1200150"/>
          </a:xfrm>
          <a:prstGeom prst="rect">
            <a:avLst/>
          </a:prstGeom>
          <a:noFill/>
          <a:ln w="9525">
            <a:noFill/>
            <a:miter lim="800000"/>
            <a:headEnd/>
            <a:tailEnd/>
          </a:ln>
        </p:spPr>
        <p:txBody>
          <a:bodyPr>
            <a:prstTxWarp prst="textNoShape">
              <a:avLst/>
            </a:prstTxWarp>
            <a:spAutoFit/>
          </a:bodyPr>
          <a:lstStyle/>
          <a:p>
            <a:r>
              <a:rPr lang="en-US" sz="1800" b="1"/>
              <a:t>ALS: </a:t>
            </a:r>
            <a:r>
              <a:rPr lang="en-US" sz="1800"/>
              <a:t>a progressive fatal disease caused by the degeneration of lower motor neurons in the lateral horn of the spinal cord and the upper motor neurons of the cortex. Insoluble cytoplasmic inclusions are observed in the brain of ALS</a:t>
            </a:r>
            <a:r>
              <a:rPr lang="en-US" sz="1800" b="1"/>
              <a:t> </a:t>
            </a:r>
            <a:r>
              <a:rPr lang="en-US" sz="1800"/>
              <a:t>patients. These inclusions are composed also of SOD1 protein and ubiquitin. </a:t>
            </a:r>
            <a:endParaRPr lang="en-US"/>
          </a:p>
        </p:txBody>
      </p:sp>
      <p:pic>
        <p:nvPicPr>
          <p:cNvPr id="70660" name="Picture 4"/>
          <p:cNvPicPr>
            <a:picLocks noChangeAspect="1" noChangeArrowheads="1"/>
          </p:cNvPicPr>
          <p:nvPr/>
        </p:nvPicPr>
        <p:blipFill>
          <a:blip r:embed="rId2"/>
          <a:srcRect/>
          <a:stretch>
            <a:fillRect/>
          </a:stretch>
        </p:blipFill>
        <p:spPr bwMode="auto">
          <a:xfrm>
            <a:off x="457200" y="2822575"/>
            <a:ext cx="8051800" cy="3197225"/>
          </a:xfrm>
          <a:prstGeom prst="rect">
            <a:avLst/>
          </a:prstGeom>
          <a:noFill/>
          <a:ln w="9525">
            <a:noFill/>
            <a:miter lim="800000"/>
            <a:headEnd/>
            <a:tailEnd/>
          </a:ln>
        </p:spPr>
      </p:pic>
      <p:sp>
        <p:nvSpPr>
          <p:cNvPr id="70661" name="Rectangle 5"/>
          <p:cNvSpPr>
            <a:spLocks noChangeArrowheads="1"/>
          </p:cNvSpPr>
          <p:nvPr/>
        </p:nvSpPr>
        <p:spPr bwMode="auto">
          <a:xfrm>
            <a:off x="152400" y="6477000"/>
            <a:ext cx="5181600" cy="304800"/>
          </a:xfrm>
          <a:prstGeom prst="rect">
            <a:avLst/>
          </a:prstGeom>
          <a:noFill/>
          <a:ln w="9525">
            <a:noFill/>
            <a:miter lim="800000"/>
            <a:headEnd/>
            <a:tailEnd/>
          </a:ln>
        </p:spPr>
        <p:txBody>
          <a:bodyPr wrap="none">
            <a:prstTxWarp prst="textNoShape">
              <a:avLst/>
            </a:prstTxWarp>
            <a:spAutoFit/>
          </a:bodyPr>
          <a:lstStyle/>
          <a:p>
            <a:r>
              <a:rPr lang="en-US" sz="1400" b="1"/>
              <a:t>Ross CA, Poirier MA. Nat Med. 2004 Jul;10 Suppl:S10-7. Review.</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456096" y="228600"/>
            <a:ext cx="8153400" cy="1384995"/>
          </a:xfrm>
          <a:prstGeom prst="rect">
            <a:avLst/>
          </a:prstGeom>
          <a:noFill/>
          <a:ln w="9525">
            <a:noFill/>
            <a:miter lim="800000"/>
            <a:headEnd/>
            <a:tailEnd/>
          </a:ln>
        </p:spPr>
        <p:txBody>
          <a:bodyPr>
            <a:prstTxWarp prst="textNoShape">
              <a:avLst/>
            </a:prstTxWarp>
            <a:spAutoFit/>
          </a:bodyPr>
          <a:lstStyle/>
          <a:p>
            <a:pPr algn="ctr"/>
            <a:r>
              <a:rPr lang="en-US" sz="2800" b="1" dirty="0">
                <a:solidFill>
                  <a:srgbClr val="B52617"/>
                </a:solidFill>
              </a:rPr>
              <a:t>Common cellular pathways involved in the formation of insoluble aggregates</a:t>
            </a:r>
            <a:r>
              <a:rPr lang="en-US" sz="2800" b="1" dirty="0" smtClean="0">
                <a:solidFill>
                  <a:srgbClr val="B52617"/>
                </a:solidFill>
              </a:rPr>
              <a:t> </a:t>
            </a:r>
          </a:p>
          <a:p>
            <a:pPr algn="ctr"/>
            <a:endParaRPr lang="en-US" sz="2800" b="1" dirty="0">
              <a:solidFill>
                <a:srgbClr val="B52617"/>
              </a:solidFill>
            </a:endParaRPr>
          </a:p>
        </p:txBody>
      </p:sp>
      <p:sp>
        <p:nvSpPr>
          <p:cNvPr id="72707" name="Text Box 3"/>
          <p:cNvSpPr txBox="1">
            <a:spLocks noChangeArrowheads="1"/>
          </p:cNvSpPr>
          <p:nvPr/>
        </p:nvSpPr>
        <p:spPr bwMode="auto">
          <a:xfrm>
            <a:off x="212725" y="1763390"/>
            <a:ext cx="8550275" cy="822325"/>
          </a:xfrm>
          <a:prstGeom prst="rect">
            <a:avLst/>
          </a:prstGeom>
          <a:noFill/>
          <a:ln w="9525">
            <a:noFill/>
            <a:miter lim="800000"/>
            <a:headEnd/>
            <a:tailEnd/>
          </a:ln>
        </p:spPr>
        <p:txBody>
          <a:bodyPr>
            <a:prstTxWarp prst="textNoShape">
              <a:avLst/>
            </a:prstTxWarp>
            <a:spAutoFit/>
          </a:bodyPr>
          <a:lstStyle/>
          <a:p>
            <a:r>
              <a:rPr lang="en-US" dirty="0"/>
              <a:t>Many of them are </a:t>
            </a:r>
            <a:r>
              <a:rPr lang="en-US" b="1" i="1" u="sng" dirty="0"/>
              <a:t>related to aging</a:t>
            </a:r>
            <a:r>
              <a:rPr lang="en-US" dirty="0"/>
              <a:t>, or can be triggered by particular </a:t>
            </a:r>
            <a:r>
              <a:rPr lang="en-US" b="1" i="1" u="sng" dirty="0"/>
              <a:t>toxins</a:t>
            </a:r>
            <a:r>
              <a:rPr lang="en-US" dirty="0"/>
              <a:t> or by </a:t>
            </a:r>
            <a:r>
              <a:rPr lang="en-US" b="1" i="1" u="sng" dirty="0"/>
              <a:t>loss-of-function</a:t>
            </a:r>
            <a:r>
              <a:rPr lang="en-US" dirty="0"/>
              <a:t> or </a:t>
            </a:r>
            <a:r>
              <a:rPr lang="en-US" b="1" i="1" u="sng" dirty="0"/>
              <a:t>gain-of-function</a:t>
            </a:r>
            <a:r>
              <a:rPr lang="en-US" dirty="0"/>
              <a:t> protein mutants. </a:t>
            </a:r>
          </a:p>
        </p:txBody>
      </p:sp>
      <p:sp>
        <p:nvSpPr>
          <p:cNvPr id="72708" name="Rectangle 4"/>
          <p:cNvSpPr>
            <a:spLocks noChangeArrowheads="1"/>
          </p:cNvSpPr>
          <p:nvPr/>
        </p:nvSpPr>
        <p:spPr bwMode="auto">
          <a:xfrm>
            <a:off x="381000" y="3031803"/>
            <a:ext cx="8362950" cy="2246769"/>
          </a:xfrm>
          <a:prstGeom prst="rect">
            <a:avLst/>
          </a:prstGeom>
          <a:noFill/>
          <a:ln w="9525">
            <a:noFill/>
            <a:miter lim="800000"/>
            <a:headEnd/>
            <a:tailEnd/>
          </a:ln>
        </p:spPr>
        <p:txBody>
          <a:bodyPr>
            <a:prstTxWarp prst="textNoShape">
              <a:avLst/>
            </a:prstTxWarp>
            <a:spAutoFit/>
          </a:bodyPr>
          <a:lstStyle/>
          <a:p>
            <a:r>
              <a:rPr lang="en-US" sz="2000" b="1" dirty="0">
                <a:solidFill>
                  <a:srgbClr val="B52617"/>
                </a:solidFill>
              </a:rPr>
              <a:t>1- Mitochondrial dysfunction and increased oxidative stress, increased production of ROS</a:t>
            </a:r>
            <a:endParaRPr lang="en-US" sz="2000" b="1" dirty="0" smtClean="0">
              <a:solidFill>
                <a:srgbClr val="B52617"/>
              </a:solidFill>
            </a:endParaRPr>
          </a:p>
          <a:p>
            <a:endParaRPr lang="en-US" sz="2000" b="1" dirty="0" smtClean="0">
              <a:solidFill>
                <a:srgbClr val="B52617"/>
              </a:solidFill>
            </a:endParaRPr>
          </a:p>
          <a:p>
            <a:r>
              <a:rPr lang="en-US" sz="2000" b="1" dirty="0">
                <a:solidFill>
                  <a:srgbClr val="B52617"/>
                </a:solidFill>
              </a:rPr>
              <a:t>2</a:t>
            </a:r>
            <a:r>
              <a:rPr lang="en-US" sz="2000" b="1" dirty="0" smtClean="0">
                <a:solidFill>
                  <a:srgbClr val="B52617"/>
                </a:solidFill>
              </a:rPr>
              <a:t>-</a:t>
            </a:r>
            <a:r>
              <a:rPr lang="en-US" sz="2000" b="1" dirty="0">
                <a:solidFill>
                  <a:srgbClr val="B52617"/>
                </a:solidFill>
              </a:rPr>
              <a:t>Decreased chaperones and </a:t>
            </a:r>
            <a:r>
              <a:rPr lang="en-US" sz="2000" b="1" dirty="0" err="1">
                <a:solidFill>
                  <a:srgbClr val="B52617"/>
                </a:solidFill>
              </a:rPr>
              <a:t>proteasomal</a:t>
            </a:r>
            <a:r>
              <a:rPr lang="en-US" sz="2000" b="1" dirty="0">
                <a:solidFill>
                  <a:srgbClr val="B52617"/>
                </a:solidFill>
              </a:rPr>
              <a:t> activity</a:t>
            </a:r>
          </a:p>
          <a:p>
            <a:endParaRPr lang="en-US" sz="2000" b="1" dirty="0" smtClean="0">
              <a:solidFill>
                <a:srgbClr val="B52617"/>
              </a:solidFill>
            </a:endParaRPr>
          </a:p>
          <a:p>
            <a:r>
              <a:rPr lang="en-US" sz="2000" b="1" dirty="0">
                <a:solidFill>
                  <a:srgbClr val="B52617"/>
                </a:solidFill>
              </a:rPr>
              <a:t>3</a:t>
            </a:r>
            <a:r>
              <a:rPr lang="en-US" sz="2000" b="1" dirty="0" smtClean="0">
                <a:solidFill>
                  <a:srgbClr val="B52617"/>
                </a:solidFill>
              </a:rPr>
              <a:t>-</a:t>
            </a:r>
            <a:r>
              <a:rPr lang="en-US" sz="2000" b="1" dirty="0">
                <a:solidFill>
                  <a:srgbClr val="B52617"/>
                </a:solidFill>
              </a:rPr>
              <a:t>Decreased protein degradation</a:t>
            </a:r>
          </a:p>
          <a:p>
            <a:endParaRPr lang="en-US" sz="2000" b="1" dirty="0">
              <a:solidFill>
                <a:srgbClr val="B52617"/>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762000" y="457200"/>
            <a:ext cx="7516813" cy="492125"/>
          </a:xfrm>
          <a:prstGeom prst="rect">
            <a:avLst/>
          </a:prstGeom>
          <a:noFill/>
          <a:ln w="9525">
            <a:noFill/>
            <a:miter lim="800000"/>
            <a:headEnd/>
            <a:tailEnd/>
          </a:ln>
        </p:spPr>
        <p:txBody>
          <a:bodyPr wrap="none">
            <a:prstTxWarp prst="textNoShape">
              <a:avLst/>
            </a:prstTxWarp>
            <a:spAutoFit/>
          </a:bodyPr>
          <a:lstStyle/>
          <a:p>
            <a:r>
              <a:rPr lang="en-US" sz="2600" b="1"/>
              <a:t>Aggregates as a consequence of protein misfolding</a:t>
            </a:r>
          </a:p>
        </p:txBody>
      </p:sp>
      <p:sp>
        <p:nvSpPr>
          <p:cNvPr id="45059" name="AutoShape 3"/>
          <p:cNvSpPr>
            <a:spLocks noChangeArrowheads="1"/>
          </p:cNvSpPr>
          <p:nvPr/>
        </p:nvSpPr>
        <p:spPr bwMode="auto">
          <a:xfrm>
            <a:off x="4310063" y="1062038"/>
            <a:ext cx="533400" cy="1143000"/>
          </a:xfrm>
          <a:prstGeom prst="downArrow">
            <a:avLst>
              <a:gd name="adj1" fmla="val 50000"/>
              <a:gd name="adj2" fmla="val 53571"/>
            </a:avLst>
          </a:prstGeom>
          <a:solidFill>
            <a:srgbClr val="B52617"/>
          </a:solidFill>
          <a:ln w="9525">
            <a:solidFill>
              <a:schemeClr val="tx1"/>
            </a:solidFill>
            <a:miter lim="800000"/>
            <a:headEnd/>
            <a:tailEnd/>
          </a:ln>
        </p:spPr>
        <p:txBody>
          <a:bodyPr wrap="none" anchor="ctr">
            <a:prstTxWarp prst="textNoShape">
              <a:avLst/>
            </a:prstTxWarp>
          </a:bodyPr>
          <a:lstStyle/>
          <a:p>
            <a:endParaRPr lang="en-US"/>
          </a:p>
        </p:txBody>
      </p:sp>
      <p:sp>
        <p:nvSpPr>
          <p:cNvPr id="45060" name="Text Box 4"/>
          <p:cNvSpPr txBox="1">
            <a:spLocks noChangeArrowheads="1"/>
          </p:cNvSpPr>
          <p:nvPr/>
        </p:nvSpPr>
        <p:spPr bwMode="auto">
          <a:xfrm>
            <a:off x="1300163" y="2422525"/>
            <a:ext cx="6624637" cy="461963"/>
          </a:xfrm>
          <a:prstGeom prst="rect">
            <a:avLst/>
          </a:prstGeom>
          <a:noFill/>
          <a:ln w="9525">
            <a:noFill/>
            <a:miter lim="800000"/>
            <a:headEnd/>
            <a:tailEnd/>
          </a:ln>
        </p:spPr>
        <p:txBody>
          <a:bodyPr wrap="none">
            <a:prstTxWarp prst="textNoShape">
              <a:avLst/>
            </a:prstTxWarp>
            <a:spAutoFit/>
          </a:bodyPr>
          <a:lstStyle/>
          <a:p>
            <a:r>
              <a:rPr lang="en-US"/>
              <a:t>Toxic or protective?  100,000,000 $$$$$ question!!!</a:t>
            </a:r>
          </a:p>
        </p:txBody>
      </p:sp>
      <p:sp>
        <p:nvSpPr>
          <p:cNvPr id="45061" name="Text Box 5"/>
          <p:cNvSpPr txBox="1">
            <a:spLocks noChangeArrowheads="1"/>
          </p:cNvSpPr>
          <p:nvPr/>
        </p:nvSpPr>
        <p:spPr bwMode="auto">
          <a:xfrm>
            <a:off x="381000" y="2914650"/>
            <a:ext cx="8382000" cy="3908425"/>
          </a:xfrm>
          <a:prstGeom prst="rect">
            <a:avLst/>
          </a:prstGeom>
          <a:noFill/>
          <a:ln w="9525">
            <a:noFill/>
            <a:miter lim="800000"/>
            <a:headEnd/>
            <a:tailEnd/>
          </a:ln>
        </p:spPr>
        <p:txBody>
          <a:bodyPr>
            <a:prstTxWarp prst="textNoShape">
              <a:avLst/>
            </a:prstTxWarp>
            <a:spAutoFit/>
          </a:bodyPr>
          <a:lstStyle/>
          <a:p>
            <a:pPr algn="ctr"/>
            <a:r>
              <a:rPr lang="en-US" sz="2800" b="1">
                <a:solidFill>
                  <a:srgbClr val="B52617"/>
                </a:solidFill>
              </a:rPr>
              <a:t>Different hypotheses in the different neurodegenerative diseases</a:t>
            </a:r>
            <a:endParaRPr lang="en-US" b="1">
              <a:solidFill>
                <a:srgbClr val="B52617"/>
              </a:solidFill>
            </a:endParaRPr>
          </a:p>
          <a:p>
            <a:endParaRPr lang="en-US"/>
          </a:p>
          <a:p>
            <a:r>
              <a:rPr lang="en-US" b="1" u="sng"/>
              <a:t>AD:</a:t>
            </a:r>
            <a:r>
              <a:rPr lang="en-US"/>
              <a:t> plaques, soluble A</a:t>
            </a:r>
            <a:r>
              <a:rPr lang="en-US">
                <a:latin typeface="Symbol" pitchFamily="-109" charset="2"/>
              </a:rPr>
              <a:t>b</a:t>
            </a:r>
            <a:r>
              <a:rPr lang="en-US"/>
              <a:t>, correlate with progression of the disease. However, A</a:t>
            </a:r>
            <a:r>
              <a:rPr lang="en-US">
                <a:latin typeface="Symbol" pitchFamily="-109" charset="2"/>
              </a:rPr>
              <a:t>b</a:t>
            </a:r>
            <a:r>
              <a:rPr lang="en-US"/>
              <a:t> oligomers seem to be the more toxic species.</a:t>
            </a:r>
          </a:p>
          <a:p>
            <a:endParaRPr lang="en-US"/>
          </a:p>
          <a:p>
            <a:r>
              <a:rPr lang="en-US" b="1" u="sng"/>
              <a:t>PD:</a:t>
            </a:r>
            <a:r>
              <a:rPr lang="en-US"/>
              <a:t> inclusion bodies do not follow the progression of the disease.</a:t>
            </a:r>
          </a:p>
          <a:p>
            <a:endParaRPr lang="en-US"/>
          </a:p>
          <a:p>
            <a:r>
              <a:rPr lang="en-US" b="1" u="sng"/>
              <a:t>HD:</a:t>
            </a:r>
            <a:r>
              <a:rPr lang="en-US"/>
              <a:t> aggregates may be present ONLY in surviving neurons.</a:t>
            </a:r>
          </a:p>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a:srcRect/>
          <a:stretch>
            <a:fillRect/>
          </a:stretch>
        </p:blipFill>
        <p:spPr bwMode="auto">
          <a:xfrm>
            <a:off x="636588" y="1663700"/>
            <a:ext cx="7874000" cy="4432300"/>
          </a:xfrm>
          <a:prstGeom prst="rect">
            <a:avLst/>
          </a:prstGeom>
          <a:noFill/>
          <a:ln w="9525">
            <a:noFill/>
            <a:miter lim="800000"/>
            <a:headEnd/>
            <a:tailEnd/>
          </a:ln>
        </p:spPr>
      </p:pic>
      <p:pic>
        <p:nvPicPr>
          <p:cNvPr id="46083" name="Picture 3"/>
          <p:cNvPicPr>
            <a:picLocks noChangeAspect="1" noChangeArrowheads="1"/>
          </p:cNvPicPr>
          <p:nvPr/>
        </p:nvPicPr>
        <p:blipFill>
          <a:blip r:embed="rId3"/>
          <a:srcRect/>
          <a:stretch>
            <a:fillRect/>
          </a:stretch>
        </p:blipFill>
        <p:spPr bwMode="auto">
          <a:xfrm>
            <a:off x="4038600" y="6596063"/>
            <a:ext cx="3294063" cy="174625"/>
          </a:xfrm>
          <a:prstGeom prst="rect">
            <a:avLst/>
          </a:prstGeom>
          <a:noFill/>
          <a:ln w="9525">
            <a:noFill/>
            <a:miter lim="800000"/>
            <a:headEnd/>
            <a:tailEnd/>
          </a:ln>
        </p:spPr>
      </p:pic>
      <p:pic>
        <p:nvPicPr>
          <p:cNvPr id="46084" name="Picture 4"/>
          <p:cNvPicPr>
            <a:picLocks noChangeAspect="1" noChangeArrowheads="1"/>
          </p:cNvPicPr>
          <p:nvPr/>
        </p:nvPicPr>
        <p:blipFill>
          <a:blip r:embed="rId4"/>
          <a:srcRect/>
          <a:stretch>
            <a:fillRect/>
          </a:stretch>
        </p:blipFill>
        <p:spPr bwMode="auto">
          <a:xfrm>
            <a:off x="7335838" y="6645275"/>
            <a:ext cx="1731962" cy="136525"/>
          </a:xfrm>
          <a:prstGeom prst="rect">
            <a:avLst/>
          </a:prstGeom>
          <a:noFill/>
          <a:ln w="9525">
            <a:noFill/>
            <a:miter lim="800000"/>
            <a:headEnd/>
            <a:tailEnd/>
          </a:ln>
        </p:spPr>
      </p:pic>
      <p:sp>
        <p:nvSpPr>
          <p:cNvPr id="46085" name="Text Box 5"/>
          <p:cNvSpPr txBox="1">
            <a:spLocks noChangeArrowheads="1"/>
          </p:cNvSpPr>
          <p:nvPr/>
        </p:nvSpPr>
        <p:spPr bwMode="auto">
          <a:xfrm>
            <a:off x="737640" y="304800"/>
            <a:ext cx="7605267" cy="523220"/>
          </a:xfrm>
          <a:prstGeom prst="rect">
            <a:avLst/>
          </a:prstGeom>
          <a:noFill/>
          <a:ln w="9525">
            <a:noFill/>
            <a:miter lim="800000"/>
            <a:headEnd/>
            <a:tailEnd/>
          </a:ln>
        </p:spPr>
        <p:txBody>
          <a:bodyPr wrap="none">
            <a:prstTxWarp prst="textNoShape">
              <a:avLst/>
            </a:prstTxWarp>
            <a:spAutoFit/>
          </a:bodyPr>
          <a:lstStyle/>
          <a:p>
            <a:r>
              <a:rPr lang="en-US" sz="2800" b="1" dirty="0">
                <a:solidFill>
                  <a:srgbClr val="FF0000"/>
                </a:solidFill>
              </a:rPr>
              <a:t>Proteins exists and are functional in a folded state</a:t>
            </a:r>
          </a:p>
        </p:txBody>
      </p:sp>
      <p:sp>
        <p:nvSpPr>
          <p:cNvPr id="46086" name="Line 6"/>
          <p:cNvSpPr>
            <a:spLocks noChangeShapeType="1"/>
          </p:cNvSpPr>
          <p:nvPr/>
        </p:nvSpPr>
        <p:spPr bwMode="auto">
          <a:xfrm>
            <a:off x="1981200" y="4648200"/>
            <a:ext cx="533400" cy="0"/>
          </a:xfrm>
          <a:prstGeom prst="line">
            <a:avLst/>
          </a:prstGeom>
          <a:noFill/>
          <a:ln w="28575">
            <a:solidFill>
              <a:srgbClr val="BB0B06"/>
            </a:solidFill>
            <a:round/>
            <a:headEnd/>
            <a:tailEnd type="triangle" w="med" len="med"/>
          </a:ln>
        </p:spPr>
        <p:txBody>
          <a:bodyPr wrap="none" anchor="ct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173038"/>
            <a:ext cx="8229600" cy="1143000"/>
          </a:xfrm>
        </p:spPr>
        <p:txBody>
          <a:bodyPr/>
          <a:lstStyle/>
          <a:p>
            <a:r>
              <a:rPr lang="en-US" b="1">
                <a:solidFill>
                  <a:srgbClr val="FF0000"/>
                </a:solidFill>
                <a:ea typeface="ＭＳ Ｐゴシック" pitchFamily="-109" charset="-128"/>
                <a:cs typeface="ＭＳ Ｐゴシック" pitchFamily="-109" charset="-128"/>
              </a:rPr>
              <a:t>Protein Structure</a:t>
            </a:r>
          </a:p>
        </p:txBody>
      </p:sp>
      <p:sp>
        <p:nvSpPr>
          <p:cNvPr id="47107" name="Rectangle 3"/>
          <p:cNvSpPr>
            <a:spLocks noGrp="1" noChangeArrowheads="1"/>
          </p:cNvSpPr>
          <p:nvPr>
            <p:ph type="body" idx="1"/>
          </p:nvPr>
        </p:nvSpPr>
        <p:spPr/>
        <p:txBody>
          <a:bodyPr/>
          <a:lstStyle/>
          <a:p>
            <a:r>
              <a:rPr lang="en-US">
                <a:ea typeface="ＭＳ Ｐゴシック" pitchFamily="-109" charset="-128"/>
                <a:cs typeface="ＭＳ Ｐゴシック" pitchFamily="-109" charset="-128"/>
              </a:rPr>
              <a:t>Primary structure: amino acid sequence</a:t>
            </a:r>
          </a:p>
          <a:p>
            <a:r>
              <a:rPr lang="en-US">
                <a:ea typeface="ＭＳ Ｐゴシック" pitchFamily="-109" charset="-128"/>
                <a:cs typeface="ＭＳ Ｐゴシック" pitchFamily="-109" charset="-128"/>
              </a:rPr>
              <a:t>Secondary structure: </a:t>
            </a:r>
            <a:r>
              <a:rPr lang="en-US">
                <a:latin typeface="Symbol" pitchFamily="-109" charset="2"/>
                <a:ea typeface="ＭＳ Ｐゴシック" pitchFamily="-109" charset="-128"/>
                <a:cs typeface="ＭＳ Ｐゴシック" pitchFamily="-109" charset="-128"/>
              </a:rPr>
              <a:t>a</a:t>
            </a:r>
            <a:r>
              <a:rPr lang="en-US">
                <a:ea typeface="ＭＳ Ｐゴシック" pitchFamily="-109" charset="-128"/>
                <a:cs typeface="ＭＳ Ｐゴシック" pitchFamily="-109" charset="-128"/>
              </a:rPr>
              <a:t>-helix, </a:t>
            </a:r>
            <a:r>
              <a:rPr lang="en-US">
                <a:latin typeface="Symbol" pitchFamily="-109" charset="2"/>
                <a:ea typeface="ＭＳ Ｐゴシック" pitchFamily="-109" charset="-128"/>
                <a:cs typeface="ＭＳ Ｐゴシック" pitchFamily="-109" charset="-128"/>
              </a:rPr>
              <a:t>b</a:t>
            </a:r>
            <a:r>
              <a:rPr lang="en-US">
                <a:ea typeface="ＭＳ Ｐゴシック" pitchFamily="-109" charset="-128"/>
                <a:cs typeface="ＭＳ Ｐゴシック" pitchFamily="-109" charset="-128"/>
              </a:rPr>
              <a:t>-sheet</a:t>
            </a:r>
          </a:p>
          <a:p>
            <a:r>
              <a:rPr lang="en-US">
                <a:ea typeface="ＭＳ Ｐゴシック" pitchFamily="-109" charset="-128"/>
                <a:cs typeface="ＭＳ Ｐゴシック" pitchFamily="-109" charset="-128"/>
              </a:rPr>
              <a:t>Tertiary structure: overall shape of the protein; for example globular, fibrous, sheet-like</a:t>
            </a:r>
          </a:p>
          <a:p>
            <a:r>
              <a:rPr lang="en-US">
                <a:ea typeface="ＭＳ Ｐゴシック" pitchFamily="-109" charset="-128"/>
                <a:cs typeface="ＭＳ Ｐゴシック" pitchFamily="-109" charset="-128"/>
              </a:rPr>
              <a:t>Quaternary structure: association with other proteins; for example dimers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TextBox 1"/>
          <p:cNvSpPr txBox="1">
            <a:spLocks noChangeArrowheads="1"/>
          </p:cNvSpPr>
          <p:nvPr/>
        </p:nvSpPr>
        <p:spPr bwMode="auto">
          <a:xfrm>
            <a:off x="2819400" y="-19440"/>
            <a:ext cx="3668713" cy="523875"/>
          </a:xfrm>
          <a:prstGeom prst="rect">
            <a:avLst/>
          </a:prstGeom>
          <a:noFill/>
          <a:ln w="9525">
            <a:noFill/>
            <a:miter lim="800000"/>
            <a:headEnd/>
            <a:tailEnd/>
          </a:ln>
        </p:spPr>
        <p:txBody>
          <a:bodyPr wrap="none">
            <a:prstTxWarp prst="textNoShape">
              <a:avLst/>
            </a:prstTxWarp>
            <a:spAutoFit/>
          </a:bodyPr>
          <a:lstStyle/>
          <a:p>
            <a:r>
              <a:rPr lang="en-US" sz="2800" b="1" dirty="0">
                <a:solidFill>
                  <a:srgbClr val="FF0000"/>
                </a:solidFill>
              </a:rPr>
              <a:t>Free energy: definition</a:t>
            </a:r>
          </a:p>
        </p:txBody>
      </p:sp>
      <p:sp>
        <p:nvSpPr>
          <p:cNvPr id="49155" name="TextBox 2"/>
          <p:cNvSpPr txBox="1">
            <a:spLocks noChangeArrowheads="1"/>
          </p:cNvSpPr>
          <p:nvPr/>
        </p:nvSpPr>
        <p:spPr bwMode="auto">
          <a:xfrm>
            <a:off x="152400" y="590160"/>
            <a:ext cx="8915400" cy="1108075"/>
          </a:xfrm>
          <a:prstGeom prst="rect">
            <a:avLst/>
          </a:prstGeom>
          <a:noFill/>
          <a:ln w="9525">
            <a:noFill/>
            <a:miter lim="800000"/>
            <a:headEnd/>
            <a:tailEnd/>
          </a:ln>
        </p:spPr>
        <p:txBody>
          <a:bodyPr>
            <a:prstTxWarp prst="textNoShape">
              <a:avLst/>
            </a:prstTxWarp>
            <a:spAutoFit/>
          </a:bodyPr>
          <a:lstStyle/>
          <a:p>
            <a:r>
              <a:rPr lang="en-US" sz="2200" b="1"/>
              <a:t>In thermodinamics it is the amount of work that a system can perform.</a:t>
            </a:r>
          </a:p>
          <a:p>
            <a:endParaRPr lang="en-US" sz="2200" b="1"/>
          </a:p>
          <a:p>
            <a:r>
              <a:rPr lang="en-US" sz="2200" b="1"/>
              <a:t>In protein folding, it is the number of folding possibility.</a:t>
            </a:r>
          </a:p>
        </p:txBody>
      </p:sp>
      <p:sp>
        <p:nvSpPr>
          <p:cNvPr id="49156" name="Rectangle 3"/>
          <p:cNvSpPr>
            <a:spLocks noChangeArrowheads="1"/>
          </p:cNvSpPr>
          <p:nvPr/>
        </p:nvSpPr>
        <p:spPr bwMode="auto">
          <a:xfrm>
            <a:off x="914400" y="3188898"/>
            <a:ext cx="7239000" cy="892552"/>
          </a:xfrm>
          <a:prstGeom prst="rect">
            <a:avLst/>
          </a:prstGeom>
          <a:noFill/>
          <a:ln w="9525">
            <a:noFill/>
            <a:miter lim="800000"/>
            <a:headEnd/>
            <a:tailEnd/>
          </a:ln>
        </p:spPr>
        <p:txBody>
          <a:bodyPr>
            <a:prstTxWarp prst="textNoShape">
              <a:avLst/>
            </a:prstTxWarp>
            <a:spAutoFit/>
          </a:bodyPr>
          <a:lstStyle/>
          <a:p>
            <a:pPr algn="ctr"/>
            <a:r>
              <a:rPr lang="en-US" sz="2600" b="1" dirty="0">
                <a:solidFill>
                  <a:srgbClr val="FF0000"/>
                </a:solidFill>
              </a:rPr>
              <a:t>The higher the number of folding possibility, the less stable the protein will be</a:t>
            </a:r>
          </a:p>
        </p:txBody>
      </p:sp>
      <p:sp>
        <p:nvSpPr>
          <p:cNvPr id="49157" name="Down Arrow 4"/>
          <p:cNvSpPr>
            <a:spLocks noChangeArrowheads="1"/>
          </p:cNvSpPr>
          <p:nvPr/>
        </p:nvSpPr>
        <p:spPr bwMode="auto">
          <a:xfrm>
            <a:off x="3962400" y="1885560"/>
            <a:ext cx="990600" cy="1219200"/>
          </a:xfrm>
          <a:prstGeom prst="downArrow">
            <a:avLst>
              <a:gd name="adj1" fmla="val 50000"/>
              <a:gd name="adj2" fmla="val 50000"/>
            </a:avLst>
          </a:prstGeom>
          <a:solidFill>
            <a:srgbClr val="0000FF"/>
          </a:solidFill>
          <a:ln w="9525">
            <a:solidFill>
              <a:schemeClr val="tx1"/>
            </a:solidFill>
            <a:round/>
            <a:headEnd/>
            <a:tailEnd/>
          </a:ln>
        </p:spPr>
        <p:txBody>
          <a:bodyPr>
            <a:prstTxWarp prst="textNoShape">
              <a:avLst/>
            </a:prstTxWarp>
          </a:bodyPr>
          <a:lstStyle/>
          <a:p>
            <a:endParaRPr lang="en-US"/>
          </a:p>
        </p:txBody>
      </p:sp>
      <p:sp>
        <p:nvSpPr>
          <p:cNvPr id="49158" name="Down Arrow 5"/>
          <p:cNvSpPr>
            <a:spLocks noChangeArrowheads="1"/>
          </p:cNvSpPr>
          <p:nvPr/>
        </p:nvSpPr>
        <p:spPr bwMode="auto">
          <a:xfrm>
            <a:off x="3962400" y="4171560"/>
            <a:ext cx="990600" cy="1219200"/>
          </a:xfrm>
          <a:prstGeom prst="downArrow">
            <a:avLst>
              <a:gd name="adj1" fmla="val 50000"/>
              <a:gd name="adj2" fmla="val 50000"/>
            </a:avLst>
          </a:prstGeom>
          <a:solidFill>
            <a:srgbClr val="0000FF"/>
          </a:solidFill>
          <a:ln w="9525">
            <a:solidFill>
              <a:schemeClr val="tx1"/>
            </a:solidFill>
            <a:round/>
            <a:headEnd/>
            <a:tailEnd/>
          </a:ln>
        </p:spPr>
        <p:txBody>
          <a:bodyPr>
            <a:prstTxWarp prst="textNoShape">
              <a:avLst/>
            </a:prstTxWarp>
          </a:bodyPr>
          <a:lstStyle/>
          <a:p>
            <a:endParaRPr lang="en-US"/>
          </a:p>
        </p:txBody>
      </p:sp>
      <p:sp>
        <p:nvSpPr>
          <p:cNvPr id="49159" name="TextBox 6"/>
          <p:cNvSpPr txBox="1">
            <a:spLocks noChangeArrowheads="1"/>
          </p:cNvSpPr>
          <p:nvPr/>
        </p:nvSpPr>
        <p:spPr bwMode="auto">
          <a:xfrm>
            <a:off x="1152525" y="5543160"/>
            <a:ext cx="6772275" cy="1292662"/>
          </a:xfrm>
          <a:prstGeom prst="rect">
            <a:avLst/>
          </a:prstGeom>
          <a:noFill/>
          <a:ln w="9525">
            <a:noFill/>
            <a:miter lim="800000"/>
            <a:headEnd/>
            <a:tailEnd/>
          </a:ln>
        </p:spPr>
        <p:txBody>
          <a:bodyPr>
            <a:prstTxWarp prst="textNoShape">
              <a:avLst/>
            </a:prstTxWarp>
            <a:spAutoFit/>
          </a:bodyPr>
          <a:lstStyle/>
          <a:p>
            <a:pPr algn="ctr"/>
            <a:r>
              <a:rPr lang="en-US" sz="2600" b="1" dirty="0">
                <a:solidFill>
                  <a:srgbClr val="FF0000"/>
                </a:solidFill>
              </a:rPr>
              <a:t>In nature, proteins will fold so that they can reach the lowest level of free energy to remain stable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Rectangle 1"/>
          <p:cNvSpPr>
            <a:spLocks noChangeArrowheads="1"/>
          </p:cNvSpPr>
          <p:nvPr/>
        </p:nvSpPr>
        <p:spPr bwMode="auto">
          <a:xfrm>
            <a:off x="381000" y="609600"/>
            <a:ext cx="8382000" cy="492125"/>
          </a:xfrm>
          <a:prstGeom prst="rect">
            <a:avLst/>
          </a:prstGeom>
          <a:noFill/>
          <a:ln w="9525">
            <a:noFill/>
            <a:miter lim="800000"/>
            <a:headEnd/>
            <a:tailEnd/>
          </a:ln>
        </p:spPr>
        <p:txBody>
          <a:bodyPr>
            <a:prstTxWarp prst="textNoShape">
              <a:avLst/>
            </a:prstTxWarp>
            <a:spAutoFit/>
          </a:bodyPr>
          <a:lstStyle/>
          <a:p>
            <a:r>
              <a:rPr lang="en-US" sz="2600" b="1"/>
              <a:t>Principles of minimal frustration (Bryngelson et al. 1995)</a:t>
            </a:r>
          </a:p>
        </p:txBody>
      </p:sp>
      <p:sp>
        <p:nvSpPr>
          <p:cNvPr id="50179" name="Rectangle 2"/>
          <p:cNvSpPr>
            <a:spLocks noChangeArrowheads="1"/>
          </p:cNvSpPr>
          <p:nvPr/>
        </p:nvSpPr>
        <p:spPr bwMode="auto">
          <a:xfrm>
            <a:off x="228600" y="5257800"/>
            <a:ext cx="8839200" cy="954088"/>
          </a:xfrm>
          <a:prstGeom prst="rect">
            <a:avLst/>
          </a:prstGeom>
          <a:noFill/>
          <a:ln w="9525">
            <a:noFill/>
            <a:miter lim="800000"/>
            <a:headEnd/>
            <a:tailEnd/>
          </a:ln>
        </p:spPr>
        <p:txBody>
          <a:bodyPr>
            <a:prstTxWarp prst="textNoShape">
              <a:avLst/>
            </a:prstTxWarp>
            <a:spAutoFit/>
          </a:bodyPr>
          <a:lstStyle/>
          <a:p>
            <a:pPr algn="ctr"/>
            <a:r>
              <a:rPr lang="en-US" sz="2800" b="1">
                <a:solidFill>
                  <a:srgbClr val="0000FF"/>
                </a:solidFill>
              </a:rPr>
              <a:t>The aminoacid sequence in a protein is chosen so that it can be very stable in its folded state</a:t>
            </a:r>
          </a:p>
        </p:txBody>
      </p:sp>
      <p:sp>
        <p:nvSpPr>
          <p:cNvPr id="50180" name="Down Arrow 3"/>
          <p:cNvSpPr>
            <a:spLocks noChangeArrowheads="1"/>
          </p:cNvSpPr>
          <p:nvPr/>
        </p:nvSpPr>
        <p:spPr bwMode="auto">
          <a:xfrm>
            <a:off x="3581400" y="1676400"/>
            <a:ext cx="2362200" cy="2895600"/>
          </a:xfrm>
          <a:prstGeom prst="downArrow">
            <a:avLst>
              <a:gd name="adj1" fmla="val 50000"/>
              <a:gd name="adj2" fmla="val 50003"/>
            </a:avLst>
          </a:prstGeom>
          <a:solidFill>
            <a:srgbClr val="FF0000"/>
          </a:solidFill>
          <a:ln w="9525">
            <a:solidFill>
              <a:schemeClr val="tx1"/>
            </a:solidFill>
            <a:round/>
            <a:headEnd/>
            <a:tailEnd/>
          </a:ln>
        </p:spPr>
        <p:txBody>
          <a:bodyP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rcRect/>
          <a:stretch>
            <a:fillRect/>
          </a:stretch>
        </p:blipFill>
        <p:spPr bwMode="auto">
          <a:xfrm rot="5400000">
            <a:off x="5037138" y="1533525"/>
            <a:ext cx="4529138" cy="3684587"/>
          </a:xfrm>
          <a:prstGeom prst="rect">
            <a:avLst/>
          </a:prstGeom>
          <a:noFill/>
          <a:ln w="9525">
            <a:noFill/>
            <a:miter lim="800000"/>
            <a:headEnd/>
            <a:tailEnd/>
          </a:ln>
        </p:spPr>
      </p:pic>
      <p:pic>
        <p:nvPicPr>
          <p:cNvPr id="3" name="Picture 2"/>
          <p:cNvPicPr>
            <a:picLocks noChangeAspect="1"/>
          </p:cNvPicPr>
          <p:nvPr/>
        </p:nvPicPr>
        <p:blipFill>
          <a:blip r:embed="rId4"/>
          <a:srcRect/>
          <a:stretch>
            <a:fillRect/>
          </a:stretch>
        </p:blipFill>
        <p:spPr bwMode="auto">
          <a:xfrm>
            <a:off x="88900" y="1111250"/>
            <a:ext cx="2584450" cy="5014913"/>
          </a:xfrm>
          <a:prstGeom prst="rect">
            <a:avLst/>
          </a:prstGeom>
          <a:noFill/>
          <a:ln w="9525">
            <a:noFill/>
            <a:miter lim="800000"/>
            <a:headEnd/>
            <a:tailEnd/>
          </a:ln>
        </p:spPr>
      </p:pic>
      <p:pic>
        <p:nvPicPr>
          <p:cNvPr id="4" name="Picture 3"/>
          <p:cNvPicPr>
            <a:picLocks noChangeAspect="1"/>
          </p:cNvPicPr>
          <p:nvPr/>
        </p:nvPicPr>
        <p:blipFill>
          <a:blip r:embed="rId5"/>
          <a:srcRect/>
          <a:stretch>
            <a:fillRect/>
          </a:stretch>
        </p:blipFill>
        <p:spPr bwMode="auto">
          <a:xfrm>
            <a:off x="2570163" y="1111250"/>
            <a:ext cx="3236912" cy="4918075"/>
          </a:xfrm>
          <a:prstGeom prst="rect">
            <a:avLst/>
          </a:prstGeom>
          <a:noFill/>
          <a:ln w="9525">
            <a:noFill/>
            <a:miter lim="800000"/>
            <a:headEnd/>
            <a:tailEnd/>
          </a:ln>
        </p:spPr>
      </p:pic>
      <p:sp>
        <p:nvSpPr>
          <p:cNvPr id="51205" name="TextBox 7"/>
          <p:cNvSpPr txBox="1">
            <a:spLocks noChangeArrowheads="1"/>
          </p:cNvSpPr>
          <p:nvPr/>
        </p:nvSpPr>
        <p:spPr bwMode="auto">
          <a:xfrm>
            <a:off x="1219200" y="179388"/>
            <a:ext cx="6623050" cy="584200"/>
          </a:xfrm>
          <a:prstGeom prst="rect">
            <a:avLst/>
          </a:prstGeom>
          <a:noFill/>
          <a:ln w="9525">
            <a:noFill/>
            <a:miter lim="800000"/>
            <a:headEnd/>
            <a:tailEnd/>
          </a:ln>
        </p:spPr>
        <p:txBody>
          <a:bodyPr wrap="none">
            <a:prstTxWarp prst="textNoShape">
              <a:avLst/>
            </a:prstTxWarp>
            <a:spAutoFit/>
          </a:bodyPr>
          <a:lstStyle/>
          <a:p>
            <a:r>
              <a:rPr lang="en-US" sz="3200" b="1">
                <a:solidFill>
                  <a:srgbClr val="FF0000"/>
                </a:solidFill>
                <a:latin typeface="Arial" pitchFamily="-109" charset="0"/>
                <a:ea typeface="Arial" pitchFamily="-109" charset="0"/>
                <a:cs typeface="Arial" pitchFamily="-109" charset="0"/>
              </a:rPr>
              <a:t>Secondary Structure: alpha-helix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rcRect/>
          <a:stretch>
            <a:fillRect/>
          </a:stretch>
        </p:blipFill>
        <p:spPr bwMode="auto">
          <a:xfrm>
            <a:off x="87313" y="569913"/>
            <a:ext cx="6534150" cy="6302375"/>
          </a:xfrm>
          <a:prstGeom prst="rect">
            <a:avLst/>
          </a:prstGeom>
          <a:noFill/>
          <a:ln w="9525">
            <a:noFill/>
            <a:miter lim="800000"/>
            <a:headEnd/>
            <a:tailEnd/>
          </a:ln>
        </p:spPr>
      </p:pic>
      <p:pic>
        <p:nvPicPr>
          <p:cNvPr id="5" name="Picture 4"/>
          <p:cNvPicPr>
            <a:picLocks noChangeAspect="1"/>
          </p:cNvPicPr>
          <p:nvPr/>
        </p:nvPicPr>
        <p:blipFill>
          <a:blip r:embed="rId3"/>
          <a:srcRect/>
          <a:stretch>
            <a:fillRect/>
          </a:stretch>
        </p:blipFill>
        <p:spPr bwMode="auto">
          <a:xfrm>
            <a:off x="6621463" y="531813"/>
            <a:ext cx="2522537" cy="5965825"/>
          </a:xfrm>
          <a:prstGeom prst="rect">
            <a:avLst/>
          </a:prstGeom>
          <a:noFill/>
          <a:ln w="9525">
            <a:noFill/>
            <a:miter lim="800000"/>
            <a:headEnd/>
            <a:tailEnd/>
          </a:ln>
        </p:spPr>
      </p:pic>
      <p:sp>
        <p:nvSpPr>
          <p:cNvPr id="53252" name="TextBox 3"/>
          <p:cNvSpPr txBox="1">
            <a:spLocks noChangeArrowheads="1"/>
          </p:cNvSpPr>
          <p:nvPr/>
        </p:nvSpPr>
        <p:spPr bwMode="auto">
          <a:xfrm>
            <a:off x="1476375" y="12700"/>
            <a:ext cx="6524625" cy="584200"/>
          </a:xfrm>
          <a:prstGeom prst="rect">
            <a:avLst/>
          </a:prstGeom>
          <a:noFill/>
          <a:ln w="9525">
            <a:noFill/>
            <a:miter lim="800000"/>
            <a:headEnd/>
            <a:tailEnd/>
          </a:ln>
        </p:spPr>
        <p:txBody>
          <a:bodyPr wrap="none">
            <a:prstTxWarp prst="textNoShape">
              <a:avLst/>
            </a:prstTxWarp>
            <a:spAutoFit/>
          </a:bodyPr>
          <a:lstStyle/>
          <a:p>
            <a:r>
              <a:rPr lang="en-US" sz="3200" b="1">
                <a:solidFill>
                  <a:srgbClr val="FF0000"/>
                </a:solidFill>
                <a:latin typeface="Arial" pitchFamily="-109" charset="0"/>
                <a:ea typeface="Arial" pitchFamily="-109" charset="0"/>
                <a:cs typeface="Arial" pitchFamily="-109" charset="0"/>
              </a:rPr>
              <a:t>Secondary Structure: beta-sheet</a:t>
            </a:r>
          </a:p>
        </p:txBody>
      </p:sp>
      <p:pic>
        <p:nvPicPr>
          <p:cNvPr id="53253" name="Picture 7"/>
          <p:cNvPicPr>
            <a:picLocks noChangeAspect="1"/>
          </p:cNvPicPr>
          <p:nvPr/>
        </p:nvPicPr>
        <p:blipFill>
          <a:blip r:embed="rId4"/>
          <a:srcRect/>
          <a:stretch>
            <a:fillRect/>
          </a:stretch>
        </p:blipFill>
        <p:spPr bwMode="auto">
          <a:xfrm>
            <a:off x="6265863" y="6497638"/>
            <a:ext cx="2840037" cy="2111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TotalTime>
  <Words>1483</Words>
  <Application>Microsoft Macintosh PowerPoint</Application>
  <PresentationFormat>On-screen Show (4:3)</PresentationFormat>
  <Paragraphs>150</Paragraphs>
  <Slides>27</Slides>
  <Notes>2</Notes>
  <HiddenSlides>0</HiddenSlides>
  <MMClips>0</MMClips>
  <ScaleCrop>false</ScaleCrop>
  <HeadingPairs>
    <vt:vector size="4" baseType="variant">
      <vt:variant>
        <vt:lpstr>Design Template</vt:lpstr>
      </vt:variant>
      <vt:variant>
        <vt:i4>1</vt:i4>
      </vt:variant>
      <vt:variant>
        <vt:lpstr>Slide Titles</vt:lpstr>
      </vt:variant>
      <vt:variant>
        <vt:i4>27</vt:i4>
      </vt:variant>
    </vt:vector>
  </HeadingPairs>
  <TitlesOfParts>
    <vt:vector size="28" baseType="lpstr">
      <vt:lpstr>Office Theme</vt:lpstr>
      <vt:lpstr>January 23rd </vt:lpstr>
      <vt:lpstr>Slide 2</vt:lpstr>
      <vt:lpstr>Slide 3</vt:lpstr>
      <vt:lpstr>Slide 4</vt:lpstr>
      <vt:lpstr>Protein Structure</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Lucia Pastorino</dc:creator>
  <cp:lastModifiedBy>Lucia Pastorino</cp:lastModifiedBy>
  <cp:revision>2</cp:revision>
  <dcterms:created xsi:type="dcterms:W3CDTF">2015-01-22T23:59:55Z</dcterms:created>
  <dcterms:modified xsi:type="dcterms:W3CDTF">2015-01-23T00:05:03Z</dcterms:modified>
</cp:coreProperties>
</file>