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24.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s/slide20.xml" ContentType="application/vnd.openxmlformats-officedocument.presentationml.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6"/>
  </p:notesMasterIdLst>
  <p:sldIdLst>
    <p:sldId id="257" r:id="rId2"/>
    <p:sldId id="258" r:id="rId3"/>
    <p:sldId id="259" r:id="rId4"/>
    <p:sldId id="284" r:id="rId5"/>
    <p:sldId id="285" r:id="rId6"/>
    <p:sldId id="260" r:id="rId7"/>
    <p:sldId id="261" r:id="rId8"/>
    <p:sldId id="264" r:id="rId9"/>
    <p:sldId id="265" r:id="rId10"/>
    <p:sldId id="266" r:id="rId11"/>
    <p:sldId id="267" r:id="rId12"/>
    <p:sldId id="268" r:id="rId13"/>
    <p:sldId id="269" r:id="rId14"/>
    <p:sldId id="270" r:id="rId15"/>
    <p:sldId id="271" r:id="rId16"/>
    <p:sldId id="272" r:id="rId17"/>
    <p:sldId id="273" r:id="rId18"/>
    <p:sldId id="283" r:id="rId19"/>
    <p:sldId id="274" r:id="rId20"/>
    <p:sldId id="275" r:id="rId21"/>
    <p:sldId id="279" r:id="rId22"/>
    <p:sldId id="282" r:id="rId23"/>
    <p:sldId id="280"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3" d="100"/>
          <a:sy n="93" d="100"/>
        </p:scale>
        <p:origin x="-78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9C6510-5A10-D84F-9934-3C9ECDC7E7D8}" type="datetimeFigureOut">
              <a:rPr lang="en-US" smtClean="0"/>
              <a:pPr/>
              <a:t>3/15/15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8332D4-FB69-2F48-BF27-D51DE0E1B7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103" charset="-128"/>
              <a:cs typeface="ＭＳ Ｐゴシック" pitchFamily="-103" charset="-128"/>
            </a:endParaRPr>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9FD14C-B5E7-BB4E-824E-2C3652EFB251}" type="slidenum">
              <a:rPr lang="en-US" smtClean="0">
                <a:latin typeface="Times" pitchFamily="-103" charset="0"/>
              </a:rPr>
              <a:pPr/>
              <a:t>10</a:t>
            </a:fld>
            <a:endParaRPr lang="en-US" smtClean="0">
              <a:latin typeface="Times" pitchFamily="-103"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AD9C2D-8B4D-B74F-A724-A182231F8314}" type="datetimeFigureOut">
              <a:rPr lang="en-US" smtClean="0"/>
              <a:pPr/>
              <a:t>3/15/15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3634E-E252-8E45-BD6B-21B8C0D605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AD9C2D-8B4D-B74F-A724-A182231F8314}" type="datetimeFigureOut">
              <a:rPr lang="en-US" smtClean="0"/>
              <a:pPr/>
              <a:t>3/15/15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3634E-E252-8E45-BD6B-21B8C0D605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AD9C2D-8B4D-B74F-A724-A182231F8314}" type="datetimeFigureOut">
              <a:rPr lang="en-US" smtClean="0"/>
              <a:pPr/>
              <a:t>3/15/15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3634E-E252-8E45-BD6B-21B8C0D605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AD9C2D-8B4D-B74F-A724-A182231F8314}" type="datetimeFigureOut">
              <a:rPr lang="en-US" smtClean="0"/>
              <a:pPr/>
              <a:t>3/15/15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3634E-E252-8E45-BD6B-21B8C0D605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AD9C2D-8B4D-B74F-A724-A182231F8314}" type="datetimeFigureOut">
              <a:rPr lang="en-US" smtClean="0"/>
              <a:pPr/>
              <a:t>3/15/15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3634E-E252-8E45-BD6B-21B8C0D605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AD9C2D-8B4D-B74F-A724-A182231F8314}" type="datetimeFigureOut">
              <a:rPr lang="en-US" smtClean="0"/>
              <a:pPr/>
              <a:t>3/15/15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3634E-E252-8E45-BD6B-21B8C0D605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AD9C2D-8B4D-B74F-A724-A182231F8314}" type="datetimeFigureOut">
              <a:rPr lang="en-US" smtClean="0"/>
              <a:pPr/>
              <a:t>3/15/15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A3634E-E252-8E45-BD6B-21B8C0D605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AD9C2D-8B4D-B74F-A724-A182231F8314}" type="datetimeFigureOut">
              <a:rPr lang="en-US" smtClean="0"/>
              <a:pPr/>
              <a:t>3/15/15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A3634E-E252-8E45-BD6B-21B8C0D605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D9C2D-8B4D-B74F-A724-A182231F8314}" type="datetimeFigureOut">
              <a:rPr lang="en-US" smtClean="0"/>
              <a:pPr/>
              <a:t>3/15/15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A3634E-E252-8E45-BD6B-21B8C0D605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AD9C2D-8B4D-B74F-A724-A182231F8314}" type="datetimeFigureOut">
              <a:rPr lang="en-US" smtClean="0"/>
              <a:pPr/>
              <a:t>3/15/15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3634E-E252-8E45-BD6B-21B8C0D605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AD9C2D-8B4D-B74F-A724-A182231F8314}" type="datetimeFigureOut">
              <a:rPr lang="en-US" smtClean="0"/>
              <a:pPr/>
              <a:t>3/15/15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3634E-E252-8E45-BD6B-21B8C0D605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D9C2D-8B4D-B74F-A724-A182231F8314}" type="datetimeFigureOut">
              <a:rPr lang="en-US" smtClean="0"/>
              <a:pPr/>
              <a:t>3/15/15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3634E-E252-8E45-BD6B-21B8C0D605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72898" y="288925"/>
            <a:ext cx="8701087" cy="1077218"/>
          </a:xfrm>
          <a:prstGeom prst="rect">
            <a:avLst/>
          </a:prstGeom>
          <a:noFill/>
          <a:ln w="9525">
            <a:noFill/>
            <a:miter lim="800000"/>
            <a:headEnd/>
            <a:tailEnd/>
          </a:ln>
        </p:spPr>
        <p:txBody>
          <a:bodyPr wrap="square">
            <a:prstTxWarp prst="textNoShape">
              <a:avLst/>
            </a:prstTxWarp>
            <a:spAutoFit/>
          </a:bodyPr>
          <a:lstStyle/>
          <a:p>
            <a:pPr algn="ctr"/>
            <a:r>
              <a:rPr lang="en-US" sz="3200" b="1" dirty="0" err="1">
                <a:solidFill>
                  <a:srgbClr val="FF0000"/>
                </a:solidFill>
              </a:rPr>
              <a:t>Creutzfeldt-Jakob’s</a:t>
            </a:r>
            <a:r>
              <a:rPr lang="en-US" sz="3200" b="1" dirty="0">
                <a:solidFill>
                  <a:srgbClr val="FF0000"/>
                </a:solidFill>
              </a:rPr>
              <a:t> disease or </a:t>
            </a:r>
            <a:r>
              <a:rPr lang="en-US" sz="3200" b="1" dirty="0" err="1">
                <a:solidFill>
                  <a:srgbClr val="FF0000"/>
                </a:solidFill>
              </a:rPr>
              <a:t>Prion</a:t>
            </a:r>
            <a:r>
              <a:rPr lang="en-US" sz="3200" b="1" dirty="0">
                <a:solidFill>
                  <a:srgbClr val="FF0000"/>
                </a:solidFill>
              </a:rPr>
              <a:t> Disease</a:t>
            </a:r>
            <a:r>
              <a:rPr lang="en-US" sz="3200" b="1" dirty="0" smtClean="0">
                <a:solidFill>
                  <a:srgbClr val="FF0000"/>
                </a:solidFill>
              </a:rPr>
              <a:t> </a:t>
            </a:r>
          </a:p>
          <a:p>
            <a:pPr algn="ctr"/>
            <a:r>
              <a:rPr lang="en-US" sz="3200" b="1" dirty="0">
                <a:solidFill>
                  <a:srgbClr val="FF0000"/>
                </a:solidFill>
              </a:rPr>
              <a:t>o</a:t>
            </a:r>
            <a:r>
              <a:rPr lang="en-US" sz="3200" b="1" dirty="0" smtClean="0">
                <a:solidFill>
                  <a:srgbClr val="FF0000"/>
                </a:solidFill>
              </a:rPr>
              <a:t>r Mad </a:t>
            </a:r>
            <a:r>
              <a:rPr lang="en-US" sz="3200" b="1" dirty="0">
                <a:solidFill>
                  <a:srgbClr val="FF0000"/>
                </a:solidFill>
              </a:rPr>
              <a:t>Cow disease</a:t>
            </a:r>
          </a:p>
        </p:txBody>
      </p:sp>
      <p:sp>
        <p:nvSpPr>
          <p:cNvPr id="14339" name="Text Box 3"/>
          <p:cNvSpPr txBox="1">
            <a:spLocks noChangeArrowheads="1"/>
          </p:cNvSpPr>
          <p:nvPr/>
        </p:nvSpPr>
        <p:spPr bwMode="auto">
          <a:xfrm>
            <a:off x="214313" y="1905192"/>
            <a:ext cx="8702675" cy="4524315"/>
          </a:xfrm>
          <a:prstGeom prst="rect">
            <a:avLst/>
          </a:prstGeom>
          <a:noFill/>
          <a:ln w="9525">
            <a:noFill/>
            <a:miter lim="800000"/>
            <a:headEnd/>
            <a:tailEnd/>
          </a:ln>
        </p:spPr>
        <p:txBody>
          <a:bodyPr>
            <a:prstTxWarp prst="textNoShape">
              <a:avLst/>
            </a:prstTxWarp>
            <a:spAutoFit/>
          </a:bodyPr>
          <a:lstStyle/>
          <a:p>
            <a:r>
              <a:rPr lang="en-US" sz="2400" b="1" dirty="0" smtClean="0"/>
              <a:t>It belongs </a:t>
            </a:r>
            <a:r>
              <a:rPr lang="en-US" sz="2400" b="1" dirty="0"/>
              <a:t>to a group of neurodegenerative diseases called Transmissible </a:t>
            </a:r>
            <a:r>
              <a:rPr lang="en-US" sz="2400" b="1" dirty="0" smtClean="0"/>
              <a:t>Spongiform </a:t>
            </a:r>
            <a:r>
              <a:rPr lang="en-US" sz="2400" b="1" dirty="0" err="1" smtClean="0"/>
              <a:t>Encephalopathies</a:t>
            </a:r>
            <a:r>
              <a:rPr lang="en-US" sz="2400" b="1" dirty="0" smtClean="0"/>
              <a:t> (</a:t>
            </a:r>
            <a:r>
              <a:rPr lang="en-US" sz="2400" b="1" dirty="0"/>
              <a:t>TSE).</a:t>
            </a:r>
          </a:p>
          <a:p>
            <a:endParaRPr lang="en-US" sz="2400" b="1" dirty="0"/>
          </a:p>
          <a:p>
            <a:r>
              <a:rPr lang="en-US" sz="2400" b="1" dirty="0">
                <a:solidFill>
                  <a:srgbClr val="0000FF"/>
                </a:solidFill>
              </a:rPr>
              <a:t>The infectious agents responsible for TSE are </a:t>
            </a:r>
            <a:r>
              <a:rPr lang="en-US" sz="2400" b="1" dirty="0" err="1">
                <a:solidFill>
                  <a:srgbClr val="0000FF"/>
                </a:solidFill>
              </a:rPr>
              <a:t>Prions</a:t>
            </a:r>
            <a:r>
              <a:rPr lang="en-US" sz="2400" b="1" dirty="0">
                <a:solidFill>
                  <a:srgbClr val="0000FF"/>
                </a:solidFill>
              </a:rPr>
              <a:t>, </a:t>
            </a:r>
            <a:r>
              <a:rPr lang="en-US" sz="2400" b="1" dirty="0" err="1">
                <a:solidFill>
                  <a:srgbClr val="0000FF"/>
                </a:solidFill>
              </a:rPr>
              <a:t>PrP</a:t>
            </a:r>
            <a:r>
              <a:rPr lang="en-US" sz="2400" b="1" baseline="30000" dirty="0" err="1">
                <a:solidFill>
                  <a:srgbClr val="0000FF"/>
                </a:solidFill>
              </a:rPr>
              <a:t>c</a:t>
            </a:r>
            <a:r>
              <a:rPr lang="en-US" sz="2400" b="1" dirty="0">
                <a:solidFill>
                  <a:srgbClr val="0000FF"/>
                </a:solidFill>
              </a:rPr>
              <a:t> converted into </a:t>
            </a:r>
            <a:r>
              <a:rPr lang="en-US" sz="2400" b="1" dirty="0" err="1">
                <a:solidFill>
                  <a:srgbClr val="0000FF"/>
                </a:solidFill>
              </a:rPr>
              <a:t>PrP</a:t>
            </a:r>
            <a:r>
              <a:rPr lang="en-US" sz="2400" b="1" baseline="30000" dirty="0" err="1">
                <a:solidFill>
                  <a:srgbClr val="0000FF"/>
                </a:solidFill>
              </a:rPr>
              <a:t>sc</a:t>
            </a:r>
            <a:r>
              <a:rPr lang="en-US" sz="2400" b="1" dirty="0">
                <a:solidFill>
                  <a:srgbClr val="0000FF"/>
                </a:solidFill>
              </a:rPr>
              <a:t>. They are generally hard to eliminate, and are extremely resistant to: </a:t>
            </a:r>
          </a:p>
          <a:p>
            <a:endParaRPr lang="en-US" sz="2400" b="1" dirty="0"/>
          </a:p>
          <a:p>
            <a:r>
              <a:rPr lang="en-US" sz="2400" b="1" dirty="0"/>
              <a:t>Heat</a:t>
            </a:r>
          </a:p>
          <a:p>
            <a:r>
              <a:rPr lang="en-US" sz="2400" b="1" dirty="0"/>
              <a:t>Radiation</a:t>
            </a:r>
          </a:p>
          <a:p>
            <a:r>
              <a:rPr lang="en-US" sz="2400" b="1" dirty="0"/>
              <a:t>Disinfection </a:t>
            </a:r>
          </a:p>
          <a:p>
            <a:r>
              <a:rPr lang="en-US" sz="2400" b="1" dirty="0"/>
              <a:t>Protein digestion (degradation)</a:t>
            </a:r>
          </a:p>
          <a:p>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28600" y="365125"/>
            <a:ext cx="8763000" cy="5386090"/>
          </a:xfrm>
          <a:prstGeom prst="rect">
            <a:avLst/>
          </a:prstGeom>
          <a:noFill/>
          <a:ln w="9525">
            <a:noFill/>
            <a:miter lim="800000"/>
            <a:headEnd/>
            <a:tailEnd/>
          </a:ln>
        </p:spPr>
        <p:txBody>
          <a:bodyPr>
            <a:prstTxWarp prst="textNoShape">
              <a:avLst/>
            </a:prstTxWarp>
            <a:spAutoFit/>
          </a:bodyPr>
          <a:lstStyle/>
          <a:p>
            <a:r>
              <a:rPr lang="en-US" sz="4000" b="1" dirty="0">
                <a:solidFill>
                  <a:srgbClr val="CF073D"/>
                </a:solidFill>
              </a:rPr>
              <a:t>Diagnosis:</a:t>
            </a:r>
          </a:p>
          <a:p>
            <a:endParaRPr lang="en-US" dirty="0"/>
          </a:p>
          <a:p>
            <a:r>
              <a:rPr lang="en-US" sz="2600" dirty="0"/>
              <a:t>-Electroencephalography</a:t>
            </a:r>
          </a:p>
          <a:p>
            <a:endParaRPr lang="en-US" sz="2600" dirty="0"/>
          </a:p>
          <a:p>
            <a:r>
              <a:rPr lang="en-US" sz="2600" dirty="0"/>
              <a:t>-MRI</a:t>
            </a:r>
          </a:p>
          <a:p>
            <a:endParaRPr lang="en-US" sz="2600" dirty="0"/>
          </a:p>
          <a:p>
            <a:r>
              <a:rPr lang="en-US" sz="2600" dirty="0"/>
              <a:t>“Probable” CJD is based on the clinical symptoms.</a:t>
            </a:r>
          </a:p>
          <a:p>
            <a:endParaRPr lang="en-US" sz="2600" dirty="0"/>
          </a:p>
          <a:p>
            <a:r>
              <a:rPr lang="en-US" sz="2600" dirty="0"/>
              <a:t>-Post-mortem </a:t>
            </a:r>
            <a:r>
              <a:rPr lang="en-US" sz="2600" dirty="0" err="1"/>
              <a:t>immunohistochemistry</a:t>
            </a:r>
            <a:r>
              <a:rPr lang="en-US" sz="2600" dirty="0"/>
              <a:t> of </a:t>
            </a:r>
            <a:r>
              <a:rPr lang="en-US" sz="2600" dirty="0" err="1"/>
              <a:t>PrP</a:t>
            </a:r>
            <a:r>
              <a:rPr lang="en-US" sz="2600" baseline="30000" dirty="0" err="1"/>
              <a:t>sc</a:t>
            </a:r>
            <a:r>
              <a:rPr lang="en-US" sz="2600" dirty="0"/>
              <a:t> aggregates.</a:t>
            </a:r>
          </a:p>
          <a:p>
            <a:endParaRPr lang="en-US" sz="2600" dirty="0"/>
          </a:p>
          <a:p>
            <a:r>
              <a:rPr lang="en-US" sz="2600" dirty="0"/>
              <a:t>-Biopsy of the tonsils and, in 30% of the cases, of skeletal muscles can confirm CDJ. Determination of protease-K resistant form </a:t>
            </a:r>
            <a:r>
              <a:rPr lang="en-US" sz="2600" dirty="0" err="1"/>
              <a:t>PrP</a:t>
            </a:r>
            <a:r>
              <a:rPr lang="en-US" sz="2600" baseline="30000" dirty="0" err="1"/>
              <a:t>sc</a:t>
            </a:r>
            <a:r>
              <a:rPr lang="en-US" sz="2600"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2306430" y="1828800"/>
            <a:ext cx="4378740" cy="3571789"/>
          </a:xfrm>
          <a:prstGeom prst="rect">
            <a:avLst/>
          </a:prstGeom>
          <a:noFill/>
          <a:ln w="9525">
            <a:noFill/>
            <a:miter lim="800000"/>
            <a:headEnd/>
            <a:tailEnd/>
          </a:ln>
        </p:spPr>
      </p:pic>
      <p:pic>
        <p:nvPicPr>
          <p:cNvPr id="25603" name="Picture 3"/>
          <p:cNvPicPr>
            <a:picLocks noChangeAspect="1" noChangeArrowheads="1"/>
          </p:cNvPicPr>
          <p:nvPr/>
        </p:nvPicPr>
        <p:blipFill>
          <a:blip r:embed="rId3"/>
          <a:srcRect/>
          <a:stretch>
            <a:fillRect/>
          </a:stretch>
        </p:blipFill>
        <p:spPr bwMode="auto">
          <a:xfrm>
            <a:off x="5943600" y="6477000"/>
            <a:ext cx="3060700" cy="165100"/>
          </a:xfrm>
          <a:prstGeom prst="rect">
            <a:avLst/>
          </a:prstGeom>
          <a:noFill/>
          <a:ln w="9525">
            <a:noFill/>
            <a:miter lim="800000"/>
            <a:headEnd/>
            <a:tailEnd/>
          </a:ln>
        </p:spPr>
      </p:pic>
      <p:sp>
        <p:nvSpPr>
          <p:cNvPr id="25604" name="Line 4"/>
          <p:cNvSpPr>
            <a:spLocks noChangeShapeType="1"/>
          </p:cNvSpPr>
          <p:nvPr/>
        </p:nvSpPr>
        <p:spPr bwMode="auto">
          <a:xfrm>
            <a:off x="3429000" y="1905000"/>
            <a:ext cx="1447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5" name="Line 5"/>
          <p:cNvSpPr>
            <a:spLocks noChangeShapeType="1"/>
          </p:cNvSpPr>
          <p:nvPr/>
        </p:nvSpPr>
        <p:spPr bwMode="auto">
          <a:xfrm>
            <a:off x="4953000" y="1905000"/>
            <a:ext cx="1447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6" name="Text Box 6"/>
          <p:cNvSpPr txBox="1">
            <a:spLocks noChangeArrowheads="1"/>
          </p:cNvSpPr>
          <p:nvPr/>
        </p:nvSpPr>
        <p:spPr bwMode="auto">
          <a:xfrm>
            <a:off x="5029200" y="1447800"/>
            <a:ext cx="1050062" cy="430887"/>
          </a:xfrm>
          <a:prstGeom prst="rect">
            <a:avLst/>
          </a:prstGeom>
          <a:noFill/>
          <a:ln w="9525">
            <a:noFill/>
            <a:miter lim="800000"/>
            <a:headEnd/>
            <a:tailEnd/>
          </a:ln>
        </p:spPr>
        <p:txBody>
          <a:bodyPr wrap="none">
            <a:prstTxWarp prst="textNoShape">
              <a:avLst/>
            </a:prstTxWarp>
            <a:spAutoFit/>
          </a:bodyPr>
          <a:lstStyle/>
          <a:p>
            <a:r>
              <a:rPr lang="en-US" sz="2200" b="1"/>
              <a:t>Control</a:t>
            </a:r>
          </a:p>
        </p:txBody>
      </p:sp>
      <p:sp>
        <p:nvSpPr>
          <p:cNvPr id="25607" name="Text Box 7"/>
          <p:cNvSpPr txBox="1">
            <a:spLocks noChangeArrowheads="1"/>
          </p:cNvSpPr>
          <p:nvPr/>
        </p:nvSpPr>
        <p:spPr bwMode="auto">
          <a:xfrm>
            <a:off x="3816350" y="1447800"/>
            <a:ext cx="607859" cy="430887"/>
          </a:xfrm>
          <a:prstGeom prst="rect">
            <a:avLst/>
          </a:prstGeom>
          <a:noFill/>
          <a:ln w="9525">
            <a:noFill/>
            <a:miter lim="800000"/>
            <a:headEnd/>
            <a:tailEnd/>
          </a:ln>
        </p:spPr>
        <p:txBody>
          <a:bodyPr wrap="none">
            <a:prstTxWarp prst="textNoShape">
              <a:avLst/>
            </a:prstTxWarp>
            <a:spAutoFit/>
          </a:bodyPr>
          <a:lstStyle/>
          <a:p>
            <a:r>
              <a:rPr lang="en-US" sz="2200" b="1"/>
              <a:t>CJD</a:t>
            </a:r>
          </a:p>
        </p:txBody>
      </p:sp>
      <p:sp>
        <p:nvSpPr>
          <p:cNvPr id="25608" name="Text Box 9"/>
          <p:cNvSpPr txBox="1">
            <a:spLocks noChangeArrowheads="1"/>
          </p:cNvSpPr>
          <p:nvPr/>
        </p:nvSpPr>
        <p:spPr bwMode="auto">
          <a:xfrm>
            <a:off x="282223" y="304800"/>
            <a:ext cx="8585892" cy="492443"/>
          </a:xfrm>
          <a:prstGeom prst="rect">
            <a:avLst/>
          </a:prstGeom>
          <a:noFill/>
          <a:ln w="9525">
            <a:noFill/>
            <a:miter lim="800000"/>
            <a:headEnd/>
            <a:tailEnd/>
          </a:ln>
        </p:spPr>
        <p:txBody>
          <a:bodyPr wrap="none">
            <a:prstTxWarp prst="textNoShape">
              <a:avLst/>
            </a:prstTxWarp>
            <a:spAutoFit/>
          </a:bodyPr>
          <a:lstStyle/>
          <a:p>
            <a:r>
              <a:rPr lang="en-US" sz="2600" b="1" dirty="0">
                <a:solidFill>
                  <a:srgbClr val="CF073D"/>
                </a:solidFill>
              </a:rPr>
              <a:t>Absence of Protease-K-digested </a:t>
            </a:r>
            <a:r>
              <a:rPr lang="en-US" sz="2600" b="1" dirty="0" err="1">
                <a:solidFill>
                  <a:srgbClr val="CF073D"/>
                </a:solidFill>
              </a:rPr>
              <a:t>PrP</a:t>
            </a:r>
            <a:r>
              <a:rPr lang="en-US" sz="2600" b="1" dirty="0">
                <a:solidFill>
                  <a:srgbClr val="CF073D"/>
                </a:solidFill>
              </a:rPr>
              <a:t> in CJD used for diagnosis</a:t>
            </a:r>
          </a:p>
        </p:txBody>
      </p:sp>
      <p:sp>
        <p:nvSpPr>
          <p:cNvPr id="25609" name="Text Box 10"/>
          <p:cNvSpPr txBox="1">
            <a:spLocks noChangeArrowheads="1"/>
          </p:cNvSpPr>
          <p:nvPr/>
        </p:nvSpPr>
        <p:spPr bwMode="auto">
          <a:xfrm>
            <a:off x="1031523" y="2528888"/>
            <a:ext cx="1728245" cy="430887"/>
          </a:xfrm>
          <a:prstGeom prst="rect">
            <a:avLst/>
          </a:prstGeom>
          <a:noFill/>
          <a:ln w="9525">
            <a:noFill/>
            <a:miter lim="800000"/>
            <a:headEnd/>
            <a:tailEnd/>
          </a:ln>
        </p:spPr>
        <p:txBody>
          <a:bodyPr wrap="none">
            <a:prstTxWarp prst="textNoShape">
              <a:avLst/>
            </a:prstTxWarp>
            <a:spAutoFit/>
          </a:bodyPr>
          <a:lstStyle/>
          <a:p>
            <a:r>
              <a:rPr lang="en-US" sz="2200" b="1" dirty="0" err="1"/>
              <a:t>Prion</a:t>
            </a:r>
            <a:r>
              <a:rPr lang="en-US" sz="2200" b="1" dirty="0"/>
              <a:t> protein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3584575" y="1219200"/>
            <a:ext cx="2740025" cy="5416550"/>
          </a:xfrm>
          <a:prstGeom prst="rect">
            <a:avLst/>
          </a:prstGeom>
          <a:noFill/>
          <a:ln w="9525">
            <a:noFill/>
            <a:miter lim="800000"/>
            <a:headEnd/>
            <a:tailEnd/>
          </a:ln>
        </p:spPr>
      </p:pic>
      <p:pic>
        <p:nvPicPr>
          <p:cNvPr id="26627" name="Picture 3"/>
          <p:cNvPicPr>
            <a:picLocks noChangeAspect="1" noChangeArrowheads="1"/>
          </p:cNvPicPr>
          <p:nvPr/>
        </p:nvPicPr>
        <p:blipFill>
          <a:blip r:embed="rId3"/>
          <a:srcRect/>
          <a:stretch>
            <a:fillRect/>
          </a:stretch>
        </p:blipFill>
        <p:spPr bwMode="auto">
          <a:xfrm>
            <a:off x="5867400" y="6477000"/>
            <a:ext cx="3060700" cy="165100"/>
          </a:xfrm>
          <a:prstGeom prst="rect">
            <a:avLst/>
          </a:prstGeom>
          <a:noFill/>
          <a:ln w="9525">
            <a:noFill/>
            <a:miter lim="800000"/>
            <a:headEnd/>
            <a:tailEnd/>
          </a:ln>
        </p:spPr>
      </p:pic>
      <p:sp>
        <p:nvSpPr>
          <p:cNvPr id="26628" name="Text Box 4"/>
          <p:cNvSpPr txBox="1">
            <a:spLocks noChangeArrowheads="1"/>
          </p:cNvSpPr>
          <p:nvPr/>
        </p:nvSpPr>
        <p:spPr bwMode="auto">
          <a:xfrm>
            <a:off x="2133600" y="228600"/>
            <a:ext cx="5354350" cy="553998"/>
          </a:xfrm>
          <a:prstGeom prst="rect">
            <a:avLst/>
          </a:prstGeom>
          <a:noFill/>
          <a:ln w="9525">
            <a:noFill/>
            <a:miter lim="800000"/>
            <a:headEnd/>
            <a:tailEnd/>
          </a:ln>
        </p:spPr>
        <p:txBody>
          <a:bodyPr wrap="none">
            <a:prstTxWarp prst="textNoShape">
              <a:avLst/>
            </a:prstTxWarp>
            <a:spAutoFit/>
          </a:bodyPr>
          <a:lstStyle/>
          <a:p>
            <a:r>
              <a:rPr lang="en-US" sz="3000" b="1" dirty="0">
                <a:solidFill>
                  <a:srgbClr val="CF073D"/>
                </a:solidFill>
              </a:rPr>
              <a:t>Tissues where </a:t>
            </a:r>
            <a:r>
              <a:rPr lang="en-US" sz="3000" b="1" dirty="0" err="1">
                <a:solidFill>
                  <a:srgbClr val="CF073D"/>
                </a:solidFill>
              </a:rPr>
              <a:t>PrP</a:t>
            </a:r>
            <a:r>
              <a:rPr lang="en-US" sz="3000" b="1" baseline="30000" dirty="0" err="1">
                <a:solidFill>
                  <a:srgbClr val="CF073D"/>
                </a:solidFill>
              </a:rPr>
              <a:t>sc</a:t>
            </a:r>
            <a:r>
              <a:rPr lang="en-US" sz="3000" b="1" dirty="0">
                <a:solidFill>
                  <a:srgbClr val="CF073D"/>
                </a:solidFill>
              </a:rPr>
              <a:t> accumulates</a:t>
            </a:r>
          </a:p>
        </p:txBody>
      </p:sp>
      <p:sp>
        <p:nvSpPr>
          <p:cNvPr id="26629" name="Text Box 5"/>
          <p:cNvSpPr txBox="1">
            <a:spLocks noChangeArrowheads="1"/>
          </p:cNvSpPr>
          <p:nvPr/>
        </p:nvSpPr>
        <p:spPr bwMode="auto">
          <a:xfrm>
            <a:off x="766201" y="4648200"/>
            <a:ext cx="2682875" cy="2014538"/>
          </a:xfrm>
          <a:prstGeom prst="rect">
            <a:avLst/>
          </a:prstGeom>
          <a:noFill/>
          <a:ln w="9525">
            <a:noFill/>
            <a:miter lim="800000"/>
            <a:headEnd/>
            <a:tailEnd/>
          </a:ln>
        </p:spPr>
        <p:txBody>
          <a:bodyPr>
            <a:prstTxWarp prst="textNoShape">
              <a:avLst/>
            </a:prstTxWarp>
            <a:spAutoFit/>
          </a:bodyPr>
          <a:lstStyle/>
          <a:p>
            <a:r>
              <a:rPr lang="en-US" sz="1800" b="1">
                <a:solidFill>
                  <a:srgbClr val="CF073D"/>
                </a:solidFill>
              </a:rPr>
              <a:t>!!!</a:t>
            </a:r>
            <a:r>
              <a:rPr lang="en-US" sz="1800" b="1"/>
              <a:t> vCJD is of oral origin, and PrP</a:t>
            </a:r>
            <a:r>
              <a:rPr lang="en-US" sz="1800" b="1" baseline="30000"/>
              <a:t>sc</a:t>
            </a:r>
            <a:r>
              <a:rPr lang="en-US" sz="1800" b="1"/>
              <a:t> could take years before converting PrP</a:t>
            </a:r>
            <a:r>
              <a:rPr lang="en-US" sz="1800" b="1" baseline="30000"/>
              <a:t>c</a:t>
            </a:r>
            <a:r>
              <a:rPr lang="en-US" sz="1800" b="1"/>
              <a:t>		Role of oral mucosas in first accumulating then spreading PrP</a:t>
            </a:r>
            <a:r>
              <a:rPr lang="en-US" sz="1800" b="1" baseline="30000"/>
              <a:t>sc</a:t>
            </a:r>
            <a:endParaRPr lang="en-US" sz="1800" b="1"/>
          </a:p>
        </p:txBody>
      </p:sp>
      <p:sp>
        <p:nvSpPr>
          <p:cNvPr id="26630" name="AutoShape 6"/>
          <p:cNvSpPr>
            <a:spLocks noChangeArrowheads="1"/>
          </p:cNvSpPr>
          <p:nvPr/>
        </p:nvSpPr>
        <p:spPr bwMode="auto">
          <a:xfrm>
            <a:off x="431971" y="5595938"/>
            <a:ext cx="762000" cy="152400"/>
          </a:xfrm>
          <a:prstGeom prst="rightArrow">
            <a:avLst>
              <a:gd name="adj1" fmla="val 50000"/>
              <a:gd name="adj2" fmla="val 125000"/>
            </a:avLst>
          </a:prstGeom>
          <a:solidFill>
            <a:srgbClr val="D9053E"/>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208710" y="152400"/>
            <a:ext cx="8686800" cy="1692771"/>
          </a:xfrm>
          <a:prstGeom prst="rect">
            <a:avLst/>
          </a:prstGeom>
          <a:noFill/>
          <a:ln w="9525">
            <a:noFill/>
            <a:miter lim="800000"/>
            <a:headEnd/>
            <a:tailEnd/>
          </a:ln>
        </p:spPr>
        <p:txBody>
          <a:bodyPr>
            <a:prstTxWarp prst="textNoShape">
              <a:avLst/>
            </a:prstTxWarp>
            <a:spAutoFit/>
          </a:bodyPr>
          <a:lstStyle/>
          <a:p>
            <a:pPr algn="ctr"/>
            <a:r>
              <a:rPr lang="en-US" sz="2600" b="1" dirty="0">
                <a:solidFill>
                  <a:srgbClr val="FF0000"/>
                </a:solidFill>
              </a:rPr>
              <a:t>Spongiform (intracellular </a:t>
            </a:r>
            <a:r>
              <a:rPr lang="en-US" sz="2600" b="1" dirty="0" err="1">
                <a:solidFill>
                  <a:srgbClr val="FF0000"/>
                </a:solidFill>
              </a:rPr>
              <a:t>vacuolation</a:t>
            </a:r>
            <a:r>
              <a:rPr lang="en-US" sz="2600" b="1" dirty="0">
                <a:solidFill>
                  <a:srgbClr val="FF0000"/>
                </a:solidFill>
              </a:rPr>
              <a:t>) change in the cortical gray matter of the brain, characteristic of </a:t>
            </a:r>
            <a:r>
              <a:rPr lang="en-US" sz="2600" b="1" dirty="0" err="1">
                <a:solidFill>
                  <a:srgbClr val="FF0000"/>
                </a:solidFill>
              </a:rPr>
              <a:t>TSEs</a:t>
            </a:r>
            <a:r>
              <a:rPr lang="en-US" sz="2600" b="1" dirty="0">
                <a:solidFill>
                  <a:srgbClr val="FF0000"/>
                </a:solidFill>
              </a:rPr>
              <a:t> and </a:t>
            </a:r>
            <a:r>
              <a:rPr lang="en-US" sz="2600" b="1" dirty="0" err="1">
                <a:solidFill>
                  <a:srgbClr val="FF0000"/>
                </a:solidFill>
              </a:rPr>
              <a:t>prions</a:t>
            </a:r>
            <a:r>
              <a:rPr lang="en-US" sz="2600" b="1" dirty="0">
                <a:solidFill>
                  <a:srgbClr val="FF0000"/>
                </a:solidFill>
              </a:rPr>
              <a:t> aggregates</a:t>
            </a:r>
          </a:p>
          <a:p>
            <a:pPr algn="ctr"/>
            <a:endParaRPr lang="en-US" sz="2600" b="1" dirty="0">
              <a:solidFill>
                <a:srgbClr val="FF0000"/>
              </a:solidFill>
            </a:endParaRPr>
          </a:p>
        </p:txBody>
      </p:sp>
      <p:pic>
        <p:nvPicPr>
          <p:cNvPr id="27651" name="Picture 4"/>
          <p:cNvPicPr>
            <a:picLocks noChangeAspect="1" noChangeArrowheads="1"/>
          </p:cNvPicPr>
          <p:nvPr/>
        </p:nvPicPr>
        <p:blipFill>
          <a:blip r:embed="rId2"/>
          <a:srcRect/>
          <a:stretch>
            <a:fillRect/>
          </a:stretch>
        </p:blipFill>
        <p:spPr bwMode="auto">
          <a:xfrm>
            <a:off x="2445295" y="1371600"/>
            <a:ext cx="4260850" cy="5029200"/>
          </a:xfrm>
          <a:prstGeom prst="rect">
            <a:avLst/>
          </a:prstGeom>
          <a:noFill/>
          <a:ln w="9525">
            <a:noFill/>
            <a:miter lim="800000"/>
            <a:headEnd/>
            <a:tailEnd/>
          </a:ln>
        </p:spPr>
      </p:pic>
      <p:pic>
        <p:nvPicPr>
          <p:cNvPr id="27652" name="Picture 5"/>
          <p:cNvPicPr>
            <a:picLocks noChangeAspect="1" noChangeArrowheads="1"/>
          </p:cNvPicPr>
          <p:nvPr/>
        </p:nvPicPr>
        <p:blipFill>
          <a:blip r:embed="rId3"/>
          <a:srcRect/>
          <a:stretch>
            <a:fillRect/>
          </a:stretch>
        </p:blipFill>
        <p:spPr bwMode="auto">
          <a:xfrm>
            <a:off x="6108700" y="6464300"/>
            <a:ext cx="3035300" cy="241300"/>
          </a:xfrm>
          <a:prstGeom prst="rect">
            <a:avLst/>
          </a:prstGeom>
          <a:noFill/>
          <a:ln w="9525">
            <a:noFill/>
            <a:miter lim="800000"/>
            <a:headEnd/>
            <a:tailEnd/>
          </a:ln>
        </p:spPr>
      </p:pic>
      <p:sp>
        <p:nvSpPr>
          <p:cNvPr id="27653" name="Text Box 6"/>
          <p:cNvSpPr txBox="1">
            <a:spLocks noChangeArrowheads="1"/>
          </p:cNvSpPr>
          <p:nvPr/>
        </p:nvSpPr>
        <p:spPr bwMode="auto">
          <a:xfrm>
            <a:off x="4837113" y="6399213"/>
            <a:ext cx="1411287" cy="336550"/>
          </a:xfrm>
          <a:prstGeom prst="rect">
            <a:avLst/>
          </a:prstGeom>
          <a:noFill/>
          <a:ln w="9525">
            <a:noFill/>
            <a:miter lim="800000"/>
            <a:headEnd/>
            <a:tailEnd/>
          </a:ln>
        </p:spPr>
        <p:txBody>
          <a:bodyPr wrap="none">
            <a:prstTxWarp prst="textNoShape">
              <a:avLst/>
            </a:prstTxWarp>
            <a:spAutoFit/>
          </a:bodyPr>
          <a:lstStyle/>
          <a:p>
            <a:r>
              <a:rPr lang="en-US" sz="1600" b="1"/>
              <a:t>Walker et al.,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762000" y="1143000"/>
            <a:ext cx="7391400" cy="4893647"/>
          </a:xfrm>
          <a:prstGeom prst="rect">
            <a:avLst/>
          </a:prstGeom>
          <a:noFill/>
          <a:ln w="9525">
            <a:noFill/>
            <a:miter lim="800000"/>
            <a:headEnd/>
            <a:tailEnd/>
          </a:ln>
        </p:spPr>
        <p:txBody>
          <a:bodyPr>
            <a:prstTxWarp prst="textNoShape">
              <a:avLst/>
            </a:prstTxWarp>
            <a:spAutoFit/>
          </a:bodyPr>
          <a:lstStyle/>
          <a:p>
            <a:r>
              <a:rPr lang="en-US" sz="2400" dirty="0"/>
              <a:t>*Neuronal death</a:t>
            </a:r>
          </a:p>
          <a:p>
            <a:endParaRPr lang="en-US" sz="2400" dirty="0"/>
          </a:p>
          <a:p>
            <a:r>
              <a:rPr lang="en-US" sz="2400" dirty="0"/>
              <a:t>*Neuronal apoptosis</a:t>
            </a:r>
          </a:p>
          <a:p>
            <a:endParaRPr lang="en-US" sz="2400" dirty="0"/>
          </a:p>
          <a:p>
            <a:r>
              <a:rPr lang="en-US" sz="2400" dirty="0"/>
              <a:t>*</a:t>
            </a:r>
            <a:r>
              <a:rPr lang="en-US" sz="2400" dirty="0" err="1"/>
              <a:t>Astrogliosis</a:t>
            </a:r>
            <a:r>
              <a:rPr lang="en-US" sz="2400" dirty="0"/>
              <a:t> (as a cause or a consequence of inflammation)</a:t>
            </a:r>
          </a:p>
          <a:p>
            <a:endParaRPr lang="en-US" sz="2400" dirty="0"/>
          </a:p>
          <a:p>
            <a:r>
              <a:rPr lang="en-US" sz="2400" dirty="0"/>
              <a:t>*Protein </a:t>
            </a:r>
            <a:r>
              <a:rPr lang="en-US" sz="2400" dirty="0" err="1"/>
              <a:t>misfolding</a:t>
            </a:r>
            <a:r>
              <a:rPr lang="en-US" sz="2400" dirty="0"/>
              <a:t> and aggregation</a:t>
            </a:r>
          </a:p>
          <a:p>
            <a:endParaRPr lang="en-US" sz="2400" dirty="0"/>
          </a:p>
          <a:p>
            <a:r>
              <a:rPr lang="en-US" sz="2400" dirty="0"/>
              <a:t>*Precipitation of aggregates (</a:t>
            </a:r>
            <a:r>
              <a:rPr lang="en-US" sz="2400" dirty="0" err="1"/>
              <a:t>proteinaceous</a:t>
            </a:r>
            <a:r>
              <a:rPr lang="en-US" sz="2400" dirty="0"/>
              <a:t> material) both at an intracellular and extracellular level (</a:t>
            </a:r>
            <a:r>
              <a:rPr lang="en-US" sz="2400" dirty="0" err="1"/>
              <a:t>amyloid</a:t>
            </a:r>
            <a:r>
              <a:rPr lang="en-US" sz="2400" dirty="0"/>
              <a:t> plaques)</a:t>
            </a:r>
          </a:p>
          <a:p>
            <a:endParaRPr lang="en-US" sz="2400" dirty="0"/>
          </a:p>
        </p:txBody>
      </p:sp>
      <p:sp>
        <p:nvSpPr>
          <p:cNvPr id="28675" name="Text Box 3"/>
          <p:cNvSpPr txBox="1">
            <a:spLocks noChangeArrowheads="1"/>
          </p:cNvSpPr>
          <p:nvPr/>
        </p:nvSpPr>
        <p:spPr bwMode="auto">
          <a:xfrm>
            <a:off x="2906713" y="381000"/>
            <a:ext cx="4122230" cy="553998"/>
          </a:xfrm>
          <a:prstGeom prst="rect">
            <a:avLst/>
          </a:prstGeom>
          <a:noFill/>
          <a:ln w="9525">
            <a:noFill/>
            <a:miter lim="800000"/>
            <a:headEnd/>
            <a:tailEnd/>
          </a:ln>
        </p:spPr>
        <p:txBody>
          <a:bodyPr wrap="none">
            <a:prstTxWarp prst="textNoShape">
              <a:avLst/>
            </a:prstTxWarp>
            <a:spAutoFit/>
          </a:bodyPr>
          <a:lstStyle/>
          <a:p>
            <a:r>
              <a:rPr lang="en-US" sz="3000" b="1" dirty="0">
                <a:solidFill>
                  <a:srgbClr val="FF0000"/>
                </a:solidFill>
              </a:rPr>
              <a:t>Features of </a:t>
            </a:r>
            <a:r>
              <a:rPr lang="en-US" sz="3000" b="1" dirty="0" err="1">
                <a:solidFill>
                  <a:srgbClr val="FF0000"/>
                </a:solidFill>
              </a:rPr>
              <a:t>TSEs</a:t>
            </a:r>
            <a:r>
              <a:rPr lang="en-US" sz="3000" b="1" dirty="0">
                <a:solidFill>
                  <a:srgbClr val="FF0000"/>
                </a:solidFill>
              </a:rPr>
              <a:t> and CJD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078164" y="152400"/>
            <a:ext cx="6827335" cy="954107"/>
          </a:xfrm>
          <a:prstGeom prst="rect">
            <a:avLst/>
          </a:prstGeom>
          <a:noFill/>
          <a:ln w="9525">
            <a:noFill/>
            <a:miter lim="800000"/>
            <a:headEnd/>
            <a:tailEnd/>
          </a:ln>
        </p:spPr>
        <p:txBody>
          <a:bodyPr wrap="none">
            <a:prstTxWarp prst="textNoShape">
              <a:avLst/>
            </a:prstTxWarp>
            <a:spAutoFit/>
          </a:bodyPr>
          <a:lstStyle/>
          <a:p>
            <a:pPr algn="ctr"/>
            <a:r>
              <a:rPr lang="en-US" sz="2800" b="1" dirty="0">
                <a:solidFill>
                  <a:srgbClr val="FF0000"/>
                </a:solidFill>
              </a:rPr>
              <a:t>Deposition of </a:t>
            </a:r>
            <a:r>
              <a:rPr lang="en-US" sz="2800" b="1" dirty="0" err="1">
                <a:solidFill>
                  <a:srgbClr val="FF0000"/>
                </a:solidFill>
              </a:rPr>
              <a:t>fibrillar</a:t>
            </a:r>
            <a:r>
              <a:rPr lang="en-US" sz="2800" b="1" dirty="0">
                <a:solidFill>
                  <a:srgbClr val="FF0000"/>
                </a:solidFill>
              </a:rPr>
              <a:t> </a:t>
            </a:r>
            <a:r>
              <a:rPr lang="en-US" sz="2800" b="1" dirty="0" err="1">
                <a:solidFill>
                  <a:srgbClr val="FF0000"/>
                </a:solidFill>
              </a:rPr>
              <a:t>proteinacious</a:t>
            </a:r>
            <a:r>
              <a:rPr lang="en-US" sz="2800" b="1" dirty="0">
                <a:solidFill>
                  <a:srgbClr val="FF0000"/>
                </a:solidFill>
              </a:rPr>
              <a:t> material </a:t>
            </a:r>
          </a:p>
          <a:p>
            <a:pPr algn="ctr"/>
            <a:r>
              <a:rPr lang="en-US" sz="2800" b="1" dirty="0">
                <a:solidFill>
                  <a:srgbClr val="FF0000"/>
                </a:solidFill>
              </a:rPr>
              <a:t>in </a:t>
            </a:r>
            <a:r>
              <a:rPr lang="en-US" sz="2800" b="1" dirty="0" err="1">
                <a:solidFill>
                  <a:srgbClr val="FF0000"/>
                </a:solidFill>
              </a:rPr>
              <a:t>Creutzfeldt-Jakob’s</a:t>
            </a:r>
            <a:r>
              <a:rPr lang="en-US" sz="2800" b="1" dirty="0">
                <a:solidFill>
                  <a:srgbClr val="FF0000"/>
                </a:solidFill>
              </a:rPr>
              <a:t> disease (</a:t>
            </a:r>
            <a:r>
              <a:rPr lang="en-US" sz="2800" b="1" dirty="0" err="1">
                <a:solidFill>
                  <a:srgbClr val="FF0000"/>
                </a:solidFill>
              </a:rPr>
              <a:t>prion</a:t>
            </a:r>
            <a:r>
              <a:rPr lang="en-US" sz="2800" b="1" dirty="0">
                <a:solidFill>
                  <a:srgbClr val="FF0000"/>
                </a:solidFill>
              </a:rPr>
              <a:t> disease)</a:t>
            </a:r>
          </a:p>
        </p:txBody>
      </p:sp>
      <p:sp>
        <p:nvSpPr>
          <p:cNvPr id="29699" name="Text Box 3"/>
          <p:cNvSpPr txBox="1">
            <a:spLocks noChangeArrowheads="1"/>
          </p:cNvSpPr>
          <p:nvPr/>
        </p:nvSpPr>
        <p:spPr bwMode="auto">
          <a:xfrm>
            <a:off x="228600" y="1217613"/>
            <a:ext cx="8763000" cy="1190625"/>
          </a:xfrm>
          <a:prstGeom prst="rect">
            <a:avLst/>
          </a:prstGeom>
          <a:noFill/>
          <a:ln w="9525">
            <a:noFill/>
            <a:miter lim="800000"/>
            <a:headEnd/>
            <a:tailEnd/>
          </a:ln>
        </p:spPr>
        <p:txBody>
          <a:bodyPr>
            <a:prstTxWarp prst="textNoShape">
              <a:avLst/>
            </a:prstTxWarp>
            <a:spAutoFit/>
          </a:bodyPr>
          <a:lstStyle/>
          <a:p>
            <a:r>
              <a:rPr lang="en-US" sz="1800" b="1"/>
              <a:t>Prion disease:</a:t>
            </a:r>
            <a:r>
              <a:rPr lang="en-US" sz="1800"/>
              <a:t> Conformational changes in the prion protein lead to extracellular accumulation of amyloid aggregates, similar to those characteristic of AD, and positive to prion protein staining. Probably, replication and accumulation of the protease insensitive PrP</a:t>
            </a:r>
            <a:r>
              <a:rPr lang="en-US" sz="1800" baseline="30000"/>
              <a:t>sc </a:t>
            </a:r>
            <a:r>
              <a:rPr lang="en-US" sz="1800"/>
              <a:t>results in fibril formation and plaque deposition. </a:t>
            </a:r>
            <a:endParaRPr lang="en-US" sz="1800" baseline="30000"/>
          </a:p>
        </p:txBody>
      </p:sp>
      <p:pic>
        <p:nvPicPr>
          <p:cNvPr id="29700" name="Picture 4"/>
          <p:cNvPicPr>
            <a:picLocks noChangeAspect="1" noChangeArrowheads="1"/>
          </p:cNvPicPr>
          <p:nvPr/>
        </p:nvPicPr>
        <p:blipFill>
          <a:blip r:embed="rId2"/>
          <a:srcRect/>
          <a:stretch>
            <a:fillRect/>
          </a:stretch>
        </p:blipFill>
        <p:spPr bwMode="auto">
          <a:xfrm>
            <a:off x="1447800" y="3273425"/>
            <a:ext cx="6172200" cy="3203575"/>
          </a:xfrm>
          <a:prstGeom prst="rect">
            <a:avLst/>
          </a:prstGeom>
          <a:noFill/>
          <a:ln w="9525">
            <a:noFill/>
            <a:miter lim="800000"/>
            <a:headEnd/>
            <a:tailEnd/>
          </a:ln>
        </p:spPr>
      </p:pic>
      <p:sp>
        <p:nvSpPr>
          <p:cNvPr id="29701" name="Text Box 5"/>
          <p:cNvSpPr txBox="1">
            <a:spLocks noChangeArrowheads="1"/>
          </p:cNvSpPr>
          <p:nvPr/>
        </p:nvSpPr>
        <p:spPr bwMode="auto">
          <a:xfrm>
            <a:off x="2193925" y="2803525"/>
            <a:ext cx="1689100" cy="457200"/>
          </a:xfrm>
          <a:prstGeom prst="rect">
            <a:avLst/>
          </a:prstGeom>
          <a:noFill/>
          <a:ln w="9525">
            <a:noFill/>
            <a:miter lim="800000"/>
            <a:headEnd/>
            <a:tailEnd/>
          </a:ln>
        </p:spPr>
        <p:txBody>
          <a:bodyPr wrap="none">
            <a:prstTxWarp prst="textNoShape">
              <a:avLst/>
            </a:prstTxWarp>
            <a:spAutoFit/>
          </a:bodyPr>
          <a:lstStyle/>
          <a:p>
            <a:r>
              <a:rPr lang="en-US"/>
              <a:t>Alzheimer’s</a:t>
            </a:r>
          </a:p>
        </p:txBody>
      </p:sp>
      <p:sp>
        <p:nvSpPr>
          <p:cNvPr id="29702" name="Text Box 6"/>
          <p:cNvSpPr txBox="1">
            <a:spLocks noChangeArrowheads="1"/>
          </p:cNvSpPr>
          <p:nvPr/>
        </p:nvSpPr>
        <p:spPr bwMode="auto">
          <a:xfrm>
            <a:off x="4675188" y="2805113"/>
            <a:ext cx="2586037" cy="457200"/>
          </a:xfrm>
          <a:prstGeom prst="rect">
            <a:avLst/>
          </a:prstGeom>
          <a:noFill/>
          <a:ln w="9525">
            <a:noFill/>
            <a:miter lim="800000"/>
            <a:headEnd/>
            <a:tailEnd/>
          </a:ln>
        </p:spPr>
        <p:txBody>
          <a:bodyPr wrap="none">
            <a:prstTxWarp prst="textNoShape">
              <a:avLst/>
            </a:prstTxWarp>
            <a:spAutoFit/>
          </a:bodyPr>
          <a:lstStyle/>
          <a:p>
            <a:r>
              <a:rPr lang="en-US"/>
              <a:t>Creutzfeldt-Jakob’s</a:t>
            </a:r>
          </a:p>
        </p:txBody>
      </p:sp>
      <p:sp>
        <p:nvSpPr>
          <p:cNvPr id="29703" name="Rectangle 7"/>
          <p:cNvSpPr>
            <a:spLocks noChangeArrowheads="1"/>
          </p:cNvSpPr>
          <p:nvPr/>
        </p:nvSpPr>
        <p:spPr bwMode="auto">
          <a:xfrm>
            <a:off x="3429000" y="6477000"/>
            <a:ext cx="5102225" cy="304800"/>
          </a:xfrm>
          <a:prstGeom prst="rect">
            <a:avLst/>
          </a:prstGeom>
          <a:noFill/>
          <a:ln w="9525">
            <a:noFill/>
            <a:miter lim="800000"/>
            <a:headEnd/>
            <a:tailEnd/>
          </a:ln>
        </p:spPr>
        <p:txBody>
          <a:bodyPr wrap="none">
            <a:prstTxWarp prst="textNoShape">
              <a:avLst/>
            </a:prstTxWarp>
            <a:spAutoFit/>
          </a:bodyPr>
          <a:lstStyle/>
          <a:p>
            <a:r>
              <a:rPr lang="en-US" sz="1400" b="1" i="1"/>
              <a:t>Aguzzi A, Haass C. Science. 2003 Oct 31;302(5646):814-8. Review.</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686238" y="212725"/>
            <a:ext cx="6086221" cy="1015663"/>
          </a:xfrm>
          <a:prstGeom prst="rect">
            <a:avLst/>
          </a:prstGeom>
          <a:noFill/>
          <a:ln w="9525">
            <a:noFill/>
            <a:miter lim="800000"/>
            <a:headEnd/>
            <a:tailEnd/>
          </a:ln>
        </p:spPr>
        <p:txBody>
          <a:bodyPr wrap="none">
            <a:prstTxWarp prst="textNoShape">
              <a:avLst/>
            </a:prstTxWarp>
            <a:spAutoFit/>
          </a:bodyPr>
          <a:lstStyle/>
          <a:p>
            <a:r>
              <a:rPr lang="en-US" sz="3000" b="1" dirty="0">
                <a:solidFill>
                  <a:srgbClr val="FF0000"/>
                </a:solidFill>
              </a:rPr>
              <a:t>Incidence of BSE reported </a:t>
            </a:r>
            <a:r>
              <a:rPr lang="en-US" sz="3000" b="1" dirty="0" smtClean="0">
                <a:solidFill>
                  <a:srgbClr val="FF0000"/>
                </a:solidFill>
              </a:rPr>
              <a:t>worldwide</a:t>
            </a:r>
          </a:p>
          <a:p>
            <a:endParaRPr lang="en-US" sz="3000" b="1" dirty="0">
              <a:solidFill>
                <a:srgbClr val="FF0000"/>
              </a:solidFill>
            </a:endParaRPr>
          </a:p>
        </p:txBody>
      </p:sp>
      <p:pic>
        <p:nvPicPr>
          <p:cNvPr id="30723" name="Picture 6"/>
          <p:cNvPicPr>
            <a:picLocks noChangeAspect="1" noChangeArrowheads="1"/>
          </p:cNvPicPr>
          <p:nvPr/>
        </p:nvPicPr>
        <p:blipFill>
          <a:blip r:embed="rId2"/>
          <a:srcRect/>
          <a:stretch>
            <a:fillRect/>
          </a:stretch>
        </p:blipFill>
        <p:spPr bwMode="auto">
          <a:xfrm>
            <a:off x="533400" y="1371600"/>
            <a:ext cx="7683500" cy="4527550"/>
          </a:xfrm>
          <a:prstGeom prst="rect">
            <a:avLst/>
          </a:prstGeom>
          <a:noFill/>
          <a:ln w="9525">
            <a:noFill/>
            <a:miter lim="800000"/>
            <a:headEnd/>
            <a:tailEnd/>
          </a:ln>
        </p:spPr>
      </p:pic>
      <p:pic>
        <p:nvPicPr>
          <p:cNvPr id="30724" name="Picture 7"/>
          <p:cNvPicPr>
            <a:picLocks noChangeAspect="1" noChangeArrowheads="1"/>
          </p:cNvPicPr>
          <p:nvPr/>
        </p:nvPicPr>
        <p:blipFill>
          <a:blip r:embed="rId3"/>
          <a:srcRect/>
          <a:stretch>
            <a:fillRect/>
          </a:stretch>
        </p:blipFill>
        <p:spPr bwMode="auto">
          <a:xfrm>
            <a:off x="5867400" y="6477000"/>
            <a:ext cx="3086100" cy="21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1266009" y="258902"/>
            <a:ext cx="6664405" cy="584776"/>
          </a:xfrm>
          <a:prstGeom prst="rect">
            <a:avLst/>
          </a:prstGeom>
          <a:noFill/>
          <a:ln w="9525">
            <a:noFill/>
            <a:miter lim="800000"/>
            <a:headEnd/>
            <a:tailEnd/>
          </a:ln>
        </p:spPr>
        <p:txBody>
          <a:bodyPr wrap="none">
            <a:prstTxWarp prst="textNoShape">
              <a:avLst/>
            </a:prstTxWarp>
            <a:spAutoFit/>
          </a:bodyPr>
          <a:lstStyle/>
          <a:p>
            <a:r>
              <a:rPr lang="en-US" sz="3200" b="1" dirty="0">
                <a:solidFill>
                  <a:srgbClr val="FF0000"/>
                </a:solidFill>
              </a:rPr>
              <a:t>Incidence of </a:t>
            </a:r>
            <a:r>
              <a:rPr lang="en-US" sz="3200" b="1" dirty="0" err="1">
                <a:solidFill>
                  <a:srgbClr val="FF0000"/>
                </a:solidFill>
              </a:rPr>
              <a:t>vCJD</a:t>
            </a:r>
            <a:r>
              <a:rPr lang="en-US" sz="3200" b="1" dirty="0">
                <a:solidFill>
                  <a:srgbClr val="FF0000"/>
                </a:solidFill>
              </a:rPr>
              <a:t> reported worldwide</a:t>
            </a:r>
          </a:p>
        </p:txBody>
      </p:sp>
      <p:pic>
        <p:nvPicPr>
          <p:cNvPr id="31747" name="Picture 6"/>
          <p:cNvPicPr>
            <a:picLocks noChangeAspect="1" noChangeArrowheads="1"/>
          </p:cNvPicPr>
          <p:nvPr/>
        </p:nvPicPr>
        <p:blipFill>
          <a:blip r:embed="rId2"/>
          <a:srcRect/>
          <a:stretch>
            <a:fillRect/>
          </a:stretch>
        </p:blipFill>
        <p:spPr bwMode="auto">
          <a:xfrm>
            <a:off x="152400" y="966788"/>
            <a:ext cx="8839200" cy="5137150"/>
          </a:xfrm>
          <a:prstGeom prst="rect">
            <a:avLst/>
          </a:prstGeom>
          <a:noFill/>
          <a:ln w="9525">
            <a:noFill/>
            <a:miter lim="800000"/>
            <a:headEnd/>
            <a:tailEnd/>
          </a:ln>
        </p:spPr>
      </p:pic>
      <p:pic>
        <p:nvPicPr>
          <p:cNvPr id="31748" name="Picture 7"/>
          <p:cNvPicPr>
            <a:picLocks noChangeAspect="1" noChangeArrowheads="1"/>
          </p:cNvPicPr>
          <p:nvPr/>
        </p:nvPicPr>
        <p:blipFill>
          <a:blip r:embed="rId3"/>
          <a:srcRect/>
          <a:stretch>
            <a:fillRect/>
          </a:stretch>
        </p:blipFill>
        <p:spPr bwMode="auto">
          <a:xfrm>
            <a:off x="5791200" y="6477000"/>
            <a:ext cx="3086100" cy="21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1676400" y="1219200"/>
            <a:ext cx="5486400" cy="3487738"/>
          </a:xfrm>
          <a:prstGeom prst="rect">
            <a:avLst/>
          </a:prstGeom>
          <a:noFill/>
          <a:ln w="9525">
            <a:noFill/>
            <a:miter lim="800000"/>
            <a:headEnd/>
            <a:tailEnd/>
          </a:ln>
        </p:spPr>
      </p:pic>
      <p:sp>
        <p:nvSpPr>
          <p:cNvPr id="36867" name="Text Box 3"/>
          <p:cNvSpPr txBox="1">
            <a:spLocks noChangeArrowheads="1"/>
          </p:cNvSpPr>
          <p:nvPr/>
        </p:nvSpPr>
        <p:spPr bwMode="auto">
          <a:xfrm>
            <a:off x="1200618" y="304800"/>
            <a:ext cx="6963565" cy="523220"/>
          </a:xfrm>
          <a:prstGeom prst="rect">
            <a:avLst/>
          </a:prstGeom>
          <a:noFill/>
          <a:ln w="9525">
            <a:noFill/>
            <a:miter lim="800000"/>
            <a:headEnd/>
            <a:tailEnd/>
          </a:ln>
        </p:spPr>
        <p:txBody>
          <a:bodyPr wrap="none">
            <a:prstTxWarp prst="textNoShape">
              <a:avLst/>
            </a:prstTxWarp>
            <a:spAutoFit/>
          </a:bodyPr>
          <a:lstStyle/>
          <a:p>
            <a:r>
              <a:rPr lang="en-US" sz="2800" b="1" dirty="0" err="1">
                <a:solidFill>
                  <a:srgbClr val="FF0000"/>
                </a:solidFill>
              </a:rPr>
              <a:t>Prion</a:t>
            </a:r>
            <a:r>
              <a:rPr lang="en-US" sz="2800" b="1" dirty="0">
                <a:solidFill>
                  <a:srgbClr val="FF0000"/>
                </a:solidFill>
              </a:rPr>
              <a:t> Protein: domains and </a:t>
            </a:r>
            <a:r>
              <a:rPr lang="en-US" sz="2800" b="1" dirty="0">
                <a:solidFill>
                  <a:srgbClr val="FF0000"/>
                </a:solidFill>
                <a:latin typeface="Symbol" pitchFamily="-103" charset="2"/>
              </a:rPr>
              <a:t>a</a:t>
            </a:r>
            <a:r>
              <a:rPr lang="en-US" sz="2800" b="1" dirty="0">
                <a:solidFill>
                  <a:srgbClr val="FF0000"/>
                </a:solidFill>
              </a:rPr>
              <a:t>-helix structures</a:t>
            </a:r>
          </a:p>
        </p:txBody>
      </p:sp>
      <p:sp>
        <p:nvSpPr>
          <p:cNvPr id="36868" name="Rectangle 5"/>
          <p:cNvSpPr>
            <a:spLocks noChangeArrowheads="1"/>
          </p:cNvSpPr>
          <p:nvPr/>
        </p:nvSpPr>
        <p:spPr bwMode="auto">
          <a:xfrm>
            <a:off x="7192963" y="4662488"/>
            <a:ext cx="1722437" cy="290512"/>
          </a:xfrm>
          <a:prstGeom prst="rect">
            <a:avLst/>
          </a:prstGeom>
          <a:noFill/>
          <a:ln w="9525">
            <a:noFill/>
            <a:miter lim="800000"/>
            <a:headEnd/>
            <a:tailEnd/>
          </a:ln>
        </p:spPr>
        <p:txBody>
          <a:bodyPr wrap="none">
            <a:prstTxWarp prst="textNoShape">
              <a:avLst/>
            </a:prstTxWarp>
            <a:spAutoFit/>
          </a:bodyPr>
          <a:lstStyle/>
          <a:p>
            <a:r>
              <a:rPr lang="en-US" sz="1300" b="1">
                <a:solidFill>
                  <a:srgbClr val="000000"/>
                </a:solidFill>
                <a:latin typeface="Lucida Grande" pitchFamily="-103" charset="0"/>
              </a:rPr>
              <a:t>www.chemsoc.org</a:t>
            </a:r>
          </a:p>
        </p:txBody>
      </p:sp>
      <p:sp>
        <p:nvSpPr>
          <p:cNvPr id="36869" name="Text Box 6"/>
          <p:cNvSpPr txBox="1">
            <a:spLocks noChangeArrowheads="1"/>
          </p:cNvSpPr>
          <p:nvPr/>
        </p:nvSpPr>
        <p:spPr bwMode="auto">
          <a:xfrm>
            <a:off x="152400" y="5029200"/>
            <a:ext cx="8855075" cy="1739900"/>
          </a:xfrm>
          <a:prstGeom prst="rect">
            <a:avLst/>
          </a:prstGeom>
          <a:noFill/>
          <a:ln w="9525">
            <a:noFill/>
            <a:miter lim="800000"/>
            <a:headEnd/>
            <a:tailEnd/>
          </a:ln>
        </p:spPr>
        <p:txBody>
          <a:bodyPr>
            <a:prstTxWarp prst="textNoShape">
              <a:avLst/>
            </a:prstTxWarp>
            <a:spAutoFit/>
          </a:bodyPr>
          <a:lstStyle/>
          <a:p>
            <a:r>
              <a:rPr lang="en-US" sz="1800" b="1"/>
              <a:t>-PrPc contains 208 aminoacid residues and is abundantly expressed in neurons and glial cells</a:t>
            </a:r>
          </a:p>
          <a:p>
            <a:r>
              <a:rPr lang="en-US" sz="1800" b="1"/>
              <a:t>-Signal peptide sequence</a:t>
            </a:r>
          </a:p>
          <a:p>
            <a:r>
              <a:rPr lang="en-US" sz="1800" b="1"/>
              <a:t>-Octarepeats followed by a short Hydrophobic/toxic structure</a:t>
            </a:r>
          </a:p>
          <a:p>
            <a:r>
              <a:rPr lang="en-US" sz="1800" b="1"/>
              <a:t>-The C-terminal portion of the protein is a globular structure that contains 3 </a:t>
            </a:r>
            <a:r>
              <a:rPr lang="en-US" sz="1800" b="1">
                <a:latin typeface="Symbol" pitchFamily="-103" charset="2"/>
              </a:rPr>
              <a:t>a</a:t>
            </a:r>
            <a:r>
              <a:rPr lang="en-US" sz="1800" b="1"/>
              <a:t>-helix domain and 2 </a:t>
            </a:r>
            <a:r>
              <a:rPr lang="en-US" sz="1800" b="1">
                <a:latin typeface="Symbol" pitchFamily="-103" charset="2"/>
              </a:rPr>
              <a:t>b</a:t>
            </a:r>
            <a:r>
              <a:rPr lang="en-US" sz="1800" b="1"/>
              <a:t>-helical domains. This domain folds rapidly and is extremely stable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76200" y="1591962"/>
            <a:ext cx="8915400" cy="4637088"/>
          </a:xfrm>
          <a:prstGeom prst="rect">
            <a:avLst/>
          </a:prstGeom>
          <a:noFill/>
          <a:ln w="9525">
            <a:noFill/>
            <a:miter lim="800000"/>
            <a:headEnd/>
            <a:tailEnd/>
          </a:ln>
        </p:spPr>
      </p:pic>
      <p:pic>
        <p:nvPicPr>
          <p:cNvPr id="32771" name="Picture 4"/>
          <p:cNvPicPr>
            <a:picLocks noChangeAspect="1" noChangeArrowheads="1"/>
          </p:cNvPicPr>
          <p:nvPr/>
        </p:nvPicPr>
        <p:blipFill>
          <a:blip r:embed="rId3"/>
          <a:srcRect/>
          <a:stretch>
            <a:fillRect/>
          </a:stretch>
        </p:blipFill>
        <p:spPr bwMode="auto">
          <a:xfrm>
            <a:off x="5791200" y="6477000"/>
            <a:ext cx="3086100" cy="215900"/>
          </a:xfrm>
          <a:prstGeom prst="rect">
            <a:avLst/>
          </a:prstGeom>
          <a:noFill/>
          <a:ln w="9525">
            <a:noFill/>
            <a:miter lim="800000"/>
            <a:headEnd/>
            <a:tailEnd/>
          </a:ln>
        </p:spPr>
      </p:pic>
      <p:sp>
        <p:nvSpPr>
          <p:cNvPr id="32772" name="Text Box 5"/>
          <p:cNvSpPr txBox="1">
            <a:spLocks noChangeArrowheads="1"/>
          </p:cNvSpPr>
          <p:nvPr/>
        </p:nvSpPr>
        <p:spPr bwMode="auto">
          <a:xfrm>
            <a:off x="838200" y="152400"/>
            <a:ext cx="7620000" cy="954107"/>
          </a:xfrm>
          <a:prstGeom prst="rect">
            <a:avLst/>
          </a:prstGeom>
          <a:noFill/>
          <a:ln w="9525">
            <a:noFill/>
            <a:miter lim="800000"/>
            <a:headEnd/>
            <a:tailEnd/>
          </a:ln>
        </p:spPr>
        <p:txBody>
          <a:bodyPr>
            <a:prstTxWarp prst="textNoShape">
              <a:avLst/>
            </a:prstTxWarp>
            <a:spAutoFit/>
          </a:bodyPr>
          <a:lstStyle/>
          <a:p>
            <a:pPr algn="ctr"/>
            <a:r>
              <a:rPr lang="en-US" sz="2800" b="1" dirty="0">
                <a:solidFill>
                  <a:srgbClr val="FF0000"/>
                </a:solidFill>
              </a:rPr>
              <a:t>The </a:t>
            </a:r>
            <a:r>
              <a:rPr lang="en-US" sz="2800" b="1" dirty="0" err="1">
                <a:solidFill>
                  <a:srgbClr val="FF0000"/>
                </a:solidFill>
              </a:rPr>
              <a:t>prion</a:t>
            </a:r>
            <a:r>
              <a:rPr lang="en-US" sz="2800" b="1" dirty="0">
                <a:solidFill>
                  <a:srgbClr val="FF0000"/>
                </a:solidFill>
              </a:rPr>
              <a:t> protein: functional domains and mutations causing inherited </a:t>
            </a:r>
            <a:r>
              <a:rPr lang="en-US" sz="2800" b="1" dirty="0" err="1">
                <a:solidFill>
                  <a:srgbClr val="FF0000"/>
                </a:solidFill>
              </a:rPr>
              <a:t>prion’s</a:t>
            </a:r>
            <a:r>
              <a:rPr lang="en-US" sz="2800" b="1" dirty="0">
                <a:solidFill>
                  <a:srgbClr val="FF0000"/>
                </a:solidFill>
              </a:rPr>
              <a:t> diseases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981200" y="2027238"/>
            <a:ext cx="5181600" cy="4144962"/>
          </a:xfrm>
          <a:prstGeom prst="rect">
            <a:avLst/>
          </a:prstGeom>
          <a:noFill/>
          <a:ln w="9525">
            <a:noFill/>
            <a:miter lim="800000"/>
            <a:headEnd/>
            <a:tailEnd/>
          </a:ln>
        </p:spPr>
      </p:pic>
      <p:sp>
        <p:nvSpPr>
          <p:cNvPr id="15363" name="Text Box 3"/>
          <p:cNvSpPr txBox="1">
            <a:spLocks noChangeArrowheads="1"/>
          </p:cNvSpPr>
          <p:nvPr/>
        </p:nvSpPr>
        <p:spPr bwMode="auto">
          <a:xfrm>
            <a:off x="1906588" y="273050"/>
            <a:ext cx="5484812" cy="946150"/>
          </a:xfrm>
          <a:prstGeom prst="rect">
            <a:avLst/>
          </a:prstGeom>
          <a:noFill/>
          <a:ln w="9525">
            <a:noFill/>
            <a:miter lim="800000"/>
            <a:headEnd/>
            <a:tailEnd/>
          </a:ln>
        </p:spPr>
        <p:txBody>
          <a:bodyPr wrap="none">
            <a:prstTxWarp prst="textNoShape">
              <a:avLst/>
            </a:prstTxWarp>
            <a:spAutoFit/>
          </a:bodyPr>
          <a:lstStyle/>
          <a:p>
            <a:pPr algn="ctr"/>
            <a:r>
              <a:rPr lang="en-US" sz="2800" b="1">
                <a:solidFill>
                  <a:srgbClr val="FF0000"/>
                </a:solidFill>
              </a:rPr>
              <a:t>Creutzfeldt-Jakob’s Disease </a:t>
            </a:r>
          </a:p>
          <a:p>
            <a:pPr algn="ctr"/>
            <a:r>
              <a:rPr lang="en-US" sz="2800" b="1">
                <a:solidFill>
                  <a:srgbClr val="FF0000"/>
                </a:solidFill>
              </a:rPr>
              <a:t>(Mad cow disease or Prion disease)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52400" y="822325"/>
            <a:ext cx="8778875" cy="5273675"/>
          </a:xfrm>
          <a:prstGeom prst="rect">
            <a:avLst/>
          </a:prstGeom>
          <a:noFill/>
          <a:ln w="9525">
            <a:noFill/>
            <a:miter lim="800000"/>
            <a:headEnd/>
            <a:tailEnd/>
          </a:ln>
        </p:spPr>
        <p:txBody>
          <a:bodyPr>
            <a:prstTxWarp prst="textNoShape">
              <a:avLst/>
            </a:prstTxWarp>
            <a:spAutoFit/>
          </a:bodyPr>
          <a:lstStyle/>
          <a:p>
            <a:r>
              <a:rPr lang="en-US" sz="2000" b="1">
                <a:solidFill>
                  <a:srgbClr val="CF073D"/>
                </a:solidFill>
              </a:rPr>
              <a:t>OR:</a:t>
            </a:r>
            <a:r>
              <a:rPr lang="en-US" sz="2000" b="1"/>
              <a:t> not required for PrPc function, it might influence the change of conformation in PrPsc, as OR KO mice do not propagate the disease. Protects from apoptosis.</a:t>
            </a:r>
          </a:p>
          <a:p>
            <a:endParaRPr lang="en-US" sz="2000" b="1"/>
          </a:p>
          <a:p>
            <a:r>
              <a:rPr lang="en-US" sz="2000" b="1">
                <a:solidFill>
                  <a:srgbClr val="CF073D"/>
                </a:solidFill>
              </a:rPr>
              <a:t>CC1</a:t>
            </a:r>
            <a:r>
              <a:rPr lang="en-US" sz="2000" b="1"/>
              <a:t>: probably involved in protein internalization/trafficking. CC1 KO mice are viable and could develop the disease.</a:t>
            </a:r>
          </a:p>
          <a:p>
            <a:endParaRPr lang="en-US" sz="2000" b="1"/>
          </a:p>
          <a:p>
            <a:r>
              <a:rPr lang="en-US" sz="2000" b="1">
                <a:solidFill>
                  <a:srgbClr val="CF073D"/>
                </a:solidFill>
              </a:rPr>
              <a:t>CC2:</a:t>
            </a:r>
            <a:r>
              <a:rPr lang="en-US" sz="2000" b="1"/>
              <a:t> might work in concert with HC region, as partial deletion of either or the other domain, or ablation of one domain and partial deletion of the other accelerate the pathology in mice.</a:t>
            </a:r>
          </a:p>
          <a:p>
            <a:endParaRPr lang="en-US" sz="2000" b="1"/>
          </a:p>
          <a:p>
            <a:r>
              <a:rPr lang="en-US" sz="2000" b="1">
                <a:solidFill>
                  <a:srgbClr val="CF073D"/>
                </a:solidFill>
              </a:rPr>
              <a:t>C-terminal:</a:t>
            </a:r>
            <a:r>
              <a:rPr lang="en-US" sz="2000" b="1"/>
              <a:t> gene KO on H2, H3 or both domains leads to ataxia and neuron disease, </a:t>
            </a:r>
            <a:r>
              <a:rPr lang="en-US" sz="2000" b="1">
                <a:solidFill>
                  <a:srgbClr val="CF073D"/>
                </a:solidFill>
              </a:rPr>
              <a:t>BUT FAIL TO REPLICATE PRIONS. </a:t>
            </a:r>
          </a:p>
          <a:p>
            <a:r>
              <a:rPr lang="en-US" sz="2000" b="1"/>
              <a:t>No transmission of disease from H2 KO and H3 KO to other animals.</a:t>
            </a:r>
            <a:r>
              <a:rPr lang="en-US" sz="2000" b="1">
                <a:solidFill>
                  <a:srgbClr val="CF073D"/>
                </a:solidFill>
              </a:rPr>
              <a:t> H2 and H3 might stabilize the conformation of the protein. </a:t>
            </a:r>
          </a:p>
          <a:p>
            <a:r>
              <a:rPr lang="en-US" sz="2000" b="1"/>
              <a:t>C-terminal deletion prevents GPI anchoring of the protein, no development of the disease.</a:t>
            </a:r>
          </a:p>
        </p:txBody>
      </p:sp>
      <p:sp>
        <p:nvSpPr>
          <p:cNvPr id="33795" name="Text Box 3"/>
          <p:cNvSpPr txBox="1">
            <a:spLocks noChangeArrowheads="1"/>
          </p:cNvSpPr>
          <p:nvPr/>
        </p:nvSpPr>
        <p:spPr bwMode="auto">
          <a:xfrm>
            <a:off x="1447800" y="106363"/>
            <a:ext cx="6259513" cy="519112"/>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Functional domains of the prion protein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7890" name="Picture 1"/>
          <p:cNvPicPr>
            <a:picLocks noChangeAspect="1"/>
          </p:cNvPicPr>
          <p:nvPr/>
        </p:nvPicPr>
        <p:blipFill>
          <a:blip r:embed="rId2"/>
          <a:srcRect/>
          <a:stretch>
            <a:fillRect/>
          </a:stretch>
        </p:blipFill>
        <p:spPr bwMode="auto">
          <a:xfrm>
            <a:off x="2490788" y="1539875"/>
            <a:ext cx="4595812" cy="3470275"/>
          </a:xfrm>
          <a:prstGeom prst="rect">
            <a:avLst/>
          </a:prstGeom>
          <a:noFill/>
          <a:ln w="9525">
            <a:noFill/>
            <a:miter lim="800000"/>
            <a:headEnd/>
            <a:tailEnd/>
          </a:ln>
        </p:spPr>
      </p:pic>
      <p:pic>
        <p:nvPicPr>
          <p:cNvPr id="37891" name="Picture 2"/>
          <p:cNvPicPr>
            <a:picLocks noChangeAspect="1"/>
          </p:cNvPicPr>
          <p:nvPr/>
        </p:nvPicPr>
        <p:blipFill>
          <a:blip r:embed="rId3"/>
          <a:srcRect/>
          <a:stretch>
            <a:fillRect/>
          </a:stretch>
        </p:blipFill>
        <p:spPr bwMode="auto">
          <a:xfrm>
            <a:off x="19050" y="5295900"/>
            <a:ext cx="9105900" cy="571500"/>
          </a:xfrm>
          <a:prstGeom prst="rect">
            <a:avLst/>
          </a:prstGeom>
          <a:noFill/>
          <a:ln w="9525">
            <a:noFill/>
            <a:miter lim="800000"/>
            <a:headEnd/>
            <a:tailEnd/>
          </a:ln>
        </p:spPr>
      </p:pic>
      <p:pic>
        <p:nvPicPr>
          <p:cNvPr id="37892" name="Picture 3"/>
          <p:cNvPicPr>
            <a:picLocks noChangeAspect="1"/>
          </p:cNvPicPr>
          <p:nvPr/>
        </p:nvPicPr>
        <p:blipFill>
          <a:blip r:embed="rId4"/>
          <a:srcRect/>
          <a:stretch>
            <a:fillRect/>
          </a:stretch>
        </p:blipFill>
        <p:spPr bwMode="auto">
          <a:xfrm>
            <a:off x="4876800" y="6450013"/>
            <a:ext cx="4095750" cy="179387"/>
          </a:xfrm>
          <a:prstGeom prst="rect">
            <a:avLst/>
          </a:prstGeom>
          <a:noFill/>
          <a:ln w="9525">
            <a:noFill/>
            <a:miter lim="800000"/>
            <a:headEnd/>
            <a:tailEnd/>
          </a:ln>
        </p:spPr>
      </p:pic>
      <p:sp>
        <p:nvSpPr>
          <p:cNvPr id="37893" name="TextBox 4"/>
          <p:cNvSpPr txBox="1">
            <a:spLocks noChangeArrowheads="1"/>
          </p:cNvSpPr>
          <p:nvPr/>
        </p:nvSpPr>
        <p:spPr bwMode="auto">
          <a:xfrm>
            <a:off x="3014663" y="376238"/>
            <a:ext cx="3632850" cy="523220"/>
          </a:xfrm>
          <a:prstGeom prst="rect">
            <a:avLst/>
          </a:prstGeom>
          <a:noFill/>
          <a:ln w="9525">
            <a:noFill/>
            <a:miter lim="800000"/>
            <a:headEnd/>
            <a:tailEnd/>
          </a:ln>
        </p:spPr>
        <p:txBody>
          <a:bodyPr wrap="none">
            <a:prstTxWarp prst="textNoShape">
              <a:avLst/>
            </a:prstTxWarp>
            <a:spAutoFit/>
          </a:bodyPr>
          <a:lstStyle/>
          <a:p>
            <a:r>
              <a:rPr lang="en-US" sz="2800" b="1" dirty="0" err="1">
                <a:solidFill>
                  <a:srgbClr val="FF0000"/>
                </a:solidFill>
              </a:rPr>
              <a:t>Amyloid</a:t>
            </a:r>
            <a:r>
              <a:rPr lang="en-US" sz="2800" b="1" dirty="0">
                <a:solidFill>
                  <a:srgbClr val="FF0000"/>
                </a:solidFill>
              </a:rPr>
              <a:t> plaques in TSE</a:t>
            </a:r>
          </a:p>
        </p:txBody>
      </p:sp>
      <p:sp>
        <p:nvSpPr>
          <p:cNvPr id="37894" name="TextBox 5"/>
          <p:cNvSpPr txBox="1">
            <a:spLocks noChangeArrowheads="1"/>
          </p:cNvSpPr>
          <p:nvPr/>
        </p:nvSpPr>
        <p:spPr bwMode="auto">
          <a:xfrm>
            <a:off x="0" y="3189288"/>
            <a:ext cx="2514600" cy="738187"/>
          </a:xfrm>
          <a:prstGeom prst="rect">
            <a:avLst/>
          </a:prstGeom>
          <a:noFill/>
          <a:ln w="9525">
            <a:noFill/>
            <a:miter lim="800000"/>
            <a:headEnd/>
            <a:tailEnd/>
          </a:ln>
        </p:spPr>
        <p:txBody>
          <a:bodyPr>
            <a:prstTxWarp prst="textNoShape">
              <a:avLst/>
            </a:prstTxWarp>
            <a:spAutoFit/>
          </a:bodyPr>
          <a:lstStyle/>
          <a:p>
            <a:pPr algn="ctr"/>
            <a:r>
              <a:rPr lang="en-US" b="1"/>
              <a:t>GSS disease </a:t>
            </a:r>
          </a:p>
          <a:p>
            <a:pPr algn="ctr"/>
            <a:r>
              <a:rPr lang="en-US" sz="1200" b="1"/>
              <a:t>Gerstmann-Straussler-Sheinker disease</a:t>
            </a:r>
          </a:p>
        </p:txBody>
      </p:sp>
      <p:sp>
        <p:nvSpPr>
          <p:cNvPr id="37895" name="TextBox 6"/>
          <p:cNvSpPr txBox="1">
            <a:spLocks noChangeArrowheads="1"/>
          </p:cNvSpPr>
          <p:nvPr/>
        </p:nvSpPr>
        <p:spPr bwMode="auto">
          <a:xfrm>
            <a:off x="533400" y="1905000"/>
            <a:ext cx="1635125" cy="369888"/>
          </a:xfrm>
          <a:prstGeom prst="rect">
            <a:avLst/>
          </a:prstGeom>
          <a:noFill/>
          <a:ln w="9525">
            <a:noFill/>
            <a:miter lim="800000"/>
            <a:headEnd/>
            <a:tailEnd/>
          </a:ln>
        </p:spPr>
        <p:txBody>
          <a:bodyPr wrap="none">
            <a:prstTxWarp prst="textNoShape">
              <a:avLst/>
            </a:prstTxWarp>
            <a:spAutoFit/>
          </a:bodyPr>
          <a:lstStyle/>
          <a:p>
            <a:r>
              <a:rPr lang="en-US" b="1"/>
              <a:t>Kuru disease</a:t>
            </a:r>
          </a:p>
        </p:txBody>
      </p:sp>
      <p:sp>
        <p:nvSpPr>
          <p:cNvPr id="37896" name="TextBox 7"/>
          <p:cNvSpPr txBox="1">
            <a:spLocks noChangeArrowheads="1"/>
          </p:cNvSpPr>
          <p:nvPr/>
        </p:nvSpPr>
        <p:spPr bwMode="auto">
          <a:xfrm>
            <a:off x="7204075" y="4191000"/>
            <a:ext cx="1635125" cy="369888"/>
          </a:xfrm>
          <a:prstGeom prst="rect">
            <a:avLst/>
          </a:prstGeom>
          <a:noFill/>
          <a:ln w="9525">
            <a:noFill/>
            <a:miter lim="800000"/>
            <a:headEnd/>
            <a:tailEnd/>
          </a:ln>
        </p:spPr>
        <p:txBody>
          <a:bodyPr wrap="none">
            <a:prstTxWarp prst="textNoShape">
              <a:avLst/>
            </a:prstTxWarp>
            <a:spAutoFit/>
          </a:bodyPr>
          <a:lstStyle/>
          <a:p>
            <a:r>
              <a:rPr lang="en-US" b="1"/>
              <a:t>Kuru disease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2286000" y="3105835"/>
            <a:ext cx="4572000" cy="646331"/>
          </a:xfrm>
          <a:prstGeom prst="rect">
            <a:avLst/>
          </a:prstGeom>
        </p:spPr>
        <p:txBody>
          <a:bodyPr>
            <a:spAutoFit/>
          </a:bodyPr>
          <a:lstStyle/>
          <a:p>
            <a:r>
              <a:rPr lang="en-US" dirty="0" smtClean="0"/>
              <a:t>http://</a:t>
            </a:r>
            <a:r>
              <a:rPr lang="en-US" dirty="0" err="1" smtClean="0"/>
              <a:t>www.youtube.com/watch?v</a:t>
            </a:r>
            <a:r>
              <a:rPr lang="en-US" dirty="0" smtClean="0"/>
              <a:t>=10ZIdIRInSc</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1295400" y="76200"/>
            <a:ext cx="6858000" cy="6245225"/>
          </a:xfrm>
          <a:prstGeom prst="rect">
            <a:avLst/>
          </a:prstGeom>
          <a:noFill/>
          <a:ln w="9525">
            <a:noFill/>
            <a:miter lim="800000"/>
            <a:headEnd/>
            <a:tailEnd/>
          </a:ln>
        </p:spPr>
      </p:pic>
      <p:sp>
        <p:nvSpPr>
          <p:cNvPr id="38915" name="Rectangle 3"/>
          <p:cNvSpPr>
            <a:spLocks noChangeArrowheads="1"/>
          </p:cNvSpPr>
          <p:nvPr/>
        </p:nvSpPr>
        <p:spPr bwMode="auto">
          <a:xfrm>
            <a:off x="3962400" y="6415088"/>
            <a:ext cx="4983163" cy="290512"/>
          </a:xfrm>
          <a:prstGeom prst="rect">
            <a:avLst/>
          </a:prstGeom>
          <a:noFill/>
          <a:ln w="9525">
            <a:noFill/>
            <a:miter lim="800000"/>
            <a:headEnd/>
            <a:tailEnd/>
          </a:ln>
        </p:spPr>
        <p:txBody>
          <a:bodyPr wrap="none">
            <a:prstTxWarp prst="textNoShape">
              <a:avLst/>
            </a:prstTxWarp>
            <a:spAutoFit/>
          </a:bodyPr>
          <a:lstStyle/>
          <a:p>
            <a:r>
              <a:rPr lang="en-US" sz="1300" b="1">
                <a:solidFill>
                  <a:srgbClr val="000000"/>
                </a:solidFill>
                <a:latin typeface="Lucida Grande" pitchFamily="-103" charset="0"/>
              </a:rPr>
              <a:t>Aguzzi et al., Nat Rev Mol Cell Biol. 2007 Jul;8(7):552-61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2"/>
          <a:srcRect/>
          <a:stretch>
            <a:fillRect/>
          </a:stretch>
        </p:blipFill>
        <p:spPr bwMode="auto">
          <a:xfrm>
            <a:off x="76200" y="608013"/>
            <a:ext cx="9061450" cy="5792787"/>
          </a:xfrm>
          <a:prstGeom prst="rect">
            <a:avLst/>
          </a:prstGeom>
          <a:noFill/>
          <a:ln w="9525">
            <a:noFill/>
            <a:miter lim="800000"/>
            <a:headEnd/>
            <a:tailEnd/>
          </a:ln>
        </p:spPr>
      </p:pic>
      <p:sp>
        <p:nvSpPr>
          <p:cNvPr id="39939" name="Text Box 5"/>
          <p:cNvSpPr txBox="1">
            <a:spLocks noChangeArrowheads="1"/>
          </p:cNvSpPr>
          <p:nvPr/>
        </p:nvSpPr>
        <p:spPr bwMode="auto">
          <a:xfrm>
            <a:off x="5716588" y="6477000"/>
            <a:ext cx="3275012" cy="304800"/>
          </a:xfrm>
          <a:prstGeom prst="rect">
            <a:avLst/>
          </a:prstGeom>
          <a:noFill/>
          <a:ln w="9525">
            <a:noFill/>
            <a:miter lim="800000"/>
            <a:headEnd/>
            <a:tailEnd/>
          </a:ln>
        </p:spPr>
        <p:txBody>
          <a:bodyPr wrap="none">
            <a:prstTxWarp prst="textNoShape">
              <a:avLst/>
            </a:prstTxWarp>
            <a:spAutoFit/>
          </a:bodyPr>
          <a:lstStyle/>
          <a:p>
            <a:r>
              <a:rPr lang="en-US" sz="1400" b="1"/>
              <a:t>Caughey and Byron, 2006 Nature 443-19</a:t>
            </a:r>
          </a:p>
        </p:txBody>
      </p:sp>
      <p:sp>
        <p:nvSpPr>
          <p:cNvPr id="39940" name="Text Box 6"/>
          <p:cNvSpPr txBox="1">
            <a:spLocks noChangeArrowheads="1"/>
          </p:cNvSpPr>
          <p:nvPr/>
        </p:nvSpPr>
        <p:spPr bwMode="auto">
          <a:xfrm>
            <a:off x="2667000" y="30163"/>
            <a:ext cx="3754438" cy="519112"/>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Physiologic role of PrP</a:t>
            </a:r>
            <a:r>
              <a:rPr lang="en-US" sz="2800" b="1" baseline="30000">
                <a:solidFill>
                  <a:srgbClr val="FF0000"/>
                </a:solidFill>
              </a:rPr>
              <a:t>c</a:t>
            </a:r>
            <a:endParaRPr lang="en-US" sz="2800" b="1">
              <a:solidFill>
                <a:srgbClr val="FF0000"/>
              </a:solidFill>
            </a:endParaRPr>
          </a:p>
        </p:txBody>
      </p:sp>
      <p:sp>
        <p:nvSpPr>
          <p:cNvPr id="39941" name="AutoShape 7"/>
          <p:cNvSpPr>
            <a:spLocks noChangeArrowheads="1"/>
          </p:cNvSpPr>
          <p:nvPr/>
        </p:nvSpPr>
        <p:spPr bwMode="auto">
          <a:xfrm>
            <a:off x="228600" y="3314700"/>
            <a:ext cx="762000" cy="152400"/>
          </a:xfrm>
          <a:prstGeom prst="rightArrow">
            <a:avLst>
              <a:gd name="adj1" fmla="val 50000"/>
              <a:gd name="adj2" fmla="val 125000"/>
            </a:avLst>
          </a:prstGeom>
          <a:solidFill>
            <a:srgbClr val="D9053E"/>
          </a:solidFill>
          <a:ln w="9525">
            <a:solidFill>
              <a:schemeClr val="tx1"/>
            </a:solidFill>
            <a:miter lim="800000"/>
            <a:headEnd/>
            <a:tailEnd/>
          </a:ln>
        </p:spPr>
        <p:txBody>
          <a:bodyPr wrap="none" anchor="ctr">
            <a:prstTxWarp prst="textNoShape">
              <a:avLst/>
            </a:prstTxWarp>
          </a:bodyPr>
          <a:lstStyle/>
          <a:p>
            <a:endParaRPr lang="en-US"/>
          </a:p>
        </p:txBody>
      </p:sp>
      <p:sp>
        <p:nvSpPr>
          <p:cNvPr id="39942" name="AutoShape 8"/>
          <p:cNvSpPr>
            <a:spLocks noChangeArrowheads="1"/>
          </p:cNvSpPr>
          <p:nvPr/>
        </p:nvSpPr>
        <p:spPr bwMode="auto">
          <a:xfrm>
            <a:off x="228600" y="2514600"/>
            <a:ext cx="762000" cy="152400"/>
          </a:xfrm>
          <a:prstGeom prst="rightArrow">
            <a:avLst>
              <a:gd name="adj1" fmla="val 50000"/>
              <a:gd name="adj2" fmla="val 125000"/>
            </a:avLst>
          </a:prstGeom>
          <a:solidFill>
            <a:srgbClr val="D9053E"/>
          </a:solidFill>
          <a:ln w="9525">
            <a:solidFill>
              <a:schemeClr val="tx1"/>
            </a:solidFill>
            <a:miter lim="800000"/>
            <a:headEnd/>
            <a:tailEnd/>
          </a:ln>
        </p:spPr>
        <p:txBody>
          <a:bodyPr wrap="none" anchor="ctr">
            <a:prstTxWarp prst="textNoShape">
              <a:avLst/>
            </a:prstTxWarp>
          </a:bodyPr>
          <a:lstStyle/>
          <a:p>
            <a:endParaRPr lang="en-US"/>
          </a:p>
        </p:txBody>
      </p:sp>
      <p:sp>
        <p:nvSpPr>
          <p:cNvPr id="39943" name="AutoShape 9"/>
          <p:cNvSpPr>
            <a:spLocks noChangeArrowheads="1"/>
          </p:cNvSpPr>
          <p:nvPr/>
        </p:nvSpPr>
        <p:spPr bwMode="auto">
          <a:xfrm>
            <a:off x="228600" y="2209800"/>
            <a:ext cx="762000" cy="152400"/>
          </a:xfrm>
          <a:prstGeom prst="rightArrow">
            <a:avLst>
              <a:gd name="adj1" fmla="val 50000"/>
              <a:gd name="adj2" fmla="val 125000"/>
            </a:avLst>
          </a:prstGeom>
          <a:solidFill>
            <a:srgbClr val="D9053E"/>
          </a:solidFill>
          <a:ln w="9525">
            <a:solidFill>
              <a:schemeClr val="tx1"/>
            </a:solidFill>
            <a:miter lim="800000"/>
            <a:headEnd/>
            <a:tailEnd/>
          </a:ln>
        </p:spPr>
        <p:txBody>
          <a:bodyPr wrap="none" anchor="ctr">
            <a:prstTxWarp prst="textNoShape">
              <a:avLst/>
            </a:prstTxWarp>
          </a:bodyPr>
          <a:lstStyle/>
          <a:p>
            <a:endParaRPr lang="en-US"/>
          </a:p>
        </p:txBody>
      </p:sp>
      <p:sp>
        <p:nvSpPr>
          <p:cNvPr id="39944" name="AutoShape 10"/>
          <p:cNvSpPr>
            <a:spLocks noChangeArrowheads="1"/>
          </p:cNvSpPr>
          <p:nvPr/>
        </p:nvSpPr>
        <p:spPr bwMode="auto">
          <a:xfrm>
            <a:off x="228600" y="1371600"/>
            <a:ext cx="762000" cy="152400"/>
          </a:xfrm>
          <a:prstGeom prst="rightArrow">
            <a:avLst>
              <a:gd name="adj1" fmla="val 50000"/>
              <a:gd name="adj2" fmla="val 125000"/>
            </a:avLst>
          </a:prstGeom>
          <a:solidFill>
            <a:srgbClr val="D9053E"/>
          </a:solidFill>
          <a:ln w="9525">
            <a:solidFill>
              <a:schemeClr val="tx1"/>
            </a:solidFill>
            <a:miter lim="800000"/>
            <a:headEnd/>
            <a:tailEnd/>
          </a:ln>
        </p:spPr>
        <p:txBody>
          <a:bodyPr wrap="none" anchor="ctr">
            <a:prstTxWarp prst="textNoShape">
              <a:avLst/>
            </a:prstTxWarp>
          </a:bodyPr>
          <a:lstStyle/>
          <a:p>
            <a:endParaRPr lang="en-US"/>
          </a:p>
        </p:txBody>
      </p:sp>
      <p:sp>
        <p:nvSpPr>
          <p:cNvPr id="39945" name="AutoShape 11"/>
          <p:cNvSpPr>
            <a:spLocks noChangeArrowheads="1"/>
          </p:cNvSpPr>
          <p:nvPr/>
        </p:nvSpPr>
        <p:spPr bwMode="auto">
          <a:xfrm>
            <a:off x="228600" y="4191000"/>
            <a:ext cx="762000" cy="152400"/>
          </a:xfrm>
          <a:prstGeom prst="rightArrow">
            <a:avLst>
              <a:gd name="adj1" fmla="val 50000"/>
              <a:gd name="adj2" fmla="val 125000"/>
            </a:avLst>
          </a:prstGeom>
          <a:solidFill>
            <a:srgbClr val="D9053E"/>
          </a:solidFill>
          <a:ln w="9525">
            <a:solidFill>
              <a:schemeClr val="tx1"/>
            </a:solidFill>
            <a:miter lim="800000"/>
            <a:headEnd/>
            <a:tailEnd/>
          </a:ln>
        </p:spPr>
        <p:txBody>
          <a:bodyPr wrap="none" anchor="ctr">
            <a:prstTxWarp prst="textNoShape">
              <a:avLst/>
            </a:prstTxWarp>
          </a:bodyPr>
          <a:lstStyle/>
          <a:p>
            <a:endParaRPr lang="en-US"/>
          </a:p>
        </p:txBody>
      </p:sp>
      <p:sp>
        <p:nvSpPr>
          <p:cNvPr id="39946" name="Oval 9"/>
          <p:cNvSpPr>
            <a:spLocks noChangeArrowheads="1"/>
          </p:cNvSpPr>
          <p:nvPr/>
        </p:nvSpPr>
        <p:spPr bwMode="auto">
          <a:xfrm>
            <a:off x="2971800" y="2438400"/>
            <a:ext cx="990600" cy="304800"/>
          </a:xfrm>
          <a:prstGeom prst="ellipse">
            <a:avLst/>
          </a:prstGeom>
          <a:noFill/>
          <a:ln w="9525">
            <a:solidFill>
              <a:srgbClr val="FF0000"/>
            </a:solidFill>
            <a:round/>
            <a:headEnd/>
            <a:tailEnd/>
          </a:ln>
        </p:spPr>
        <p:txBody>
          <a:bodyPr>
            <a:prstTxWarp prst="textNoShape">
              <a:avLst/>
            </a:prstTxWarp>
          </a:bodyPr>
          <a:lstStyle/>
          <a:p>
            <a:endParaRPr lang="en-US"/>
          </a:p>
        </p:txBody>
      </p:sp>
      <p:sp>
        <p:nvSpPr>
          <p:cNvPr id="39947" name="Oval 10"/>
          <p:cNvSpPr>
            <a:spLocks noChangeArrowheads="1"/>
          </p:cNvSpPr>
          <p:nvPr/>
        </p:nvSpPr>
        <p:spPr bwMode="auto">
          <a:xfrm>
            <a:off x="2819400" y="2133600"/>
            <a:ext cx="990600" cy="304800"/>
          </a:xfrm>
          <a:prstGeom prst="ellipse">
            <a:avLst/>
          </a:prstGeom>
          <a:noFill/>
          <a:ln w="9525">
            <a:solidFill>
              <a:srgbClr val="FF0000"/>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960296" y="1633606"/>
            <a:ext cx="5193694" cy="3441655"/>
          </a:xfrm>
          <a:prstGeom prst="rect">
            <a:avLst/>
          </a:prstGeom>
          <a:noFill/>
          <a:ln w="9525">
            <a:noFill/>
            <a:miter lim="800000"/>
            <a:headEnd/>
            <a:tailEnd/>
          </a:ln>
        </p:spPr>
      </p:pic>
      <p:sp>
        <p:nvSpPr>
          <p:cNvPr id="16387" name="Text Box 3"/>
          <p:cNvSpPr txBox="1">
            <a:spLocks noChangeArrowheads="1"/>
          </p:cNvSpPr>
          <p:nvPr/>
        </p:nvSpPr>
        <p:spPr bwMode="auto">
          <a:xfrm>
            <a:off x="2133600" y="228600"/>
            <a:ext cx="5668764" cy="523220"/>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rPr>
              <a:t>Severe Brain Atrophy in CDJ’s patient</a:t>
            </a:r>
          </a:p>
        </p:txBody>
      </p:sp>
      <p:sp>
        <p:nvSpPr>
          <p:cNvPr id="16388" name="Rectangle 4"/>
          <p:cNvSpPr>
            <a:spLocks noChangeArrowheads="1"/>
          </p:cNvSpPr>
          <p:nvPr/>
        </p:nvSpPr>
        <p:spPr bwMode="auto">
          <a:xfrm>
            <a:off x="5068015" y="5130824"/>
            <a:ext cx="2239963" cy="290512"/>
          </a:xfrm>
          <a:prstGeom prst="rect">
            <a:avLst/>
          </a:prstGeom>
          <a:noFill/>
          <a:ln w="9525">
            <a:noFill/>
            <a:miter lim="800000"/>
            <a:headEnd/>
            <a:tailEnd/>
          </a:ln>
        </p:spPr>
        <p:txBody>
          <a:bodyPr wrap="none">
            <a:prstTxWarp prst="textNoShape">
              <a:avLst/>
            </a:prstTxWarp>
            <a:spAutoFit/>
          </a:bodyPr>
          <a:lstStyle/>
          <a:p>
            <a:r>
              <a:rPr lang="en-US" sz="1300" dirty="0" err="1">
                <a:solidFill>
                  <a:srgbClr val="000000"/>
                </a:solidFill>
                <a:latin typeface="Lucida Grande" pitchFamily="-103" charset="0"/>
              </a:rPr>
              <a:t>www.scienceclarified.com</a:t>
            </a:r>
            <a:endParaRPr lang="en-US" sz="1300" dirty="0">
              <a:solidFill>
                <a:srgbClr val="000000"/>
              </a:solidFill>
              <a:latin typeface="Lucida Grande" pitchFamily="-103"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299805" y="228600"/>
            <a:ext cx="8417689" cy="523220"/>
          </a:xfrm>
          <a:prstGeom prst="rect">
            <a:avLst/>
          </a:prstGeom>
          <a:noFill/>
          <a:ln w="9525">
            <a:noFill/>
            <a:miter lim="800000"/>
            <a:headEnd/>
            <a:tailEnd/>
          </a:ln>
        </p:spPr>
        <p:txBody>
          <a:bodyPr wrap="none">
            <a:prstTxWarp prst="textNoShape">
              <a:avLst/>
            </a:prstTxWarp>
            <a:spAutoFit/>
          </a:bodyPr>
          <a:lstStyle/>
          <a:p>
            <a:r>
              <a:rPr lang="en-US" sz="2800" b="1" dirty="0">
                <a:solidFill>
                  <a:srgbClr val="FF0000"/>
                </a:solidFill>
              </a:rPr>
              <a:t>Models for conformational conversion of </a:t>
            </a:r>
            <a:r>
              <a:rPr lang="en-US" sz="2800" b="1" dirty="0" err="1">
                <a:solidFill>
                  <a:srgbClr val="FF0000"/>
                </a:solidFill>
              </a:rPr>
              <a:t>PrP</a:t>
            </a:r>
            <a:r>
              <a:rPr lang="en-US" sz="2800" b="1" baseline="30000" dirty="0" err="1">
                <a:solidFill>
                  <a:srgbClr val="FF0000"/>
                </a:solidFill>
              </a:rPr>
              <a:t>c</a:t>
            </a:r>
            <a:r>
              <a:rPr lang="en-US" sz="2800" b="1" dirty="0">
                <a:solidFill>
                  <a:srgbClr val="FF0000"/>
                </a:solidFill>
              </a:rPr>
              <a:t> into </a:t>
            </a:r>
            <a:r>
              <a:rPr lang="en-US" sz="2800" b="1" dirty="0" err="1">
                <a:solidFill>
                  <a:srgbClr val="FF0000"/>
                </a:solidFill>
              </a:rPr>
              <a:t>PrP</a:t>
            </a:r>
            <a:r>
              <a:rPr lang="en-US" sz="2800" b="1" baseline="30000" dirty="0" err="1">
                <a:solidFill>
                  <a:srgbClr val="FF0000"/>
                </a:solidFill>
              </a:rPr>
              <a:t>sc</a:t>
            </a:r>
            <a:endParaRPr lang="en-US" sz="2800" b="1" dirty="0">
              <a:solidFill>
                <a:srgbClr val="FF0000"/>
              </a:solidFill>
            </a:endParaRPr>
          </a:p>
        </p:txBody>
      </p:sp>
      <p:pic>
        <p:nvPicPr>
          <p:cNvPr id="19459" name="Picture 2"/>
          <p:cNvPicPr>
            <a:picLocks noChangeAspect="1"/>
          </p:cNvPicPr>
          <p:nvPr/>
        </p:nvPicPr>
        <p:blipFill>
          <a:blip r:embed="rId2"/>
          <a:srcRect/>
          <a:stretch>
            <a:fillRect/>
          </a:stretch>
        </p:blipFill>
        <p:spPr bwMode="auto">
          <a:xfrm>
            <a:off x="2214563" y="762000"/>
            <a:ext cx="4724400" cy="4202113"/>
          </a:xfrm>
          <a:prstGeom prst="rect">
            <a:avLst/>
          </a:prstGeom>
          <a:noFill/>
          <a:ln w="9525">
            <a:noFill/>
            <a:miter lim="800000"/>
            <a:headEnd/>
            <a:tailEnd/>
          </a:ln>
        </p:spPr>
      </p:pic>
      <p:pic>
        <p:nvPicPr>
          <p:cNvPr id="19460" name="Picture 3"/>
          <p:cNvPicPr>
            <a:picLocks noChangeAspect="1"/>
          </p:cNvPicPr>
          <p:nvPr/>
        </p:nvPicPr>
        <p:blipFill>
          <a:blip r:embed="rId3"/>
          <a:srcRect/>
          <a:stretch>
            <a:fillRect/>
          </a:stretch>
        </p:blipFill>
        <p:spPr bwMode="auto">
          <a:xfrm>
            <a:off x="2214563" y="4964113"/>
            <a:ext cx="5146675" cy="1203325"/>
          </a:xfrm>
          <a:prstGeom prst="rect">
            <a:avLst/>
          </a:prstGeom>
          <a:noFill/>
          <a:ln w="9525">
            <a:noFill/>
            <a:miter lim="800000"/>
            <a:headEnd/>
            <a:tailEnd/>
          </a:ln>
        </p:spPr>
      </p:pic>
      <p:pic>
        <p:nvPicPr>
          <p:cNvPr id="19461" name="Picture 4"/>
          <p:cNvPicPr>
            <a:picLocks noChangeAspect="1"/>
          </p:cNvPicPr>
          <p:nvPr/>
        </p:nvPicPr>
        <p:blipFill>
          <a:blip r:embed="rId4"/>
          <a:srcRect/>
          <a:stretch>
            <a:fillRect/>
          </a:stretch>
        </p:blipFill>
        <p:spPr bwMode="auto">
          <a:xfrm>
            <a:off x="125413" y="6389688"/>
            <a:ext cx="8864600" cy="163512"/>
          </a:xfrm>
          <a:prstGeom prst="rect">
            <a:avLst/>
          </a:prstGeom>
          <a:noFill/>
          <a:ln w="9525">
            <a:noFill/>
            <a:miter lim="800000"/>
            <a:headEnd/>
            <a:tailEnd/>
          </a:ln>
        </p:spPr>
      </p:pic>
      <p:sp>
        <p:nvSpPr>
          <p:cNvPr id="6" name="TextBox 5"/>
          <p:cNvSpPr txBox="1"/>
          <p:nvPr/>
        </p:nvSpPr>
        <p:spPr>
          <a:xfrm>
            <a:off x="1242642" y="3973473"/>
            <a:ext cx="994834" cy="369332"/>
          </a:xfrm>
          <a:prstGeom prst="rect">
            <a:avLst/>
          </a:prstGeom>
          <a:noFill/>
        </p:spPr>
        <p:txBody>
          <a:bodyPr wrap="none" rtlCol="0">
            <a:spAutoFit/>
          </a:bodyPr>
          <a:lstStyle/>
          <a:p>
            <a:r>
              <a:rPr lang="en-US" dirty="0" smtClean="0"/>
              <a:t>vacuoles</a:t>
            </a:r>
            <a:endParaRPr lang="en-US" dirty="0"/>
          </a:p>
        </p:txBody>
      </p:sp>
      <p:sp>
        <p:nvSpPr>
          <p:cNvPr id="7" name="TextBox 6"/>
          <p:cNvSpPr txBox="1"/>
          <p:nvPr/>
        </p:nvSpPr>
        <p:spPr>
          <a:xfrm>
            <a:off x="6938963" y="4014438"/>
            <a:ext cx="1289799" cy="369332"/>
          </a:xfrm>
          <a:prstGeom prst="rect">
            <a:avLst/>
          </a:prstGeom>
          <a:noFill/>
        </p:spPr>
        <p:txBody>
          <a:bodyPr wrap="none" rtlCol="0">
            <a:spAutoFit/>
          </a:bodyPr>
          <a:lstStyle/>
          <a:p>
            <a:r>
              <a:rPr lang="en-US" dirty="0" err="1" smtClean="0"/>
              <a:t>PrPdeposits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298125" y="304800"/>
            <a:ext cx="6654474" cy="553998"/>
          </a:xfrm>
          <a:prstGeom prst="rect">
            <a:avLst/>
          </a:prstGeom>
          <a:noFill/>
          <a:ln w="9525">
            <a:noFill/>
            <a:miter lim="800000"/>
            <a:headEnd/>
            <a:tailEnd/>
          </a:ln>
        </p:spPr>
        <p:txBody>
          <a:bodyPr wrap="none">
            <a:prstTxWarp prst="textNoShape">
              <a:avLst/>
            </a:prstTxWarp>
            <a:spAutoFit/>
          </a:bodyPr>
          <a:lstStyle/>
          <a:p>
            <a:r>
              <a:rPr lang="en-US" sz="3000" b="1" dirty="0">
                <a:solidFill>
                  <a:srgbClr val="CF073D"/>
                </a:solidFill>
              </a:rPr>
              <a:t>Symptoms in </a:t>
            </a:r>
            <a:r>
              <a:rPr lang="en-US" sz="3000" b="1" dirty="0" err="1">
                <a:solidFill>
                  <a:srgbClr val="CF073D"/>
                </a:solidFill>
              </a:rPr>
              <a:t>Creutzfeldt-Jakob’s</a:t>
            </a:r>
            <a:r>
              <a:rPr lang="en-US" sz="3000" b="1" dirty="0">
                <a:solidFill>
                  <a:srgbClr val="CF073D"/>
                </a:solidFill>
              </a:rPr>
              <a:t> Disease</a:t>
            </a:r>
          </a:p>
        </p:txBody>
      </p:sp>
      <p:sp>
        <p:nvSpPr>
          <p:cNvPr id="20483" name="Text Box 3"/>
          <p:cNvSpPr txBox="1">
            <a:spLocks noChangeArrowheads="1"/>
          </p:cNvSpPr>
          <p:nvPr/>
        </p:nvSpPr>
        <p:spPr bwMode="auto">
          <a:xfrm>
            <a:off x="152400" y="1458469"/>
            <a:ext cx="8855075" cy="4968875"/>
          </a:xfrm>
          <a:prstGeom prst="rect">
            <a:avLst/>
          </a:prstGeom>
          <a:noFill/>
          <a:ln w="9525">
            <a:noFill/>
            <a:miter lim="800000"/>
            <a:headEnd/>
            <a:tailEnd/>
          </a:ln>
        </p:spPr>
        <p:txBody>
          <a:bodyPr>
            <a:prstTxWarp prst="textNoShape">
              <a:avLst/>
            </a:prstTxWarp>
            <a:spAutoFit/>
          </a:bodyPr>
          <a:lstStyle/>
          <a:p>
            <a:r>
              <a:rPr lang="en-US" sz="2000" b="1" dirty="0"/>
              <a:t>-It could take years (decades) before a carrier of </a:t>
            </a:r>
            <a:r>
              <a:rPr lang="en-US" sz="2000" b="1" dirty="0" err="1"/>
              <a:t>prion</a:t>
            </a:r>
            <a:r>
              <a:rPr lang="en-US" sz="2000" b="1" dirty="0"/>
              <a:t> disease will become fully symptomatic.</a:t>
            </a:r>
          </a:p>
          <a:p>
            <a:endParaRPr lang="en-US" sz="2000" b="1" dirty="0"/>
          </a:p>
          <a:p>
            <a:r>
              <a:rPr lang="en-US" sz="2000" b="1" dirty="0"/>
              <a:t>-Symptoms are characterized by cognitive decline, which may be </a:t>
            </a:r>
            <a:r>
              <a:rPr lang="en-US" sz="2000" b="1" dirty="0" err="1"/>
              <a:t>fulminant</a:t>
            </a:r>
            <a:r>
              <a:rPr lang="en-US" sz="2000" b="1" dirty="0"/>
              <a:t> and progress to </a:t>
            </a:r>
            <a:r>
              <a:rPr lang="en-US" sz="2000" b="1" dirty="0" err="1"/>
              <a:t>akinetic</a:t>
            </a:r>
            <a:r>
              <a:rPr lang="en-US" sz="2000" b="1" dirty="0"/>
              <a:t> </a:t>
            </a:r>
            <a:r>
              <a:rPr lang="en-US" sz="2000" b="1" dirty="0" err="1"/>
              <a:t>mutism</a:t>
            </a:r>
            <a:r>
              <a:rPr lang="en-US" sz="2000" b="1" dirty="0"/>
              <a:t> within few weeks.</a:t>
            </a:r>
          </a:p>
          <a:p>
            <a:endParaRPr lang="en-US" sz="2000" b="1" dirty="0"/>
          </a:p>
          <a:p>
            <a:r>
              <a:rPr lang="en-US" sz="2000" b="1" dirty="0"/>
              <a:t>-</a:t>
            </a:r>
            <a:r>
              <a:rPr lang="en-US" sz="2000" b="1" dirty="0" err="1"/>
              <a:t>Cerebellar</a:t>
            </a:r>
            <a:r>
              <a:rPr lang="en-US" sz="2000" b="1" dirty="0"/>
              <a:t> signs are evident (balance and coordination dysfunction -ataxia, changes in gait, rigid posture, and seizures).</a:t>
            </a:r>
          </a:p>
          <a:p>
            <a:endParaRPr lang="en-US" sz="2000" b="1" dirty="0"/>
          </a:p>
          <a:p>
            <a:r>
              <a:rPr lang="en-US" sz="2000" b="1" dirty="0">
                <a:solidFill>
                  <a:srgbClr val="000000"/>
                </a:solidFill>
                <a:latin typeface="Lucida Grande" pitchFamily="-103" charset="0"/>
              </a:rPr>
              <a:t> 	</a:t>
            </a:r>
            <a:r>
              <a:rPr lang="en-US" sz="2000" b="1" dirty="0">
                <a:solidFill>
                  <a:srgbClr val="000000"/>
                </a:solidFill>
              </a:rPr>
              <a:t>mood swings</a:t>
            </a:r>
          </a:p>
          <a:p>
            <a:r>
              <a:rPr lang="en-US" sz="2000" b="1" dirty="0">
                <a:solidFill>
                  <a:srgbClr val="000000"/>
                </a:solidFill>
              </a:rPr>
              <a:t>   	depression</a:t>
            </a:r>
          </a:p>
          <a:p>
            <a:r>
              <a:rPr lang="en-US" sz="2000" b="1" dirty="0">
                <a:solidFill>
                  <a:srgbClr val="000000"/>
                </a:solidFill>
              </a:rPr>
              <a:t>    	anxiety</a:t>
            </a:r>
          </a:p>
          <a:p>
            <a:r>
              <a:rPr lang="en-US" sz="2000" b="1" dirty="0">
                <a:solidFill>
                  <a:srgbClr val="000000"/>
                </a:solidFill>
              </a:rPr>
              <a:t>    	memory lapses</a:t>
            </a:r>
          </a:p>
          <a:p>
            <a:r>
              <a:rPr lang="en-US" sz="2000" b="1" dirty="0">
                <a:solidFill>
                  <a:srgbClr val="000000"/>
                </a:solidFill>
              </a:rPr>
              <a:t>    	social withdrawal</a:t>
            </a:r>
          </a:p>
          <a:p>
            <a:r>
              <a:rPr lang="en-US" sz="2000" b="1" dirty="0">
                <a:solidFill>
                  <a:srgbClr val="000000"/>
                </a:solidFill>
              </a:rPr>
              <a:t>    	clumsiness or lack of coordination</a:t>
            </a:r>
          </a:p>
          <a:p>
            <a:r>
              <a:rPr lang="en-US" sz="2000" b="1" dirty="0">
                <a:solidFill>
                  <a:srgbClr val="000000"/>
                </a:solidFill>
              </a:rPr>
              <a:t>    	insomnia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895055" y="228600"/>
            <a:ext cx="7514973" cy="523220"/>
          </a:xfrm>
          <a:prstGeom prst="rect">
            <a:avLst/>
          </a:prstGeom>
          <a:noFill/>
          <a:ln w="9525">
            <a:noFill/>
            <a:miter lim="800000"/>
            <a:headEnd/>
            <a:tailEnd/>
          </a:ln>
        </p:spPr>
        <p:txBody>
          <a:bodyPr wrap="none">
            <a:prstTxWarp prst="textNoShape">
              <a:avLst/>
            </a:prstTxWarp>
            <a:spAutoFit/>
          </a:bodyPr>
          <a:lstStyle/>
          <a:p>
            <a:r>
              <a:rPr lang="en-US" sz="2800" b="1" dirty="0">
                <a:solidFill>
                  <a:srgbClr val="FF0000"/>
                </a:solidFill>
              </a:rPr>
              <a:t>Epidemiology of </a:t>
            </a:r>
            <a:r>
              <a:rPr lang="en-US" sz="2800" b="1" dirty="0" err="1">
                <a:solidFill>
                  <a:srgbClr val="FF0000"/>
                </a:solidFill>
              </a:rPr>
              <a:t>Creutzfeldt-Jakob’s</a:t>
            </a:r>
            <a:r>
              <a:rPr lang="en-US" sz="2800" b="1" dirty="0">
                <a:solidFill>
                  <a:srgbClr val="FF0000"/>
                </a:solidFill>
              </a:rPr>
              <a:t> disease (CJD)</a:t>
            </a:r>
          </a:p>
        </p:txBody>
      </p:sp>
      <p:sp>
        <p:nvSpPr>
          <p:cNvPr id="17411" name="Text Box 4"/>
          <p:cNvSpPr txBox="1">
            <a:spLocks noChangeArrowheads="1"/>
          </p:cNvSpPr>
          <p:nvPr/>
        </p:nvSpPr>
        <p:spPr bwMode="auto">
          <a:xfrm>
            <a:off x="365125" y="822325"/>
            <a:ext cx="8550275" cy="5578475"/>
          </a:xfrm>
          <a:prstGeom prst="rect">
            <a:avLst/>
          </a:prstGeom>
          <a:noFill/>
          <a:ln w="9525">
            <a:noFill/>
            <a:miter lim="800000"/>
            <a:headEnd/>
            <a:tailEnd/>
          </a:ln>
        </p:spPr>
        <p:txBody>
          <a:bodyPr>
            <a:prstTxWarp prst="textNoShape">
              <a:avLst/>
            </a:prstTxWarp>
            <a:spAutoFit/>
          </a:bodyPr>
          <a:lstStyle/>
          <a:p>
            <a:r>
              <a:rPr lang="en-US" sz="2000"/>
              <a:t>CJD is, among the Transmissible Spongiform Encephalopathies, the most diffuse one. </a:t>
            </a:r>
          </a:p>
          <a:p>
            <a:r>
              <a:rPr lang="en-US" sz="2000"/>
              <a:t>CJD can be classified as</a:t>
            </a:r>
          </a:p>
          <a:p>
            <a:endParaRPr lang="en-US" sz="2000"/>
          </a:p>
          <a:p>
            <a:r>
              <a:rPr lang="en-US" sz="2000" b="1"/>
              <a:t>Sporadic sCJD:</a:t>
            </a:r>
            <a:r>
              <a:rPr lang="en-US" sz="2000"/>
              <a:t> etiology not known, caused by both exogenous and endogenous factors, represents 85% of all the cases of CJD. </a:t>
            </a:r>
            <a:r>
              <a:rPr lang="en-US" sz="2000">
                <a:solidFill>
                  <a:srgbClr val="000000"/>
                </a:solidFill>
              </a:rPr>
              <a:t>In the United States, there are approximately 200 sporadic CJD cases per year. </a:t>
            </a:r>
            <a:endParaRPr lang="en-US" sz="2000"/>
          </a:p>
          <a:p>
            <a:endParaRPr lang="en-US" sz="2000"/>
          </a:p>
          <a:p>
            <a:r>
              <a:rPr lang="en-US" sz="2000" b="1"/>
              <a:t>Familial  fCJD:</a:t>
            </a:r>
            <a:r>
              <a:rPr lang="en-US" sz="2000"/>
              <a:t> caused by mutations in the gene for PrP (prion protein). </a:t>
            </a:r>
            <a:r>
              <a:rPr lang="en-US" sz="2000">
                <a:solidFill>
                  <a:srgbClr val="000000"/>
                </a:solidFill>
              </a:rPr>
              <a:t>15% of CJD cases are inherited.</a:t>
            </a:r>
            <a:endParaRPr lang="en-US" sz="2000"/>
          </a:p>
          <a:p>
            <a:endParaRPr lang="en-US" sz="2000"/>
          </a:p>
          <a:p>
            <a:r>
              <a:rPr lang="en-US" sz="2000" b="1"/>
              <a:t>Iatrogenic iCJD:</a:t>
            </a:r>
            <a:r>
              <a:rPr lang="en-US" sz="2000"/>
              <a:t> caused by the spreading of the infectious agent due to contaminated surgical tools, to the transplantation of tissues, or to the administration of pituitary hormones from deceased patients affected by the disease. 1% of CJD cases.</a:t>
            </a:r>
          </a:p>
          <a:p>
            <a:r>
              <a:rPr lang="en-US" sz="2000"/>
              <a:t> </a:t>
            </a:r>
          </a:p>
          <a:p>
            <a:r>
              <a:rPr lang="en-US" sz="2000" b="1"/>
              <a:t>Variant    vCJD: </a:t>
            </a:r>
            <a:r>
              <a:rPr lang="en-US" sz="2000"/>
              <a:t>caused by the transmission of Bovine Spongiform Encephalopathy (BSE) prion to humans (aka Mad Cow disease).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2"/>
          <a:srcRect/>
          <a:stretch>
            <a:fillRect/>
          </a:stretch>
        </p:blipFill>
        <p:spPr bwMode="auto">
          <a:xfrm>
            <a:off x="2349500" y="1528763"/>
            <a:ext cx="4445000" cy="3606800"/>
          </a:xfrm>
          <a:prstGeom prst="rect">
            <a:avLst/>
          </a:prstGeom>
          <a:noFill/>
          <a:ln w="9525">
            <a:noFill/>
            <a:miter lim="800000"/>
            <a:headEnd/>
            <a:tailEnd/>
          </a:ln>
        </p:spPr>
      </p:pic>
      <p:sp>
        <p:nvSpPr>
          <p:cNvPr id="18435" name="Rectangle 4"/>
          <p:cNvSpPr>
            <a:spLocks noChangeArrowheads="1"/>
          </p:cNvSpPr>
          <p:nvPr/>
        </p:nvSpPr>
        <p:spPr bwMode="auto">
          <a:xfrm>
            <a:off x="4191000" y="5211763"/>
            <a:ext cx="2701925" cy="274637"/>
          </a:xfrm>
          <a:prstGeom prst="rect">
            <a:avLst/>
          </a:prstGeom>
          <a:noFill/>
          <a:ln w="9525">
            <a:noFill/>
            <a:miter lim="800000"/>
            <a:headEnd/>
            <a:tailEnd/>
          </a:ln>
        </p:spPr>
        <p:txBody>
          <a:bodyPr wrap="none">
            <a:prstTxWarp prst="textNoShape">
              <a:avLst/>
            </a:prstTxWarp>
            <a:spAutoFit/>
          </a:bodyPr>
          <a:lstStyle/>
          <a:p>
            <a:r>
              <a:rPr lang="en-US" sz="1200" b="1"/>
              <a:t>http://www.biologie.uni-duesseldorf.de</a:t>
            </a:r>
          </a:p>
        </p:txBody>
      </p:sp>
      <p:sp>
        <p:nvSpPr>
          <p:cNvPr id="18436" name="Text Box 5"/>
          <p:cNvSpPr txBox="1">
            <a:spLocks noChangeArrowheads="1"/>
          </p:cNvSpPr>
          <p:nvPr/>
        </p:nvSpPr>
        <p:spPr bwMode="auto">
          <a:xfrm>
            <a:off x="860270" y="365125"/>
            <a:ext cx="7499369" cy="523220"/>
          </a:xfrm>
          <a:prstGeom prst="rect">
            <a:avLst/>
          </a:prstGeom>
          <a:noFill/>
          <a:ln w="9525">
            <a:noFill/>
            <a:miter lim="800000"/>
            <a:headEnd/>
            <a:tailEnd/>
          </a:ln>
        </p:spPr>
        <p:txBody>
          <a:bodyPr wrap="none">
            <a:prstTxWarp prst="textNoShape">
              <a:avLst/>
            </a:prstTxWarp>
            <a:spAutoFit/>
          </a:bodyPr>
          <a:lstStyle/>
          <a:p>
            <a:r>
              <a:rPr lang="en-US" sz="2800" b="1" dirty="0">
                <a:solidFill>
                  <a:srgbClr val="FF0000"/>
                </a:solidFill>
              </a:rPr>
              <a:t>KURU: laughing death -Papua New Guinea (1957)</a:t>
            </a:r>
          </a:p>
        </p:txBody>
      </p:sp>
      <p:sp>
        <p:nvSpPr>
          <p:cNvPr id="18437" name="Text Box 6"/>
          <p:cNvSpPr txBox="1">
            <a:spLocks noChangeArrowheads="1"/>
          </p:cNvSpPr>
          <p:nvPr/>
        </p:nvSpPr>
        <p:spPr bwMode="auto">
          <a:xfrm>
            <a:off x="152400" y="5622925"/>
            <a:ext cx="8869363" cy="396875"/>
          </a:xfrm>
          <a:prstGeom prst="rect">
            <a:avLst/>
          </a:prstGeom>
          <a:noFill/>
          <a:ln w="9525">
            <a:noFill/>
            <a:miter lim="800000"/>
            <a:headEnd/>
            <a:tailEnd/>
          </a:ln>
        </p:spPr>
        <p:txBody>
          <a:bodyPr wrap="none">
            <a:prstTxWarp prst="textNoShape">
              <a:avLst/>
            </a:prstTxWarp>
            <a:spAutoFit/>
          </a:bodyPr>
          <a:lstStyle/>
          <a:p>
            <a:r>
              <a:rPr lang="en-US" sz="2000" b="1" dirty="0">
                <a:solidFill>
                  <a:srgbClr val="000090"/>
                </a:solidFill>
              </a:rPr>
              <a:t>KURU and </a:t>
            </a:r>
            <a:r>
              <a:rPr lang="en-US" sz="2000" b="1" dirty="0" err="1">
                <a:solidFill>
                  <a:srgbClr val="000090"/>
                </a:solidFill>
              </a:rPr>
              <a:t>prion’s</a:t>
            </a:r>
            <a:r>
              <a:rPr lang="en-US" sz="2000" b="1" dirty="0">
                <a:solidFill>
                  <a:srgbClr val="000090"/>
                </a:solidFill>
              </a:rPr>
              <a:t> disease: similarities in the symptoms and in </a:t>
            </a:r>
            <a:r>
              <a:rPr lang="en-US" sz="2000" b="1" dirty="0" err="1">
                <a:solidFill>
                  <a:srgbClr val="000090"/>
                </a:solidFill>
              </a:rPr>
              <a:t>cerebellar</a:t>
            </a:r>
            <a:r>
              <a:rPr lang="en-US" sz="2000" b="1" dirty="0">
                <a:solidFill>
                  <a:srgbClr val="000090"/>
                </a:solidFill>
              </a:rPr>
              <a:t> ataxia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2329852" y="1093133"/>
            <a:ext cx="4908055" cy="3747414"/>
          </a:xfrm>
          <a:prstGeom prst="rect">
            <a:avLst/>
          </a:prstGeom>
          <a:noFill/>
          <a:ln w="9525">
            <a:noFill/>
            <a:miter lim="800000"/>
            <a:headEnd/>
            <a:tailEnd/>
          </a:ln>
        </p:spPr>
      </p:pic>
      <p:sp>
        <p:nvSpPr>
          <p:cNvPr id="21507" name="Text Box 3"/>
          <p:cNvSpPr txBox="1">
            <a:spLocks noChangeArrowheads="1"/>
          </p:cNvSpPr>
          <p:nvPr/>
        </p:nvSpPr>
        <p:spPr bwMode="auto">
          <a:xfrm>
            <a:off x="956905" y="569913"/>
            <a:ext cx="7354197" cy="523220"/>
          </a:xfrm>
          <a:prstGeom prst="rect">
            <a:avLst/>
          </a:prstGeom>
          <a:noFill/>
          <a:ln w="9525">
            <a:noFill/>
            <a:miter lim="800000"/>
            <a:headEnd/>
            <a:tailEnd/>
          </a:ln>
        </p:spPr>
        <p:txBody>
          <a:bodyPr wrap="none">
            <a:prstTxWarp prst="textNoShape">
              <a:avLst/>
            </a:prstTxWarp>
            <a:spAutoFit/>
          </a:bodyPr>
          <a:lstStyle/>
          <a:p>
            <a:r>
              <a:rPr lang="en-US" sz="2800" b="1" dirty="0">
                <a:solidFill>
                  <a:srgbClr val="FF0000"/>
                </a:solidFill>
              </a:rPr>
              <a:t>Cow affected by Bovine Spongiform Encephalitis</a:t>
            </a:r>
          </a:p>
        </p:txBody>
      </p:sp>
      <p:sp>
        <p:nvSpPr>
          <p:cNvPr id="21508" name="Rectangle 4"/>
          <p:cNvSpPr>
            <a:spLocks noChangeArrowheads="1"/>
          </p:cNvSpPr>
          <p:nvPr/>
        </p:nvSpPr>
        <p:spPr bwMode="auto">
          <a:xfrm>
            <a:off x="7237907" y="4695291"/>
            <a:ext cx="1733550" cy="290512"/>
          </a:xfrm>
          <a:prstGeom prst="rect">
            <a:avLst/>
          </a:prstGeom>
          <a:noFill/>
          <a:ln w="9525">
            <a:noFill/>
            <a:miter lim="800000"/>
            <a:headEnd/>
            <a:tailEnd/>
          </a:ln>
        </p:spPr>
        <p:txBody>
          <a:bodyPr wrap="none">
            <a:prstTxWarp prst="textNoShape">
              <a:avLst/>
            </a:prstTxWarp>
            <a:spAutoFit/>
          </a:bodyPr>
          <a:lstStyle/>
          <a:p>
            <a:r>
              <a:rPr lang="en-US" sz="1300" dirty="0" err="1">
                <a:solidFill>
                  <a:srgbClr val="000000"/>
                </a:solidFill>
                <a:latin typeface="Lucida Grande" pitchFamily="-103" charset="0"/>
              </a:rPr>
              <a:t>www.jonbarron.org</a:t>
            </a:r>
            <a:endParaRPr lang="en-US" sz="1300" dirty="0">
              <a:solidFill>
                <a:srgbClr val="000000"/>
              </a:solidFill>
              <a:latin typeface="Lucida Grande" pitchFamily="-103" charset="0"/>
            </a:endParaRPr>
          </a:p>
        </p:txBody>
      </p:sp>
      <p:sp>
        <p:nvSpPr>
          <p:cNvPr id="5" name="Rectangle 4"/>
          <p:cNvSpPr/>
          <p:nvPr/>
        </p:nvSpPr>
        <p:spPr>
          <a:xfrm>
            <a:off x="2329852" y="5356626"/>
            <a:ext cx="4572000" cy="646331"/>
          </a:xfrm>
          <a:prstGeom prst="rect">
            <a:avLst/>
          </a:prstGeom>
        </p:spPr>
        <p:txBody>
          <a:bodyPr>
            <a:spAutoFit/>
          </a:bodyPr>
          <a:lstStyle/>
          <a:p>
            <a:r>
              <a:rPr lang="en-US" dirty="0" smtClean="0"/>
              <a:t>http://</a:t>
            </a:r>
            <a:r>
              <a:rPr lang="en-US" dirty="0" err="1" smtClean="0"/>
              <a:t>www.youtube.com/watch?v</a:t>
            </a:r>
            <a:r>
              <a:rPr lang="en-US" dirty="0" smtClean="0"/>
              <a:t>=VgB9sg5dy8w</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57200" y="903288"/>
            <a:ext cx="8197850" cy="4832093"/>
          </a:xfrm>
          <a:prstGeom prst="rect">
            <a:avLst/>
          </a:prstGeom>
          <a:noFill/>
          <a:ln w="9525">
            <a:noFill/>
            <a:miter lim="800000"/>
            <a:headEnd/>
            <a:tailEnd/>
          </a:ln>
        </p:spPr>
        <p:txBody>
          <a:bodyPr>
            <a:prstTxWarp prst="textNoShape">
              <a:avLst/>
            </a:prstTxWarp>
            <a:spAutoFit/>
          </a:bodyPr>
          <a:lstStyle/>
          <a:p>
            <a:r>
              <a:rPr lang="en-US" sz="2800" b="1" dirty="0">
                <a:solidFill>
                  <a:srgbClr val="000000"/>
                </a:solidFill>
              </a:rPr>
              <a:t>As the disease rapidly progresses, patients with all forms of CJD generally experience:</a:t>
            </a:r>
          </a:p>
          <a:p>
            <a:endParaRPr lang="en-US" sz="2800" dirty="0">
              <a:solidFill>
                <a:srgbClr val="000000"/>
              </a:solidFill>
            </a:endParaRPr>
          </a:p>
          <a:p>
            <a:r>
              <a:rPr lang="en-US" sz="2800" dirty="0">
                <a:solidFill>
                  <a:srgbClr val="000000"/>
                </a:solidFill>
              </a:rPr>
              <a:t>    * visual deterioration and eventual blindness</a:t>
            </a:r>
          </a:p>
          <a:p>
            <a:r>
              <a:rPr lang="en-US" sz="2800" dirty="0">
                <a:solidFill>
                  <a:srgbClr val="000000"/>
                </a:solidFill>
              </a:rPr>
              <a:t>    * dementia</a:t>
            </a:r>
          </a:p>
          <a:p>
            <a:r>
              <a:rPr lang="en-US" sz="2800" dirty="0">
                <a:solidFill>
                  <a:srgbClr val="000000"/>
                </a:solidFill>
              </a:rPr>
              <a:t>    * involuntary muscle contractions</a:t>
            </a:r>
          </a:p>
          <a:p>
            <a:r>
              <a:rPr lang="en-US" sz="2800" dirty="0">
                <a:solidFill>
                  <a:srgbClr val="000000"/>
                </a:solidFill>
              </a:rPr>
              <a:t>    * muscle paralysis</a:t>
            </a:r>
          </a:p>
          <a:p>
            <a:r>
              <a:rPr lang="en-US" sz="2800" dirty="0">
                <a:solidFill>
                  <a:srgbClr val="000000"/>
                </a:solidFill>
              </a:rPr>
              <a:t>    * slurred speech</a:t>
            </a:r>
          </a:p>
          <a:p>
            <a:r>
              <a:rPr lang="en-US" sz="2800" dirty="0">
                <a:solidFill>
                  <a:srgbClr val="000000"/>
                </a:solidFill>
              </a:rPr>
              <a:t>    * difficulty swallowing</a:t>
            </a:r>
          </a:p>
          <a:p>
            <a:r>
              <a:rPr lang="en-US" sz="2800" dirty="0">
                <a:solidFill>
                  <a:srgbClr val="000000"/>
                </a:solidFill>
              </a:rPr>
              <a:t>    * incontinence</a:t>
            </a:r>
          </a:p>
          <a:p>
            <a:r>
              <a:rPr lang="en-US" sz="2800" dirty="0">
                <a:solidFill>
                  <a:srgbClr val="000000"/>
                </a:solidFill>
              </a:rPr>
              <a:t>    * coma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TotalTime>
  <Words>1037</Words>
  <Application>Microsoft Macintosh PowerPoint</Application>
  <PresentationFormat>On-screen Show (4:3)</PresentationFormat>
  <Paragraphs>122</Paragraphs>
  <Slides>24</Slides>
  <Notes>1</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Lucia Pastorino</dc:creator>
  <cp:lastModifiedBy>Lucia Pastorino</cp:lastModifiedBy>
  <cp:revision>9</cp:revision>
  <dcterms:created xsi:type="dcterms:W3CDTF">2015-03-15T10:36:07Z</dcterms:created>
  <dcterms:modified xsi:type="dcterms:W3CDTF">2015-03-15T10:36:56Z</dcterms:modified>
</cp:coreProperties>
</file>