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71" r:id="rId5"/>
    <p:sldId id="260" r:id="rId6"/>
    <p:sldId id="261" r:id="rId7"/>
    <p:sldId id="268"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nath konu" userId="f91e526fec545d38" providerId="LiveId" clId="{9F571A1F-DFF5-4B63-A668-591646940BCC}"/>
    <pc:docChg chg="modSld">
      <pc:chgData name="manjunath konu" userId="f91e526fec545d38" providerId="LiveId" clId="{9F571A1F-DFF5-4B63-A668-591646940BCC}" dt="2025-04-26T14:39:38.215" v="19" actId="20577"/>
      <pc:docMkLst>
        <pc:docMk/>
      </pc:docMkLst>
      <pc:sldChg chg="modSp mod">
        <pc:chgData name="manjunath konu" userId="f91e526fec545d38" providerId="LiveId" clId="{9F571A1F-DFF5-4B63-A668-591646940BCC}" dt="2025-04-26T14:39:13.167" v="9" actId="20577"/>
        <pc:sldMkLst>
          <pc:docMk/>
          <pc:sldMk cId="3122649492" sldId="256"/>
        </pc:sldMkLst>
        <pc:spChg chg="mod">
          <ac:chgData name="manjunath konu" userId="f91e526fec545d38" providerId="LiveId" clId="{9F571A1F-DFF5-4B63-A668-591646940BCC}" dt="2025-04-26T14:39:13.167" v="9" actId="20577"/>
          <ac:spMkLst>
            <pc:docMk/>
            <pc:sldMk cId="3122649492" sldId="256"/>
            <ac:spMk id="2" creationId="{00000000-0000-0000-0000-000000000000}"/>
          </ac:spMkLst>
        </pc:spChg>
      </pc:sldChg>
      <pc:sldChg chg="modSp mod">
        <pc:chgData name="manjunath konu" userId="f91e526fec545d38" providerId="LiveId" clId="{9F571A1F-DFF5-4B63-A668-591646940BCC}" dt="2025-04-26T14:39:38.215" v="19" actId="20577"/>
        <pc:sldMkLst>
          <pc:docMk/>
          <pc:sldMk cId="641239279" sldId="268"/>
        </pc:sldMkLst>
        <pc:spChg chg="mod">
          <ac:chgData name="manjunath konu" userId="f91e526fec545d38" providerId="LiveId" clId="{9F571A1F-DFF5-4B63-A668-591646940BCC}" dt="2025-04-26T14:39:38.215" v="19" actId="20577"/>
          <ac:spMkLst>
            <pc:docMk/>
            <pc:sldMk cId="641239279" sldId="268"/>
            <ac:spMk id="3" creationId="{4E3AF1B0-F9AC-C077-9E8D-43504835BBC3}"/>
          </ac:spMkLst>
        </pc:spChg>
      </pc:sldChg>
    </pc:docChg>
  </pc:docChgLst>
  <pc:docChgLst>
    <pc:chgData name="manjunath konu" userId="f91e526fec545d38" providerId="LiveId" clId="{CB38EDDE-32CA-46C6-9850-B5E4A2845EBC}"/>
    <pc:docChg chg="undo custSel modSld">
      <pc:chgData name="manjunath konu" userId="f91e526fec545d38" providerId="LiveId" clId="{CB38EDDE-32CA-46C6-9850-B5E4A2845EBC}" dt="2025-02-19T18:47:01.606" v="22" actId="20577"/>
      <pc:docMkLst>
        <pc:docMk/>
      </pc:docMkLst>
      <pc:sldChg chg="modSp mod">
        <pc:chgData name="manjunath konu" userId="f91e526fec545d38" providerId="LiveId" clId="{CB38EDDE-32CA-46C6-9850-B5E4A2845EBC}" dt="2025-02-19T18:46:14.049" v="5" actId="2711"/>
        <pc:sldMkLst>
          <pc:docMk/>
          <pc:sldMk cId="3633487232" sldId="257"/>
        </pc:sldMkLst>
        <pc:spChg chg="mod">
          <ac:chgData name="manjunath konu" userId="f91e526fec545d38" providerId="LiveId" clId="{CB38EDDE-32CA-46C6-9850-B5E4A2845EBC}" dt="2025-02-19T18:46:14.049" v="5" actId="2711"/>
          <ac:spMkLst>
            <pc:docMk/>
            <pc:sldMk cId="3633487232" sldId="257"/>
            <ac:spMk id="3" creationId="{00000000-0000-0000-0000-000000000000}"/>
          </ac:spMkLst>
        </pc:spChg>
      </pc:sldChg>
      <pc:sldChg chg="modSp mod">
        <pc:chgData name="manjunath konu" userId="f91e526fec545d38" providerId="LiveId" clId="{CB38EDDE-32CA-46C6-9850-B5E4A2845EBC}" dt="2025-02-19T18:47:01.606" v="22" actId="20577"/>
        <pc:sldMkLst>
          <pc:docMk/>
          <pc:sldMk cId="2666729557" sldId="260"/>
        </pc:sldMkLst>
        <pc:spChg chg="mod">
          <ac:chgData name="manjunath konu" userId="f91e526fec545d38" providerId="LiveId" clId="{CB38EDDE-32CA-46C6-9850-B5E4A2845EBC}" dt="2025-02-19T18:47:01.606" v="22" actId="20577"/>
          <ac:spMkLst>
            <pc:docMk/>
            <pc:sldMk cId="2666729557" sldId="260"/>
            <ac:spMk id="3" creationId="{00000000-0000-0000-0000-000000000000}"/>
          </ac:spMkLst>
        </pc:spChg>
      </pc:sldChg>
      <pc:sldChg chg="modSp mod">
        <pc:chgData name="manjunath konu" userId="f91e526fec545d38" providerId="LiveId" clId="{CB38EDDE-32CA-46C6-9850-B5E4A2845EBC}" dt="2025-02-19T18:46:13.985" v="3" actId="255"/>
        <pc:sldMkLst>
          <pc:docMk/>
          <pc:sldMk cId="2314944744" sldId="261"/>
        </pc:sldMkLst>
        <pc:spChg chg="mod">
          <ac:chgData name="manjunath konu" userId="f91e526fec545d38" providerId="LiveId" clId="{CB38EDDE-32CA-46C6-9850-B5E4A2845EBC}" dt="2025-02-19T18:46:13.985" v="3" actId="255"/>
          <ac:spMkLst>
            <pc:docMk/>
            <pc:sldMk cId="2314944744" sldId="261"/>
            <ac:spMk id="3" creationId="{00000000-0000-0000-0000-000000000000}"/>
          </ac:spMkLst>
        </pc:spChg>
      </pc:sldChg>
      <pc:sldChg chg="modSp mod">
        <pc:chgData name="manjunath konu" userId="f91e526fec545d38" providerId="LiveId" clId="{CB38EDDE-32CA-46C6-9850-B5E4A2845EBC}" dt="2025-02-19T18:46:14.461" v="19" actId="5793"/>
        <pc:sldMkLst>
          <pc:docMk/>
          <pc:sldMk cId="2238571193" sldId="264"/>
        </pc:sldMkLst>
        <pc:spChg chg="mod">
          <ac:chgData name="manjunath konu" userId="f91e526fec545d38" providerId="LiveId" clId="{CB38EDDE-32CA-46C6-9850-B5E4A2845EBC}" dt="2025-02-19T18:46:14.461" v="19" actId="5793"/>
          <ac:spMkLst>
            <pc:docMk/>
            <pc:sldMk cId="2238571193" sldId="264"/>
            <ac:spMk id="3" creationId="{00000000-0000-0000-0000-000000000000}"/>
          </ac:spMkLst>
        </pc:spChg>
      </pc:sldChg>
      <pc:sldChg chg="modSp mod">
        <pc:chgData name="manjunath konu" userId="f91e526fec545d38" providerId="LiveId" clId="{CB38EDDE-32CA-46C6-9850-B5E4A2845EBC}" dt="2025-02-19T18:46:13.927" v="1" actId="123"/>
        <pc:sldMkLst>
          <pc:docMk/>
          <pc:sldMk cId="641239279" sldId="268"/>
        </pc:sldMkLst>
        <pc:spChg chg="mod">
          <ac:chgData name="manjunath konu" userId="f91e526fec545d38" providerId="LiveId" clId="{CB38EDDE-32CA-46C6-9850-B5E4A2845EBC}" dt="2025-02-19T18:46:13.927" v="1" actId="123"/>
          <ac:spMkLst>
            <pc:docMk/>
            <pc:sldMk cId="641239279" sldId="268"/>
            <ac:spMk id="3" creationId="{4E3AF1B0-F9AC-C077-9E8D-43504835BBC3}"/>
          </ac:spMkLst>
        </pc:spChg>
      </pc:sldChg>
      <pc:sldChg chg="modSp mod">
        <pc:chgData name="manjunath konu" userId="f91e526fec545d38" providerId="LiveId" clId="{CB38EDDE-32CA-46C6-9850-B5E4A2845EBC}" dt="2025-02-19T18:46:14.144" v="8" actId="2711"/>
        <pc:sldMkLst>
          <pc:docMk/>
          <pc:sldMk cId="2819101229" sldId="270"/>
        </pc:sldMkLst>
        <pc:spChg chg="mod">
          <ac:chgData name="manjunath konu" userId="f91e526fec545d38" providerId="LiveId" clId="{CB38EDDE-32CA-46C6-9850-B5E4A2845EBC}" dt="2025-02-19T18:46:14.144" v="8" actId="2711"/>
          <ac:spMkLst>
            <pc:docMk/>
            <pc:sldMk cId="2819101229" sldId="270"/>
            <ac:spMk id="3" creationId="{3D8F41FC-7B88-D960-102C-36892748E78F}"/>
          </ac:spMkLst>
        </pc:spChg>
      </pc:sldChg>
      <pc:sldChg chg="modSp mod">
        <pc:chgData name="manjunath konu" userId="f91e526fec545d38" providerId="LiveId" clId="{CB38EDDE-32CA-46C6-9850-B5E4A2845EBC}" dt="2025-02-19T18:46:14.228" v="11" actId="1076"/>
        <pc:sldMkLst>
          <pc:docMk/>
          <pc:sldMk cId="1723092642" sldId="271"/>
        </pc:sldMkLst>
        <pc:spChg chg="mod">
          <ac:chgData name="manjunath konu" userId="f91e526fec545d38" providerId="LiveId" clId="{CB38EDDE-32CA-46C6-9850-B5E4A2845EBC}" dt="2025-02-19T18:46:14.228" v="11" actId="1076"/>
          <ac:spMkLst>
            <pc:docMk/>
            <pc:sldMk cId="1723092642" sldId="271"/>
            <ac:spMk id="3" creationId="{C0ECB666-B163-35A9-4709-FBCA180385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26/04/2025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26/04/2025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26/04/2025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26/04/2025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26/04/2025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26/04/2025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26/04/2025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26/04/2025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26/04/2025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26/04/2025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26/04/2025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26/04/2025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t>Course Equivalence System</a:t>
            </a:r>
          </a:p>
        </p:txBody>
      </p:sp>
      <p:graphicFrame>
        <p:nvGraphicFramePr>
          <p:cNvPr id="4" name="Table 3"/>
          <p:cNvGraphicFramePr>
            <a:graphicFrameLocks noGrp="1"/>
          </p:cNvGraphicFramePr>
          <p:nvPr>
            <p:extLst>
              <p:ext uri="{D42A27DB-BD31-4B8C-83A1-F6EECF244321}">
                <p14:modId xmlns:p14="http://schemas.microsoft.com/office/powerpoint/2010/main" val="2939516765"/>
              </p:ext>
            </p:extLst>
          </p:nvPr>
        </p:nvGraphicFramePr>
        <p:xfrm>
          <a:off x="438539" y="3274141"/>
          <a:ext cx="5611031" cy="1483360"/>
        </p:xfrm>
        <a:graphic>
          <a:graphicData uri="http://schemas.openxmlformats.org/drawingml/2006/table">
            <a:tbl>
              <a:tblPr firstRow="1" bandRow="1">
                <a:tableStyleId>{2D5ABB26-0587-4C30-8999-92F81FD0307C}</a:tableStyleId>
              </a:tblPr>
              <a:tblGrid>
                <a:gridCol w="2159018">
                  <a:extLst>
                    <a:ext uri="{9D8B030D-6E8A-4147-A177-3AD203B41FA5}">
                      <a16:colId xmlns:a16="http://schemas.microsoft.com/office/drawing/2014/main" val="3331634959"/>
                    </a:ext>
                  </a:extLst>
                </a:gridCol>
                <a:gridCol w="3452013">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20211COM0044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1800" kern="1200" dirty="0">
                          <a:solidFill>
                            <a:schemeClr val="tx1"/>
                          </a:solidFill>
                          <a:effectLst/>
                          <a:latin typeface="+mn-lt"/>
                          <a:ea typeface="+mn-ea"/>
                          <a:cs typeface="+mn-cs"/>
                        </a:rPr>
                        <a:t>Mohammed </a:t>
                      </a:r>
                      <a:r>
                        <a:rPr lang="en-US" sz="1800" kern="1200" dirty="0" err="1">
                          <a:solidFill>
                            <a:schemeClr val="tx1"/>
                          </a:solidFill>
                          <a:effectLst/>
                          <a:latin typeface="+mn-lt"/>
                          <a:ea typeface="+mn-ea"/>
                          <a:cs typeface="+mn-cs"/>
                        </a:rPr>
                        <a:t>Ovez</a:t>
                      </a:r>
                      <a:r>
                        <a:rPr lang="en-US" sz="1800" kern="1200" dirty="0">
                          <a:solidFill>
                            <a:schemeClr val="tx1"/>
                          </a:solidFill>
                          <a:effectLst/>
                          <a:latin typeface="+mn-lt"/>
                          <a:ea typeface="+mn-ea"/>
                          <a:cs typeface="+mn-cs"/>
                        </a:rPr>
                        <a:t> Basha </a:t>
                      </a: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20211COM0049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spcBef>
                          <a:spcPts val="20"/>
                        </a:spcBef>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Varsha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Kantharaja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Bothanahalli</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r>
                        <a:rPr lang="en-GB" dirty="0"/>
                        <a:t>20211COM0051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Manjunath K Konu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  Under the Supervision of,</a:t>
            </a:r>
          </a:p>
          <a:p>
            <a:pPr algn="l"/>
            <a:r>
              <a:rPr lang="en-GB" sz="1700" dirty="0"/>
              <a:t>             </a:t>
            </a:r>
            <a:r>
              <a:rPr lang="en-GB" sz="1700" dirty="0" err="1"/>
              <a:t>Dr.</a:t>
            </a:r>
            <a:r>
              <a:rPr lang="en-GB" sz="1700" dirty="0"/>
              <a:t> </a:t>
            </a:r>
            <a:r>
              <a:rPr lang="en-US" sz="1800" b="1"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Sandeep Albert Mathias</a:t>
            </a:r>
            <a:endParaRPr lang="en-GB" dirty="0"/>
          </a:p>
          <a:p>
            <a:pPr algn="l"/>
            <a:r>
              <a:rPr lang="en-GB" sz="1700" dirty="0"/>
              <a:t>             Assistant Professor</a:t>
            </a:r>
          </a:p>
          <a:p>
            <a:pPr algn="l"/>
            <a:r>
              <a:rPr lang="en-GB" sz="1700" dirty="0"/>
              <a:t>             School of Computer Science &amp; </a:t>
            </a:r>
          </a:p>
          <a:p>
            <a:pPr algn="l"/>
            <a:r>
              <a:rPr lang="en-GB" sz="1700" dirty="0"/>
              <a:t>             Engineering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PIP404 University Project</a:t>
            </a:r>
          </a:p>
          <a:p>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596491" y="1084007"/>
            <a:ext cx="10668000" cy="4952997"/>
          </a:xfrm>
        </p:spPr>
        <p:txBody>
          <a:bodyPr>
            <a:normAutofit/>
          </a:bodyPr>
          <a:lstStyle/>
          <a:p>
            <a:pPr algn="just"/>
            <a:r>
              <a:rPr lang="en-US" sz="1600" dirty="0"/>
              <a:t>In universities, course structures often evolve over time, leading to situations where different courses have different names but cover the same or highly similar content. This duplication can create confusion for students when selecting courses and can also lead to inefficiencies in academic planning. Faculty members and administrators may struggle to identify overlapping courses, making it difficult to streamline curricula, manage prerequisites, and optimize resource allocation.</a:t>
            </a:r>
          </a:p>
          <a:p>
            <a:pPr marL="0" indent="0" algn="just">
              <a:buNone/>
            </a:pPr>
            <a:endParaRPr lang="en-US" sz="1600" dirty="0"/>
          </a:p>
          <a:p>
            <a:pPr algn="just"/>
            <a:r>
              <a:rPr lang="en-US" sz="1600" dirty="0"/>
              <a:t>Our project aims to address this issue by developing an automated system to identify equivalent courses based on their content. By analyzing course descriptions, syllabi, and learning objectives, we can determine similarities between courses and provide recommendations for potential equivalencies. This will help students avoid taking redundant courses, assist faculty in curriculum design, and improve academic planning at the university.</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F41FC-7B88-D960-102C-36892748E78F}"/>
              </a:ext>
            </a:extLst>
          </p:cNvPr>
          <p:cNvSpPr>
            <a:spLocks noGrp="1"/>
          </p:cNvSpPr>
          <p:nvPr>
            <p:ph idx="1"/>
          </p:nvPr>
        </p:nvSpPr>
        <p:spPr/>
        <p:txBody>
          <a:bodyPr/>
          <a:lstStyle/>
          <a:p>
            <a:r>
              <a:rPr lang="en-US" sz="1600" b="1" dirty="0"/>
              <a:t>Key Benefits of Course Equivalence Identification:</a:t>
            </a:r>
          </a:p>
          <a:p>
            <a:pPr marL="0" indent="0">
              <a:buNone/>
            </a:pPr>
            <a:endParaRPr lang="en-US" sz="1600" b="1" dirty="0"/>
          </a:p>
          <a:p>
            <a:pPr>
              <a:buFont typeface="Arial" panose="020B0604020202020204" pitchFamily="34" charset="0"/>
              <a:buChar char="•"/>
            </a:pPr>
            <a:r>
              <a:rPr lang="en-US" sz="1600" b="1" dirty="0"/>
              <a:t>For Students</a:t>
            </a:r>
            <a:r>
              <a:rPr lang="en-US" sz="1600" dirty="0"/>
              <a:t>: Helps them make informed course selections and avoid repeating similar content under different course names.</a:t>
            </a:r>
          </a:p>
          <a:p>
            <a:pPr>
              <a:buFont typeface="Arial" panose="020B0604020202020204" pitchFamily="34" charset="0"/>
              <a:buChar char="•"/>
            </a:pPr>
            <a:endParaRPr lang="en-US" sz="1600" dirty="0"/>
          </a:p>
          <a:p>
            <a:pPr>
              <a:buFont typeface="Arial" panose="020B0604020202020204" pitchFamily="34" charset="0"/>
              <a:buChar char="•"/>
            </a:pPr>
            <a:r>
              <a:rPr lang="en-US" sz="1600" b="1" dirty="0"/>
              <a:t>For Faculty</a:t>
            </a:r>
            <a:r>
              <a:rPr lang="en-US" sz="1600" dirty="0"/>
              <a:t>: Assists in curriculum design and ensures that different departments are not offering overlapping courses unnecessarily.</a:t>
            </a:r>
          </a:p>
          <a:p>
            <a:pPr>
              <a:buFont typeface="Arial" panose="020B0604020202020204" pitchFamily="34" charset="0"/>
              <a:buChar char="•"/>
            </a:pPr>
            <a:endParaRPr lang="en-US" sz="1600" dirty="0"/>
          </a:p>
          <a:p>
            <a:pPr>
              <a:buFont typeface="Arial" panose="020B0604020202020204" pitchFamily="34" charset="0"/>
              <a:buChar char="•"/>
            </a:pPr>
            <a:r>
              <a:rPr lang="en-US" sz="1600" b="1" dirty="0"/>
              <a:t>For Administrators</a:t>
            </a:r>
            <a:r>
              <a:rPr lang="en-US" sz="1600" dirty="0"/>
              <a:t>: Aids in optimizing course offerings, reducing redundancy, and improving resource utilization.</a:t>
            </a:r>
          </a:p>
          <a:p>
            <a:pPr marL="0" indent="0">
              <a:buNone/>
            </a:pPr>
            <a:endParaRPr lang="en-US" sz="1600" dirty="0"/>
          </a:p>
          <a:p>
            <a:r>
              <a:rPr lang="en-US" sz="1600" dirty="0"/>
              <a:t>This project will serve as an internal tool for the university, ensuring a more structured and efficient academic framework.</a:t>
            </a:r>
          </a:p>
          <a:p>
            <a:pPr marL="0" indent="0">
              <a:buNone/>
            </a:pPr>
            <a:endParaRPr lang="en-IN" dirty="0"/>
          </a:p>
        </p:txBody>
      </p:sp>
    </p:spTree>
    <p:extLst>
      <p:ext uri="{BB962C8B-B14F-4D97-AF65-F5344CB8AC3E}">
        <p14:creationId xmlns:p14="http://schemas.microsoft.com/office/powerpoint/2010/main" val="281910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2866-2B23-0E0E-751E-252456630F38}"/>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C0ECB666-B163-35A9-4709-FBCA18038523}"/>
              </a:ext>
            </a:extLst>
          </p:cNvPr>
          <p:cNvSpPr>
            <a:spLocks noGrp="1"/>
          </p:cNvSpPr>
          <p:nvPr>
            <p:ph idx="1"/>
          </p:nvPr>
        </p:nvSpPr>
        <p:spPr/>
        <p:txBody>
          <a:bodyPr>
            <a:normAutofit/>
          </a:bodyPr>
          <a:lstStyle/>
          <a:p>
            <a:pPr marL="0" indent="0">
              <a:buNone/>
            </a:pPr>
            <a:r>
              <a:rPr lang="en-US" sz="2000" b="1" dirty="0"/>
              <a:t>Existing Work on Course Equivalence:</a:t>
            </a:r>
          </a:p>
          <a:p>
            <a:r>
              <a:rPr lang="en-US" sz="2000" dirty="0"/>
              <a:t>Many universities use manual methods for course mapping, which is time-consuming.</a:t>
            </a:r>
          </a:p>
          <a:p>
            <a:r>
              <a:rPr lang="en-US" sz="2000" dirty="0"/>
              <a:t>Some institutions employ simple keyword matching or faculty-based verification.</a:t>
            </a:r>
          </a:p>
          <a:p>
            <a:r>
              <a:rPr lang="en-US" sz="2000" dirty="0"/>
              <a:t>Advanced approaches use NLP and ML for content similarity analysis.</a:t>
            </a:r>
          </a:p>
          <a:p>
            <a:pPr marL="0" indent="0">
              <a:buNone/>
            </a:pPr>
            <a:endParaRPr lang="en-US" sz="2000" dirty="0"/>
          </a:p>
          <a:p>
            <a:pPr marL="0" indent="0">
              <a:buNone/>
            </a:pPr>
            <a:r>
              <a:rPr lang="en-US" sz="2000" b="1" dirty="0"/>
              <a:t>Limitations of Existing Approaches: </a:t>
            </a:r>
          </a:p>
          <a:p>
            <a:r>
              <a:rPr lang="en-US" sz="2000" dirty="0"/>
              <a:t>Manual comparison is slow and prone to errors.</a:t>
            </a:r>
          </a:p>
          <a:p>
            <a:r>
              <a:rPr lang="en-US" sz="2000" dirty="0"/>
              <a:t>Basic keyword-based system may not capture deep semantic similarity.</a:t>
            </a:r>
          </a:p>
          <a:p>
            <a:r>
              <a:rPr lang="en-US" sz="2000" dirty="0"/>
              <a:t>Ai-based system require extensive data and training.</a:t>
            </a:r>
            <a:br>
              <a:rPr lang="en-US" sz="2000" dirty="0"/>
            </a:br>
            <a:br>
              <a:rPr lang="en-US" sz="2000" dirty="0"/>
            </a:br>
            <a:endParaRPr lang="en-US" sz="2000" dirty="0"/>
          </a:p>
        </p:txBody>
      </p:sp>
    </p:spTree>
    <p:extLst>
      <p:ext uri="{BB962C8B-B14F-4D97-AF65-F5344CB8AC3E}">
        <p14:creationId xmlns:p14="http://schemas.microsoft.com/office/powerpoint/2010/main" val="172309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IN" sz="1800" dirty="0"/>
              <a:t>Develop a system to identify similar courses based on content.</a:t>
            </a:r>
          </a:p>
          <a:p>
            <a:endParaRPr lang="en-IN" sz="1800" dirty="0"/>
          </a:p>
          <a:p>
            <a:r>
              <a:rPr lang="en-IN" sz="1800" dirty="0"/>
              <a:t>Automate the comparison process to reduce manual effort.</a:t>
            </a:r>
          </a:p>
          <a:p>
            <a:endParaRPr lang="en-IN" sz="1800" dirty="0"/>
          </a:p>
          <a:p>
            <a:r>
              <a:rPr lang="en-IN" sz="1800" dirty="0"/>
              <a:t>Improve curriculum organization by eliminating redundant </a:t>
            </a:r>
            <a:r>
              <a:rPr lang="en-IN" sz="1800"/>
              <a:t>courses.</a:t>
            </a:r>
          </a:p>
          <a:p>
            <a:endParaRPr lang="en-IN" sz="1800" dirty="0"/>
          </a:p>
          <a:p>
            <a:r>
              <a:rPr lang="en-IN" sz="1800" dirty="0"/>
              <a:t>Provide a user-friendly interface for faculty and administrators. </a:t>
            </a:r>
          </a:p>
          <a:p>
            <a:pPr marL="0" indent="0">
              <a:buNone/>
            </a:pPr>
            <a:endParaRPr lang="en-IN"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586658" y="1093840"/>
            <a:ext cx="10668000" cy="495299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To identify course equivalence, our project follows a systematic approach that involves data collection, text processing, and similarity analysis. The goal is to compare course content efficiently and provide insights into redundant or overlapping courses. By leveraging text-based analysis techniques, we can automate the identification process, reducing the need for manual comparison.</a:t>
            </a:r>
          </a:p>
          <a:p>
            <a:pPr marL="0" indent="0">
              <a:buNone/>
            </a:pPr>
            <a:endParaRPr lang="en-US" sz="1400" dirty="0"/>
          </a:p>
          <a:p>
            <a:pPr marL="0" indent="0">
              <a:buNone/>
            </a:pPr>
            <a:r>
              <a:rPr lang="en-US" sz="1600" dirty="0">
                <a:latin typeface="Times New Roman" panose="02020603050405020304" pitchFamily="18" charset="0"/>
                <a:cs typeface="Times New Roman" panose="02020603050405020304" pitchFamily="18" charset="0"/>
              </a:rPr>
              <a:t>The methodology consists of the following steps:</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buNone/>
              <a:tabLst>
                <a:tab pos="457200" algn="l"/>
              </a:tabLst>
            </a:pPr>
            <a:r>
              <a:rPr lang="en-IN" sz="1600" b="1" dirty="0">
                <a:effectLst/>
                <a:latin typeface="Times New Roman" panose="02020603050405020304" pitchFamily="18" charset="0"/>
                <a:ea typeface="Times New Roman" panose="02020603050405020304" pitchFamily="18" charset="0"/>
              </a:rPr>
              <a:t>1</a:t>
            </a:r>
            <a:r>
              <a:rPr lang="en-IN" sz="1800" b="1" dirty="0">
                <a:effectLst/>
                <a:latin typeface="Times New Roman" panose="02020603050405020304" pitchFamily="18" charset="0"/>
                <a:ea typeface="Times New Roman" panose="02020603050405020304" pitchFamily="18" charset="0"/>
              </a:rPr>
              <a:t>.    Data Collection:</a:t>
            </a:r>
          </a:p>
          <a:p>
            <a:pPr marL="400050" indent="-285750"/>
            <a:r>
              <a:rPr lang="en-US" sz="1600" dirty="0">
                <a:effectLst/>
                <a:latin typeface="Times New Roman" panose="02020603050405020304" pitchFamily="18" charset="0"/>
                <a:ea typeface="Times New Roman" panose="02020603050405020304" pitchFamily="18" charset="0"/>
              </a:rPr>
              <a:t>Gather course descriptions, syllabi, and learning objectives from the university’s course database</a:t>
            </a:r>
          </a:p>
          <a:p>
            <a:pPr marL="400050" indent="-285750"/>
            <a:r>
              <a:rPr lang="en-US" sz="1600" dirty="0">
                <a:effectLst/>
                <a:latin typeface="Times New Roman" panose="02020603050405020304" pitchFamily="18" charset="0"/>
                <a:ea typeface="Times New Roman" panose="02020603050405020304" pitchFamily="18" charset="0"/>
              </a:rPr>
              <a:t>Extract relevant information such as keywords, topics, and credit hours.</a:t>
            </a:r>
          </a:p>
          <a:p>
            <a:pPr marL="114300" indent="0">
              <a:buNone/>
            </a:pP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SzPts val="1000"/>
              <a:buNone/>
              <a:tabLst>
                <a:tab pos="457200" algn="l"/>
              </a:tabLst>
            </a:pPr>
            <a:r>
              <a:rPr lang="en-IN" sz="1600" b="1" dirty="0">
                <a:latin typeface="Times New Roman" panose="02020603050405020304" pitchFamily="18" charset="0"/>
                <a:ea typeface="Times New Roman" panose="02020603050405020304" pitchFamily="18" charset="0"/>
              </a:rPr>
              <a:t>2. </a:t>
            </a:r>
            <a:r>
              <a:rPr lang="en-IN" sz="1600" b="1" dirty="0">
                <a:latin typeface="Times New Roman" panose="02020603050405020304" pitchFamily="18" charset="0"/>
                <a:cs typeface="Times New Roman" panose="02020603050405020304" pitchFamily="18" charset="0"/>
              </a:rPr>
              <a:t>Preprocessing</a:t>
            </a:r>
          </a:p>
          <a:p>
            <a:pPr>
              <a:buSzPts val="1000"/>
              <a:tabLst>
                <a:tab pos="457200" algn="l"/>
              </a:tabLst>
            </a:pPr>
            <a:r>
              <a:rPr lang="en-US" sz="1600" dirty="0">
                <a:effectLst/>
                <a:latin typeface="Times New Roman" panose="02020603050405020304" pitchFamily="18" charset="0"/>
                <a:ea typeface="Times New Roman" panose="02020603050405020304" pitchFamily="18" charset="0"/>
              </a:rPr>
              <a:t>Standardize text formatting (removing extra spaces, punctuation, and </a:t>
            </a:r>
            <a:r>
              <a:rPr lang="en-US" sz="1600" dirty="0" err="1">
                <a:effectLst/>
                <a:latin typeface="Times New Roman" panose="02020603050405020304" pitchFamily="18" charset="0"/>
                <a:ea typeface="Times New Roman" panose="02020603050405020304" pitchFamily="18" charset="0"/>
              </a:rPr>
              <a:t>stopwords</a:t>
            </a:r>
            <a:r>
              <a:rPr lang="en-US" sz="1600" dirty="0">
                <a:effectLst/>
                <a:latin typeface="Times New Roman" panose="02020603050405020304" pitchFamily="18" charset="0"/>
                <a:ea typeface="Times New Roman" panose="02020603050405020304" pitchFamily="18" charset="0"/>
              </a:rPr>
              <a:t>).</a:t>
            </a:r>
          </a:p>
          <a:p>
            <a:pPr>
              <a:buSzPts val="1000"/>
              <a:tabLst>
                <a:tab pos="457200" algn="l"/>
              </a:tabLst>
            </a:pPr>
            <a:r>
              <a:rPr lang="en-US" sz="1600" dirty="0">
                <a:effectLst/>
                <a:latin typeface="Times New Roman" panose="02020603050405020304" pitchFamily="18" charset="0"/>
                <a:ea typeface="Times New Roman" panose="02020603050405020304" pitchFamily="18" charset="0"/>
              </a:rPr>
              <a:t> Perform tokenization and stemming to break down course descriptions into meaningful components.</a:t>
            </a:r>
          </a:p>
          <a:p>
            <a:pPr marL="0" lvl="0" indent="0">
              <a:buSzPts val="1000"/>
              <a:buNone/>
              <a:tabLst>
                <a:tab pos="457200" algn="l"/>
              </a:tabLst>
            </a:pPr>
            <a:endParaRPr lang="en-US" sz="1400" dirty="0">
              <a:latin typeface="Times New Roman" panose="02020603050405020304" pitchFamily="18" charset="0"/>
              <a:ea typeface="Times New Roman" panose="02020603050405020304" pitchFamily="18" charset="0"/>
            </a:endParaRPr>
          </a:p>
          <a:p>
            <a:pPr marL="0" lvl="0" indent="0">
              <a:buSzPts val="1000"/>
              <a:buNone/>
              <a:tabLst>
                <a:tab pos="457200" algn="l"/>
              </a:tabLst>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A30C-DC12-B098-C859-FBA1209697D9}"/>
              </a:ext>
            </a:extLst>
          </p:cNvPr>
          <p:cNvSpPr>
            <a:spLocks noGrp="1"/>
          </p:cNvSpPr>
          <p:nvPr>
            <p:ph type="title"/>
          </p:nvPr>
        </p:nvSpPr>
        <p:spPr/>
        <p:txBody>
          <a:bodyPr/>
          <a:lstStyle/>
          <a:p>
            <a:r>
              <a:rPr lang="en-GB" dirty="0"/>
              <a:t>Methodology</a:t>
            </a:r>
            <a:endParaRPr lang="en-IN" dirty="0"/>
          </a:p>
        </p:txBody>
      </p:sp>
      <p:sp>
        <p:nvSpPr>
          <p:cNvPr id="3" name="Content Placeholder 2">
            <a:extLst>
              <a:ext uri="{FF2B5EF4-FFF2-40B4-BE49-F238E27FC236}">
                <a16:creationId xmlns:a16="http://schemas.microsoft.com/office/drawing/2014/main" id="{4E3AF1B0-F9AC-C077-9E8D-43504835BBC3}"/>
              </a:ext>
            </a:extLst>
          </p:cNvPr>
          <p:cNvSpPr>
            <a:spLocks noGrp="1"/>
          </p:cNvSpPr>
          <p:nvPr>
            <p:ph idx="1"/>
          </p:nvPr>
        </p:nvSpPr>
        <p:spPr>
          <a:xfrm>
            <a:off x="412955" y="1111045"/>
            <a:ext cx="11067845" cy="4984953"/>
          </a:xfrm>
        </p:spPr>
        <p:txBody>
          <a:bodyPr>
            <a:noAutofit/>
          </a:bodyPr>
          <a:lstStyle/>
          <a:p>
            <a:pPr marL="0" lvl="0" indent="0">
              <a:buNone/>
              <a:tabLst>
                <a:tab pos="457200" algn="l"/>
              </a:tabLst>
            </a:pP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3. </a:t>
            </a:r>
            <a:r>
              <a:rPr lang="en-IN" sz="1800" b="1" dirty="0">
                <a:latin typeface="Times New Roman" panose="02020603050405020304" pitchFamily="18" charset="0"/>
                <a:cs typeface="Times New Roman" panose="02020603050405020304" pitchFamily="18" charset="0"/>
              </a:rPr>
              <a:t>Similarity Analysis</a:t>
            </a:r>
          </a:p>
          <a:p>
            <a:pPr>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Keyword Matching: Identify courses with similar terminologies.      </a:t>
            </a:r>
          </a:p>
          <a:p>
            <a:pPr>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Cosine Similarity: Compute numerical similarity scores between course descriptions.       </a:t>
            </a:r>
          </a:p>
          <a:p>
            <a:pPr>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NLP-Based </a:t>
            </a:r>
            <a:r>
              <a:rPr lang="en-US" sz="1800">
                <a:latin typeface="Times New Roman" panose="02020603050405020304" pitchFamily="18" charset="0"/>
                <a:ea typeface="Times New Roman" panose="02020603050405020304" pitchFamily="18" charset="0"/>
                <a:cs typeface="Times New Roman" panose="02020603050405020304" pitchFamily="18" charset="0"/>
              </a:rPr>
              <a:t>Approaches :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Use advanced techniques like BERT or Word2Vec for deeper semantic understanding.</a:t>
            </a:r>
          </a:p>
          <a:p>
            <a:pPr marL="0" lvl="0" indent="0">
              <a:buNone/>
              <a:tabLst>
                <a:tab pos="457200" algn="l"/>
              </a:tabLst>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457200" algn="l"/>
              </a:tabLst>
            </a:pPr>
            <a:r>
              <a:rPr lang="en-IN" sz="1800" b="1" dirty="0">
                <a:latin typeface="Times New Roman" panose="02020603050405020304" pitchFamily="18" charset="0"/>
                <a:ea typeface="Times New Roman" panose="02020603050405020304" pitchFamily="18" charset="0"/>
                <a:cs typeface="Times New Roman" panose="02020603050405020304" pitchFamily="18" charset="0"/>
              </a:rPr>
              <a:t>4. </a:t>
            </a:r>
            <a:r>
              <a:rPr lang="en-IN" sz="1800" b="1" dirty="0">
                <a:latin typeface="Times New Roman" panose="02020603050405020304" pitchFamily="18" charset="0"/>
                <a:cs typeface="Times New Roman" panose="02020603050405020304" pitchFamily="18" charset="0"/>
              </a:rPr>
              <a:t>Result Generation</a:t>
            </a:r>
          </a:p>
          <a:p>
            <a:pPr>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Display similar courses along with a similarity score.   </a:t>
            </a:r>
          </a:p>
          <a:p>
            <a:pPr>
              <a:tabLst>
                <a:tab pos="457200" algn="l"/>
              </a:tabLs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Provide insights to faculty and administrators to help refine course structures.</a:t>
            </a:r>
          </a:p>
          <a:p>
            <a:pPr marL="0" lvl="0" indent="0">
              <a:buNone/>
              <a:tabLst>
                <a:tab pos="457200" algn="l"/>
              </a:tabLst>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457200" algn="l"/>
              </a:tabLst>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457200" algn="l"/>
              </a:tabLst>
            </a:pPr>
            <a:r>
              <a:rPr lang="en-US" sz="1800" dirty="0">
                <a:latin typeface="Times New Roman" panose="02020603050405020304" pitchFamily="18" charset="0"/>
                <a:cs typeface="Times New Roman" panose="02020603050405020304" pitchFamily="18" charset="0"/>
              </a:rPr>
              <a:t>This approach ensures an efficient and scalable solution for identifying course equivalence within the university.</a:t>
            </a: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23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477134" y="1085128"/>
            <a:ext cx="10668000" cy="4952997"/>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The system will generate a structured output that identifies courses with similar content. The results will include:</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buNone/>
              <a:tabLst>
                <a:tab pos="457200" algn="l"/>
              </a:tabLst>
            </a:pPr>
            <a:r>
              <a:rPr lang="en-IN" sz="1800" b="1" dirty="0">
                <a:latin typeface="Times New Roman" panose="02020603050405020304" pitchFamily="18" charset="0"/>
                <a:cs typeface="Times New Roman" panose="02020603050405020304" pitchFamily="18" charset="0"/>
              </a:rPr>
              <a:t>1. Course Equivalence Report</a:t>
            </a:r>
          </a:p>
          <a:p>
            <a:pPr marL="0" indent="0" eaLnBrk="0" fontAlgn="base" hangingPunct="0">
              <a:spcBef>
                <a:spcPct val="0"/>
              </a:spcBef>
              <a:spcAft>
                <a:spcPct val="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8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800" dirty="0">
                <a:latin typeface="Times New Roman" panose="02020603050405020304" pitchFamily="18" charset="0"/>
                <a:cs typeface="Times New Roman" panose="02020603050405020304" pitchFamily="18" charset="0"/>
              </a:rPr>
              <a:t>A list of courses that have similar content but different names.</a:t>
            </a:r>
          </a:p>
          <a:p>
            <a:pPr eaLnBrk="0" fontAlgn="base" hangingPunct="0">
              <a:spcBef>
                <a:spcPct val="0"/>
              </a:spcBef>
              <a:spcAft>
                <a:spcPct val="0"/>
              </a:spcAft>
            </a:pPr>
            <a:r>
              <a:rPr lang="en-US" altLang="en-US" sz="1800" dirty="0">
                <a:latin typeface="Times New Roman" panose="02020603050405020304" pitchFamily="18" charset="0"/>
                <a:cs typeface="Times New Roman" panose="02020603050405020304" pitchFamily="18" charset="0"/>
              </a:rPr>
              <a:t>Similarity scores indicating how closely two courses match.</a:t>
            </a:r>
          </a:p>
          <a:p>
            <a:pPr eaLnBrk="0" fontAlgn="base" hangingPunct="0">
              <a:spcBef>
                <a:spcPct val="0"/>
              </a:spcBef>
              <a:spcAft>
                <a:spcPct val="0"/>
              </a:spcAft>
            </a:pPr>
            <a:r>
              <a:rPr lang="en-US" altLang="en-US" sz="1800" dirty="0">
                <a:latin typeface="Times New Roman" panose="02020603050405020304" pitchFamily="18" charset="0"/>
                <a:cs typeface="Times New Roman" panose="02020603050405020304" pitchFamily="18" charset="0"/>
              </a:rPr>
              <a:t>Course details such as course code, title, and department. </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2. Search and Recommendation Featur</a:t>
            </a:r>
            <a:r>
              <a:rPr lang="en-IN" sz="1800" dirty="0">
                <a:latin typeface="Times New Roman" panose="02020603050405020304" pitchFamily="18" charset="0"/>
                <a:cs typeface="Times New Roman" panose="02020603050405020304" pitchFamily="18" charset="0"/>
              </a:rPr>
              <a:t>e</a:t>
            </a:r>
          </a:p>
          <a:p>
            <a:endParaRPr lang="en-IN" sz="18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en-US" altLang="en-US" sz="1800" dirty="0">
                <a:latin typeface="Times New Roman" panose="02020603050405020304" pitchFamily="18" charset="0"/>
                <a:cs typeface="Times New Roman" panose="02020603050405020304" pitchFamily="18" charset="0"/>
              </a:rPr>
              <a:t>Faculty or administrators can input a course name or code to check for similar courses.</a:t>
            </a:r>
          </a:p>
          <a:p>
            <a:pPr eaLnBrk="0" fontAlgn="base" hangingPunct="0">
              <a:spcBef>
                <a:spcPct val="0"/>
              </a:spcBef>
              <a:spcAft>
                <a:spcPct val="0"/>
              </a:spcAft>
            </a:pPr>
            <a:r>
              <a:rPr lang="en-US" altLang="en-US" sz="1800" dirty="0">
                <a:latin typeface="Times New Roman" panose="02020603050405020304" pitchFamily="18" charset="0"/>
                <a:cs typeface="Times New Roman" panose="02020603050405020304" pitchFamily="18" charset="0"/>
              </a:rPr>
              <a:t>The system will provide a ranked list of matching courses. </a:t>
            </a:r>
          </a:p>
          <a:p>
            <a:endParaRPr lang="en-IN" sz="1100" dirty="0"/>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The course equivalence project aims to streamline academic planning by identifying courses with similar content but different names within the university. By leveraging text analysis techniques such as keyword matching, TF-IDF, and cosine similarity, the system efficiently compares course descriptions and provides meaningful insights.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This project will benefit students by preventing redundant course enrollments, assist faculty in curriculum design, and help administrators optimize course offerings. The automated approach reduces manual effort, ensuring a more structured and efficient academic framework.</a:t>
            </a:r>
          </a:p>
          <a:p>
            <a:r>
              <a:rPr lang="en-US" sz="1800" dirty="0">
                <a:latin typeface="Times New Roman" panose="02020603050405020304" pitchFamily="18" charset="0"/>
                <a:cs typeface="Times New Roman" panose="02020603050405020304" pitchFamily="18" charset="0"/>
              </a:rPr>
              <a:t>Future enhancements may include integrating advanced NLP models, expanding the system to handle prerequisite analysis, and developing a user-friendly interface for seamless access. Ultimately, this project contributes to a more transparent and well-organized course management system within the university.</a:t>
            </a:r>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637</TotalTime>
  <Words>831</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Times New Roman</vt:lpstr>
      <vt:lpstr>Verdana</vt:lpstr>
      <vt:lpstr>Bioinformatics</vt:lpstr>
      <vt:lpstr>Course Equivalence System</vt:lpstr>
      <vt:lpstr>Introduction</vt:lpstr>
      <vt:lpstr>PowerPoint Presentation</vt:lpstr>
      <vt:lpstr>Literature Review</vt:lpstr>
      <vt:lpstr>Objectives</vt:lpstr>
      <vt:lpstr>Methodology</vt:lpstr>
      <vt:lpstr>Methodology</vt:lpstr>
      <vt:lpstr>Expected Outcomes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manjunath konu</cp:lastModifiedBy>
  <cp:revision>16</cp:revision>
  <dcterms:created xsi:type="dcterms:W3CDTF">2023-03-16T03:26:27Z</dcterms:created>
  <dcterms:modified xsi:type="dcterms:W3CDTF">2025-04-26T14:39:41Z</dcterms:modified>
</cp:coreProperties>
</file>