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56" r:id="rId2"/>
    <p:sldId id="257" r:id="rId3"/>
    <p:sldId id="269" r:id="rId4"/>
    <p:sldId id="273" r:id="rId5"/>
    <p:sldId id="266"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D57F6-69F0-4822-8D82-B5A8CAEC5B86}" v="14" dt="2025-04-26T14:34:14.024"/>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928174"/>
            <a:ext cx="10363200" cy="6941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Course Equivalence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626973" y="1526466"/>
            <a:ext cx="3970500" cy="47931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313374609"/>
              </p:ext>
            </p:extLst>
          </p:nvPr>
        </p:nvGraphicFramePr>
        <p:xfrm>
          <a:off x="458130" y="2103664"/>
          <a:ext cx="5513892" cy="2966412"/>
        </p:xfrm>
        <a:graphic>
          <a:graphicData uri="http://schemas.openxmlformats.org/drawingml/2006/table">
            <a:tbl>
              <a:tblPr firstRow="1" bandRow="1">
                <a:noFill/>
                <a:tableStyleId>{57690726-49DA-4552-BDEB-330DD8EA8BD9}</a:tableStyleId>
              </a:tblPr>
              <a:tblGrid>
                <a:gridCol w="2121638">
                  <a:extLst>
                    <a:ext uri="{9D8B030D-6E8A-4147-A177-3AD203B41FA5}">
                      <a16:colId xmlns:a16="http://schemas.microsoft.com/office/drawing/2014/main" val="20000"/>
                    </a:ext>
                  </a:extLst>
                </a:gridCol>
                <a:gridCol w="3392254">
                  <a:extLst>
                    <a:ext uri="{9D8B030D-6E8A-4147-A177-3AD203B41FA5}">
                      <a16:colId xmlns:a16="http://schemas.microsoft.com/office/drawing/2014/main" val="20001"/>
                    </a:ext>
                  </a:extLst>
                </a:gridCol>
              </a:tblGrid>
              <a:tr h="37275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8661">
                <a:tc>
                  <a:txBody>
                    <a:bodyPr/>
                    <a:lstStyle/>
                    <a:p>
                      <a:pPr marL="0" marR="0" lvl="7" indent="0" algn="ctr" rtl="0">
                        <a:lnSpc>
                          <a:spcPct val="100000"/>
                        </a:lnSpc>
                        <a:spcBef>
                          <a:spcPts val="0"/>
                        </a:spcBef>
                        <a:spcAft>
                          <a:spcPts val="0"/>
                        </a:spcAft>
                        <a:buFont typeface="+mj-lt"/>
                        <a:buNone/>
                      </a:pPr>
                      <a:r>
                        <a:rPr lang="en-IN" sz="1600" u="none" strike="noStrike" cap="none" dirty="0"/>
                        <a:t>20211COM0049</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7" indent="0" algn="ctr" rtl="0">
                        <a:lnSpc>
                          <a:spcPct val="100000"/>
                        </a:lnSpc>
                        <a:spcBef>
                          <a:spcPts val="0"/>
                        </a:spcBef>
                        <a:spcAft>
                          <a:spcPts val="0"/>
                        </a:spcAft>
                        <a:buNone/>
                      </a:pPr>
                      <a:r>
                        <a:rPr lang="en-IN" sz="1600" u="none" strike="noStrike" cap="none" dirty="0"/>
                        <a:t>Varsha K</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8661">
                <a:tc>
                  <a:txBody>
                    <a:bodyPr/>
                    <a:lstStyle/>
                    <a:p>
                      <a:pPr marL="0" marR="0" lvl="7" indent="0" algn="ctr" rtl="0">
                        <a:lnSpc>
                          <a:spcPct val="100000"/>
                        </a:lnSpc>
                        <a:spcBef>
                          <a:spcPts val="0"/>
                        </a:spcBef>
                        <a:spcAft>
                          <a:spcPts val="0"/>
                        </a:spcAft>
                        <a:buNone/>
                      </a:pPr>
                      <a:r>
                        <a:rPr lang="en-IN" sz="1600" u="none" strike="noStrike" cap="none" dirty="0"/>
                        <a:t>20211COM0051</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7" indent="0" algn="ctr" rtl="0">
                        <a:lnSpc>
                          <a:spcPct val="100000"/>
                        </a:lnSpc>
                        <a:spcBef>
                          <a:spcPts val="0"/>
                        </a:spcBef>
                        <a:spcAft>
                          <a:spcPts val="0"/>
                        </a:spcAft>
                        <a:buNone/>
                      </a:pPr>
                      <a:r>
                        <a:rPr lang="en-IN" sz="1600" u="none" strike="noStrike" cap="none" dirty="0"/>
                        <a:t>Manjunath Konu</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580614">
                <a:tc>
                  <a:txBody>
                    <a:bodyPr/>
                    <a:lstStyle/>
                    <a:p>
                      <a:pPr marL="0" marR="0" lvl="7" indent="0" algn="ctr" rtl="0">
                        <a:lnSpc>
                          <a:spcPct val="100000"/>
                        </a:lnSpc>
                        <a:spcBef>
                          <a:spcPts val="0"/>
                        </a:spcBef>
                        <a:spcAft>
                          <a:spcPts val="0"/>
                        </a:spcAft>
                        <a:buNone/>
                      </a:pPr>
                      <a:r>
                        <a:rPr lang="en-IN" sz="1600" u="none" strike="noStrike" cap="none" dirty="0"/>
                        <a:t>20211COM0044</a:t>
                      </a: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7" indent="0" algn="ctr" rtl="0">
                        <a:lnSpc>
                          <a:spcPct val="100000"/>
                        </a:lnSpc>
                        <a:spcBef>
                          <a:spcPts val="0"/>
                        </a:spcBef>
                        <a:spcAft>
                          <a:spcPts val="0"/>
                        </a:spcAft>
                        <a:buNone/>
                      </a:pPr>
                      <a:r>
                        <a:rPr lang="en-IN" sz="1600" u="none" strike="noStrike" cap="none" dirty="0"/>
                        <a:t>Mohammad Ovez</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68135">
                <a:tc>
                  <a:txBody>
                    <a:bodyPr/>
                    <a:lstStyle/>
                    <a:p>
                      <a:pPr marL="0" marR="0" lvl="7"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600" u="none" strike="noStrike" cap="none" dirty="0"/>
                        <a:t>               </a:t>
                      </a:r>
                    </a:p>
                    <a:p>
                      <a:pPr marL="0" marR="0" lvl="7" indent="0" algn="ctr" rtl="0">
                        <a:lnSpc>
                          <a:spcPct val="100000"/>
                        </a:lnSpc>
                        <a:spcBef>
                          <a:spcPts val="0"/>
                        </a:spcBef>
                        <a:spcAft>
                          <a:spcPts val="0"/>
                        </a:spcAft>
                        <a:buNone/>
                      </a:pPr>
                      <a:endParaRPr lang="en-IN" sz="1600" u="none" strike="noStrike" cap="none" dirty="0"/>
                    </a:p>
                    <a:p>
                      <a:pPr marL="0" marR="0" lvl="7" indent="0" algn="ctr" rtl="0">
                        <a:lnSpc>
                          <a:spcPct val="100000"/>
                        </a:lnSpc>
                        <a:spcBef>
                          <a:spcPts val="0"/>
                        </a:spcBef>
                        <a:spcAft>
                          <a:spcPts val="0"/>
                        </a:spcAft>
                        <a:buNone/>
                      </a:pPr>
                      <a:endParaRPr lang="en-IN"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7" indent="0" algn="ctr" rtl="0">
                        <a:lnSpc>
                          <a:spcPct val="100000"/>
                        </a:lnSpc>
                        <a:spcBef>
                          <a:spcPts val="0"/>
                        </a:spcBef>
                        <a:spcAft>
                          <a:spcPts val="0"/>
                        </a:spcAft>
                        <a:buNone/>
                      </a:pPr>
                      <a:endParaRPr lang="en-IN" sz="1600" u="none" strike="noStrike" cap="none" dirty="0"/>
                    </a:p>
                    <a:p>
                      <a:pPr marL="0" marR="0" lvl="7" indent="0" algn="ctr" rtl="0">
                        <a:lnSpc>
                          <a:spcPct val="100000"/>
                        </a:lnSpc>
                        <a:spcBef>
                          <a:spcPts val="0"/>
                        </a:spcBef>
                        <a:spcAft>
                          <a:spcPts val="0"/>
                        </a:spcAft>
                        <a:buNone/>
                      </a:pPr>
                      <a:endParaRPr lang="en-IN"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7275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Sandeep Albert Mathias</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408" y="4758814"/>
            <a:ext cx="12192408" cy="145517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 &amp; CEI</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Gopal Krishna Shyam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Presidency University </a:t>
            </a:r>
          </a:p>
          <a:p>
            <a:pPr marL="342900" lvl="0" indent="-190500" algn="just">
              <a:spcBef>
                <a:spcPts val="0"/>
              </a:spcBef>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 Software</a:t>
            </a:r>
          </a:p>
          <a:p>
            <a:pPr marL="342900" lvl="0" indent="-190500" algn="just">
              <a:spcBef>
                <a:spcPts val="0"/>
              </a:spcBef>
              <a:buNone/>
            </a:pPr>
            <a:endParaRPr lang="en-US" dirty="0">
              <a:latin typeface="Cambria" panose="02040503050406030204" pitchFamily="18" charset="0"/>
              <a:ea typeface="Cambria" panose="02040503050406030204" pitchFamily="18" charset="0"/>
            </a:endParaRPr>
          </a:p>
          <a:p>
            <a:pPr marL="342900" lvl="0" indent="-190500" algn="just">
              <a:lnSpc>
                <a:spcPct val="110000"/>
              </a:lnSpc>
              <a:spcBef>
                <a:spcPts val="0"/>
              </a:spcBef>
              <a:buNone/>
            </a:pPr>
            <a:r>
              <a:rPr lang="en-US" dirty="0">
                <a:latin typeface="Cambria" panose="02040503050406030204" pitchFamily="18" charset="0"/>
                <a:ea typeface="Cambria" panose="02040503050406030204" pitchFamily="18" charset="0"/>
              </a:rPr>
              <a:t>Problem Description: </a:t>
            </a:r>
          </a:p>
          <a:p>
            <a:pPr marL="342900" lvl="0" indent="-190500">
              <a:lnSpc>
                <a:spcPct val="110000"/>
              </a:lnSpc>
              <a:spcBef>
                <a:spcPts val="0"/>
              </a:spcBef>
              <a:buNone/>
            </a:pPr>
            <a:r>
              <a:rPr lang="en-US" sz="1200" dirty="0"/>
              <a:t>   </a:t>
            </a:r>
            <a:r>
              <a:rPr lang="en-US" sz="1600" dirty="0">
                <a:latin typeface="Calibri" panose="020F0502020204030204" pitchFamily="34" charset="0"/>
                <a:ea typeface="Calibri" panose="020F0502020204030204" pitchFamily="34" charset="0"/>
                <a:cs typeface="Calibri" panose="020F0502020204030204" pitchFamily="34" charset="0"/>
              </a:rPr>
              <a:t>The Course Equivalence System helps students who are repeating a year by automatically matching courses from their original batch to the current batch. Instead of relying on course codes or titles, the system compares course descriptions and modules to identify equivalent courses. This ensures that students do not have to repeat courses they have already completed. After selecting their original and current batch, users can download a CSV file showing all matched courses side-by-side, making the transition between batches smooth and transparent.</a:t>
            </a:r>
          </a:p>
          <a:p>
            <a:pPr marL="342900" lvl="0" indent="-190500" algn="just">
              <a:lnSpc>
                <a:spcPct val="110000"/>
              </a:lnSpc>
              <a:spcBef>
                <a:spcPts val="0"/>
              </a:spcBef>
              <a:buNone/>
            </a:pPr>
            <a:endParaRPr lang="en-US" sz="1200" dirty="0">
              <a:latin typeface="Cambria" panose="02040503050406030204" pitchFamily="18" charset="0"/>
              <a:ea typeface="Cambria" panose="02040503050406030204" pitchFamily="18" charset="0"/>
            </a:endParaRPr>
          </a:p>
          <a:p>
            <a:pPr marL="342900" lvl="0" indent="-190500" algn="just">
              <a:lnSpc>
                <a:spcPct val="110000"/>
              </a:lnSpc>
              <a:spcBef>
                <a:spcPts val="0"/>
              </a:spcBef>
              <a:buNone/>
            </a:pPr>
            <a:endParaRPr lang="en-US" sz="1200" dirty="0">
              <a:latin typeface="Cambria" panose="02040503050406030204" pitchFamily="18" charset="0"/>
              <a:ea typeface="Cambria" panose="02040503050406030204" pitchFamily="18" charset="0"/>
            </a:endParaRPr>
          </a:p>
          <a:p>
            <a:pPr marL="342900" lvl="0" indent="-190500" algn="just">
              <a:lnSpc>
                <a:spcPct val="110000"/>
              </a:lnSpc>
              <a:spcBef>
                <a:spcPts val="0"/>
              </a:spcBef>
              <a:buNone/>
            </a:pPr>
            <a:r>
              <a:rPr lang="en-US" dirty="0">
                <a:latin typeface="Cambria" panose="02040503050406030204" pitchFamily="18" charset="0"/>
                <a:ea typeface="Cambria" panose="02040503050406030204" pitchFamily="18" charset="0"/>
              </a:rPr>
              <a:t>Difficulty Level : Complicated/Hard</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rtl="0">
              <a:spcBef>
                <a:spcPts val="0"/>
              </a:spcBef>
              <a:spcAft>
                <a:spcPts val="0"/>
              </a:spcAft>
              <a:buClr>
                <a:schemeClr val="dk1"/>
              </a:buClr>
              <a:buSzPct val="100000"/>
              <a:buNone/>
            </a:pPr>
            <a:r>
              <a:rPr lang="en-US" dirty="0">
                <a:latin typeface="Calibri" panose="020F0502020204030204" pitchFamily="34" charset="0"/>
                <a:ea typeface="Calibri" panose="020F0502020204030204" pitchFamily="34" charset="0"/>
                <a:cs typeface="Calibri" panose="020F0502020204030204" pitchFamily="34" charset="0"/>
              </a:rPr>
              <a:t>Technology Stack Components:</a:t>
            </a:r>
          </a:p>
          <a:p>
            <a:pPr>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Python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       Data processing and cleaning</a:t>
            </a:r>
          </a:p>
          <a:p>
            <a:pPr marL="4572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       Course content extraction (descriptions and modules)</a:t>
            </a:r>
          </a:p>
          <a:p>
            <a:pPr marL="4572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        Course comparison logic</a:t>
            </a:r>
          </a:p>
          <a:p>
            <a:pPr marL="742950" lvl="1" indent="-285750">
              <a:buFont typeface="Arial" panose="020B0604020202020204" pitchFamily="34" charset="0"/>
              <a:buChar char="•"/>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Natural Language Processing (NLP):</a:t>
            </a:r>
          </a:p>
          <a:p>
            <a:pPr marL="0" indent="0" eaLnBrk="0" fontAlgn="base" hangingPunct="0">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Sentence Transformers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(e.g., all-MiniLM-L6-v2) </a:t>
            </a:r>
          </a:p>
          <a:p>
            <a:pPr marL="0" indent="0" eaLnBrk="0" fontAlgn="base" hangingPunct="0">
              <a:spcBef>
                <a:spcPct val="0"/>
              </a:spcBef>
              <a:spcAft>
                <a:spcPct val="0"/>
              </a:spcAft>
              <a:buClrTx/>
              <a:buSzTx/>
              <a:buNone/>
            </a:pP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Generate semantic embeddings for course descriptions and modules</a:t>
            </a:r>
          </a:p>
          <a:p>
            <a:pPr marL="0" indent="0" eaLnBrk="0" fontAlgn="base" hangingPunct="0">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Cosine Similarity</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lvl="1" indent="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Measure the similarity between two course embeddings</a:t>
            </a:r>
          </a:p>
          <a:p>
            <a:pPr marL="342900" lvl="0" indent="-190500" algn="just" rtl="0">
              <a:spcBef>
                <a:spcPts val="0"/>
              </a:spcBef>
              <a:spcAft>
                <a:spcPts val="0"/>
              </a:spcAft>
              <a:buClr>
                <a:schemeClr val="dk1"/>
              </a:buClr>
              <a:buSzPct val="10000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b="1" dirty="0">
                <a:latin typeface="Calibri" panose="020F0502020204030204" pitchFamily="34" charset="0"/>
                <a:ea typeface="Calibri" panose="020F0502020204030204" pitchFamily="34" charset="0"/>
                <a:cs typeface="Calibri" panose="020F0502020204030204" pitchFamily="34" charset="0"/>
              </a:rPr>
              <a:t>Data Storage:</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1800" b="1" dirty="0">
                <a:latin typeface="Calibri" panose="020F0502020204030204" pitchFamily="34" charset="0"/>
                <a:ea typeface="Calibri" panose="020F0502020204030204" pitchFamily="34" charset="0"/>
                <a:cs typeface="Calibri" panose="020F0502020204030204" pitchFamily="34" charset="0"/>
              </a:rPr>
              <a:t>           CSV Files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                 Input: Course catalogs from different years </a:t>
            </a:r>
          </a:p>
          <a:p>
            <a:pPr marL="4572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                 Output: Downloadable CSV showing equivalent courses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TotalTime>
  <Words>267</Words>
  <Application>Microsoft Office PowerPoint</Application>
  <PresentationFormat>Widescreen</PresentationFormat>
  <Paragraphs>56</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Cambria</vt:lpstr>
      <vt:lpstr>Verdana</vt:lpstr>
      <vt:lpstr>Wingdings</vt:lpstr>
      <vt:lpstr>Bioinformatics</vt:lpstr>
      <vt:lpstr>Course Equivalence System</vt:lpstr>
      <vt:lpstr>Content</vt:lpstr>
      <vt:lpstr>Problem Statement Number: </vt:lpstr>
      <vt:lpstr>Analysis of Problem Statement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manjunath konu</cp:lastModifiedBy>
  <cp:revision>40</cp:revision>
  <dcterms:modified xsi:type="dcterms:W3CDTF">2025-04-26T14:38:01Z</dcterms:modified>
</cp:coreProperties>
</file>