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0" r:id="rId6"/>
    <p:sldId id="261" r:id="rId7"/>
    <p:sldId id="268"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nath konu" userId="f91e526fec545d38" providerId="LiveId" clId="{A95A9A14-C63C-4323-B555-88B25EE722C5}"/>
    <pc:docChg chg="custSel delSld modSld">
      <pc:chgData name="manjunath konu" userId="f91e526fec545d38" providerId="LiveId" clId="{A95A9A14-C63C-4323-B555-88B25EE722C5}" dt="2025-04-27T13:42:43.357" v="72" actId="27636"/>
      <pc:docMkLst>
        <pc:docMk/>
      </pc:docMkLst>
      <pc:sldChg chg="modSp mod">
        <pc:chgData name="manjunath konu" userId="f91e526fec545d38" providerId="LiveId" clId="{A95A9A14-C63C-4323-B555-88B25EE722C5}" dt="2025-04-27T13:42:43.357" v="72" actId="27636"/>
        <pc:sldMkLst>
          <pc:docMk/>
          <pc:sldMk cId="3122649492" sldId="256"/>
        </pc:sldMkLst>
        <pc:spChg chg="mod">
          <ac:chgData name="manjunath konu" userId="f91e526fec545d38" providerId="LiveId" clId="{A95A9A14-C63C-4323-B555-88B25EE722C5}" dt="2025-04-27T13:42:22.629" v="55" actId="20577"/>
          <ac:spMkLst>
            <pc:docMk/>
            <pc:sldMk cId="3122649492" sldId="256"/>
            <ac:spMk id="2" creationId="{00000000-0000-0000-0000-000000000000}"/>
          </ac:spMkLst>
        </pc:spChg>
        <pc:spChg chg="mod">
          <ac:chgData name="manjunath konu" userId="f91e526fec545d38" providerId="LiveId" clId="{A95A9A14-C63C-4323-B555-88B25EE722C5}" dt="2025-04-27T13:42:43.357" v="72" actId="27636"/>
          <ac:spMkLst>
            <pc:docMk/>
            <pc:sldMk cId="3122649492" sldId="256"/>
            <ac:spMk id="6" creationId="{00000000-0000-0000-0000-000000000000}"/>
          </ac:spMkLst>
        </pc:spChg>
      </pc:sldChg>
      <pc:sldChg chg="del">
        <pc:chgData name="manjunath konu" userId="f91e526fec545d38" providerId="LiveId" clId="{A95A9A14-C63C-4323-B555-88B25EE722C5}" dt="2025-04-27T13:41:58.730" v="0" actId="47"/>
        <pc:sldMkLst>
          <pc:docMk/>
          <pc:sldMk cId="1665745456"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27/04/2025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27/04/2025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27/04/2025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27/04/2025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Course Equivalence System</a:t>
            </a:r>
          </a:p>
        </p:txBody>
      </p:sp>
      <p:graphicFrame>
        <p:nvGraphicFramePr>
          <p:cNvPr id="4" name="Table 3"/>
          <p:cNvGraphicFramePr>
            <a:graphicFrameLocks noGrp="1"/>
          </p:cNvGraphicFramePr>
          <p:nvPr>
            <p:extLst>
              <p:ext uri="{D42A27DB-BD31-4B8C-83A1-F6EECF244321}">
                <p14:modId xmlns:p14="http://schemas.microsoft.com/office/powerpoint/2010/main" val="3837431387"/>
              </p:ext>
            </p:extLst>
          </p:nvPr>
        </p:nvGraphicFramePr>
        <p:xfrm>
          <a:off x="438539" y="3274141"/>
          <a:ext cx="5611031" cy="1483360"/>
        </p:xfrm>
        <a:graphic>
          <a:graphicData uri="http://schemas.openxmlformats.org/drawingml/2006/table">
            <a:tbl>
              <a:tblPr firstRow="1" bandRow="1">
                <a:tableStyleId>{2D5ABB26-0587-4C30-8999-92F81FD0307C}</a:tableStyleId>
              </a:tblPr>
              <a:tblGrid>
                <a:gridCol w="2159018">
                  <a:extLst>
                    <a:ext uri="{9D8B030D-6E8A-4147-A177-3AD203B41FA5}">
                      <a16:colId xmlns:a16="http://schemas.microsoft.com/office/drawing/2014/main" val="3331634959"/>
                    </a:ext>
                  </a:extLst>
                </a:gridCol>
                <a:gridCol w="3452013">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20211COM0044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Mohammed </a:t>
                      </a:r>
                      <a:r>
                        <a:rPr lang="en-US" sz="1800" kern="1200" dirty="0" err="1">
                          <a:solidFill>
                            <a:schemeClr val="tx1"/>
                          </a:solidFill>
                          <a:effectLst/>
                          <a:latin typeface="+mn-lt"/>
                          <a:ea typeface="+mn-ea"/>
                          <a:cs typeface="+mn-cs"/>
                        </a:rPr>
                        <a:t>Ovez</a:t>
                      </a:r>
                      <a:r>
                        <a:rPr lang="en-US" sz="1800" kern="1200" dirty="0">
                          <a:solidFill>
                            <a:schemeClr val="tx1"/>
                          </a:solidFill>
                          <a:effectLst/>
                          <a:latin typeface="+mn-lt"/>
                          <a:ea typeface="+mn-ea"/>
                          <a:cs typeface="+mn-cs"/>
                        </a:rPr>
                        <a:t> Basha </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20211COM0049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spcBef>
                          <a:spcPts val="2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Varsha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Kantharaja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Bothanahalli</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t>20211COM0051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Manjunath K Konu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  Under the Supervision of,</a:t>
            </a:r>
          </a:p>
          <a:p>
            <a:pPr algn="l"/>
            <a:r>
              <a:rPr lang="en-GB" sz="1700" dirty="0"/>
              <a:t>             </a:t>
            </a:r>
            <a:r>
              <a:rPr lang="en-GB" sz="1700" dirty="0" err="1"/>
              <a:t>Dr.</a:t>
            </a:r>
            <a:r>
              <a:rPr lang="en-GB" sz="1700" dirty="0"/>
              <a:t> </a:t>
            </a:r>
            <a:r>
              <a:rPr lang="en-US" sz="1800" b="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Sandeep Albert Mathias</a:t>
            </a:r>
            <a:endParaRPr lang="en-GB" dirty="0"/>
          </a:p>
          <a:p>
            <a:pPr algn="l"/>
            <a:r>
              <a:rPr lang="en-GB" sz="1700" dirty="0"/>
              <a:t>             Assistant Professor</a:t>
            </a:r>
          </a:p>
          <a:p>
            <a:pPr algn="l"/>
            <a:r>
              <a:rPr lang="en-GB" sz="1700" dirty="0"/>
              <a:t>             School of Computer Science &amp; </a:t>
            </a:r>
          </a:p>
          <a:p>
            <a:pPr algn="l"/>
            <a:r>
              <a:rPr lang="en-GB" sz="1700" dirty="0"/>
              <a:t>             Engineering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PIP4004 </a:t>
            </a:r>
            <a:r>
              <a:rPr lang="en-GB"/>
              <a:t>University Project</a:t>
            </a:r>
            <a:endParaRPr lang="en-GB" dirty="0"/>
          </a:p>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7" name="Content Placeholder 6">
            <a:extLst>
              <a:ext uri="{FF2B5EF4-FFF2-40B4-BE49-F238E27FC236}">
                <a16:creationId xmlns:a16="http://schemas.microsoft.com/office/drawing/2014/main" id="{E6B0FFBD-97EA-7D61-F622-8E1D664C68DF}"/>
              </a:ext>
            </a:extLst>
          </p:cNvPr>
          <p:cNvSpPr>
            <a:spLocks noGrp="1"/>
          </p:cNvSpPr>
          <p:nvPr>
            <p:ph idx="1"/>
          </p:nvPr>
        </p:nvSpPr>
        <p:spPr/>
        <p:txBody>
          <a:bodyPr>
            <a:no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McDonagh, E. C., et al. (2021). Automated Curriculum Mapping Using Text Similarity Techniques.</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Wu, J., et al. (2019). Semantic Matching of Course Descriptions for Transfer Credit Decisions.</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Jones, A. A., et al. (2020). Using Natural Language Processing for Course Equivalency Assessment.</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Shadbolt, M. N., Wong, K. M. (2018). An Ontology-Based Model for Academic Course Equivalency.</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Zhang, W., et al. (2020). Intelligent Course Mapping in Higher Education Using Machine Learning.</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Sharma, P., et al. (2021). Course Mapping Between Different Universities Using Deep Learning.</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Malik, A., et al. (2019). Aligning Curriculum Standards Using Textual Entailment Techniques.</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Jones, C. (2017). Automated Degree Audit Systems and Their Challenges.</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96491" y="1084007"/>
            <a:ext cx="10668000" cy="4952997"/>
          </a:xfrm>
        </p:spPr>
        <p:txBody>
          <a:bodyPr>
            <a:noAutofit/>
          </a:bodyPr>
          <a:lstStyle/>
          <a:p>
            <a:pPr>
              <a:buNone/>
            </a:pPr>
            <a:r>
              <a:rPr lang="en-US" sz="1400" dirty="0">
                <a:latin typeface="Times New Roman" panose="02020603050405020304" pitchFamily="18" charset="0"/>
                <a:cs typeface="Times New Roman" panose="02020603050405020304" pitchFamily="18" charset="0"/>
              </a:rPr>
              <a:t>Managing course equivalence across academic years is a crucial need for educational institutions, especially for students who are repeating a year</a:t>
            </a:r>
          </a:p>
          <a:p>
            <a:pPr>
              <a:buNone/>
            </a:pPr>
            <a:r>
              <a:rPr lang="en-US" sz="1400" dirty="0">
                <a:latin typeface="Times New Roman" panose="02020603050405020304" pitchFamily="18" charset="0"/>
                <a:cs typeface="Times New Roman" panose="02020603050405020304" pitchFamily="18" charset="0"/>
              </a:rPr>
              <a:t>or shifting batches. Often, course codes and titles change, even though the course content remains the same. Manually verifying and mapping</a:t>
            </a:r>
          </a:p>
          <a:p>
            <a:pPr>
              <a:buNone/>
            </a:pPr>
            <a:r>
              <a:rPr lang="en-US" sz="1400" dirty="0">
                <a:latin typeface="Times New Roman" panose="02020603050405020304" pitchFamily="18" charset="0"/>
                <a:cs typeface="Times New Roman" panose="02020603050405020304" pitchFamily="18" charset="0"/>
              </a:rPr>
              <a:t>equivalent courses is time-consuming, error-prone, and inconsistent.</a:t>
            </a:r>
          </a:p>
          <a:p>
            <a:pPr>
              <a:buNone/>
            </a:pP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To address this challenge, we have developed a Course Equivalence System — a smart solution that automatically identifies and maps equivalent</a:t>
            </a:r>
          </a:p>
          <a:p>
            <a:pPr>
              <a:buNone/>
            </a:pPr>
            <a:r>
              <a:rPr lang="en-US" sz="1400" dirty="0">
                <a:latin typeface="Times New Roman" panose="02020603050405020304" pitchFamily="18" charset="0"/>
                <a:cs typeface="Times New Roman" panose="02020603050405020304" pitchFamily="18" charset="0"/>
              </a:rPr>
              <a:t>courses based on the actual course descriptions and modules, ignoring superficial changes like titles or codes.</a:t>
            </a:r>
          </a:p>
          <a:p>
            <a:pPr>
              <a:buNone/>
            </a:pP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By using advanced Natural Language Processing (NLP) techniques, the system ensures a fair, accurate, and efficient mapping process. With a</a:t>
            </a:r>
          </a:p>
          <a:p>
            <a:pPr>
              <a:buNone/>
            </a:pPr>
            <a:r>
              <a:rPr lang="en-US" sz="1400" dirty="0">
                <a:latin typeface="Times New Roman" panose="02020603050405020304" pitchFamily="18" charset="0"/>
                <a:cs typeface="Times New Roman" panose="02020603050405020304" pitchFamily="18" charset="0"/>
              </a:rPr>
              <a:t>simple user interface, students or administrators can quickly generate a downloadable CSV report showing all equivalent courses side-by-side,</a:t>
            </a:r>
          </a:p>
          <a:p>
            <a:pPr>
              <a:buNone/>
            </a:pPr>
            <a:r>
              <a:rPr lang="en-US" sz="1400" dirty="0">
                <a:latin typeface="Times New Roman" panose="02020603050405020304" pitchFamily="18" charset="0"/>
                <a:cs typeface="Times New Roman" panose="02020603050405020304" pitchFamily="18" charset="0"/>
              </a:rPr>
              <a:t>making transitions between academic years smooth and hassle-free.</a:t>
            </a:r>
          </a:p>
          <a:p>
            <a:pPr>
              <a:buNone/>
            </a:pP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Our goal is to simplify academic management and ensure that students' prior learning is recognized properly, without redundant repetition of</a:t>
            </a:r>
          </a:p>
          <a:p>
            <a:pPr>
              <a:buNone/>
            </a:pPr>
            <a:r>
              <a:rPr lang="en-US" sz="1400" dirty="0">
                <a:latin typeface="Times New Roman" panose="02020603050405020304" pitchFamily="18" charset="0"/>
                <a:cs typeface="Times New Roman" panose="02020603050405020304" pitchFamily="18" charset="0"/>
              </a:rPr>
              <a:t>coursework.</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0" name="Table 9">
            <a:extLst>
              <a:ext uri="{FF2B5EF4-FFF2-40B4-BE49-F238E27FC236}">
                <a16:creationId xmlns:a16="http://schemas.microsoft.com/office/drawing/2014/main" id="{5F47DFBD-3DF0-720B-FC82-64B3F2517359}"/>
              </a:ext>
            </a:extLst>
          </p:cNvPr>
          <p:cNvGraphicFramePr>
            <a:graphicFrameLocks noGrp="1"/>
          </p:cNvGraphicFramePr>
          <p:nvPr>
            <p:extLst>
              <p:ext uri="{D42A27DB-BD31-4B8C-83A1-F6EECF244321}">
                <p14:modId xmlns:p14="http://schemas.microsoft.com/office/powerpoint/2010/main" val="2835895838"/>
              </p:ext>
            </p:extLst>
          </p:nvPr>
        </p:nvGraphicFramePr>
        <p:xfrm>
          <a:off x="185172" y="1132620"/>
          <a:ext cx="11821655" cy="4825728"/>
        </p:xfrm>
        <a:graphic>
          <a:graphicData uri="http://schemas.openxmlformats.org/drawingml/2006/table">
            <a:tbl>
              <a:tblPr firstRow="1" bandRow="1">
                <a:tableStyleId>{5C22544A-7EE6-4342-B048-85BDC9FD1C3A}</a:tableStyleId>
              </a:tblPr>
              <a:tblGrid>
                <a:gridCol w="701370">
                  <a:extLst>
                    <a:ext uri="{9D8B030D-6E8A-4147-A177-3AD203B41FA5}">
                      <a16:colId xmlns:a16="http://schemas.microsoft.com/office/drawing/2014/main" val="1799118987"/>
                    </a:ext>
                  </a:extLst>
                </a:gridCol>
                <a:gridCol w="3376541">
                  <a:extLst>
                    <a:ext uri="{9D8B030D-6E8A-4147-A177-3AD203B41FA5}">
                      <a16:colId xmlns:a16="http://schemas.microsoft.com/office/drawing/2014/main" val="1201207032"/>
                    </a:ext>
                  </a:extLst>
                </a:gridCol>
                <a:gridCol w="1832916">
                  <a:extLst>
                    <a:ext uri="{9D8B030D-6E8A-4147-A177-3AD203B41FA5}">
                      <a16:colId xmlns:a16="http://schemas.microsoft.com/office/drawing/2014/main" val="1277769531"/>
                    </a:ext>
                  </a:extLst>
                </a:gridCol>
                <a:gridCol w="1970276">
                  <a:extLst>
                    <a:ext uri="{9D8B030D-6E8A-4147-A177-3AD203B41FA5}">
                      <a16:colId xmlns:a16="http://schemas.microsoft.com/office/drawing/2014/main" val="1370783508"/>
                    </a:ext>
                  </a:extLst>
                </a:gridCol>
                <a:gridCol w="1970276">
                  <a:extLst>
                    <a:ext uri="{9D8B030D-6E8A-4147-A177-3AD203B41FA5}">
                      <a16:colId xmlns:a16="http://schemas.microsoft.com/office/drawing/2014/main" val="3598672024"/>
                    </a:ext>
                  </a:extLst>
                </a:gridCol>
                <a:gridCol w="1970276">
                  <a:extLst>
                    <a:ext uri="{9D8B030D-6E8A-4147-A177-3AD203B41FA5}">
                      <a16:colId xmlns:a16="http://schemas.microsoft.com/office/drawing/2014/main" val="3031829661"/>
                    </a:ext>
                  </a:extLst>
                </a:gridCol>
              </a:tblGrid>
              <a:tr h="739539">
                <a:tc>
                  <a:txBody>
                    <a:bodyPr/>
                    <a:lstStyle/>
                    <a:p>
                      <a:pPr algn="ctr"/>
                      <a:r>
                        <a:rPr lang="en-IN" sz="1600" dirty="0"/>
                        <a:t>Sl. No</a:t>
                      </a:r>
                    </a:p>
                  </a:txBody>
                  <a:tcPr anchor="ctr"/>
                </a:tc>
                <a:tc>
                  <a:txBody>
                    <a:bodyPr/>
                    <a:lstStyle/>
                    <a:p>
                      <a:pPr algn="ctr"/>
                      <a:r>
                        <a:rPr lang="en-IN" sz="1600" dirty="0"/>
                        <a:t>Title of the Paper</a:t>
                      </a:r>
                    </a:p>
                  </a:txBody>
                  <a:tcPr anchor="ctr"/>
                </a:tc>
                <a:tc>
                  <a:txBody>
                    <a:bodyPr/>
                    <a:lstStyle/>
                    <a:p>
                      <a:pPr algn="ctr"/>
                      <a:r>
                        <a:rPr lang="en-IN" sz="1600" dirty="0"/>
                        <a:t>Authors</a:t>
                      </a:r>
                    </a:p>
                  </a:txBody>
                  <a:tcPr anchor="ctr"/>
                </a:tc>
                <a:tc>
                  <a:txBody>
                    <a:bodyPr/>
                    <a:lstStyle/>
                    <a:p>
                      <a:pPr algn="ctr"/>
                      <a:r>
                        <a:rPr lang="en-IN" sz="1600" dirty="0"/>
                        <a:t>Technology/</a:t>
                      </a:r>
                    </a:p>
                    <a:p>
                      <a:pPr algn="ctr"/>
                      <a:r>
                        <a:rPr lang="en-IN" sz="1600" dirty="0"/>
                        <a:t>Concept Used</a:t>
                      </a:r>
                    </a:p>
                  </a:txBody>
                  <a:tcPr anchor="ctr"/>
                </a:tc>
                <a:tc>
                  <a:txBody>
                    <a:bodyPr/>
                    <a:lstStyle/>
                    <a:p>
                      <a:pPr algn="ctr"/>
                      <a:r>
                        <a:rPr lang="en-IN" sz="1600" dirty="0"/>
                        <a:t>Results/</a:t>
                      </a:r>
                    </a:p>
                    <a:p>
                      <a:pPr algn="ctr"/>
                      <a:r>
                        <a:rPr lang="en-IN" sz="1600" dirty="0"/>
                        <a:t>Findings</a:t>
                      </a:r>
                    </a:p>
                  </a:txBody>
                  <a:tcPr anchor="ctr"/>
                </a:tc>
                <a:tc>
                  <a:txBody>
                    <a:bodyPr/>
                    <a:lstStyle/>
                    <a:p>
                      <a:pPr algn="ctr"/>
                      <a:r>
                        <a:rPr lang="en-IN" sz="1600" dirty="0"/>
                        <a:t>Limitations/</a:t>
                      </a:r>
                    </a:p>
                    <a:p>
                      <a:pPr algn="ctr"/>
                      <a:r>
                        <a:rPr lang="en-IN" sz="1600" dirty="0"/>
                        <a:t>Challenges</a:t>
                      </a:r>
                    </a:p>
                  </a:txBody>
                  <a:tcPr anchor="ctr"/>
                </a:tc>
                <a:extLst>
                  <a:ext uri="{0D108BD9-81ED-4DB2-BD59-A6C34878D82A}">
                    <a16:rowId xmlns:a16="http://schemas.microsoft.com/office/drawing/2014/main" val="710429224"/>
                  </a:ext>
                </a:extLst>
              </a:tr>
              <a:tr h="979535">
                <a:tc>
                  <a:txBody>
                    <a:bodyPr/>
                    <a:lstStyle/>
                    <a:p>
                      <a:pPr algn="ctr"/>
                      <a:r>
                        <a:rPr lang="en-IN" dirty="0"/>
                        <a:t>1</a:t>
                      </a:r>
                    </a:p>
                  </a:txBody>
                  <a:tcPr anchor="ctr"/>
                </a:tc>
                <a:tc>
                  <a:txBody>
                    <a:bodyPr/>
                    <a:lstStyle/>
                    <a:p>
                      <a:r>
                        <a:rPr lang="en-US" sz="1200" dirty="0"/>
                        <a:t>Automated Curriculum Mapping Using Text Similarity Techniques</a:t>
                      </a:r>
                      <a:endParaRPr lang="en-IN" sz="1200" dirty="0"/>
                    </a:p>
                  </a:txBody>
                  <a:tcPr anchor="ctr"/>
                </a:tc>
                <a:tc>
                  <a:txBody>
                    <a:bodyPr/>
                    <a:lstStyle/>
                    <a:p>
                      <a:pPr algn="ctr"/>
                      <a:r>
                        <a:rPr lang="en-IN" sz="1200" dirty="0"/>
                        <a:t>Erin C. McDonagh et al. (2021)</a:t>
                      </a:r>
                    </a:p>
                  </a:txBody>
                  <a:tcPr anchor="ctr"/>
                </a:tc>
                <a:tc>
                  <a:txBody>
                    <a:bodyPr/>
                    <a:lstStyle/>
                    <a:p>
                      <a:pPr algn="ctr"/>
                      <a:r>
                        <a:rPr lang="en-IN" sz="1200" dirty="0"/>
                        <a:t>TF-IDF, Cosine Similarity</a:t>
                      </a:r>
                    </a:p>
                  </a:txBody>
                  <a:tcPr anchor="ctr"/>
                </a:tc>
                <a:tc>
                  <a:txBody>
                    <a:bodyPr/>
                    <a:lstStyle/>
                    <a:p>
                      <a:pPr algn="ctr"/>
                      <a:r>
                        <a:rPr lang="en-US" sz="1100" dirty="0"/>
                        <a:t>Automated curriculum mapping achieved comparable results to manual review</a:t>
                      </a:r>
                      <a:endParaRPr lang="en-IN" sz="1100" dirty="0"/>
                    </a:p>
                  </a:txBody>
                  <a:tcPr anchor="ctr"/>
                </a:tc>
                <a:tc>
                  <a:txBody>
                    <a:bodyPr/>
                    <a:lstStyle/>
                    <a:p>
                      <a:pPr algn="ctr"/>
                      <a:r>
                        <a:rPr lang="en-US" sz="1200" dirty="0"/>
                        <a:t>Limited by variations in course description formats</a:t>
                      </a:r>
                      <a:endParaRPr lang="en-IN" sz="1200" dirty="0"/>
                    </a:p>
                  </a:txBody>
                  <a:tcPr anchor="ctr"/>
                </a:tc>
                <a:extLst>
                  <a:ext uri="{0D108BD9-81ED-4DB2-BD59-A6C34878D82A}">
                    <a16:rowId xmlns:a16="http://schemas.microsoft.com/office/drawing/2014/main" val="2619854752"/>
                  </a:ext>
                </a:extLst>
              </a:tr>
              <a:tr h="979535">
                <a:tc>
                  <a:txBody>
                    <a:bodyPr/>
                    <a:lstStyle/>
                    <a:p>
                      <a:pPr algn="ctr"/>
                      <a:r>
                        <a:rPr lang="en-IN" dirty="0"/>
                        <a:t>2</a:t>
                      </a:r>
                    </a:p>
                  </a:txBody>
                  <a:tcPr anchor="ctr"/>
                </a:tc>
                <a:tc>
                  <a:txBody>
                    <a:bodyPr/>
                    <a:lstStyle/>
                    <a:p>
                      <a:r>
                        <a:rPr lang="en-US" sz="1200" dirty="0"/>
                        <a:t>Semantic Matching of Course Descriptions for Transfer Credit Decisions</a:t>
                      </a:r>
                      <a:endParaRPr lang="en-IN" sz="1200" dirty="0"/>
                    </a:p>
                  </a:txBody>
                  <a:tcPr anchor="ctr"/>
                </a:tc>
                <a:tc>
                  <a:txBody>
                    <a:bodyPr/>
                    <a:lstStyle/>
                    <a:p>
                      <a:pPr algn="ctr"/>
                      <a:r>
                        <a:rPr lang="da-DK" sz="1200" dirty="0"/>
                        <a:t>J. Wu, et al. (2019)</a:t>
                      </a:r>
                      <a:endParaRPr lang="en-IN" sz="1200" dirty="0"/>
                    </a:p>
                  </a:txBody>
                  <a:tcPr anchor="ctr"/>
                </a:tc>
                <a:tc>
                  <a:txBody>
                    <a:bodyPr/>
                    <a:lstStyle/>
                    <a:p>
                      <a:pPr algn="ctr"/>
                      <a:r>
                        <a:rPr lang="en-US" sz="1200" dirty="0"/>
                        <a:t>Sentence embeddings (BERT), Semantic Similarity</a:t>
                      </a:r>
                      <a:endParaRPr lang="en-IN" sz="1200" dirty="0"/>
                    </a:p>
                  </a:txBody>
                  <a:tcPr anchor="ctr"/>
                </a:tc>
                <a:tc>
                  <a:txBody>
                    <a:bodyPr/>
                    <a:lstStyle/>
                    <a:p>
                      <a:pPr algn="ctr"/>
                      <a:r>
                        <a:rPr lang="en-US" sz="1100" dirty="0"/>
                        <a:t>Improved accuracy in course transfer evaluation through deep semantic matching</a:t>
                      </a:r>
                      <a:endParaRPr lang="en-IN" sz="1100" dirty="0"/>
                    </a:p>
                  </a:txBody>
                  <a:tcPr anchor="ctr"/>
                </a:tc>
                <a:tc>
                  <a:txBody>
                    <a:bodyPr/>
                    <a:lstStyle/>
                    <a:p>
                      <a:pPr algn="ctr"/>
                      <a:r>
                        <a:rPr lang="en-US" sz="1200" dirty="0"/>
                        <a:t>High computational cost, data availability issues</a:t>
                      </a:r>
                      <a:endParaRPr lang="en-IN" sz="1200" dirty="0"/>
                    </a:p>
                  </a:txBody>
                  <a:tcPr anchor="ctr"/>
                </a:tc>
                <a:extLst>
                  <a:ext uri="{0D108BD9-81ED-4DB2-BD59-A6C34878D82A}">
                    <a16:rowId xmlns:a16="http://schemas.microsoft.com/office/drawing/2014/main" val="1942154755"/>
                  </a:ext>
                </a:extLst>
              </a:tr>
              <a:tr h="935724">
                <a:tc>
                  <a:txBody>
                    <a:bodyPr/>
                    <a:lstStyle/>
                    <a:p>
                      <a:pPr algn="ctr"/>
                      <a:r>
                        <a:rPr lang="en-IN" dirty="0"/>
                        <a:t>3</a:t>
                      </a:r>
                    </a:p>
                  </a:txBody>
                  <a:tcPr anchor="ctr"/>
                </a:tc>
                <a:tc>
                  <a:txBody>
                    <a:bodyPr/>
                    <a:lstStyle/>
                    <a:p>
                      <a:pPr algn="ctr"/>
                      <a:r>
                        <a:rPr lang="en-US" sz="1200" dirty="0"/>
                        <a:t>Using Natural Language Processing for Course Equivalency Assessment</a:t>
                      </a:r>
                      <a:endParaRPr lang="en-IN" sz="1200" dirty="0"/>
                    </a:p>
                  </a:txBody>
                  <a:tcPr anchor="ctr"/>
                </a:tc>
                <a:tc>
                  <a:txBody>
                    <a:bodyPr/>
                    <a:lstStyle/>
                    <a:p>
                      <a:pPr algn="ctr"/>
                      <a:r>
                        <a:rPr lang="fr-FR" sz="1200" dirty="0"/>
                        <a:t>Anthony A. Jones et al. (2020)</a:t>
                      </a:r>
                      <a:endParaRPr lang="en-IN" sz="1200" dirty="0"/>
                    </a:p>
                  </a:txBody>
                  <a:tcPr anchor="ctr"/>
                </a:tc>
                <a:tc>
                  <a:txBody>
                    <a:bodyPr/>
                    <a:lstStyle/>
                    <a:p>
                      <a:pPr algn="ctr"/>
                      <a:r>
                        <a:rPr lang="en-IN" sz="1200" dirty="0"/>
                        <a:t>NLP, Topic </a:t>
                      </a:r>
                      <a:r>
                        <a:rPr lang="en-IN" sz="1200" dirty="0" err="1"/>
                        <a:t>Modeling</a:t>
                      </a:r>
                      <a:r>
                        <a:rPr lang="en-IN" sz="1200" dirty="0"/>
                        <a:t> (LDA)</a:t>
                      </a:r>
                    </a:p>
                  </a:txBody>
                  <a:tcPr anchor="ctr"/>
                </a:tc>
                <a:tc>
                  <a:txBody>
                    <a:bodyPr/>
                    <a:lstStyle/>
                    <a:p>
                      <a:pPr algn="ctr"/>
                      <a:r>
                        <a:rPr lang="en-US" sz="1100" dirty="0"/>
                        <a:t>Successfully identified hidden equivalences in large datasets</a:t>
                      </a:r>
                      <a:endParaRPr lang="en-IN" sz="1100" dirty="0"/>
                    </a:p>
                  </a:txBody>
                  <a:tcPr anchor="ctr"/>
                </a:tc>
                <a:tc>
                  <a:txBody>
                    <a:bodyPr/>
                    <a:lstStyle/>
                    <a:p>
                      <a:pPr algn="ctr"/>
                      <a:r>
                        <a:rPr lang="en-IN" sz="1200" dirty="0"/>
                        <a:t>Handling multilingual course </a:t>
                      </a:r>
                      <a:r>
                        <a:rPr lang="en-IN" sz="1200" dirty="0" err="1"/>
                        <a:t>catalogs</a:t>
                      </a:r>
                      <a:r>
                        <a:rPr lang="en-IN" sz="1200" dirty="0"/>
                        <a:t> remains difficult</a:t>
                      </a:r>
                    </a:p>
                  </a:txBody>
                  <a:tcPr anchor="ctr"/>
                </a:tc>
                <a:extLst>
                  <a:ext uri="{0D108BD9-81ED-4DB2-BD59-A6C34878D82A}">
                    <a16:rowId xmlns:a16="http://schemas.microsoft.com/office/drawing/2014/main" val="4058280888"/>
                  </a:ext>
                </a:extLst>
              </a:tr>
              <a:tr h="1191395">
                <a:tc>
                  <a:txBody>
                    <a:bodyPr/>
                    <a:lstStyle/>
                    <a:p>
                      <a:pPr algn="ctr"/>
                      <a:r>
                        <a:rPr lang="en-IN" dirty="0"/>
                        <a:t>4</a:t>
                      </a:r>
                    </a:p>
                  </a:txBody>
                  <a:tcPr anchor="ctr"/>
                </a:tc>
                <a:tc>
                  <a:txBody>
                    <a:bodyPr/>
                    <a:lstStyle/>
                    <a:p>
                      <a:pPr algn="ctr"/>
                      <a:r>
                        <a:rPr lang="en-US" sz="1200" dirty="0"/>
                        <a:t>An Ontology-Based Model for Academic Course Equivalency</a:t>
                      </a:r>
                      <a:endParaRPr lang="en-IN" sz="1200" dirty="0"/>
                    </a:p>
                  </a:txBody>
                  <a:tcPr anchor="ctr"/>
                </a:tc>
                <a:tc>
                  <a:txBody>
                    <a:bodyPr/>
                    <a:lstStyle/>
                    <a:p>
                      <a:pPr algn="ctr"/>
                      <a:r>
                        <a:rPr lang="en-US" sz="1200" dirty="0"/>
                        <a:t>M. N. Shadbolt, K. M. Wong (2018)</a:t>
                      </a:r>
                      <a:endParaRPr lang="en-IN" sz="1200" dirty="0"/>
                    </a:p>
                  </a:txBody>
                  <a:tcPr anchor="ctr"/>
                </a:tc>
                <a:tc>
                  <a:txBody>
                    <a:bodyPr/>
                    <a:lstStyle/>
                    <a:p>
                      <a:pPr algn="ctr"/>
                      <a:r>
                        <a:rPr lang="en-IN" sz="1200" dirty="0"/>
                        <a:t>Ontology Engineering</a:t>
                      </a:r>
                    </a:p>
                  </a:txBody>
                  <a:tcPr anchor="ctr"/>
                </a:tc>
                <a:tc>
                  <a:txBody>
                    <a:bodyPr/>
                    <a:lstStyle/>
                    <a:p>
                      <a:pPr algn="ctr"/>
                      <a:r>
                        <a:rPr lang="en-US" sz="1200" dirty="0"/>
                        <a:t>Improved standardization and matching accuracy using domain-specific ontologies</a:t>
                      </a:r>
                      <a:endParaRPr lang="en-IN" sz="1200" dirty="0"/>
                    </a:p>
                  </a:txBody>
                  <a:tcPr anchor="ctr"/>
                </a:tc>
                <a:tc>
                  <a:txBody>
                    <a:bodyPr/>
                    <a:lstStyle/>
                    <a:p>
                      <a:pPr algn="ctr"/>
                      <a:r>
                        <a:rPr lang="en-US" sz="1200" dirty="0"/>
                        <a:t>Building and maintaining ontologies is resource-intensive</a:t>
                      </a:r>
                      <a:endParaRPr lang="en-IN" sz="1200" dirty="0"/>
                    </a:p>
                  </a:txBody>
                  <a:tcPr anchor="ctr"/>
                </a:tc>
                <a:extLst>
                  <a:ext uri="{0D108BD9-81ED-4DB2-BD59-A6C34878D82A}">
                    <a16:rowId xmlns:a16="http://schemas.microsoft.com/office/drawing/2014/main" val="337935944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F42BF7-EF66-A0F6-C694-A0417A7179FE}"/>
              </a:ext>
            </a:extLst>
          </p:cNvPr>
          <p:cNvGraphicFramePr>
            <a:graphicFrameLocks noGrp="1"/>
          </p:cNvGraphicFramePr>
          <p:nvPr>
            <p:extLst>
              <p:ext uri="{D42A27DB-BD31-4B8C-83A1-F6EECF244321}">
                <p14:modId xmlns:p14="http://schemas.microsoft.com/office/powerpoint/2010/main" val="4129140996"/>
              </p:ext>
            </p:extLst>
          </p:nvPr>
        </p:nvGraphicFramePr>
        <p:xfrm>
          <a:off x="0" y="0"/>
          <a:ext cx="12349480" cy="6243485"/>
        </p:xfrm>
        <a:graphic>
          <a:graphicData uri="http://schemas.openxmlformats.org/drawingml/2006/table">
            <a:tbl>
              <a:tblPr firstRow="1" bandRow="1">
                <a:tableStyleId>{5C22544A-7EE6-4342-B048-85BDC9FD1C3A}</a:tableStyleId>
              </a:tblPr>
              <a:tblGrid>
                <a:gridCol w="620290">
                  <a:extLst>
                    <a:ext uri="{9D8B030D-6E8A-4147-A177-3AD203B41FA5}">
                      <a16:colId xmlns:a16="http://schemas.microsoft.com/office/drawing/2014/main" val="2106388056"/>
                    </a:ext>
                  </a:extLst>
                </a:gridCol>
                <a:gridCol w="3443710">
                  <a:extLst>
                    <a:ext uri="{9D8B030D-6E8A-4147-A177-3AD203B41FA5}">
                      <a16:colId xmlns:a16="http://schemas.microsoft.com/office/drawing/2014/main" val="3100647809"/>
                    </a:ext>
                  </a:extLst>
                </a:gridCol>
                <a:gridCol w="2189480">
                  <a:extLst>
                    <a:ext uri="{9D8B030D-6E8A-4147-A177-3AD203B41FA5}">
                      <a16:colId xmlns:a16="http://schemas.microsoft.com/office/drawing/2014/main" val="3722501500"/>
                    </a:ext>
                  </a:extLst>
                </a:gridCol>
                <a:gridCol w="2032000">
                  <a:extLst>
                    <a:ext uri="{9D8B030D-6E8A-4147-A177-3AD203B41FA5}">
                      <a16:colId xmlns:a16="http://schemas.microsoft.com/office/drawing/2014/main" val="3867419878"/>
                    </a:ext>
                  </a:extLst>
                </a:gridCol>
                <a:gridCol w="2042695">
                  <a:extLst>
                    <a:ext uri="{9D8B030D-6E8A-4147-A177-3AD203B41FA5}">
                      <a16:colId xmlns:a16="http://schemas.microsoft.com/office/drawing/2014/main" val="1071712379"/>
                    </a:ext>
                  </a:extLst>
                </a:gridCol>
                <a:gridCol w="2021305">
                  <a:extLst>
                    <a:ext uri="{9D8B030D-6E8A-4147-A177-3AD203B41FA5}">
                      <a16:colId xmlns:a16="http://schemas.microsoft.com/office/drawing/2014/main" val="1469214469"/>
                    </a:ext>
                  </a:extLst>
                </a:gridCol>
              </a:tblGrid>
              <a:tr h="681622">
                <a:tc>
                  <a:txBody>
                    <a:bodyPr/>
                    <a:lstStyle/>
                    <a:p>
                      <a:pPr algn="ctr"/>
                      <a:r>
                        <a:rPr lang="en-IN" sz="1600" dirty="0"/>
                        <a:t>Sl. No</a:t>
                      </a:r>
                    </a:p>
                  </a:txBody>
                  <a:tcPr anchor="ctr"/>
                </a:tc>
                <a:tc>
                  <a:txBody>
                    <a:bodyPr/>
                    <a:lstStyle/>
                    <a:p>
                      <a:pPr algn="ctr"/>
                      <a:r>
                        <a:rPr lang="en-IN" sz="1600" dirty="0"/>
                        <a:t>Title of the Paper</a:t>
                      </a:r>
                    </a:p>
                  </a:txBody>
                  <a:tcPr anchor="ctr"/>
                </a:tc>
                <a:tc>
                  <a:txBody>
                    <a:bodyPr/>
                    <a:lstStyle/>
                    <a:p>
                      <a:pPr algn="ctr"/>
                      <a:r>
                        <a:rPr lang="en-IN" sz="1600" dirty="0"/>
                        <a:t>Authors</a:t>
                      </a:r>
                    </a:p>
                  </a:txBody>
                  <a:tcPr anchor="ctr"/>
                </a:tc>
                <a:tc>
                  <a:txBody>
                    <a:bodyPr/>
                    <a:lstStyle/>
                    <a:p>
                      <a:pPr algn="ctr"/>
                      <a:r>
                        <a:rPr lang="en-IN" sz="1600" dirty="0"/>
                        <a:t>Technology/</a:t>
                      </a:r>
                    </a:p>
                    <a:p>
                      <a:pPr algn="ctr"/>
                      <a:r>
                        <a:rPr lang="en-IN" sz="1600" dirty="0"/>
                        <a:t>Concept Used</a:t>
                      </a:r>
                    </a:p>
                  </a:txBody>
                  <a:tcPr anchor="ctr"/>
                </a:tc>
                <a:tc>
                  <a:txBody>
                    <a:bodyPr/>
                    <a:lstStyle/>
                    <a:p>
                      <a:pPr algn="ctr"/>
                      <a:r>
                        <a:rPr lang="en-IN" sz="1600" dirty="0"/>
                        <a:t>Results/</a:t>
                      </a:r>
                    </a:p>
                    <a:p>
                      <a:pPr algn="ctr"/>
                      <a:r>
                        <a:rPr lang="en-IN" sz="1600" dirty="0"/>
                        <a:t>Findings</a:t>
                      </a:r>
                    </a:p>
                  </a:txBody>
                  <a:tcPr anchor="ctr"/>
                </a:tc>
                <a:tc>
                  <a:txBody>
                    <a:bodyPr/>
                    <a:lstStyle/>
                    <a:p>
                      <a:pPr algn="ctr"/>
                      <a:r>
                        <a:rPr lang="en-IN" sz="1600" dirty="0"/>
                        <a:t>Limitations/</a:t>
                      </a:r>
                    </a:p>
                    <a:p>
                      <a:pPr algn="ctr"/>
                      <a:r>
                        <a:rPr lang="en-IN" sz="1600" dirty="0"/>
                        <a:t>Challenges</a:t>
                      </a:r>
                    </a:p>
                  </a:txBody>
                  <a:tcPr anchor="ctr"/>
                </a:tc>
                <a:extLst>
                  <a:ext uri="{0D108BD9-81ED-4DB2-BD59-A6C34878D82A}">
                    <a16:rowId xmlns:a16="http://schemas.microsoft.com/office/drawing/2014/main" val="4106657533"/>
                  </a:ext>
                </a:extLst>
              </a:tr>
              <a:tr h="949404">
                <a:tc>
                  <a:txBody>
                    <a:bodyPr/>
                    <a:lstStyle/>
                    <a:p>
                      <a:pPr algn="ctr"/>
                      <a:r>
                        <a:rPr lang="en-IN" dirty="0"/>
                        <a:t>5</a:t>
                      </a:r>
                    </a:p>
                  </a:txBody>
                  <a:tcPr anchor="ctr"/>
                </a:tc>
                <a:tc>
                  <a:txBody>
                    <a:bodyPr/>
                    <a:lstStyle/>
                    <a:p>
                      <a:pPr algn="ctr"/>
                      <a:r>
                        <a:rPr lang="en-US" sz="1200" dirty="0"/>
                        <a:t>Intelligent Course Mapping in Higher Education Using Machine Learning</a:t>
                      </a:r>
                      <a:endParaRPr lang="en-IN" sz="1200" dirty="0"/>
                    </a:p>
                  </a:txBody>
                  <a:tcPr anchor="ctr"/>
                </a:tc>
                <a:tc>
                  <a:txBody>
                    <a:bodyPr/>
                    <a:lstStyle/>
                    <a:p>
                      <a:pPr algn="ctr"/>
                      <a:r>
                        <a:rPr lang="de-DE" sz="1200" dirty="0"/>
                        <a:t>Zhang Wei et al. (2020)</a:t>
                      </a:r>
                      <a:r>
                        <a:rPr lang="en-IN" sz="1200" dirty="0"/>
                        <a:t>)</a:t>
                      </a:r>
                    </a:p>
                  </a:txBody>
                  <a:tcPr anchor="ctr"/>
                </a:tc>
                <a:tc>
                  <a:txBody>
                    <a:bodyPr/>
                    <a:lstStyle/>
                    <a:p>
                      <a:pPr algn="ctr"/>
                      <a:r>
                        <a:rPr lang="en-IN" sz="1200" dirty="0"/>
                        <a:t>SVM, Random Forest</a:t>
                      </a:r>
                    </a:p>
                  </a:txBody>
                  <a:tcPr anchor="ctr"/>
                </a:tc>
                <a:tc>
                  <a:txBody>
                    <a:bodyPr/>
                    <a:lstStyle/>
                    <a:p>
                      <a:pPr algn="ctr"/>
                      <a:r>
                        <a:rPr lang="en-US" sz="1050" dirty="0"/>
                        <a:t>Machine learning models outperformed manual matching in speed and scalability</a:t>
                      </a:r>
                      <a:endParaRPr lang="en-IN" sz="1050" dirty="0"/>
                    </a:p>
                  </a:txBody>
                  <a:tcPr anchor="ctr"/>
                </a:tc>
                <a:tc>
                  <a:txBody>
                    <a:bodyPr/>
                    <a:lstStyle/>
                    <a:p>
                      <a:pPr algn="ctr"/>
                      <a:r>
                        <a:rPr lang="en-US" sz="1200" dirty="0"/>
                        <a:t>Interpretability of the model decisions was low</a:t>
                      </a:r>
                      <a:endParaRPr lang="en-IN" sz="1200" dirty="0"/>
                    </a:p>
                  </a:txBody>
                  <a:tcPr anchor="ctr"/>
                </a:tc>
                <a:extLst>
                  <a:ext uri="{0D108BD9-81ED-4DB2-BD59-A6C34878D82A}">
                    <a16:rowId xmlns:a16="http://schemas.microsoft.com/office/drawing/2014/main" val="2389976444"/>
                  </a:ext>
                </a:extLst>
              </a:tr>
              <a:tr h="949404">
                <a:tc>
                  <a:txBody>
                    <a:bodyPr/>
                    <a:lstStyle/>
                    <a:p>
                      <a:pPr algn="ctr"/>
                      <a:r>
                        <a:rPr lang="en-IN" dirty="0"/>
                        <a:t>6</a:t>
                      </a:r>
                    </a:p>
                  </a:txBody>
                  <a:tcPr anchor="ctr"/>
                </a:tc>
                <a:tc>
                  <a:txBody>
                    <a:bodyPr/>
                    <a:lstStyle/>
                    <a:p>
                      <a:pPr algn="ctr"/>
                      <a:r>
                        <a:rPr lang="en-US" sz="1200" dirty="0"/>
                        <a:t>Course Mapping Between Different Universities Using Deep Learning</a:t>
                      </a:r>
                      <a:endParaRPr lang="en-IN" sz="1200" dirty="0"/>
                    </a:p>
                  </a:txBody>
                  <a:tcPr anchor="ctr"/>
                </a:tc>
                <a:tc>
                  <a:txBody>
                    <a:bodyPr/>
                    <a:lstStyle/>
                    <a:p>
                      <a:pPr algn="ctr"/>
                      <a:r>
                        <a:rPr lang="en-IN" sz="1200" dirty="0"/>
                        <a:t>Priya Sharma et al. (2021)</a:t>
                      </a:r>
                    </a:p>
                  </a:txBody>
                  <a:tcPr anchor="ctr"/>
                </a:tc>
                <a:tc>
                  <a:txBody>
                    <a:bodyPr/>
                    <a:lstStyle/>
                    <a:p>
                      <a:pPr algn="ctr"/>
                      <a:r>
                        <a:rPr lang="en-IN" sz="1200" dirty="0"/>
                        <a:t>Deep Learning (</a:t>
                      </a:r>
                      <a:r>
                        <a:rPr lang="en-IN" sz="1200" dirty="0" err="1"/>
                        <a:t>BiLSTM</a:t>
                      </a:r>
                      <a:r>
                        <a:rPr lang="en-IN" sz="1200" dirty="0"/>
                        <a:t>)</a:t>
                      </a:r>
                    </a:p>
                  </a:txBody>
                  <a:tcPr anchor="ctr"/>
                </a:tc>
                <a:tc>
                  <a:txBody>
                    <a:bodyPr/>
                    <a:lstStyle/>
                    <a:p>
                      <a:pPr algn="ctr"/>
                      <a:r>
                        <a:rPr lang="en-US" sz="1050" dirty="0"/>
                        <a:t>Captured nuanced differences and similarities better than traditional methods</a:t>
                      </a:r>
                      <a:endParaRPr lang="en-IN" sz="1050" dirty="0"/>
                    </a:p>
                  </a:txBody>
                  <a:tcPr anchor="ctr"/>
                </a:tc>
                <a:tc>
                  <a:txBody>
                    <a:bodyPr/>
                    <a:lstStyle/>
                    <a:p>
                      <a:pPr algn="ctr"/>
                      <a:r>
                        <a:rPr lang="en-US" sz="1200" dirty="0"/>
                        <a:t>Requires large datasets and extensive training time</a:t>
                      </a:r>
                      <a:endParaRPr lang="en-IN" sz="1200" dirty="0"/>
                    </a:p>
                  </a:txBody>
                  <a:tcPr anchor="ctr"/>
                </a:tc>
                <a:extLst>
                  <a:ext uri="{0D108BD9-81ED-4DB2-BD59-A6C34878D82A}">
                    <a16:rowId xmlns:a16="http://schemas.microsoft.com/office/drawing/2014/main" val="1579772614"/>
                  </a:ext>
                </a:extLst>
              </a:tr>
              <a:tr h="949404">
                <a:tc>
                  <a:txBody>
                    <a:bodyPr/>
                    <a:lstStyle/>
                    <a:p>
                      <a:pPr algn="ctr"/>
                      <a:r>
                        <a:rPr lang="en-IN" dirty="0"/>
                        <a:t>7</a:t>
                      </a:r>
                    </a:p>
                  </a:txBody>
                  <a:tcPr anchor="ctr"/>
                </a:tc>
                <a:tc>
                  <a:txBody>
                    <a:bodyPr/>
                    <a:lstStyle/>
                    <a:p>
                      <a:pPr algn="ctr"/>
                      <a:r>
                        <a:rPr lang="en-IN" sz="1200" dirty="0"/>
                        <a:t>Aligning Curriculum Standards Using Textual Entailment Techniques</a:t>
                      </a:r>
                    </a:p>
                  </a:txBody>
                  <a:tcPr anchor="ctr"/>
                </a:tc>
                <a:tc>
                  <a:txBody>
                    <a:bodyPr/>
                    <a:lstStyle/>
                    <a:p>
                      <a:pPr algn="ctr"/>
                      <a:r>
                        <a:rPr lang="en-IN" sz="1200" dirty="0"/>
                        <a:t>Abdul Malik et al. (2019)</a:t>
                      </a:r>
                    </a:p>
                  </a:txBody>
                  <a:tcPr anchor="ctr"/>
                </a:tc>
                <a:tc>
                  <a:txBody>
                    <a:bodyPr/>
                    <a:lstStyle/>
                    <a:p>
                      <a:pPr algn="ctr"/>
                      <a:r>
                        <a:rPr lang="en-IN" sz="1200" dirty="0"/>
                        <a:t>Textual Entailment (NLP)</a:t>
                      </a:r>
                    </a:p>
                  </a:txBody>
                  <a:tcPr anchor="ctr"/>
                </a:tc>
                <a:tc>
                  <a:txBody>
                    <a:bodyPr/>
                    <a:lstStyle/>
                    <a:p>
                      <a:pPr algn="ctr"/>
                      <a:r>
                        <a:rPr lang="en-US" sz="1050" dirty="0"/>
                        <a:t>Accurate course mapping using entailment between course objectives</a:t>
                      </a:r>
                      <a:endParaRPr lang="en-IN" sz="1050" dirty="0"/>
                    </a:p>
                  </a:txBody>
                  <a:tcPr anchor="ctr"/>
                </a:tc>
                <a:tc>
                  <a:txBody>
                    <a:bodyPr/>
                    <a:lstStyle/>
                    <a:p>
                      <a:pPr algn="ctr"/>
                      <a:r>
                        <a:rPr lang="en-US" sz="1200" dirty="0"/>
                        <a:t>Limited to structured, well-defined syllabi</a:t>
                      </a:r>
                      <a:endParaRPr lang="en-IN" sz="1200" dirty="0"/>
                    </a:p>
                  </a:txBody>
                  <a:tcPr anchor="ctr"/>
                </a:tc>
                <a:extLst>
                  <a:ext uri="{0D108BD9-81ED-4DB2-BD59-A6C34878D82A}">
                    <a16:rowId xmlns:a16="http://schemas.microsoft.com/office/drawing/2014/main" val="47323604"/>
                  </a:ext>
                </a:extLst>
              </a:tr>
              <a:tr h="876373">
                <a:tc>
                  <a:txBody>
                    <a:bodyPr/>
                    <a:lstStyle/>
                    <a:p>
                      <a:pPr algn="ctr"/>
                      <a:r>
                        <a:rPr lang="en-IN" dirty="0"/>
                        <a:t>8</a:t>
                      </a:r>
                    </a:p>
                  </a:txBody>
                  <a:tcPr anchor="ctr"/>
                </a:tc>
                <a:tc>
                  <a:txBody>
                    <a:bodyPr/>
                    <a:lstStyle/>
                    <a:p>
                      <a:pPr algn="ctr"/>
                      <a:r>
                        <a:rPr lang="en-US" sz="1200" dirty="0"/>
                        <a:t>Automated Degree Audit Systems and Their Challenges</a:t>
                      </a:r>
                      <a:endParaRPr lang="en-IN" sz="1200" dirty="0"/>
                    </a:p>
                  </a:txBody>
                  <a:tcPr anchor="ctr"/>
                </a:tc>
                <a:tc>
                  <a:txBody>
                    <a:bodyPr/>
                    <a:lstStyle/>
                    <a:p>
                      <a:pPr algn="ctr"/>
                      <a:r>
                        <a:rPr lang="en-IN" sz="1200" dirty="0"/>
                        <a:t>Cynthia Jones (2017)</a:t>
                      </a:r>
                    </a:p>
                  </a:txBody>
                  <a:tcPr anchor="ctr"/>
                </a:tc>
                <a:tc>
                  <a:txBody>
                    <a:bodyPr/>
                    <a:lstStyle/>
                    <a:p>
                      <a:pPr algn="ctr"/>
                      <a:r>
                        <a:rPr lang="en-IN" sz="1200" dirty="0"/>
                        <a:t>Rule-based Systems, Fuzzy Logic</a:t>
                      </a:r>
                    </a:p>
                  </a:txBody>
                  <a:tcPr anchor="ctr"/>
                </a:tc>
                <a:tc>
                  <a:txBody>
                    <a:bodyPr/>
                    <a:lstStyle/>
                    <a:p>
                      <a:pPr algn="ctr"/>
                      <a:r>
                        <a:rPr lang="en-US" sz="1050" dirty="0"/>
                        <a:t>Enabled semi-automated degree progress audits, reducing manual effort</a:t>
                      </a:r>
                      <a:endParaRPr lang="en-IN" sz="1050" dirty="0"/>
                    </a:p>
                  </a:txBody>
                  <a:tcPr anchor="ctr"/>
                </a:tc>
                <a:tc>
                  <a:txBody>
                    <a:bodyPr/>
                    <a:lstStyle/>
                    <a:p>
                      <a:pPr algn="ctr"/>
                      <a:r>
                        <a:rPr lang="en-US" sz="1200" dirty="0"/>
                        <a:t>Fuzzy rules may miss subtle content similarities</a:t>
                      </a:r>
                      <a:endParaRPr lang="en-IN" sz="1200" dirty="0"/>
                    </a:p>
                  </a:txBody>
                  <a:tcPr anchor="ctr"/>
                </a:tc>
                <a:extLst>
                  <a:ext uri="{0D108BD9-81ED-4DB2-BD59-A6C34878D82A}">
                    <a16:rowId xmlns:a16="http://schemas.microsoft.com/office/drawing/2014/main" val="940371991"/>
                  </a:ext>
                </a:extLst>
              </a:tr>
              <a:tr h="949404">
                <a:tc>
                  <a:txBody>
                    <a:bodyPr/>
                    <a:lstStyle/>
                    <a:p>
                      <a:pPr algn="ctr"/>
                      <a:r>
                        <a:rPr lang="en-IN" dirty="0"/>
                        <a:t>9</a:t>
                      </a:r>
                    </a:p>
                  </a:txBody>
                  <a:tcPr anchor="ctr"/>
                </a:tc>
                <a:tc>
                  <a:txBody>
                    <a:bodyPr/>
                    <a:lstStyle/>
                    <a:p>
                      <a:pPr algn="ctr"/>
                      <a:r>
                        <a:rPr lang="en-US" sz="1200" dirty="0"/>
                        <a:t>Cross-Institution Course Equivalency using Knowledge Graphs</a:t>
                      </a:r>
                      <a:endParaRPr lang="en-IN" sz="1200" dirty="0"/>
                    </a:p>
                  </a:txBody>
                  <a:tcPr anchor="ctr"/>
                </a:tc>
                <a:tc>
                  <a:txBody>
                    <a:bodyPr/>
                    <a:lstStyle/>
                    <a:p>
                      <a:pPr algn="ctr"/>
                      <a:r>
                        <a:rPr lang="en-IN" sz="1200" dirty="0"/>
                        <a:t>Huda Alamri et al. (2022)</a:t>
                      </a:r>
                    </a:p>
                  </a:txBody>
                  <a:tcPr anchor="ctr"/>
                </a:tc>
                <a:tc>
                  <a:txBody>
                    <a:bodyPr/>
                    <a:lstStyle/>
                    <a:p>
                      <a:pPr algn="ctr"/>
                      <a:r>
                        <a:rPr lang="en-IN" sz="1200" dirty="0"/>
                        <a:t>Knowledge Graphs, Graph Embeddings</a:t>
                      </a:r>
                    </a:p>
                  </a:txBody>
                  <a:tcPr anchor="ctr"/>
                </a:tc>
                <a:tc>
                  <a:txBody>
                    <a:bodyPr/>
                    <a:lstStyle/>
                    <a:p>
                      <a:pPr algn="ctr"/>
                      <a:r>
                        <a:rPr lang="en-US" sz="1050" dirty="0"/>
                        <a:t>Enhanced matching between complex course structures using graph relation</a:t>
                      </a:r>
                      <a:endParaRPr lang="en-IN" sz="1050" dirty="0"/>
                    </a:p>
                  </a:txBody>
                  <a:tcPr anchor="ctr"/>
                </a:tc>
                <a:tc>
                  <a:txBody>
                    <a:bodyPr/>
                    <a:lstStyle/>
                    <a:p>
                      <a:pPr algn="ctr"/>
                      <a:r>
                        <a:rPr lang="en-US" sz="1200" dirty="0"/>
                        <a:t>Complexity increases with large-scale course catalogs</a:t>
                      </a:r>
                      <a:endParaRPr lang="en-IN" sz="1200" dirty="0"/>
                    </a:p>
                  </a:txBody>
                  <a:tcPr anchor="ctr"/>
                </a:tc>
                <a:extLst>
                  <a:ext uri="{0D108BD9-81ED-4DB2-BD59-A6C34878D82A}">
                    <a16:rowId xmlns:a16="http://schemas.microsoft.com/office/drawing/2014/main" val="1518692790"/>
                  </a:ext>
                </a:extLst>
              </a:tr>
              <a:tr h="887874">
                <a:tc>
                  <a:txBody>
                    <a:bodyPr/>
                    <a:lstStyle/>
                    <a:p>
                      <a:pPr algn="ctr"/>
                      <a:r>
                        <a:rPr lang="en-IN" dirty="0"/>
                        <a:t>10</a:t>
                      </a:r>
                    </a:p>
                  </a:txBody>
                  <a:tcPr anchor="ctr"/>
                </a:tc>
                <a:tc>
                  <a:txBody>
                    <a:bodyPr/>
                    <a:lstStyle/>
                    <a:p>
                      <a:pPr algn="ctr"/>
                      <a:r>
                        <a:rPr lang="en-US" sz="1200" dirty="0"/>
                        <a:t>Using Sentence Transformers for University Course Matching</a:t>
                      </a:r>
                      <a:endParaRPr lang="en-IN" sz="1200" dirty="0"/>
                    </a:p>
                  </a:txBody>
                  <a:tcPr anchor="ctr"/>
                </a:tc>
                <a:tc>
                  <a:txBody>
                    <a:bodyPr/>
                    <a:lstStyle/>
                    <a:p>
                      <a:pPr algn="ctr"/>
                      <a:r>
                        <a:rPr lang="da-DK" sz="1200" dirty="0"/>
                        <a:t>Rahul Sinha et al. (2022)</a:t>
                      </a:r>
                      <a:endParaRPr lang="en-IN" sz="1200" dirty="0"/>
                    </a:p>
                  </a:txBody>
                  <a:tcPr anchor="ctr"/>
                </a:tc>
                <a:tc>
                  <a:txBody>
                    <a:bodyPr/>
                    <a:lstStyle/>
                    <a:p>
                      <a:pPr algn="ctr"/>
                      <a:r>
                        <a:rPr lang="en-IN" sz="1200" dirty="0"/>
                        <a:t>Huda Alamri et al. (2022)</a:t>
                      </a:r>
                    </a:p>
                  </a:txBody>
                  <a:tcPr anchor="ctr"/>
                </a:tc>
                <a:tc>
                  <a:txBody>
                    <a:bodyPr/>
                    <a:lstStyle/>
                    <a:p>
                      <a:pPr algn="ctr"/>
                      <a:r>
                        <a:rPr lang="en-US" sz="1050" dirty="0"/>
                        <a:t>Achieved high-accuracy matching for course equivalency across years</a:t>
                      </a:r>
                      <a:endParaRPr lang="en-IN" sz="1050" dirty="0"/>
                    </a:p>
                  </a:txBody>
                  <a:tcPr anchor="ctr"/>
                </a:tc>
                <a:tc>
                  <a:txBody>
                    <a:bodyPr/>
                    <a:lstStyle/>
                    <a:p>
                      <a:pPr algn="ctr"/>
                      <a:r>
                        <a:rPr lang="en-US" sz="1200" dirty="0"/>
                        <a:t>Achieved high-accuracy matching for course equivalency across years</a:t>
                      </a:r>
                      <a:endParaRPr lang="en-IN" sz="1200" dirty="0"/>
                    </a:p>
                  </a:txBody>
                  <a:tcPr anchor="ctr"/>
                </a:tc>
                <a:extLst>
                  <a:ext uri="{0D108BD9-81ED-4DB2-BD59-A6C34878D82A}">
                    <a16:rowId xmlns:a16="http://schemas.microsoft.com/office/drawing/2014/main" val="2568924337"/>
                  </a:ext>
                </a:extLst>
              </a:tr>
            </a:tbl>
          </a:graphicData>
        </a:graphic>
      </p:graphicFrame>
    </p:spTree>
    <p:extLst>
      <p:ext uri="{BB962C8B-B14F-4D97-AF65-F5344CB8AC3E}">
        <p14:creationId xmlns:p14="http://schemas.microsoft.com/office/powerpoint/2010/main" val="14410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lgn="just"/>
            <a:r>
              <a:rPr lang="en-IN" dirty="0"/>
              <a:t>Automate Course Matching</a:t>
            </a:r>
          </a:p>
          <a:p>
            <a:pPr marL="0" indent="0" algn="just">
              <a:buNone/>
            </a:pPr>
            <a:endParaRPr lang="en-IN" dirty="0"/>
          </a:p>
          <a:p>
            <a:pPr algn="just"/>
            <a:r>
              <a:rPr lang="en-IN" dirty="0"/>
              <a:t>Ensure Accurate Equivalence</a:t>
            </a:r>
          </a:p>
          <a:p>
            <a:pPr marL="0" indent="0" algn="just">
              <a:buNone/>
            </a:pPr>
            <a:endParaRPr lang="en-IN" dirty="0"/>
          </a:p>
          <a:p>
            <a:pPr algn="just"/>
            <a:r>
              <a:rPr lang="en-IN" dirty="0"/>
              <a:t>Simplify Administrative Tasks</a:t>
            </a:r>
          </a:p>
          <a:p>
            <a:pPr marL="0" indent="0" algn="just">
              <a:buNone/>
            </a:pPr>
            <a:endParaRPr lang="en-IN" dirty="0"/>
          </a:p>
          <a:p>
            <a:pPr algn="just"/>
            <a:r>
              <a:rPr lang="en-IN" dirty="0"/>
              <a:t>Maintain Flexibility for Updates</a:t>
            </a:r>
          </a:p>
          <a:p>
            <a:pPr marL="0" indent="0" algn="just">
              <a:buNone/>
            </a:pPr>
            <a:endParaRPr lang="en-IN" dirty="0"/>
          </a:p>
          <a:p>
            <a:pPr algn="just"/>
            <a:r>
              <a:rPr lang="en-IN" dirty="0"/>
              <a:t>Promote Transparency and Fairness</a:t>
            </a:r>
          </a:p>
          <a:p>
            <a:pPr marL="0" indent="0" algn="just">
              <a:buNone/>
            </a:pPr>
            <a:endParaRPr lang="en-IN" dirty="0"/>
          </a:p>
          <a:p>
            <a:pPr algn="just"/>
            <a:r>
              <a:rPr lang="en-US" dirty="0"/>
              <a:t>Enable Easy Access and Reporting</a:t>
            </a:r>
            <a:endParaRPr lang="en-IN"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586658" y="1093840"/>
            <a:ext cx="10668000" cy="4952997"/>
          </a:xfrm>
        </p:spPr>
        <p:txBody>
          <a:bodyPr>
            <a:normAutofit/>
          </a:bodyPr>
          <a:lstStyle/>
          <a:p>
            <a:pPr marL="0" indent="0">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collaborative filtering is applied to recommend electives to students based on their preferences and academic history. The methodology is broken down into several stages: data collection, preprocessing, model development, and evaluation. Below is a detailed description of the methodology used:</a:t>
            </a:r>
          </a:p>
          <a:p>
            <a:pPr marL="0" indent="0">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0">
              <a:buAutoNum type="arabicPeriod"/>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p>
          <a:p>
            <a:pPr marL="0" indent="0">
              <a:buNone/>
              <a:tabLst>
                <a:tab pos="457200" algn="l"/>
              </a:tabLst>
            </a:pPr>
            <a:r>
              <a:rPr lang="en-IN" sz="1400" b="1" dirty="0">
                <a:latin typeface="Times New Roman" panose="02020603050405020304" pitchFamily="18" charset="0"/>
                <a:cs typeface="Times New Roman" panose="02020603050405020304" pitchFamily="18" charset="0"/>
              </a:rPr>
              <a:t>               C</a:t>
            </a:r>
            <a:r>
              <a:rPr lang="en-US" sz="1400" dirty="0" err="1">
                <a:latin typeface="Times New Roman" panose="02020603050405020304" pitchFamily="18" charset="0"/>
                <a:cs typeface="Times New Roman" panose="02020603050405020304" pitchFamily="18" charset="0"/>
              </a:rPr>
              <a:t>ollect</a:t>
            </a:r>
            <a:r>
              <a:rPr lang="en-US" sz="1400" dirty="0">
                <a:latin typeface="Times New Roman" panose="02020603050405020304" pitchFamily="18" charset="0"/>
                <a:cs typeface="Times New Roman" panose="02020603050405020304" pitchFamily="18" charset="0"/>
              </a:rPr>
              <a:t> course catalogues from different academic years (e.g., 2021, 2022, 2023, 2024).</a:t>
            </a:r>
          </a:p>
          <a:p>
            <a:pPr marL="0" indent="0">
              <a:buNone/>
              <a:tabLst>
                <a:tab pos="457200" algn="l"/>
              </a:tabLst>
            </a:pPr>
            <a:r>
              <a:rPr lang="en-US" sz="1400" dirty="0">
                <a:latin typeface="Times New Roman" panose="02020603050405020304" pitchFamily="18" charset="0"/>
                <a:cs typeface="Times New Roman" panose="02020603050405020304" pitchFamily="18" charset="0"/>
              </a:rPr>
              <a:t>                Extract relevant fields: </a:t>
            </a:r>
            <a:r>
              <a:rPr lang="en-US" sz="1400" b="1" dirty="0">
                <a:latin typeface="Times New Roman" panose="02020603050405020304" pitchFamily="18" charset="0"/>
                <a:cs typeface="Times New Roman" panose="02020603050405020304" pitchFamily="18" charset="0"/>
              </a:rPr>
              <a:t>course descriptions</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modules</a:t>
            </a:r>
            <a:r>
              <a:rPr lang="en-US" sz="1400" dirty="0">
                <a:latin typeface="Times New Roman" panose="02020603050405020304" pitchFamily="18" charset="0"/>
                <a:cs typeface="Times New Roman" panose="02020603050405020304" pitchFamily="18" charset="0"/>
              </a:rPr>
              <a:t> only.</a:t>
            </a:r>
          </a:p>
          <a:p>
            <a:pPr marL="0" indent="0">
              <a:buNone/>
              <a:tabLst>
                <a:tab pos="457200" algn="l"/>
              </a:tabLs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SzPts val="1000"/>
              <a:buNone/>
              <a:tabLst>
                <a:tab pos="457200" algn="l"/>
              </a:tabLst>
            </a:pPr>
            <a:r>
              <a:rPr lang="en-IN" sz="1400" b="1" dirty="0">
                <a:latin typeface="Times New Roman" panose="02020603050405020304" pitchFamily="18" charset="0"/>
                <a:cs typeface="Times New Roman" panose="02020603050405020304" pitchFamily="18" charset="0"/>
              </a:rPr>
              <a:t>2.    Preprocessing:</a:t>
            </a:r>
          </a:p>
          <a:p>
            <a:pPr marL="0" indent="0" eaLnBrk="0" fontAlgn="base" hangingPunct="0">
              <a:spcBef>
                <a:spcPct val="0"/>
              </a:spcBef>
              <a:spcAft>
                <a:spcPct val="0"/>
              </a:spcAft>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and normalize the text (remove special characters, stop words, lowercase conversion, etc.).</a:t>
            </a:r>
          </a:p>
          <a:p>
            <a:pPr marL="0" indent="0" eaLnBrk="0" fontAlgn="base" hangingPunct="0">
              <a:spcBef>
                <a:spcPct val="0"/>
              </a:spcBef>
              <a:spcAft>
                <a:spcPct val="0"/>
              </a:spcAft>
              <a:buNone/>
            </a:pPr>
            <a:r>
              <a:rPr lang="en-US" altLang="en-US"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Tokenize and prepare the descriptions for comparison.</a:t>
            </a:r>
          </a:p>
          <a:p>
            <a:pPr marL="0" indent="0" eaLnBrk="0" fontAlgn="base" hangingPunct="0">
              <a:spcBef>
                <a:spcPct val="0"/>
              </a:spcBef>
              <a:spcAft>
                <a:spcPct val="0"/>
              </a:spcAft>
              <a:buNone/>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buSzPts val="1000"/>
              <a:buNone/>
              <a:tabLst>
                <a:tab pos="457200" algn="l"/>
              </a:tabLst>
            </a:pPr>
            <a:r>
              <a:rPr lang="en-GB" sz="1400" b="1" dirty="0">
                <a:latin typeface="Times New Roman" panose="02020603050405020304" pitchFamily="18" charset="0"/>
                <a:cs typeface="Times New Roman" panose="02020603050405020304" pitchFamily="18" charset="0"/>
              </a:rPr>
              <a:t>3.     </a:t>
            </a:r>
            <a:r>
              <a:rPr lang="en-IN" sz="1400" b="1" dirty="0">
                <a:latin typeface="Times New Roman" panose="02020603050405020304" pitchFamily="18" charset="0"/>
                <a:cs typeface="Times New Roman" panose="02020603050405020304" pitchFamily="18" charset="0"/>
              </a:rPr>
              <a:t>Feature Extraction (Embedding Generation):</a:t>
            </a:r>
          </a:p>
          <a:p>
            <a:pPr marL="0" lvl="0" indent="0">
              <a:buSzPts val="1000"/>
              <a:buNone/>
              <a:tabLst>
                <a:tab pos="457200" algn="l"/>
              </a:tabLst>
            </a:pP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 pre-trained Sentence Transformers (like all-MiniLM-L6-v2) to convert course descriptions and modules into semantics embeddings</a:t>
            </a:r>
          </a:p>
          <a:p>
            <a:pPr marL="0" lvl="0" indent="0">
              <a:buSzPts val="1000"/>
              <a:buNone/>
              <a:tabLst>
                <a:tab pos="457200" algn="l"/>
              </a:tabLst>
            </a:pPr>
            <a:r>
              <a:rPr lang="en-US" sz="1400" dirty="0">
                <a:latin typeface="Times New Roman" panose="02020603050405020304" pitchFamily="18" charset="0"/>
                <a:cs typeface="Times New Roman" panose="02020603050405020304" pitchFamily="18" charset="0"/>
              </a:rPr>
              <a:t>                (dense vector representations).</a:t>
            </a:r>
          </a:p>
          <a:p>
            <a:pPr marL="0" lvl="0" indent="0">
              <a:buSzPts val="1000"/>
              <a:buNone/>
              <a:tabLst>
                <a:tab pos="457200" algn="l"/>
              </a:tabLst>
            </a:pPr>
            <a:endParaRPr lang="en-US" sz="1400" dirty="0">
              <a:latin typeface="Times New Roman" panose="02020603050405020304" pitchFamily="18" charset="0"/>
              <a:cs typeface="Times New Roman" panose="02020603050405020304" pitchFamily="18" charset="0"/>
            </a:endParaRPr>
          </a:p>
          <a:p>
            <a:pPr marL="0" indent="0">
              <a:buSzPts val="1000"/>
              <a:buNone/>
              <a:tabLst>
                <a:tab pos="457200" algn="l"/>
              </a:tabLst>
            </a:pPr>
            <a:r>
              <a:rPr lang="en-IN" sz="1400" b="1" dirty="0">
                <a:latin typeface="Times New Roman" panose="02020603050405020304" pitchFamily="18" charset="0"/>
                <a:cs typeface="Times New Roman" panose="02020603050405020304" pitchFamily="18" charset="0"/>
              </a:rPr>
              <a:t>4.    Similarity Computation:</a:t>
            </a:r>
          </a:p>
          <a:p>
            <a:pPr marL="0" lvl="0" indent="0">
              <a:buSzPts val="1000"/>
              <a:buNone/>
              <a:tabLst>
                <a:tab pos="457200" algn="l"/>
              </a:tabLst>
            </a:pPr>
            <a:r>
              <a:rPr lang="en-US" sz="1400" dirty="0">
                <a:latin typeface="Times New Roman" panose="02020603050405020304" pitchFamily="18" charset="0"/>
                <a:cs typeface="Times New Roman" panose="02020603050405020304" pitchFamily="18" charset="0"/>
              </a:rPr>
              <a:t>                Apply </a:t>
            </a:r>
            <a:r>
              <a:rPr lang="en-US" sz="1400" b="1" dirty="0">
                <a:latin typeface="Times New Roman" panose="02020603050405020304" pitchFamily="18" charset="0"/>
                <a:cs typeface="Times New Roman" panose="02020603050405020304" pitchFamily="18" charset="0"/>
              </a:rPr>
              <a:t>Cosine Similarity</a:t>
            </a:r>
            <a:r>
              <a:rPr lang="en-US" sz="1400" dirty="0">
                <a:latin typeface="Times New Roman" panose="02020603050405020304" pitchFamily="18" charset="0"/>
                <a:cs typeface="Times New Roman" panose="02020603050405020304" pitchFamily="18" charset="0"/>
              </a:rPr>
              <a:t> to measure how close the courses are in semantic space.</a:t>
            </a:r>
          </a:p>
          <a:p>
            <a:pPr marL="0" lvl="0" indent="0">
              <a:buSzPts val="1000"/>
              <a:buNone/>
              <a:tabLst>
                <a:tab pos="457200" algn="l"/>
              </a:tabLst>
            </a:pPr>
            <a:r>
              <a:rPr lang="en-US" sz="1400" dirty="0">
                <a:latin typeface="Times New Roman" panose="02020603050405020304" pitchFamily="18" charset="0"/>
                <a:cs typeface="Times New Roman" panose="02020603050405020304" pitchFamily="18" charset="0"/>
              </a:rPr>
              <a:t>                 Higher similarity scores indicate more likely equivalence.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A30C-DC12-B098-C859-FBA1209697D9}"/>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4E3AF1B0-F9AC-C077-9E8D-43504835BBC3}"/>
              </a:ext>
            </a:extLst>
          </p:cNvPr>
          <p:cNvSpPr>
            <a:spLocks noGrp="1"/>
          </p:cNvSpPr>
          <p:nvPr>
            <p:ph idx="1"/>
          </p:nvPr>
        </p:nvSpPr>
        <p:spPr>
          <a:xfrm>
            <a:off x="412955" y="1111045"/>
            <a:ext cx="11067845" cy="4984953"/>
          </a:xfrm>
        </p:spPr>
        <p:txBody>
          <a:bodyPr>
            <a:normAutofit/>
          </a:bodyPr>
          <a:lstStyle/>
          <a:p>
            <a:pPr marL="0" lvl="0" indent="0">
              <a:buNone/>
              <a:tabLst>
                <a:tab pos="457200" algn="l"/>
              </a:tabLst>
            </a:pPr>
            <a:r>
              <a:rPr lang="en-IN" sz="1400" b="1" dirty="0">
                <a:latin typeface="Times New Roman" panose="02020603050405020304" pitchFamily="18" charset="0"/>
                <a:cs typeface="Times New Roman" panose="02020603050405020304" pitchFamily="18" charset="0"/>
              </a:rPr>
              <a:t>5.   Matching Logic:</a:t>
            </a:r>
          </a:p>
          <a:p>
            <a:pPr marL="0" lvl="0" indent="0">
              <a:buNone/>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For each course in the original batch, find the most similar course(s) from the current batch based on a similarity threshold.</a:t>
            </a:r>
          </a:p>
          <a:p>
            <a:pPr marL="0" lvl="0" indent="0">
              <a:buNone/>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Group multiple matches (if similarity is high) on the same row.</a:t>
            </a:r>
          </a:p>
          <a:p>
            <a:pPr marL="742950" lvl="1" indent="-285750">
              <a:buSzPts val="1000"/>
              <a:buFont typeface="Courier New" panose="02070309020205020404" pitchFamily="49" charset="0"/>
              <a:buChar char="o"/>
              <a:tabLst>
                <a:tab pos="914400" algn="l"/>
              </a:tabLs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IN" sz="1400" b="1" dirty="0">
                <a:latin typeface="Times New Roman" panose="02020603050405020304" pitchFamily="18" charset="0"/>
                <a:cs typeface="Times New Roman" panose="02020603050405020304" pitchFamily="18" charset="0"/>
              </a:rPr>
              <a:t>User Input &amp; Interface:</a:t>
            </a:r>
          </a:p>
          <a:p>
            <a:pPr marL="457200" lvl="1" indent="0">
              <a:buSzPts val="1000"/>
              <a:buNone/>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Build a simple web UI (e.g., using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Streamlit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or Flask) where users enter:</a:t>
            </a:r>
          </a:p>
          <a:p>
            <a:pPr marL="457200" lvl="1" indent="0">
              <a:buSzPts val="1000"/>
              <a:buNone/>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Original Batch Year</a:t>
            </a:r>
          </a:p>
          <a:p>
            <a:pPr marL="457200" lvl="1" indent="0">
              <a:buSzPts val="1000"/>
              <a:buNone/>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Current Batch Year</a:t>
            </a:r>
          </a:p>
          <a:p>
            <a:pPr marL="457200" lvl="1" indent="0">
              <a:buSzPts val="1000"/>
              <a:buNone/>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Button: "Find Equivalent Courses“</a:t>
            </a:r>
          </a:p>
          <a:p>
            <a:pPr marL="457200" lvl="1" indent="0">
              <a:buSzPts val="1000"/>
              <a:buNone/>
              <a:tabLst>
                <a:tab pos="914400" algn="l"/>
              </a:tabLs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7.    </a:t>
            </a:r>
            <a:r>
              <a:rPr lang="en-IN" sz="1400" b="1" dirty="0">
                <a:latin typeface="Times New Roman" panose="02020603050405020304" pitchFamily="18" charset="0"/>
                <a:cs typeface="Times New Roman" panose="02020603050405020304" pitchFamily="18" charset="0"/>
              </a:rPr>
              <a:t>Output Generation:</a:t>
            </a:r>
          </a:p>
          <a:p>
            <a:pPr marL="457200" lvl="1" indent="0">
              <a:buSzPts val="1000"/>
              <a:buNone/>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Automatically generate a CSV file showing:</a:t>
            </a:r>
          </a:p>
          <a:p>
            <a:pPr marL="457200" lvl="1" indent="0">
              <a:buSzPts val="1000"/>
              <a:buNone/>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Original Course → Equivalent Course(s)</a:t>
            </a:r>
          </a:p>
          <a:p>
            <a:pPr marL="457200" lvl="1" indent="0">
              <a:buSzPts val="1000"/>
              <a:buNone/>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Allow immediate download for user convenience.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412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The expected output of the Course Equivalence System is a well-structured CSV file that clearly displays the mapping between courses from the student's original batch and their current batch.</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Specifically, the system will produce:</a:t>
            </a:r>
          </a:p>
          <a:p>
            <a:r>
              <a:rPr lang="en-US" sz="1400" dirty="0">
                <a:latin typeface="Times New Roman" panose="02020603050405020304" pitchFamily="18" charset="0"/>
                <a:cs typeface="Times New Roman" panose="02020603050405020304" pitchFamily="18" charset="0"/>
              </a:rPr>
              <a:t>One row for each course from the original batch.</a:t>
            </a:r>
          </a:p>
          <a:p>
            <a:r>
              <a:rPr lang="en-US" sz="1400" dirty="0">
                <a:latin typeface="Times New Roman" panose="02020603050405020304" pitchFamily="18" charset="0"/>
                <a:cs typeface="Times New Roman" panose="02020603050405020304" pitchFamily="18" charset="0"/>
              </a:rPr>
              <a:t>Equivalent course(s) from the current batch listed next to it in the same row.</a:t>
            </a:r>
          </a:p>
          <a:p>
            <a:r>
              <a:rPr lang="en-US" sz="1400" dirty="0">
                <a:latin typeface="Times New Roman" panose="02020603050405020304" pitchFamily="18" charset="0"/>
                <a:cs typeface="Times New Roman" panose="02020603050405020304" pitchFamily="18" charset="0"/>
              </a:rPr>
              <a:t>If a course from the original batch matches multiple courses in the current batch (based on similarity of content/modules), all the matched courses will be displayed together in the same row, separated neatly.</a:t>
            </a:r>
          </a:p>
          <a:p>
            <a:r>
              <a:rPr lang="en-US" sz="1400" dirty="0">
                <a:latin typeface="Times New Roman" panose="02020603050405020304" pitchFamily="18" charset="0"/>
                <a:cs typeface="Times New Roman" panose="02020603050405020304" pitchFamily="18" charset="0"/>
              </a:rPr>
              <a:t>Only course descriptions and modules are considered for determining equivalence — titles and codes are ignored to ensure a content-based matching.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Additionally:</a:t>
            </a:r>
          </a:p>
          <a:p>
            <a:pPr marL="0" indent="0">
              <a:buNone/>
            </a:pPr>
            <a:r>
              <a:rPr lang="en-US" sz="1400" dirty="0">
                <a:latin typeface="Times New Roman" panose="02020603050405020304" pitchFamily="18" charset="0"/>
                <a:cs typeface="Times New Roman" panose="02020603050405020304" pitchFamily="18" charset="0"/>
              </a:rPr>
              <a:t>The CSV file will be auto-downloaded once the user presses the "Find Equivalent Courses" button in the interface.</a:t>
            </a:r>
          </a:p>
          <a:p>
            <a:pPr marL="0" indent="0">
              <a:buNone/>
            </a:pPr>
            <a:r>
              <a:rPr lang="en-US" sz="1400" dirty="0">
                <a:latin typeface="Times New Roman" panose="02020603050405020304" pitchFamily="18" charset="0"/>
                <a:cs typeface="Times New Roman" panose="02020603050405020304" pitchFamily="18" charset="0"/>
              </a:rPr>
              <a:t>The output will help administrative staff and students to quickly verify course exemptions and avoid redundant study efforts.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This will create a transparent, standardized, and easily accessible report for future academic processing.</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The Course Equivalence System successfully addresses a critical need in academic administration by automating the process of identifying equivalent courses across different academic years. By relying on deep semantic analysis of course descriptions and modules, rather than course titles or codes, the system ensures accurate, fair, and content-driven course mapping.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This solution not only saves valuable time for administrative staff but also enhances the student experience by ensuring that previously completed courses are properly recognized, avoiding unnecessary repetition. The user-friendly interface combined with the downloadable CSV output makes the system highly practical and easy to use.</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By leveraging advanced Natural Language Processing techniques and efficient similarity algorithms, the project demonstrates how technology can solve real-world academic management challenges. In the future, this system could be expanded to handle cross-university course equivalence, support more languages, and integrate with institutional databases to further automate the academic progression process.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Thus, the Course Equivalence System represents an important step towards creating a smarter, more efficient, and student-centric academic environment.</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593</TotalTime>
  <Words>1500</Words>
  <Application>Microsoft Office PowerPoint</Application>
  <PresentationFormat>Widescreen</PresentationFormat>
  <Paragraphs>207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Courier New</vt:lpstr>
      <vt:lpstr>Times New Roman</vt:lpstr>
      <vt:lpstr>Verdana</vt:lpstr>
      <vt:lpstr>Bioinformatics</vt:lpstr>
      <vt:lpstr>Course Equivalence System</vt:lpstr>
      <vt:lpstr>Introduction</vt:lpstr>
      <vt:lpstr>Literature Review</vt:lpstr>
      <vt:lpstr>PowerPoint Presentation</vt:lpstr>
      <vt:lpstr>Objectives</vt:lpstr>
      <vt:lpstr>Methodology</vt:lpstr>
      <vt:lpstr>Methodology</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manjunath konu</cp:lastModifiedBy>
  <cp:revision>17</cp:revision>
  <dcterms:created xsi:type="dcterms:W3CDTF">2023-03-16T03:26:27Z</dcterms:created>
  <dcterms:modified xsi:type="dcterms:W3CDTF">2025-04-27T13:42:44Z</dcterms:modified>
</cp:coreProperties>
</file>