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1" r:id="rId16"/>
    <p:sldId id="272" r:id="rId17"/>
    <p:sldId id="273" r:id="rId18"/>
    <p:sldId id="274" r:id="rId19"/>
    <p:sldId id="276" r:id="rId20"/>
    <p:sldId id="279" r:id="rId22"/>
    <p:sldId id="281" r:id="rId23"/>
    <p:sldId id="278"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EE31E-2937-4232-9597-2AA1D4547926}"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775B3-9292-4DBB-A2C9-AC5F0B2D7FC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4775B3-9292-4DBB-A2C9-AC5F0B2D7FC9}"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431" y="2113935"/>
            <a:ext cx="9774464" cy="1315065"/>
          </a:xfrm>
        </p:spPr>
        <p:txBody>
          <a:bodyPr>
            <a:normAutofit fontScale="90000"/>
          </a:bodyPr>
          <a:lstStyle/>
          <a:p>
            <a:r>
              <a:rPr lang="en-US" sz="5400" dirty="0">
                <a:latin typeface="Times New Roman" panose="02020603050405020304" pitchFamily="18" charset="0"/>
                <a:ea typeface="Tahoma" panose="020B0604030504040204" pitchFamily="34" charset="0"/>
                <a:cs typeface="Times New Roman" panose="02020603050405020304" pitchFamily="18" charset="0"/>
              </a:rPr>
              <a:t>smart blood bank management using </a:t>
            </a:r>
            <a:r>
              <a:rPr lang="en-US" sz="5400" dirty="0" err="1">
                <a:latin typeface="Times New Roman" panose="02020603050405020304" pitchFamily="18" charset="0"/>
                <a:ea typeface="Tahoma" panose="020B0604030504040204" pitchFamily="34" charset="0"/>
                <a:cs typeface="Times New Roman" panose="02020603050405020304" pitchFamily="18" charset="0"/>
              </a:rPr>
              <a:t>iot</a:t>
            </a:r>
            <a:endParaRPr lang="en-IN" sz="5400"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847683" y="160703"/>
            <a:ext cx="10100733" cy="1164756"/>
          </a:xfrm>
          <a:prstGeom prst="rect">
            <a:avLst/>
          </a:prstGeom>
        </p:spPr>
      </p:pic>
      <p:sp>
        <p:nvSpPr>
          <p:cNvPr id="5" name="TextBox 4"/>
          <p:cNvSpPr txBox="1"/>
          <p:nvPr/>
        </p:nvSpPr>
        <p:spPr>
          <a:xfrm rot="10800000" flipV="1">
            <a:off x="8621485" y="3778214"/>
            <a:ext cx="3233057" cy="1754326"/>
          </a:xfrm>
          <a:prstGeom prst="rect">
            <a:avLst/>
          </a:prstGeom>
          <a:noFill/>
        </p:spPr>
        <p:txBody>
          <a:bodyPr wrap="square" rtlCol="0">
            <a:spAutoFit/>
          </a:bodyPr>
          <a:lstStyle/>
          <a:p>
            <a:pPr algn="l"/>
            <a:r>
              <a:rPr lang="en-US" sz="1800" dirty="0">
                <a:solidFill>
                  <a:schemeClr val="tx1"/>
                </a:solidFill>
              </a:rPr>
              <a:t>Presented by :                                       Batch </a:t>
            </a:r>
            <a:r>
              <a:rPr lang="en-IN" altLang="en-US" sz="1800" dirty="0">
                <a:solidFill>
                  <a:schemeClr val="tx1"/>
                </a:solidFill>
              </a:rPr>
              <a:t>no</a:t>
            </a:r>
            <a:r>
              <a:rPr lang="en-US" sz="1800" dirty="0">
                <a:solidFill>
                  <a:schemeClr val="tx1"/>
                </a:solidFill>
              </a:rPr>
              <a:t>:</a:t>
            </a:r>
            <a:r>
              <a:rPr lang="en-IN" altLang="en-US" sz="1800" dirty="0">
                <a:solidFill>
                  <a:schemeClr val="tx1"/>
                </a:solidFill>
              </a:rPr>
              <a:t>08</a:t>
            </a:r>
            <a:r>
              <a:rPr lang="en-US" sz="1800" dirty="0">
                <a:solidFill>
                  <a:schemeClr val="tx1"/>
                </a:solidFill>
              </a:rPr>
              <a:t>                                                         k. </a:t>
            </a:r>
            <a:r>
              <a:rPr lang="en-IN" altLang="en-US" sz="1800" dirty="0">
                <a:solidFill>
                  <a:schemeClr val="tx1"/>
                </a:solidFill>
              </a:rPr>
              <a:t>Ramya</a:t>
            </a:r>
            <a:r>
              <a:rPr lang="en-US" sz="1800" dirty="0">
                <a:solidFill>
                  <a:schemeClr val="tx1"/>
                </a:solidFill>
              </a:rPr>
              <a:t>        21271A05</a:t>
            </a:r>
            <a:r>
              <a:rPr lang="en-IN" altLang="en-US" sz="1800" dirty="0">
                <a:solidFill>
                  <a:schemeClr val="tx1"/>
                </a:solidFill>
              </a:rPr>
              <a:t>33</a:t>
            </a:r>
            <a:r>
              <a:rPr lang="en-US" sz="1800" dirty="0">
                <a:solidFill>
                  <a:schemeClr val="tx1"/>
                </a:solidFill>
              </a:rPr>
              <a:t>                                                         k. </a:t>
            </a:r>
            <a:r>
              <a:rPr lang="en-IN" altLang="en-US" sz="1800" dirty="0" err="1">
                <a:solidFill>
                  <a:schemeClr val="tx1"/>
                </a:solidFill>
              </a:rPr>
              <a:t>Roshini</a:t>
            </a:r>
            <a:r>
              <a:rPr lang="en-US" sz="1800" dirty="0">
                <a:solidFill>
                  <a:schemeClr val="tx1"/>
                </a:solidFill>
              </a:rPr>
              <a:t>       21271A05</a:t>
            </a:r>
            <a:r>
              <a:rPr lang="en-IN" altLang="en-US" sz="1800" dirty="0">
                <a:solidFill>
                  <a:schemeClr val="tx1"/>
                </a:solidFill>
              </a:rPr>
              <a:t>3</a:t>
            </a:r>
            <a:r>
              <a:rPr lang="en-US" sz="1800" dirty="0">
                <a:solidFill>
                  <a:schemeClr val="tx1"/>
                </a:solidFill>
              </a:rPr>
              <a:t>6                                                         p. </a:t>
            </a:r>
            <a:r>
              <a:rPr lang="en-IN" altLang="en-US" sz="1800" dirty="0" err="1">
                <a:solidFill>
                  <a:schemeClr val="tx1"/>
                </a:solidFill>
              </a:rPr>
              <a:t>Saivinod</a:t>
            </a:r>
            <a:r>
              <a:rPr lang="en-US" sz="1800" dirty="0">
                <a:solidFill>
                  <a:schemeClr val="tx1"/>
                </a:solidFill>
              </a:rPr>
              <a:t>     </a:t>
            </a:r>
            <a:r>
              <a:rPr lang="en-IN" altLang="en-US" sz="1800" dirty="0">
                <a:solidFill>
                  <a:schemeClr val="tx1"/>
                </a:solidFill>
              </a:rPr>
              <a:t> </a:t>
            </a:r>
            <a:r>
              <a:rPr lang="en-US" sz="1800" dirty="0">
                <a:solidFill>
                  <a:schemeClr val="tx1"/>
                </a:solidFill>
              </a:rPr>
              <a:t>21271A05</a:t>
            </a:r>
            <a:r>
              <a:rPr lang="en-IN" altLang="en-US" sz="1800" dirty="0">
                <a:solidFill>
                  <a:schemeClr val="tx1"/>
                </a:solidFill>
              </a:rPr>
              <a:t>44</a:t>
            </a:r>
            <a:r>
              <a:rPr lang="en-US" sz="1800" dirty="0">
                <a:solidFill>
                  <a:schemeClr val="tx1"/>
                </a:solidFill>
              </a:rPr>
              <a:t>                                                         k.</a:t>
            </a:r>
            <a:r>
              <a:rPr lang="en-IN" altLang="en-US" sz="1800" dirty="0">
                <a:solidFill>
                  <a:schemeClr val="tx1"/>
                </a:solidFill>
              </a:rPr>
              <a:t>Sai Rahul</a:t>
            </a:r>
            <a:r>
              <a:rPr lang="en-US" sz="1800" dirty="0">
                <a:solidFill>
                  <a:schemeClr val="tx1"/>
                </a:solidFill>
              </a:rPr>
              <a:t>     21271A05</a:t>
            </a:r>
            <a:r>
              <a:rPr lang="en-IN" altLang="en-US" sz="1800" dirty="0">
                <a:solidFill>
                  <a:schemeClr val="tx1"/>
                </a:solidFill>
              </a:rPr>
              <a:t>39</a:t>
            </a:r>
            <a:r>
              <a:rPr lang="en-US" sz="1800" dirty="0">
                <a:solidFill>
                  <a:schemeClr val="tx1"/>
                </a:solidFill>
              </a:rPr>
              <a:t>    </a:t>
            </a:r>
            <a:endParaRPr lang="en-US" sz="1800" dirty="0">
              <a:solidFill>
                <a:schemeClr val="tx1"/>
              </a:solidFill>
            </a:endParaRPr>
          </a:p>
        </p:txBody>
      </p:sp>
      <p:sp>
        <p:nvSpPr>
          <p:cNvPr id="6" name="TextBox 4"/>
          <p:cNvSpPr txBox="1"/>
          <p:nvPr/>
        </p:nvSpPr>
        <p:spPr>
          <a:xfrm rot="10800000" flipH="1" flipV="1">
            <a:off x="502920" y="4066233"/>
            <a:ext cx="4421777" cy="112397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400" dirty="0">
                <a:solidFill>
                  <a:schemeClr val="tx1"/>
                </a:solidFill>
                <a:latin typeface="Times New Roman" panose="02020603050405020304" pitchFamily="18" charset="0"/>
                <a:cs typeface="Times New Roman" panose="02020603050405020304" pitchFamily="18" charset="0"/>
              </a:rPr>
              <a:t>Under the guidance of :</a:t>
            </a:r>
            <a:endParaRPr lang="en-US" sz="2400" dirty="0">
              <a:solidFill>
                <a:schemeClr val="tx1"/>
              </a:solidFill>
              <a:latin typeface="Times New Roman" panose="02020603050405020304" pitchFamily="18" charset="0"/>
              <a:cs typeface="Times New Roman" panose="02020603050405020304" pitchFamily="18" charset="0"/>
            </a:endParaRPr>
          </a:p>
          <a:p>
            <a:pPr algn="just"/>
            <a:r>
              <a:rPr lang="en-IN" altLang="en-US" sz="2400" dirty="0">
                <a:solidFill>
                  <a:schemeClr val="tx1"/>
                </a:solidFill>
                <a:latin typeface="Times New Roman" panose="02020603050405020304" pitchFamily="18" charset="0"/>
                <a:cs typeface="Times New Roman" panose="02020603050405020304" pitchFamily="18" charset="0"/>
              </a:rPr>
              <a:t>G. Srikanth</a:t>
            </a:r>
            <a:endParaRPr lang="en-US" sz="24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3" name="TextBox 2"/>
          <p:cNvSpPr txBox="1"/>
          <p:nvPr/>
        </p:nvSpPr>
        <p:spPr>
          <a:xfrm flipH="1">
            <a:off x="3795252" y="1254806"/>
            <a:ext cx="3932903" cy="707886"/>
          </a:xfrm>
          <a:prstGeom prst="rect">
            <a:avLst/>
          </a:prstGeom>
          <a:noFill/>
        </p:spPr>
        <p:txBody>
          <a:bodyPr wrap="square" rtlCol="0">
            <a:spAutoFit/>
          </a:bodyPr>
          <a:lstStyle/>
          <a:p>
            <a:r>
              <a:rPr lang="en-IN" sz="4000" dirty="0"/>
              <a:t>MINI PROJECT</a:t>
            </a:r>
            <a:endParaRPr lang="en-I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93800"/>
            <a:ext cx="9603275" cy="659954"/>
          </a:xfrm>
        </p:spPr>
        <p:txBody>
          <a:bodyPr>
            <a:normAutofit/>
          </a:bodyPr>
          <a:lstStyle/>
          <a:p>
            <a:r>
              <a:rPr lang="en-US" dirty="0"/>
              <a:t>EXISTING SYSTEM:</a:t>
            </a:r>
            <a:endParaRPr lang="en-IN" dirty="0"/>
          </a:p>
        </p:txBody>
      </p:sp>
      <p:sp>
        <p:nvSpPr>
          <p:cNvPr id="4" name="TextBox 3"/>
          <p:cNvSpPr txBox="1"/>
          <p:nvPr/>
        </p:nvSpPr>
        <p:spPr>
          <a:xfrm>
            <a:off x="541867" y="2048933"/>
            <a:ext cx="10295466" cy="2862322"/>
          </a:xfrm>
          <a:prstGeom prst="rect">
            <a:avLst/>
          </a:prstGeom>
          <a:noFill/>
        </p:spPr>
        <p:txBody>
          <a:bodyPr wrap="square">
            <a:spAutoFit/>
          </a:bodyPr>
          <a:lstStyle/>
          <a:p>
            <a:pPr marL="1200150" lvl="2"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 the present scenario, many people were facing a lot of problems in getting blood for patients at right time.</a:t>
            </a:r>
            <a:endParaRPr lang="en-IN" sz="1800" dirty="0">
              <a:latin typeface="Times New Roman" panose="02020603050405020304" pitchFamily="18" charset="0"/>
              <a:cs typeface="Times New Roman" panose="02020603050405020304" pitchFamily="18" charset="0"/>
            </a:endParaRPr>
          </a:p>
          <a:p>
            <a:pPr lvl="2" algn="just"/>
            <a:endParaRPr lang="en-IN" sz="1800"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needy does not know where to get the blood or how to get access to a required quantity of blood quickly in an emergency. </a:t>
            </a:r>
            <a:endParaRPr lang="en-IN" sz="1800" dirty="0">
              <a:latin typeface="Times New Roman" panose="02020603050405020304" pitchFamily="18" charset="0"/>
              <a:cs typeface="Times New Roman" panose="02020603050405020304" pitchFamily="18" charset="0"/>
            </a:endParaRPr>
          </a:p>
          <a:p>
            <a:pPr lvl="2" algn="just"/>
            <a:endParaRPr lang="en-IN" sz="1800"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Traditional blood donation systems often rely on manual processes for donor registration, blood collection, testing, and distribution. While these systems have been effective to some extent, they face challenges such as inefficiency, lack of real-time data tracking, and limited accessibility for donors and blood bank</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17600"/>
            <a:ext cx="9603275" cy="736154"/>
          </a:xfrm>
        </p:spPr>
        <p:txBody>
          <a:bodyPr>
            <a:normAutofit fontScale="90000"/>
          </a:bodyPr>
          <a:lstStyle/>
          <a:p>
            <a:r>
              <a:rPr lang="en-US" dirty="0"/>
              <a:t>PROPOSED SYSTEM:</a:t>
            </a:r>
            <a:br>
              <a:rPr lang="en-US" dirty="0"/>
            </a:br>
            <a:endParaRPr lang="en-IN" dirty="0"/>
          </a:p>
        </p:txBody>
      </p:sp>
      <p:sp>
        <p:nvSpPr>
          <p:cNvPr id="4" name="TextBox 3"/>
          <p:cNvSpPr txBox="1"/>
          <p:nvPr/>
        </p:nvSpPr>
        <p:spPr>
          <a:xfrm>
            <a:off x="533399" y="1876422"/>
            <a:ext cx="10684933" cy="4247317"/>
          </a:xfrm>
          <a:prstGeom prst="rect">
            <a:avLst/>
          </a:prstGeom>
          <a:noFill/>
        </p:spPr>
        <p:txBody>
          <a:bodyPr wrap="square">
            <a:spAutoFit/>
          </a:bodyPr>
          <a:lstStyle/>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system is a Smart Blood Bank Management System using IoT technology to ensure the safe storage and handling of blood products. It utilizes sensors to monitor key factors such as the weight, temperature, and humidity of blood bags and the storage environment. </a:t>
            </a:r>
            <a:endParaRPr lang="en-US"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weight sensor helps track the amount of blood in each bag, while the temperature sensor ensures that the blood is stored within the required range (typically 2-6°C) to maintain its viability. Humidity levels are also monitored to prevent environmental conditions that could damage the blood bags or equipment. </a:t>
            </a:r>
            <a:endParaRPr lang="en-US"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sends this data to </a:t>
            </a:r>
            <a:r>
              <a:rPr lang="en-US" dirty="0" err="1">
                <a:latin typeface="Times New Roman" panose="02020603050405020304" pitchFamily="18" charset="0"/>
                <a:cs typeface="Times New Roman" panose="02020603050405020304" pitchFamily="18" charset="0"/>
              </a:rPr>
              <a:t>ThingSpeak</a:t>
            </a:r>
            <a:r>
              <a:rPr lang="en-US" dirty="0">
                <a:latin typeface="Times New Roman" panose="02020603050405020304" pitchFamily="18" charset="0"/>
                <a:cs typeface="Times New Roman" panose="02020603050405020304" pitchFamily="18" charset="0"/>
              </a:rPr>
              <a:t>, a cloud platform, where it is logged, analyzed, and made accessible to authorized personnel for real-time monitoring and management. Alerts are triggered if the temperature or humidity falls outside the acceptable range, allowing for quick intervention. Additionally, the system aids in inventory management by tracking the weight of the blood bags, ensuring accurate stock levels. </a:t>
            </a:r>
            <a:endParaRPr lang="en-US"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this IoT-based system enhances the efficiency, safety, and reliability of blood bank operations by providing continuous, remote monitoring and real-time alerts, helping to maintain the quality and availability of blood products.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43000"/>
            <a:ext cx="9603275" cy="710754"/>
          </a:xfrm>
        </p:spPr>
        <p:txBody>
          <a:bodyPr/>
          <a:lstStyle/>
          <a:p>
            <a:r>
              <a:rPr lang="en-US" dirty="0"/>
              <a:t>SYSTEM REQUIREMENTS:</a:t>
            </a:r>
            <a:endParaRPr lang="en-IN" dirty="0"/>
          </a:p>
        </p:txBody>
      </p:sp>
      <p:sp>
        <p:nvSpPr>
          <p:cNvPr id="3" name="Content Placeholder 2"/>
          <p:cNvSpPr>
            <a:spLocks noGrp="1"/>
          </p:cNvSpPr>
          <p:nvPr/>
        </p:nvSpPr>
        <p:spPr>
          <a:xfrm>
            <a:off x="1797666" y="1966452"/>
            <a:ext cx="8596668" cy="3646947"/>
          </a:xfrm>
          <a:prstGeom prst="rect">
            <a:avLst/>
          </a:prstGeom>
        </p:spPr>
        <p:txBody>
          <a:bodyPr vert="horz" lIns="91440" tIns="45720" rIns="91440" bIns="45720" rtlCol="0">
            <a:normAutofit fontScale="92500" lnSpcReduction="10000"/>
            <a:scene3d>
              <a:camera prst="orthographicFront"/>
              <a:lightRig rig="threePt" dir="t"/>
            </a:scene3d>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5pPr>
            <a:lvl6pPr marL="160020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6pPr>
            <a:lvl7pPr marL="189992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7pPr>
            <a:lvl8pPr marL="220027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8pPr>
            <a:lvl9pPr marL="249999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9pPr>
          </a:lstStyle>
          <a:p>
            <a:pPr algn="just"/>
            <a:r>
              <a:rPr lang="en-IN" altLang="en-US" sz="1900" b="1" dirty="0">
                <a:solidFill>
                  <a:schemeClr val="tx1"/>
                </a:solidFill>
                <a:latin typeface="Times New Roman" panose="02020603050405020304" pitchFamily="18" charset="0"/>
                <a:cs typeface="Times New Roman" panose="02020603050405020304" pitchFamily="18" charset="0"/>
              </a:rPr>
              <a:t>Hardware </a:t>
            </a:r>
            <a:r>
              <a:rPr lang="en-IN" altLang="en-US" sz="1900" b="1" dirty="0" err="1">
                <a:solidFill>
                  <a:schemeClr val="tx1"/>
                </a:solidFill>
                <a:latin typeface="Times New Roman" panose="02020603050405020304" pitchFamily="18" charset="0"/>
                <a:cs typeface="Times New Roman" panose="02020603050405020304" pitchFamily="18" charset="0"/>
              </a:rPr>
              <a:t>Requriments</a:t>
            </a:r>
            <a:r>
              <a:rPr lang="en-IN" altLang="en-US" sz="1900" b="1" dirty="0">
                <a:solidFill>
                  <a:schemeClr val="tx1"/>
                </a:solidFill>
                <a:latin typeface="Times New Roman" panose="02020603050405020304" pitchFamily="18" charset="0"/>
                <a:cs typeface="Times New Roman" panose="02020603050405020304" pitchFamily="18" charset="0"/>
              </a:rPr>
              <a:t> : </a:t>
            </a:r>
            <a:endParaRPr lang="en-IN" altLang="en-US" sz="1900" b="1" dirty="0">
              <a:solidFill>
                <a:schemeClr val="tx1"/>
              </a:solidFill>
              <a:latin typeface="Times New Roman" panose="02020603050405020304" pitchFamily="18" charset="0"/>
              <a:cs typeface="Times New Roman" panose="02020603050405020304" pitchFamily="18" charset="0"/>
            </a:endParaRPr>
          </a:p>
          <a:p>
            <a:pPr algn="just"/>
            <a:r>
              <a:rPr lang="en-IN" sz="1900" kern="100" dirty="0">
                <a:solidFill>
                  <a:srgbClr val="000000"/>
                </a:solidFill>
                <a:effectLst/>
                <a:latin typeface="Times New Roman" panose="02020603050405020304" pitchFamily="18" charset="0"/>
                <a:ea typeface="Times New Roman" panose="02020603050405020304" pitchFamily="18" charset="0"/>
              </a:rPr>
              <a:t>Hardware interfaces specify the logical characteristics of each interface between the software product and the hardware components of the system. The following are some hardware requirements. </a:t>
            </a:r>
            <a:endParaRPr lang="en-IN" sz="1900" kern="100" dirty="0">
              <a:solidFill>
                <a:srgbClr val="000000"/>
              </a:solidFill>
              <a:effectLst/>
              <a:latin typeface="Times New Roman" panose="02020603050405020304" pitchFamily="18" charset="0"/>
              <a:ea typeface="Times New Roman" panose="02020603050405020304" pitchFamily="18" charset="0"/>
            </a:endParaRPr>
          </a:p>
          <a:p>
            <a:pPr marR="145415" lvl="0" algn="just">
              <a:lnSpc>
                <a:spcPct val="145000"/>
              </a:lnSpc>
              <a:spcAft>
                <a:spcPts val="105"/>
              </a:spcAft>
            </a:pPr>
            <a:r>
              <a:rPr lang="en-IN" sz="1900" b="1" kern="100" dirty="0">
                <a:solidFill>
                  <a:srgbClr val="000000"/>
                </a:solidFill>
                <a:effectLst/>
                <a:latin typeface="Times New Roman" panose="02020603050405020304" pitchFamily="18" charset="0"/>
                <a:ea typeface="Times New Roman" panose="02020603050405020304" pitchFamily="18" charset="0"/>
              </a:rPr>
              <a:t>Arduino </a:t>
            </a:r>
            <a:endParaRPr lang="en-IN" sz="1900" kern="100" dirty="0">
              <a:solidFill>
                <a:srgbClr val="000000"/>
              </a:solidFill>
              <a:effectLst/>
              <a:latin typeface="Times New Roman" panose="02020603050405020304" pitchFamily="18" charset="0"/>
              <a:ea typeface="Times New Roman" panose="02020603050405020304" pitchFamily="18" charset="0"/>
            </a:endParaRPr>
          </a:p>
          <a:p>
            <a:pPr marR="145415" lvl="0" algn="just">
              <a:lnSpc>
                <a:spcPct val="145000"/>
              </a:lnSpc>
              <a:spcAft>
                <a:spcPts val="105"/>
              </a:spcAft>
            </a:pPr>
            <a:r>
              <a:rPr lang="en-IN" sz="1900" b="1" kern="100" dirty="0">
                <a:solidFill>
                  <a:srgbClr val="000000"/>
                </a:solidFill>
                <a:effectLst/>
                <a:latin typeface="Times New Roman" panose="02020603050405020304" pitchFamily="18" charset="0"/>
                <a:ea typeface="Times New Roman" panose="02020603050405020304" pitchFamily="18" charset="0"/>
              </a:rPr>
              <a:t>Hx711 Sensor </a:t>
            </a:r>
            <a:endParaRPr lang="en-IN" sz="1900" kern="100" dirty="0">
              <a:solidFill>
                <a:srgbClr val="000000"/>
              </a:solidFill>
              <a:effectLst/>
              <a:latin typeface="Times New Roman" panose="02020603050405020304" pitchFamily="18" charset="0"/>
              <a:ea typeface="Times New Roman" panose="02020603050405020304" pitchFamily="18" charset="0"/>
            </a:endParaRPr>
          </a:p>
          <a:p>
            <a:pPr marR="145415" lvl="0" algn="just">
              <a:lnSpc>
                <a:spcPct val="145000"/>
              </a:lnSpc>
              <a:spcAft>
                <a:spcPts val="105"/>
              </a:spcAft>
            </a:pPr>
            <a:r>
              <a:rPr lang="en-IN" sz="1900" b="1" kern="100" dirty="0">
                <a:solidFill>
                  <a:srgbClr val="000000"/>
                </a:solidFill>
                <a:effectLst/>
                <a:latin typeface="Times New Roman" panose="02020603050405020304" pitchFamily="18" charset="0"/>
                <a:ea typeface="Times New Roman" panose="02020603050405020304" pitchFamily="18" charset="0"/>
              </a:rPr>
              <a:t>DHT11 Sensor </a:t>
            </a:r>
            <a:endParaRPr lang="en-IN" sz="1900" kern="100" dirty="0">
              <a:solidFill>
                <a:srgbClr val="000000"/>
              </a:solidFill>
              <a:effectLst/>
              <a:latin typeface="Times New Roman" panose="02020603050405020304" pitchFamily="18" charset="0"/>
              <a:ea typeface="Times New Roman" panose="02020603050405020304" pitchFamily="18" charset="0"/>
            </a:endParaRPr>
          </a:p>
          <a:p>
            <a:pPr marR="145415" lvl="0" algn="just">
              <a:lnSpc>
                <a:spcPct val="145000"/>
              </a:lnSpc>
              <a:spcAft>
                <a:spcPts val="105"/>
              </a:spcAft>
            </a:pPr>
            <a:r>
              <a:rPr lang="en-IN" sz="1900" b="1" kern="100" dirty="0">
                <a:solidFill>
                  <a:srgbClr val="000000"/>
                </a:solidFill>
                <a:effectLst/>
                <a:latin typeface="Times New Roman" panose="02020603050405020304" pitchFamily="18" charset="0"/>
                <a:ea typeface="Times New Roman" panose="02020603050405020304" pitchFamily="18" charset="0"/>
              </a:rPr>
              <a:t>ESP01( </a:t>
            </a:r>
            <a:r>
              <a:rPr lang="en-IN" sz="1900" b="1" kern="100" dirty="0" err="1">
                <a:solidFill>
                  <a:srgbClr val="000000"/>
                </a:solidFill>
                <a:effectLst/>
                <a:latin typeface="Times New Roman" panose="02020603050405020304" pitchFamily="18" charset="0"/>
                <a:ea typeface="Times New Roman" panose="02020603050405020304" pitchFamily="18" charset="0"/>
              </a:rPr>
              <a:t>Wifi</a:t>
            </a:r>
            <a:r>
              <a:rPr lang="en-IN" sz="1900" b="1" kern="100" dirty="0">
                <a:solidFill>
                  <a:srgbClr val="000000"/>
                </a:solidFill>
                <a:effectLst/>
                <a:latin typeface="Times New Roman" panose="02020603050405020304" pitchFamily="18" charset="0"/>
                <a:ea typeface="Times New Roman" panose="02020603050405020304" pitchFamily="18" charset="0"/>
              </a:rPr>
              <a:t> module)</a:t>
            </a:r>
            <a:endParaRPr lang="en-IN" sz="1900" kern="100" dirty="0">
              <a:solidFill>
                <a:srgbClr val="000000"/>
              </a:solidFill>
              <a:effectLst/>
              <a:latin typeface="Times New Roman" panose="02020603050405020304" pitchFamily="18" charset="0"/>
              <a:ea typeface="Times New Roman" panose="02020603050405020304" pitchFamily="18" charset="0"/>
            </a:endParaRPr>
          </a:p>
          <a:p>
            <a:pPr algn="just"/>
            <a:endParaRPr lang="en-IN" altLang="en-US" sz="1900" dirty="0">
              <a:solidFill>
                <a:schemeClr val="tx1"/>
              </a:solidFill>
              <a:latin typeface="Times New Roman" panose="02020603050405020304" pitchFamily="18" charset="0"/>
              <a:cs typeface="Times New Roman" panose="02020603050405020304" pitchFamily="18" charset="0"/>
            </a:endParaRPr>
          </a:p>
          <a:p>
            <a:pPr algn="just"/>
            <a:endParaRPr lang="en-IN" alt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endParaRPr lang="en-IN" alt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endParaRPr lang="en-IN" altLang="en-US" sz="2000" dirty="0">
              <a:solidFill>
                <a:schemeClr val="tx1"/>
              </a:solidFill>
              <a:effectLst>
                <a:outerShdw blurRad="38100" dist="19050" dir="2700000" algn="tl" rotWithShape="0">
                  <a:schemeClr val="dk1">
                    <a:alpha val="40000"/>
                  </a:schemeClr>
                </a:outerShdw>
              </a:effectLst>
            </a:endParaRPr>
          </a:p>
          <a:p>
            <a:endParaRPr lang="en-IN" altLang="en-US" b="1" dirty="0">
              <a:solidFill>
                <a:schemeClr val="tx1"/>
              </a:solidFill>
              <a:effectLst>
                <a:outerShdw blurRad="38100" dist="19050" dir="2700000" algn="tl" rotWithShape="0">
                  <a:schemeClr val="dk1">
                    <a:alpha val="40000"/>
                  </a:schemeClr>
                </a:outerShdw>
              </a:effectLst>
            </a:endParaRPr>
          </a:p>
          <a:p>
            <a:endParaRPr lang="en-IN" altLang="en-US" b="1" dirty="0">
              <a:solidFill>
                <a:schemeClr val="tx1"/>
              </a:solidFill>
              <a:effectLst>
                <a:outerShdw blurRad="38100" dist="19050" dir="2700000" algn="tl" rotWithShape="0">
                  <a:schemeClr val="dk1">
                    <a:alpha val="40000"/>
                  </a:schemeClr>
                </a:outerShdw>
              </a:effectLst>
            </a:endParaRPr>
          </a:p>
          <a:p>
            <a:endParaRPr lang="en-IN" altLang="en-US" b="1"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19200"/>
            <a:ext cx="9603275" cy="634554"/>
          </a:xfrm>
        </p:spPr>
        <p:txBody>
          <a:bodyPr>
            <a:normAutofit/>
          </a:bodyPr>
          <a:lstStyle/>
          <a:p>
            <a:r>
              <a:rPr lang="en-US" dirty="0"/>
              <a:t>SOFTWARE REQUIREMENTS:</a:t>
            </a:r>
            <a:endParaRPr lang="en-IN" dirty="0"/>
          </a:p>
        </p:txBody>
      </p:sp>
      <p:sp>
        <p:nvSpPr>
          <p:cNvPr id="4" name="TextBox 3"/>
          <p:cNvSpPr txBox="1"/>
          <p:nvPr/>
        </p:nvSpPr>
        <p:spPr>
          <a:xfrm>
            <a:off x="1515532" y="2142067"/>
            <a:ext cx="8288867" cy="1715470"/>
          </a:xfrm>
          <a:prstGeom prst="rect">
            <a:avLst/>
          </a:prstGeom>
          <a:noFill/>
        </p:spPr>
        <p:txBody>
          <a:bodyPr wrap="square">
            <a:spAutoFit/>
          </a:bodyPr>
          <a:lstStyle/>
          <a:p>
            <a:pPr marL="215900" marR="8890" indent="457835" algn="just">
              <a:lnSpc>
                <a:spcPct val="148000"/>
              </a:lnSpc>
              <a:spcAft>
                <a:spcPts val="1245"/>
              </a:spcAft>
            </a:pPr>
            <a:r>
              <a:rPr lang="en-IN" sz="1800" kern="100" dirty="0">
                <a:solidFill>
                  <a:srgbClr val="000000"/>
                </a:solidFill>
                <a:effectLst/>
                <a:latin typeface="Times New Roman" panose="02020603050405020304" pitchFamily="18" charset="0"/>
                <a:ea typeface="Times New Roman" panose="02020603050405020304" pitchFamily="18" charset="0"/>
              </a:rPr>
              <a:t>Software Requirements specifies the logical characteristics of each interface and software components of the system. The following are the software requirements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42900" marR="53975" lvl="0" indent="-342900" algn="just" fontAlgn="base">
              <a:lnSpc>
                <a:spcPct val="107000"/>
              </a:lnSpc>
              <a:spcAft>
                <a:spcPts val="580"/>
              </a:spcAft>
              <a:buClr>
                <a:srgbClr val="000000"/>
              </a:buClr>
              <a:buSzPts val="1200"/>
              <a:buFont typeface="Arial" panose="020B0604020202020204" pitchFamily="34" charset="0"/>
              <a:buChar char="●"/>
            </a:pPr>
            <a:r>
              <a:rPr lang="en-IN" sz="1800" b="1" u="none" strike="noStrike" kern="100" dirty="0">
                <a:solidFill>
                  <a:srgbClr val="00000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Operating System : </a:t>
            </a:r>
            <a:r>
              <a:rPr lang="en-IN" sz="1800" u="none" strike="noStrike" kern="100" dirty="0">
                <a:solidFill>
                  <a:srgbClr val="00000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Windows 11 </a:t>
            </a:r>
            <a:endParaRPr lang="en-IN" sz="1800" u="none" strike="noStrike" kern="100" dirty="0">
              <a:solidFill>
                <a:srgbClr val="00000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endParaRPr>
          </a:p>
          <a:p>
            <a:pPr marL="342900" marR="53975" lvl="0" indent="-342900" algn="just" fontAlgn="base">
              <a:lnSpc>
                <a:spcPct val="110000"/>
              </a:lnSpc>
              <a:spcAft>
                <a:spcPts val="505"/>
              </a:spcAft>
              <a:buClr>
                <a:srgbClr val="000000"/>
              </a:buClr>
              <a:buSzPts val="1200"/>
              <a:buFont typeface="Arial" panose="020B0604020202020204" pitchFamily="34" charset="0"/>
              <a:buChar char="●"/>
            </a:pPr>
            <a:r>
              <a:rPr lang="en-IN" sz="1800" u="none" strike="noStrike" kern="100" dirty="0">
                <a:solidFill>
                  <a:srgbClr val="00000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Arduino Ide and </a:t>
            </a:r>
            <a:r>
              <a:rPr lang="en-IN" sz="1800" u="none" strike="noStrike" kern="100" dirty="0" err="1">
                <a:solidFill>
                  <a:srgbClr val="00000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rPr>
              <a:t>ThingSpeak</a:t>
            </a:r>
            <a:endParaRPr lang="en-IN" sz="1800" u="none" strike="noStrike" kern="100" dirty="0">
              <a:solidFill>
                <a:srgbClr val="000000"/>
              </a:solidFill>
              <a:effectLst/>
              <a:uFill>
                <a:solidFill>
                  <a:srgbClr val="000000"/>
                </a:solidFill>
              </a:u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31863" y="322263"/>
            <a:ext cx="11260137" cy="487362"/>
          </a:xfrm>
        </p:spPr>
        <p:txBody>
          <a:bodyPr>
            <a:normAutofit fontScale="90000"/>
          </a:bodyPr>
          <a:lstStyle/>
          <a:p>
            <a:r>
              <a:rPr lang="en-US" dirty="0"/>
              <a:t>System architecture:</a:t>
            </a:r>
            <a:br>
              <a:rPr lang="en-US" dirty="0"/>
            </a:br>
            <a:endParaRPr lang="en-IN" dirty="0"/>
          </a:p>
        </p:txBody>
      </p:sp>
      <p:sp>
        <p:nvSpPr>
          <p:cNvPr id="3" name="AutoShape 2" descr="system architecture"/>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4" name="Picture 3"/>
          <p:cNvPicPr>
            <a:picLocks noChangeAspect="1"/>
          </p:cNvPicPr>
          <p:nvPr/>
        </p:nvPicPr>
        <p:blipFill>
          <a:blip r:embed="rId1"/>
          <a:stretch>
            <a:fillRect/>
          </a:stretch>
        </p:blipFill>
        <p:spPr>
          <a:xfrm>
            <a:off x="2447108" y="1045030"/>
            <a:ext cx="8133805" cy="46416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4825" y="217488"/>
            <a:ext cx="11687175" cy="1228725"/>
          </a:xfrm>
        </p:spPr>
        <p:txBody>
          <a:bodyPr>
            <a:normAutofit/>
          </a:bodyPr>
          <a:lstStyle/>
          <a:p>
            <a:r>
              <a:rPr lang="en-US" dirty="0"/>
              <a:t>Class diagram:</a:t>
            </a:r>
            <a:endParaRPr lang="en-IN" dirty="0"/>
          </a:p>
        </p:txBody>
      </p:sp>
      <p:pic>
        <p:nvPicPr>
          <p:cNvPr id="3" name="Picture 2"/>
          <p:cNvPicPr>
            <a:picLocks noChangeAspect="1"/>
          </p:cNvPicPr>
          <p:nvPr/>
        </p:nvPicPr>
        <p:blipFill>
          <a:blip r:embed="rId1"/>
          <a:stretch>
            <a:fillRect/>
          </a:stretch>
        </p:blipFill>
        <p:spPr>
          <a:xfrm>
            <a:off x="1239474" y="914401"/>
            <a:ext cx="10221006" cy="47642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371975" y="147638"/>
            <a:ext cx="7820025" cy="419100"/>
          </a:xfrm>
        </p:spPr>
        <p:txBody>
          <a:bodyPr>
            <a:normAutofit fontScale="90000"/>
          </a:bodyPr>
          <a:lstStyle/>
          <a:p>
            <a:r>
              <a:rPr lang="en-US" dirty="0" err="1"/>
              <a:t>Usecase</a:t>
            </a:r>
            <a:r>
              <a:rPr lang="en-US" dirty="0"/>
              <a:t> diagram:</a:t>
            </a:r>
            <a:endParaRPr lang="en-IN" dirty="0"/>
          </a:p>
        </p:txBody>
      </p:sp>
      <p:pic>
        <p:nvPicPr>
          <p:cNvPr id="3" name="Picture 2"/>
          <p:cNvPicPr>
            <a:picLocks noChangeAspect="1"/>
          </p:cNvPicPr>
          <p:nvPr/>
        </p:nvPicPr>
        <p:blipFill>
          <a:blip r:embed="rId1"/>
          <a:stretch>
            <a:fillRect/>
          </a:stretch>
        </p:blipFill>
        <p:spPr>
          <a:xfrm>
            <a:off x="1307691" y="707923"/>
            <a:ext cx="8849032" cy="54569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302125" y="112713"/>
            <a:ext cx="7889875" cy="322262"/>
          </a:xfrm>
        </p:spPr>
        <p:txBody>
          <a:bodyPr>
            <a:normAutofit fontScale="90000"/>
          </a:bodyPr>
          <a:lstStyle/>
          <a:p>
            <a:r>
              <a:rPr lang="en-US" dirty="0"/>
              <a:t>Sequence diagram:</a:t>
            </a:r>
            <a:endParaRPr lang="en-IN" dirty="0"/>
          </a:p>
        </p:txBody>
      </p:sp>
      <p:pic>
        <p:nvPicPr>
          <p:cNvPr id="3" name="Picture 2"/>
          <p:cNvPicPr>
            <a:picLocks noChangeAspect="1"/>
          </p:cNvPicPr>
          <p:nvPr/>
        </p:nvPicPr>
        <p:blipFill>
          <a:blip r:embed="rId1"/>
          <a:stretch>
            <a:fillRect/>
          </a:stretch>
        </p:blipFill>
        <p:spPr>
          <a:xfrm>
            <a:off x="992777" y="729342"/>
            <a:ext cx="9798095" cy="52534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19650" y="227013"/>
            <a:ext cx="7372350" cy="374650"/>
          </a:xfrm>
        </p:spPr>
        <p:txBody>
          <a:bodyPr>
            <a:normAutofit fontScale="90000"/>
          </a:bodyPr>
          <a:lstStyle/>
          <a:p>
            <a:r>
              <a:rPr lang="en-US" dirty="0"/>
              <a:t>Activity diagram:</a:t>
            </a:r>
            <a:endParaRPr lang="en-IN" dirty="0"/>
          </a:p>
        </p:txBody>
      </p:sp>
      <p:pic>
        <p:nvPicPr>
          <p:cNvPr id="4" name="Picture 3"/>
          <p:cNvPicPr>
            <a:picLocks noChangeAspect="1"/>
          </p:cNvPicPr>
          <p:nvPr/>
        </p:nvPicPr>
        <p:blipFill>
          <a:blip r:embed="rId1"/>
          <a:stretch>
            <a:fillRect/>
          </a:stretch>
        </p:blipFill>
        <p:spPr>
          <a:xfrm>
            <a:off x="2730500" y="889635"/>
            <a:ext cx="5954395" cy="54438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70000"/>
            <a:ext cx="9603275" cy="583754"/>
          </a:xfrm>
        </p:spPr>
        <p:txBody>
          <a:bodyPr>
            <a:normAutofit/>
          </a:bodyPr>
          <a:lstStyle/>
          <a:p>
            <a:r>
              <a:rPr lang="en-US" dirty="0"/>
              <a:t>Coding &amp; testing:</a:t>
            </a:r>
            <a:endParaRPr lang="en-IN" dirty="0"/>
          </a:p>
        </p:txBody>
      </p:sp>
      <p:sp>
        <p:nvSpPr>
          <p:cNvPr id="4" name="TextBox 3"/>
          <p:cNvSpPr txBox="1"/>
          <p:nvPr/>
        </p:nvSpPr>
        <p:spPr>
          <a:xfrm>
            <a:off x="897466" y="2026513"/>
            <a:ext cx="7965015" cy="369332"/>
          </a:xfrm>
          <a:prstGeom prst="rect">
            <a:avLst/>
          </a:prstGeom>
          <a:noFill/>
        </p:spPr>
        <p:txBody>
          <a:bodyPr wrap="square">
            <a:spAutoFit/>
          </a:bodyPr>
          <a:lstStyle/>
          <a:p>
            <a:r>
              <a:rPr lang="en-US" dirty="0"/>
              <a:t>IoT Data Ingestion and Storage: </a:t>
            </a:r>
            <a:endParaRPr lang="en-IN" dirty="0"/>
          </a:p>
        </p:txBody>
      </p:sp>
      <p:sp>
        <p:nvSpPr>
          <p:cNvPr id="6" name="TextBox 5"/>
          <p:cNvSpPr txBox="1"/>
          <p:nvPr/>
        </p:nvSpPr>
        <p:spPr>
          <a:xfrm>
            <a:off x="4309534" y="1970100"/>
            <a:ext cx="7670800"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Use MQTT protocol to receive real-time sensor data (temperature, humidity, blood type).Store data in an SQLite database for persistent storage</a:t>
            </a:r>
            <a:r>
              <a:rPr lang="en-IN" dirty="0"/>
              <a:t>.</a:t>
            </a:r>
            <a:endParaRPr lang="en-IN" dirty="0"/>
          </a:p>
          <a:p>
            <a:endParaRPr lang="en-IN" dirty="0"/>
          </a:p>
        </p:txBody>
      </p:sp>
      <p:sp>
        <p:nvSpPr>
          <p:cNvPr id="8" name="TextBox 7"/>
          <p:cNvSpPr txBox="1"/>
          <p:nvPr/>
        </p:nvSpPr>
        <p:spPr>
          <a:xfrm>
            <a:off x="897467" y="3081867"/>
            <a:ext cx="8187266" cy="369332"/>
          </a:xfrm>
          <a:prstGeom prst="rect">
            <a:avLst/>
          </a:prstGeom>
          <a:noFill/>
        </p:spPr>
        <p:txBody>
          <a:bodyPr wrap="square">
            <a:spAutoFit/>
          </a:bodyPr>
          <a:lstStyle/>
          <a:p>
            <a:r>
              <a:rPr lang="en-IN" dirty="0"/>
              <a:t>Anomaly Detection:</a:t>
            </a:r>
            <a:endParaRPr lang="en-IN" dirty="0"/>
          </a:p>
        </p:txBody>
      </p:sp>
      <p:sp>
        <p:nvSpPr>
          <p:cNvPr id="10" name="TextBox 9"/>
          <p:cNvSpPr txBox="1"/>
          <p:nvPr/>
        </p:nvSpPr>
        <p:spPr>
          <a:xfrm>
            <a:off x="4309534" y="2893430"/>
            <a:ext cx="6984999" cy="646331"/>
          </a:xfrm>
          <a:prstGeom prst="rect">
            <a:avLst/>
          </a:prstGeom>
          <a:noFill/>
        </p:spPr>
        <p:txBody>
          <a:bodyPr wrap="square">
            <a:spAutoFit/>
          </a:bodyPr>
          <a:lstStyle/>
          <a:p>
            <a:r>
              <a:rPr lang="en-US" b="1" u="sng" dirty="0">
                <a:latin typeface="Times New Roman" panose="02020603050405020304" pitchFamily="18" charset="0"/>
                <a:cs typeface="Times New Roman" panose="02020603050405020304" pitchFamily="18" charset="0"/>
              </a:rPr>
              <a:t>Define</a:t>
            </a:r>
            <a:r>
              <a:rPr lang="en-US" dirty="0">
                <a:latin typeface="Times New Roman" panose="02020603050405020304" pitchFamily="18" charset="0"/>
                <a:cs typeface="Times New Roman" panose="02020603050405020304" pitchFamily="18" charset="0"/>
              </a:rPr>
              <a:t> safe ranges for temperature (2–8°C) and humidity (40–60%).Create a </a:t>
            </a:r>
            <a:r>
              <a:rPr lang="en-US" i="1" dirty="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to detect out-of-range values and generate alerts.</a:t>
            </a:r>
            <a:endParaRPr lang="en-IN"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897468" y="4210105"/>
            <a:ext cx="7831666" cy="369332"/>
          </a:xfrm>
          <a:prstGeom prst="rect">
            <a:avLst/>
          </a:prstGeom>
          <a:noFill/>
        </p:spPr>
        <p:txBody>
          <a:bodyPr wrap="square">
            <a:spAutoFit/>
          </a:bodyPr>
          <a:lstStyle/>
          <a:p>
            <a:r>
              <a:rPr lang="en-IN" dirty="0"/>
              <a:t>Demand Prediction:</a:t>
            </a:r>
            <a:endParaRPr lang="en-IN" dirty="0"/>
          </a:p>
        </p:txBody>
      </p:sp>
      <p:sp>
        <p:nvSpPr>
          <p:cNvPr id="14" name="TextBox 13"/>
          <p:cNvSpPr txBox="1"/>
          <p:nvPr/>
        </p:nvSpPr>
        <p:spPr>
          <a:xfrm rot="10800000" flipV="1">
            <a:off x="4309529" y="3712520"/>
            <a:ext cx="7374468" cy="923330"/>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Use historical data (blood_</a:t>
            </a:r>
            <a:r>
              <a:rPr lang="en-IN" u="sng" dirty="0">
                <a:latin typeface="Times New Roman" panose="02020603050405020304" pitchFamily="18" charset="0"/>
                <a:cs typeface="Times New Roman" panose="02020603050405020304" pitchFamily="18" charset="0"/>
              </a:rPr>
              <a:t>demand</a:t>
            </a:r>
            <a:r>
              <a:rPr lang="en-IN" dirty="0">
                <a:latin typeface="Times New Roman" panose="02020603050405020304" pitchFamily="18" charset="0"/>
                <a:cs typeface="Times New Roman" panose="02020603050405020304" pitchFamily="18" charset="0"/>
              </a:rPr>
              <a:t>.csv) for demand forecasting by blood </a:t>
            </a:r>
            <a:r>
              <a:rPr lang="en-IN" dirty="0" err="1">
                <a:latin typeface="Times New Roman" panose="02020603050405020304" pitchFamily="18" charset="0"/>
                <a:cs typeface="Times New Roman" panose="02020603050405020304" pitchFamily="18" charset="0"/>
              </a:rPr>
              <a:t>type.Train</a:t>
            </a:r>
            <a:r>
              <a:rPr lang="en-IN" dirty="0">
                <a:latin typeface="Times New Roman" panose="02020603050405020304" pitchFamily="18" charset="0"/>
                <a:cs typeface="Times New Roman" panose="02020603050405020304" pitchFamily="18" charset="0"/>
              </a:rPr>
              <a:t> a time-series model (e.g., Linear Regression or ARIMA) to predict future demand.</a:t>
            </a:r>
            <a:endParaRPr lang="en-IN" dirty="0">
              <a:latin typeface="Times New Roman" panose="02020603050405020304" pitchFamily="18" charset="0"/>
              <a:cs typeface="Times New Roman" panose="02020603050405020304" pitchFamily="18" charset="0"/>
            </a:endParaRPr>
          </a:p>
        </p:txBody>
      </p:sp>
      <p:sp>
        <p:nvSpPr>
          <p:cNvPr id="16" name="TextBox 15"/>
          <p:cNvSpPr txBox="1"/>
          <p:nvPr/>
        </p:nvSpPr>
        <p:spPr>
          <a:xfrm rot="10800000" flipV="1">
            <a:off x="905935" y="4841488"/>
            <a:ext cx="3835400" cy="369332"/>
          </a:xfrm>
          <a:prstGeom prst="rect">
            <a:avLst/>
          </a:prstGeom>
          <a:noFill/>
        </p:spPr>
        <p:txBody>
          <a:bodyPr wrap="square">
            <a:spAutoFit/>
          </a:bodyPr>
          <a:lstStyle/>
          <a:p>
            <a:r>
              <a:rPr lang="en-IN" dirty="0"/>
              <a:t>Unit Testing:</a:t>
            </a:r>
            <a:endParaRPr lang="en-IN" dirty="0"/>
          </a:p>
        </p:txBody>
      </p:sp>
      <p:sp>
        <p:nvSpPr>
          <p:cNvPr id="18" name="TextBox 17"/>
          <p:cNvSpPr txBox="1"/>
          <p:nvPr/>
        </p:nvSpPr>
        <p:spPr>
          <a:xfrm rot="10800000" flipV="1">
            <a:off x="4309529" y="4787333"/>
            <a:ext cx="6832604"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Test core functions like anomaly detection and email </a:t>
            </a:r>
            <a:r>
              <a:rPr lang="en-US" dirty="0" err="1">
                <a:latin typeface="Times New Roman" panose="02020603050405020304" pitchFamily="18" charset="0"/>
                <a:cs typeface="Times New Roman" panose="02020603050405020304" pitchFamily="18" charset="0"/>
              </a:rPr>
              <a:t>alerting.Validate</a:t>
            </a:r>
            <a:r>
              <a:rPr lang="en-US" dirty="0">
                <a:latin typeface="Times New Roman" panose="02020603050405020304" pitchFamily="18" charset="0"/>
                <a:cs typeface="Times New Roman" panose="02020603050405020304" pitchFamily="18" charset="0"/>
              </a:rPr>
              <a:t> the storage of sensor data in the database.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22408"/>
            <a:ext cx="9603275" cy="631346"/>
          </a:xfrm>
        </p:spPr>
        <p:txBody>
          <a:bodyPr>
            <a:normAutofit/>
          </a:bodyPr>
          <a:lstStyle/>
          <a:p>
            <a:r>
              <a:rPr lang="en-US" dirty="0"/>
              <a:t>Agenda:</a:t>
            </a:r>
            <a:endParaRPr lang="en-IN" dirty="0"/>
          </a:p>
        </p:txBody>
      </p:sp>
      <p:sp>
        <p:nvSpPr>
          <p:cNvPr id="3" name="Content Placeholder 2"/>
          <p:cNvSpPr>
            <a:spLocks noGrp="1"/>
          </p:cNvSpPr>
          <p:nvPr>
            <p:ph idx="4294967295"/>
          </p:nvPr>
        </p:nvSpPr>
        <p:spPr>
          <a:xfrm>
            <a:off x="1366685" y="1853753"/>
            <a:ext cx="10825316" cy="4340570"/>
          </a:xfrm>
        </p:spPr>
        <p:txBody>
          <a:bodyPr>
            <a:normAutofit fontScale="32500" lnSpcReduction="20000"/>
          </a:bodyPr>
          <a:lstStyle/>
          <a:p>
            <a:r>
              <a:rPr lang="en-IN" altLang="en-US" sz="4500" dirty="0">
                <a:latin typeface="Times New Roman" panose="02020603050405020304" pitchFamily="18" charset="0"/>
                <a:cs typeface="Times New Roman" panose="02020603050405020304" pitchFamily="18" charset="0"/>
              </a:rPr>
              <a:t>Abstract</a:t>
            </a:r>
            <a:endParaRPr lang="en-IN" altLang="en-US" sz="4500" dirty="0">
              <a:latin typeface="Times New Roman" panose="02020603050405020304" pitchFamily="18" charset="0"/>
              <a:cs typeface="Times New Roman" panose="02020603050405020304" pitchFamily="18" charset="0"/>
            </a:endParaRPr>
          </a:p>
          <a:p>
            <a:r>
              <a:rPr lang="en-IN" altLang="en-US" sz="4500" dirty="0">
                <a:latin typeface="Times New Roman" panose="02020603050405020304" pitchFamily="18" charset="0"/>
                <a:cs typeface="Times New Roman" panose="02020603050405020304" pitchFamily="18" charset="0"/>
              </a:rPr>
              <a:t>Introduction</a:t>
            </a:r>
            <a:endParaRPr lang="en-IN" altLang="en-US" sz="4500" dirty="0">
              <a:latin typeface="Times New Roman" panose="02020603050405020304" pitchFamily="18" charset="0"/>
              <a:cs typeface="Times New Roman" panose="02020603050405020304" pitchFamily="18" charset="0"/>
            </a:endParaRPr>
          </a:p>
          <a:p>
            <a:r>
              <a:rPr lang="en-IN" altLang="en-US" sz="4500" dirty="0">
                <a:latin typeface="Times New Roman" panose="02020603050405020304" pitchFamily="18" charset="0"/>
                <a:cs typeface="Times New Roman" panose="02020603050405020304" pitchFamily="18" charset="0"/>
              </a:rPr>
              <a:t>Literature Survey</a:t>
            </a:r>
            <a:endParaRPr lang="en-IN" altLang="en-US" sz="4500" dirty="0">
              <a:latin typeface="Times New Roman" panose="02020603050405020304" pitchFamily="18" charset="0"/>
              <a:cs typeface="Times New Roman" panose="02020603050405020304" pitchFamily="18" charset="0"/>
            </a:endParaRPr>
          </a:p>
          <a:p>
            <a:r>
              <a:rPr lang="en-IN" altLang="en-US" sz="4500" dirty="0">
                <a:latin typeface="Times New Roman" panose="02020603050405020304" pitchFamily="18" charset="0"/>
                <a:cs typeface="Times New Roman" panose="02020603050405020304" pitchFamily="18" charset="0"/>
              </a:rPr>
              <a:t>Problem Statement</a:t>
            </a:r>
            <a:endParaRPr lang="en-IN" altLang="en-US" sz="4500" dirty="0">
              <a:latin typeface="Times New Roman" panose="02020603050405020304" pitchFamily="18" charset="0"/>
              <a:cs typeface="Times New Roman" panose="02020603050405020304" pitchFamily="18" charset="0"/>
            </a:endParaRPr>
          </a:p>
          <a:p>
            <a:r>
              <a:rPr lang="en-IN" altLang="en-US" sz="4500" dirty="0">
                <a:latin typeface="Times New Roman" panose="02020603050405020304" pitchFamily="18" charset="0"/>
                <a:cs typeface="Times New Roman" panose="02020603050405020304" pitchFamily="18" charset="0"/>
              </a:rPr>
              <a:t>Coding and decoding</a:t>
            </a:r>
            <a:endParaRPr lang="en-IN" altLang="en-US" sz="4500" dirty="0">
              <a:latin typeface="Times New Roman" panose="02020603050405020304" pitchFamily="18" charset="0"/>
              <a:cs typeface="Times New Roman" panose="02020603050405020304" pitchFamily="18" charset="0"/>
            </a:endParaRPr>
          </a:p>
          <a:p>
            <a:r>
              <a:rPr lang="en-IN" altLang="en-US" sz="4500" dirty="0">
                <a:latin typeface="Times New Roman" panose="02020603050405020304" pitchFamily="18" charset="0"/>
                <a:cs typeface="Times New Roman" panose="02020603050405020304" pitchFamily="18" charset="0"/>
              </a:rPr>
              <a:t>Results</a:t>
            </a:r>
            <a:endParaRPr lang="en-IN" altLang="en-US" sz="4500" dirty="0">
              <a:latin typeface="Times New Roman" panose="02020603050405020304" pitchFamily="18" charset="0"/>
              <a:cs typeface="Times New Roman" panose="02020603050405020304" pitchFamily="18" charset="0"/>
            </a:endParaRPr>
          </a:p>
          <a:p>
            <a:r>
              <a:rPr lang="en-IN" altLang="en-US" sz="4500" dirty="0">
                <a:latin typeface="Times New Roman" panose="02020603050405020304" pitchFamily="18" charset="0"/>
                <a:cs typeface="Times New Roman" panose="02020603050405020304" pitchFamily="18" charset="0"/>
              </a:rPr>
              <a:t>Existing System </a:t>
            </a:r>
            <a:endParaRPr lang="en-IN" altLang="en-US" sz="4500" dirty="0">
              <a:latin typeface="Times New Roman" panose="02020603050405020304" pitchFamily="18" charset="0"/>
              <a:cs typeface="Times New Roman" panose="02020603050405020304" pitchFamily="18" charset="0"/>
            </a:endParaRPr>
          </a:p>
          <a:p>
            <a:r>
              <a:rPr lang="en-IN" altLang="en-US" sz="4500" dirty="0">
                <a:latin typeface="Times New Roman" panose="02020603050405020304" pitchFamily="18" charset="0"/>
                <a:cs typeface="Times New Roman" panose="02020603050405020304" pitchFamily="18" charset="0"/>
              </a:rPr>
              <a:t>Proposed System</a:t>
            </a:r>
            <a:endParaRPr lang="en-IN" altLang="en-US" sz="4500" dirty="0">
              <a:latin typeface="Times New Roman" panose="02020603050405020304" pitchFamily="18" charset="0"/>
              <a:cs typeface="Times New Roman" panose="02020603050405020304" pitchFamily="18" charset="0"/>
            </a:endParaRPr>
          </a:p>
          <a:p>
            <a:r>
              <a:rPr lang="en-IN" altLang="en-US" sz="4500" dirty="0">
                <a:latin typeface="Times New Roman" panose="02020603050405020304" pitchFamily="18" charset="0"/>
                <a:cs typeface="Times New Roman" panose="02020603050405020304" pitchFamily="18" charset="0"/>
              </a:rPr>
              <a:t>System </a:t>
            </a:r>
            <a:r>
              <a:rPr lang="en-IN" altLang="en-US" sz="4500" dirty="0" err="1">
                <a:latin typeface="Times New Roman" panose="02020603050405020304" pitchFamily="18" charset="0"/>
                <a:cs typeface="Times New Roman" panose="02020603050405020304" pitchFamily="18" charset="0"/>
              </a:rPr>
              <a:t>Requriments</a:t>
            </a:r>
            <a:endParaRPr lang="en-IN" altLang="en-US" sz="4500" dirty="0">
              <a:latin typeface="Times New Roman" panose="02020603050405020304" pitchFamily="18" charset="0"/>
              <a:cs typeface="Times New Roman" panose="02020603050405020304" pitchFamily="18" charset="0"/>
            </a:endParaRPr>
          </a:p>
          <a:p>
            <a:r>
              <a:rPr lang="en-IN" altLang="en-US" sz="4500" dirty="0">
                <a:latin typeface="Times New Roman" panose="02020603050405020304" pitchFamily="18" charset="0"/>
                <a:cs typeface="Times New Roman" panose="02020603050405020304" pitchFamily="18" charset="0"/>
              </a:rPr>
              <a:t>System Design</a:t>
            </a:r>
            <a:endParaRPr lang="en-IN" altLang="en-US" sz="4500" dirty="0">
              <a:latin typeface="Times New Roman" panose="02020603050405020304" pitchFamily="18" charset="0"/>
              <a:cs typeface="Times New Roman" panose="02020603050405020304" pitchFamily="18" charset="0"/>
            </a:endParaRPr>
          </a:p>
          <a:p>
            <a:r>
              <a:rPr lang="en-IN" altLang="en-US" sz="4500" dirty="0">
                <a:latin typeface="Times New Roman" panose="02020603050405020304" pitchFamily="18" charset="0"/>
                <a:cs typeface="Times New Roman" panose="02020603050405020304" pitchFamily="18" charset="0"/>
              </a:rPr>
              <a:t>Conclusion</a:t>
            </a:r>
            <a:endParaRPr lang="en-IN" altLang="en-US" sz="45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285136"/>
            <a:ext cx="9603275" cy="835742"/>
          </a:xfrm>
        </p:spPr>
        <p:txBody>
          <a:bodyPr/>
          <a:lstStyle/>
          <a:p>
            <a:r>
              <a:rPr lang="en-IN" dirty="0"/>
              <a:t>Result:</a:t>
            </a:r>
            <a:endParaRPr lang="en-IN" dirty="0"/>
          </a:p>
        </p:txBody>
      </p:sp>
      <p:pic>
        <p:nvPicPr>
          <p:cNvPr id="5" name="Content Placeholder 4"/>
          <p:cNvPicPr>
            <a:picLocks noGrp="1" noChangeAspect="1"/>
          </p:cNvPicPr>
          <p:nvPr>
            <p:ph idx="1"/>
          </p:nvPr>
        </p:nvPicPr>
        <p:blipFill>
          <a:blip r:embed="rId1"/>
          <a:stretch>
            <a:fillRect/>
          </a:stretch>
        </p:blipFill>
        <p:spPr>
          <a:xfrm>
            <a:off x="1317523" y="816077"/>
            <a:ext cx="9796572" cy="5070844"/>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80067"/>
            <a:ext cx="9603275" cy="473687"/>
          </a:xfrm>
        </p:spPr>
        <p:txBody>
          <a:bodyPr>
            <a:normAutofit fontScale="90000"/>
          </a:bodyPr>
          <a:lstStyle/>
          <a:p>
            <a:r>
              <a:rPr lang="en-US" dirty="0"/>
              <a:t>Result analysis:</a:t>
            </a:r>
            <a:endParaRPr lang="en-IN" dirty="0"/>
          </a:p>
        </p:txBody>
      </p:sp>
      <p:sp>
        <p:nvSpPr>
          <p:cNvPr id="4" name="TextBox 3"/>
          <p:cNvSpPr txBox="1"/>
          <p:nvPr/>
        </p:nvSpPr>
        <p:spPr>
          <a:xfrm>
            <a:off x="1309603" y="1853754"/>
            <a:ext cx="10244666" cy="397031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 smart blood bank management system using IoT, It plays a vital role in ensuring the safe storage and management of blood and related products. The weight reading represent the weight of blood bags, helping track inventory levels and ensuring proper management of the blood supply. However, the negative weight value  indicates a sensor malfunction, which requires immediate attention to prevent erroneous data from affecting operations.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temperature reading of 26.20 °C is important, as blood must be stored within specific temperature ranges to maintain its viability, and any deviations could trigger an alert to prevent spoilage. Similarly, the humidity level  is monitored to ensure the overall environment remains stable, particularly for sensitive items that may require controlled humidity levels.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Lastly, the "Connected to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status enables real-time data transmission, remote monitoring, and automated alerts, ensuring that any irregularities, such as temperature fluctuations or low stock levels, are promptly addressed. Together, these readings help maintain optimal storage conditions, prevent spoilage, and ensure the blood bank is well-managed and ready to meet medical needs, though the sensor issues with weight data need to be resolved for accurate operation.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54034"/>
            <a:ext cx="9603275" cy="599720"/>
          </a:xfrm>
        </p:spPr>
        <p:txBody>
          <a:bodyPr>
            <a:normAutofit/>
          </a:bodyPr>
          <a:lstStyle/>
          <a:p>
            <a:r>
              <a:rPr lang="en-US" dirty="0"/>
              <a:t>Conclusion:</a:t>
            </a:r>
            <a:endParaRPr lang="en-IN" dirty="0"/>
          </a:p>
        </p:txBody>
      </p:sp>
      <p:sp>
        <p:nvSpPr>
          <p:cNvPr id="6" name="TextBox 5"/>
          <p:cNvSpPr txBox="1"/>
          <p:nvPr/>
        </p:nvSpPr>
        <p:spPr>
          <a:xfrm>
            <a:off x="1451578" y="2055222"/>
            <a:ext cx="9603275" cy="2031325"/>
          </a:xfrm>
          <a:prstGeom prst="rect">
            <a:avLst/>
          </a:prstGeom>
          <a:noFill/>
        </p:spPr>
        <p:txBody>
          <a:bodyPr wrap="square">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conclusion, a Smart Blood Bank Management System leveraging IoT transforms traditional processes by improving efficiency, accuracy, and accessibility. Real-time monitoring and automated data management enhance tracking of blood stocks, reducing wastage and preventing shortages. IoT-enabled sensors continuously monitor storage conditions, ensuring the safety of stored blood. This system streamlines donor management and coordination between hospitals and blood banks, ultimately ensuring timely availability of safe blood and enhancing overall healthcare quality.</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45406"/>
            <a:ext cx="9603275" cy="708348"/>
          </a:xfrm>
        </p:spPr>
        <p:txBody>
          <a:bodyPr/>
          <a:lstStyle/>
          <a:p>
            <a:r>
              <a:rPr lang="en-US" dirty="0"/>
              <a:t>ABSTRACT:</a:t>
            </a:r>
            <a:endParaRPr lang="en-IN" dirty="0"/>
          </a:p>
        </p:txBody>
      </p:sp>
      <p:sp>
        <p:nvSpPr>
          <p:cNvPr id="3" name="Content Placeholder 2"/>
          <p:cNvSpPr>
            <a:spLocks noGrp="1"/>
          </p:cNvSpPr>
          <p:nvPr>
            <p:ph idx="1"/>
          </p:nvPr>
        </p:nvSpPr>
        <p:spPr>
          <a:xfrm>
            <a:off x="1451579" y="2015732"/>
            <a:ext cx="9766754" cy="3624672"/>
          </a:xfrm>
        </p:spPr>
        <p:txBody>
          <a:bodyPr>
            <a:normAutofit/>
          </a:bodyPr>
          <a:lstStyle/>
          <a:p>
            <a:r>
              <a:rPr lang="en-US" sz="1800" dirty="0">
                <a:latin typeface="Times New Roman" panose="02020603050405020304" pitchFamily="18" charset="0"/>
                <a:cs typeface="Times New Roman" panose="02020603050405020304" pitchFamily="18" charset="0"/>
              </a:rPr>
              <a:t>Blood bank is a place where blood is collected and stored before it is used for transfusions. The main objectives of the blood banks are providing blood to the patients with minimal blood transfusion error. The blood is very important medical supplies so it should be managed well. Traditional blood banks often face challenges such as improper storage conditions, human errors, and lack of real-time information, which can lead to blood wastage, mismanagement, and compromised patient safety. This system addresses these issues by utilizing IoT devices to monitor critical parameters like temperature, humidity, and storage conditions of blood units in real-time. Overall, this Smart Blood Bank Management System improves the safety, efficiency, and transparency of blood bank operations, reduces waste, and enhances the quality of service, making it a vital tool in modern healthcare management.</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655" y="1121343"/>
            <a:ext cx="9967199" cy="732411"/>
          </a:xfrm>
        </p:spPr>
        <p:txBody>
          <a:bodyPr/>
          <a:lstStyle/>
          <a:p>
            <a:r>
              <a:rPr lang="en-US" dirty="0"/>
              <a:t>INTRODUCTION:</a:t>
            </a:r>
            <a:endParaRPr lang="en-IN" dirty="0"/>
          </a:p>
        </p:txBody>
      </p:sp>
      <p:sp>
        <p:nvSpPr>
          <p:cNvPr id="3" name="Content Placeholder 2"/>
          <p:cNvSpPr>
            <a:spLocks noGrp="1"/>
          </p:cNvSpPr>
          <p:nvPr>
            <p:ph idx="1"/>
          </p:nvPr>
        </p:nvSpPr>
        <p:spPr>
          <a:xfrm>
            <a:off x="1577309" y="2015732"/>
            <a:ext cx="9603275" cy="3720925"/>
          </a:xfrm>
        </p:spPr>
        <p:txBody>
          <a:bodyPr>
            <a:normAutofit fontScale="92500" lnSpcReduction="20000"/>
          </a:bodyPr>
          <a:lstStyle/>
          <a:p>
            <a:pPr algn="just"/>
            <a:r>
              <a:rPr lang="en-IN" altLang="en-US" sz="2000" dirty="0">
                <a:latin typeface="Times New Roman" panose="02020603050405020304" pitchFamily="18" charset="0"/>
                <a:cs typeface="Times New Roman" panose="02020603050405020304" pitchFamily="18" charset="0"/>
              </a:rPr>
              <a:t>Blood is one of the most vital element of the human body.</a:t>
            </a:r>
            <a:endParaRPr lang="en-IN" altLang="en-US" sz="2000" dirty="0">
              <a:latin typeface="Times New Roman" panose="02020603050405020304" pitchFamily="18" charset="0"/>
              <a:cs typeface="Times New Roman" panose="02020603050405020304" pitchFamily="18" charset="0"/>
            </a:endParaRPr>
          </a:p>
          <a:p>
            <a:pPr algn="just"/>
            <a:r>
              <a:rPr lang="en-IN" altLang="en-US" sz="2000" dirty="0">
                <a:latin typeface="Times New Roman" panose="02020603050405020304" pitchFamily="18" charset="0"/>
                <a:cs typeface="Times New Roman" panose="02020603050405020304" pitchFamily="18" charset="0"/>
              </a:rPr>
              <a:t>Normally,7-8% of human body weight  is from blood</a:t>
            </a:r>
            <a:endParaRPr lang="en-IN" altLang="en-US" sz="2000" dirty="0">
              <a:latin typeface="Times New Roman" panose="02020603050405020304" pitchFamily="18" charset="0"/>
              <a:cs typeface="Times New Roman" panose="02020603050405020304" pitchFamily="18" charset="0"/>
            </a:endParaRPr>
          </a:p>
          <a:p>
            <a:pPr algn="just"/>
            <a:r>
              <a:rPr lang="en-IN" altLang="en-US" sz="2000" dirty="0">
                <a:latin typeface="Times New Roman" panose="02020603050405020304" pitchFamily="18" charset="0"/>
                <a:cs typeface="Times New Roman" panose="02020603050405020304" pitchFamily="18" charset="0"/>
              </a:rPr>
              <a:t>Function of blood:</a:t>
            </a:r>
            <a:endParaRPr lang="en-IN" altLang="en-US" sz="2000" dirty="0">
              <a:latin typeface="Times New Roman" panose="02020603050405020304" pitchFamily="18" charset="0"/>
              <a:cs typeface="Times New Roman" panose="02020603050405020304" pitchFamily="18" charset="0"/>
            </a:endParaRPr>
          </a:p>
          <a:p>
            <a:pPr marL="0" indent="0" algn="just">
              <a:buNone/>
            </a:pPr>
            <a:r>
              <a:rPr lang="en-IN" altLang="en-US" sz="2000" dirty="0">
                <a:latin typeface="Times New Roman" panose="02020603050405020304" pitchFamily="18" charset="0"/>
                <a:cs typeface="Times New Roman" panose="02020603050405020304" pitchFamily="18" charset="0"/>
              </a:rPr>
              <a:t>           -Transporting oxygen and nutrients to our cells</a:t>
            </a:r>
            <a:endParaRPr lang="en-IN" altLang="en-US" sz="2000" dirty="0">
              <a:latin typeface="Times New Roman" panose="02020603050405020304" pitchFamily="18" charset="0"/>
              <a:cs typeface="Times New Roman" panose="02020603050405020304" pitchFamily="18" charset="0"/>
            </a:endParaRPr>
          </a:p>
          <a:p>
            <a:pPr marL="0" indent="0" algn="just">
              <a:buNone/>
            </a:pPr>
            <a:r>
              <a:rPr lang="en-IN" altLang="en-US" sz="2000" dirty="0">
                <a:latin typeface="Times New Roman" panose="02020603050405020304" pitchFamily="18" charset="0"/>
                <a:cs typeface="Times New Roman" panose="02020603050405020304" pitchFamily="18" charset="0"/>
              </a:rPr>
              <a:t>           -Rid of carbon </a:t>
            </a:r>
            <a:r>
              <a:rPr lang="en-IN" altLang="en-US" sz="2000" dirty="0" err="1">
                <a:latin typeface="Times New Roman" panose="02020603050405020304" pitchFamily="18" charset="0"/>
                <a:cs typeface="Times New Roman" panose="02020603050405020304" pitchFamily="18" charset="0"/>
              </a:rPr>
              <a:t>dioxide,ammonia,other</a:t>
            </a:r>
            <a:r>
              <a:rPr lang="en-IN" altLang="en-US" sz="2000" dirty="0">
                <a:latin typeface="Times New Roman" panose="02020603050405020304" pitchFamily="18" charset="0"/>
                <a:cs typeface="Times New Roman" panose="02020603050405020304" pitchFamily="18" charset="0"/>
              </a:rPr>
              <a:t> waste</a:t>
            </a:r>
            <a:endParaRPr lang="en-IN" altLang="en-US" sz="2000" dirty="0">
              <a:latin typeface="Times New Roman" panose="02020603050405020304" pitchFamily="18" charset="0"/>
              <a:cs typeface="Times New Roman" panose="02020603050405020304" pitchFamily="18" charset="0"/>
            </a:endParaRPr>
          </a:p>
          <a:p>
            <a:pPr marL="0" indent="0" algn="just">
              <a:buNone/>
            </a:pPr>
            <a:r>
              <a:rPr lang="en-IN" altLang="en-US" sz="2000" dirty="0">
                <a:latin typeface="Times New Roman" panose="02020603050405020304" pitchFamily="18" charset="0"/>
                <a:cs typeface="Times New Roman" panose="02020603050405020304" pitchFamily="18" charset="0"/>
              </a:rPr>
              <a:t>            products</a:t>
            </a:r>
            <a:endParaRPr lang="en-IN" altLang="en-US" sz="2000" dirty="0">
              <a:latin typeface="Times New Roman" panose="02020603050405020304" pitchFamily="18" charset="0"/>
              <a:cs typeface="Times New Roman" panose="02020603050405020304" pitchFamily="18" charset="0"/>
            </a:endParaRPr>
          </a:p>
          <a:p>
            <a:pPr algn="just">
              <a:buClr>
                <a:srgbClr val="000000"/>
              </a:buClr>
            </a:pPr>
            <a:r>
              <a:rPr lang="en-IN" altLang="en-US" sz="2000" dirty="0">
                <a:latin typeface="Times New Roman" panose="02020603050405020304" pitchFamily="18" charset="0"/>
                <a:cs typeface="Times New Roman" panose="02020603050405020304" pitchFamily="18" charset="0"/>
              </a:rPr>
              <a:t>More than 38,000 blood unit required a day</a:t>
            </a:r>
            <a:endParaRPr lang="en-IN" altLang="en-US" sz="2000" dirty="0">
              <a:latin typeface="Times New Roman" panose="02020603050405020304" pitchFamily="18" charset="0"/>
              <a:cs typeface="Times New Roman" panose="02020603050405020304" pitchFamily="18" charset="0"/>
            </a:endParaRPr>
          </a:p>
          <a:p>
            <a:pPr algn="just"/>
            <a:r>
              <a:rPr lang="en-IN" altLang="en-US" sz="2000" dirty="0">
                <a:latin typeface="Times New Roman" panose="02020603050405020304" pitchFamily="18" charset="0"/>
                <a:cs typeface="Times New Roman" panose="02020603050405020304" pitchFamily="18" charset="0"/>
              </a:rPr>
              <a:t>Blood bank is the system being used for storage and preservation of blood and blood constituents which latterly useful for blood transfusion</a:t>
            </a:r>
            <a:endParaRPr lang="en-IN" alt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837399" y="1164657"/>
            <a:ext cx="10732168" cy="2502568"/>
          </a:xfrm>
          <a:prstGeom prst="rect">
            <a:avLst/>
          </a:prstGeom>
          <a:noFill/>
        </p:spPr>
        <p:txBody>
          <a:bodyPr wrap="square"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6 lakh </a:t>
            </a:r>
            <a:r>
              <a:rPr lang="en-IN" altLang="en-US" sz="2400" dirty="0" err="1">
                <a:latin typeface="Times New Roman" panose="02020603050405020304" pitchFamily="18" charset="0"/>
                <a:cs typeface="Times New Roman" panose="02020603050405020304" pitchFamily="18" charset="0"/>
              </a:rPr>
              <a:t>liters</a:t>
            </a:r>
            <a:r>
              <a:rPr lang="en-IN" altLang="en-US" sz="2400" dirty="0">
                <a:latin typeface="Times New Roman" panose="02020603050405020304" pitchFamily="18" charset="0"/>
                <a:cs typeface="Times New Roman" panose="02020603050405020304" pitchFamily="18" charset="0"/>
              </a:rPr>
              <a:t> (28 lakh units) of blood get wasted in last 5 years</a:t>
            </a:r>
            <a:endParaRPr lang="en-IN" alt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Every year there is a requirement of about 4 crore units of blood,   out of which only a </a:t>
            </a:r>
            <a:r>
              <a:rPr lang="en-IN" altLang="en-US" sz="2400" dirty="0" err="1">
                <a:latin typeface="Times New Roman" panose="02020603050405020304" pitchFamily="18" charset="0"/>
                <a:cs typeface="Times New Roman" panose="02020603050405020304" pitchFamily="18" charset="0"/>
              </a:rPr>
              <a:t>meager</a:t>
            </a:r>
            <a:r>
              <a:rPr lang="en-IN" altLang="en-US" sz="2400" dirty="0">
                <a:latin typeface="Times New Roman" panose="02020603050405020304" pitchFamily="18" charset="0"/>
                <a:cs typeface="Times New Roman" panose="02020603050405020304" pitchFamily="18" charset="0"/>
              </a:rPr>
              <a:t>  40 lakh units of blood found available</a:t>
            </a:r>
            <a:endParaRPr lang="en-IN" alt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altLang="en-US" sz="2400" dirty="0">
                <a:latin typeface="Times New Roman" panose="02020603050405020304" pitchFamily="18" charset="0"/>
                <a:cs typeface="Times New Roman" panose="02020603050405020304" pitchFamily="18" charset="0"/>
              </a:rPr>
              <a:t>There is need of a proper, well connected(microlevel) blood management units to avoid wastage of blood</a:t>
            </a: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198346"/>
            <a:ext cx="9603275" cy="410322"/>
          </a:xfrm>
        </p:spPr>
        <p:txBody>
          <a:bodyPr>
            <a:normAutofit fontScale="90000"/>
          </a:bodyPr>
          <a:lstStyle/>
          <a:p>
            <a:r>
              <a:rPr lang="en-US" dirty="0"/>
              <a:t>LITERATURE SURVEY:</a:t>
            </a:r>
            <a:endParaRPr lang="en-IN" dirty="0"/>
          </a:p>
        </p:txBody>
      </p:sp>
      <p:sp>
        <p:nvSpPr>
          <p:cNvPr id="4" name="Content Placeholder 2"/>
          <p:cNvSpPr>
            <a:spLocks noGrp="1"/>
          </p:cNvSpPr>
          <p:nvPr>
            <p:ph idx="1"/>
          </p:nvPr>
        </p:nvSpPr>
        <p:spPr>
          <a:xfrm>
            <a:off x="1451579" y="1854689"/>
            <a:ext cx="10291242" cy="3804965"/>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anose="020B0604020202020204"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5pPr>
            <a:lvl6pPr marL="160020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6pPr>
            <a:lvl7pPr marL="1899920"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7pPr>
            <a:lvl8pPr marL="220027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8pPr>
            <a:lvl9pPr marL="2499995" indent="-228600" algn="l" defTabSz="914400" rtl="0" eaLnBrk="1" latinLnBrk="0" hangingPunct="1">
              <a:lnSpc>
                <a:spcPct val="90000"/>
              </a:lnSpc>
              <a:spcBef>
                <a:spcPts val="300"/>
              </a:spcBef>
              <a:spcAft>
                <a:spcPts val="300"/>
              </a:spcAft>
              <a:buClr>
                <a:schemeClr val="accent1"/>
              </a:buClr>
              <a:buFont typeface="Wingdings 2" panose="05020102010507070707" pitchFamily="18" charset="2"/>
              <a:buChar char=""/>
              <a:defRPr sz="1400" kern="1200">
                <a:solidFill>
                  <a:schemeClr val="tx1">
                    <a:lumMod val="85000"/>
                    <a:lumOff val="15000"/>
                  </a:schemeClr>
                </a:solidFill>
                <a:latin typeface="+mn-lt"/>
                <a:ea typeface="+mn-ea"/>
                <a:cs typeface="+mn-cs"/>
              </a:defRPr>
            </a:lvl9pPr>
          </a:lstStyle>
          <a:p>
            <a:pPr algn="just"/>
            <a:r>
              <a:rPr lang="en-US" sz="2000" b="1" dirty="0">
                <a:solidFill>
                  <a:srgbClr val="000000"/>
                </a:solidFill>
                <a:effectLst/>
                <a:latin typeface="Times New Roman" panose="02020603050405020304" pitchFamily="18" charset="0"/>
                <a:cs typeface="Times New Roman" panose="02020603050405020304" pitchFamily="18" charset="0"/>
              </a:rPr>
              <a:t>The Use of Web Technology and IoT to Contribute to the Management of Blood Banks in   Developing Countries </a:t>
            </a:r>
            <a:endParaRPr lang="en-US" sz="2000" b="1" dirty="0">
              <a:solidFill>
                <a:srgbClr val="000000"/>
              </a:solidFill>
              <a:effectLst/>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Authors : Ismail, R.D.; Hussein, </a:t>
            </a:r>
            <a:r>
              <a:rPr lang="en-US" sz="2000" dirty="0" err="1">
                <a:latin typeface="Times New Roman" panose="02020603050405020304" pitchFamily="18" charset="0"/>
                <a:cs typeface="Times New Roman" panose="02020603050405020304" pitchFamily="18" charset="0"/>
              </a:rPr>
              <a:t>HA.Salih</a:t>
            </a:r>
            <a:r>
              <a:rPr lang="en-US" sz="2000" dirty="0">
                <a:latin typeface="Times New Roman" panose="02020603050405020304" pitchFamily="18" charset="0"/>
                <a:cs typeface="Times New Roman" panose="02020603050405020304" pitchFamily="18" charset="0"/>
              </a:rPr>
              <a:t>, M.M.; Ahmed, M.A.; </a:t>
            </a:r>
            <a:r>
              <a:rPr lang="en-US" sz="2000" dirty="0" err="1">
                <a:latin typeface="Times New Roman" panose="02020603050405020304" pitchFamily="18" charset="0"/>
                <a:cs typeface="Times New Roman" panose="02020603050405020304" pitchFamily="18" charset="0"/>
              </a:rPr>
              <a:t>Hameed,Q.A</a:t>
            </a:r>
            <a:r>
              <a:rPr lang="en-US" sz="2000" dirty="0">
                <a:latin typeface="Times New Roman" panose="02020603050405020304" pitchFamily="18" charset="0"/>
                <a:cs typeface="Times New Roman" panose="02020603050405020304" pitchFamily="18" charset="0"/>
              </a:rPr>
              <a:t>.; Omar, M.B. The Use of Web Technology and IoT to Contribute to the Management of Blood Banks in Developing Countries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Published on : 6 September 2022</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Integrated System Development: The study introduces a combined application using Web technology for data management and IoT sensors for real-time temperature monitoring of blood inventory, targeting management issues in blood banks, especially in developing countries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Addressing Key Challenges: It addresses critical challenges such as inadequate blood supply, unstable electricity, and reliance on error-prone manual systems, enhancing the reliability of blood bank operations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Positive User Evaluation: Feedback from 22 blood bank professionals revealed high satisfaction and effectiveness, indicating that the system significantly improves blood bank management and has strong potential for wider adoption in healthcare.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6391" y="818148"/>
            <a:ext cx="9702265" cy="4247317"/>
          </a:xfrm>
          <a:prstGeom prst="rect">
            <a:avLst/>
          </a:prstGeom>
          <a:noFill/>
        </p:spPr>
        <p:txBody>
          <a:bodyPr wrap="square">
            <a:spAutoFit/>
          </a:bodyPr>
          <a:lstStyle/>
          <a:p>
            <a:pPr marL="285750" indent="-285750" algn="just">
              <a:buFont typeface="Arial" panose="020B0604020202020204" pitchFamily="34" charset="0"/>
              <a:buChar char="•"/>
            </a:pPr>
            <a:r>
              <a:rPr lang="en-US" sz="1800" b="1" dirty="0">
                <a:solidFill>
                  <a:srgbClr val="000000"/>
                </a:solidFill>
                <a:effectLst/>
                <a:latin typeface="Times New Roman" panose="02020603050405020304" pitchFamily="18" charset="0"/>
                <a:cs typeface="Times New Roman" panose="02020603050405020304" pitchFamily="18" charset="0"/>
              </a:rPr>
              <a:t>Smart Blood Bank Management: Urge To Implement IoT For Monitoring and Preventing Blood Bank System Crisis</a:t>
            </a:r>
            <a:endParaRPr lang="en-US" sz="1800" b="1"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cs typeface="Times New Roman" panose="02020603050405020304" pitchFamily="18" charset="0"/>
              </a:rPr>
              <a:t>  Authors : Kanna Anil </a:t>
            </a:r>
            <a:r>
              <a:rPr lang="en-US" sz="1800" dirty="0" err="1">
                <a:solidFill>
                  <a:srgbClr val="000000"/>
                </a:solidFill>
                <a:effectLst/>
                <a:latin typeface="Times New Roman" panose="02020603050405020304" pitchFamily="18" charset="0"/>
                <a:cs typeface="Times New Roman" panose="02020603050405020304" pitchFamily="18" charset="0"/>
              </a:rPr>
              <a:t>Kumar,gavini</a:t>
            </a: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cs typeface="Times New Roman" panose="02020603050405020304" pitchFamily="18" charset="0"/>
              </a:rPr>
              <a:t>chaitanya</a:t>
            </a:r>
            <a:r>
              <a:rPr lang="en-US" sz="1800" dirty="0">
                <a:solidFill>
                  <a:srgbClr val="000000"/>
                </a:solidFill>
                <a:effectLst/>
                <a:latin typeface="Times New Roman" panose="02020603050405020304" pitchFamily="18" charset="0"/>
                <a:cs typeface="Times New Roman" panose="02020603050405020304" pitchFamily="18" charset="0"/>
              </a:rPr>
              <a:t> Sai </a:t>
            </a:r>
            <a:r>
              <a:rPr lang="en-US" sz="1800" dirty="0" err="1">
                <a:solidFill>
                  <a:srgbClr val="000000"/>
                </a:solidFill>
                <a:effectLst/>
                <a:latin typeface="Times New Roman" panose="02020603050405020304" pitchFamily="18" charset="0"/>
                <a:cs typeface="Times New Roman" panose="02020603050405020304" pitchFamily="18" charset="0"/>
              </a:rPr>
              <a:t>Kumar,Ajay</a:t>
            </a:r>
            <a:r>
              <a:rPr lang="en-US" sz="1800" dirty="0">
                <a:solidFill>
                  <a:srgbClr val="000000"/>
                </a:solidFill>
                <a:effectLst/>
                <a:latin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cs typeface="Times New Roman" panose="02020603050405020304" pitchFamily="18" charset="0"/>
              </a:rPr>
              <a:t>varma</a:t>
            </a:r>
            <a:r>
              <a:rPr lang="en-US" sz="1800" dirty="0">
                <a:solidFill>
                  <a:srgbClr val="000000"/>
                </a:solidFill>
                <a:effectLst/>
                <a:latin typeface="Times New Roman" panose="02020603050405020304" pitchFamily="18" charset="0"/>
                <a:cs typeface="Times New Roman" panose="02020603050405020304" pitchFamily="18" charset="0"/>
              </a:rPr>
              <a:t> </a:t>
            </a:r>
            <a:endParaRPr lang="en-US" sz="180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cs typeface="Times New Roman" panose="02020603050405020304" pitchFamily="18" charset="0"/>
              </a:rPr>
              <a:t>  Published on : April 2024</a:t>
            </a:r>
            <a:endParaRPr lang="en-US" sz="180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Integrated Blood Bank Solution: The approach combines web-based technologies and IoT to enhance coordination in blood donation, storage, and distribution, addressing inefficiencies in current systems.</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Real-Time Monitoring and Management: It utilizes GSM modules and Arduino microcontrollers for real-time tracking of blood inventory levels, temperature, and location, ensuring optimal storage conditions.</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User-Friendly Online Platform: The system features an intuitive online interface for donor registration, appointment scheduling, and inventory management, promoting accessibility and efficiency in blood bank operations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72152" y="962526"/>
            <a:ext cx="10106526" cy="4247317"/>
          </a:xfrm>
          <a:prstGeom prst="rect">
            <a:avLst/>
          </a:prstGeom>
          <a:noFill/>
        </p:spPr>
        <p:txBody>
          <a:bodyPr wrap="square">
            <a:spAutoFit/>
          </a:bodyPr>
          <a:lstStyle/>
          <a:p>
            <a:pPr marL="285750" indent="-285750" algn="just">
              <a:buFont typeface="Arial" panose="020B0604020202020204" pitchFamily="34" charset="0"/>
              <a:buChar char="•"/>
            </a:pPr>
            <a:r>
              <a:rPr lang="en-US" sz="1800" b="1" dirty="0">
                <a:solidFill>
                  <a:schemeClr val="tx1"/>
                </a:solidFill>
                <a:effectLst/>
                <a:latin typeface="Times New Roman" panose="02020603050405020304" pitchFamily="18" charset="0"/>
                <a:cs typeface="Times New Roman" panose="02020603050405020304" pitchFamily="18" charset="0"/>
              </a:rPr>
              <a:t>Blockchain-Based Management of Blood Donation</a:t>
            </a:r>
            <a:endParaRPr lang="en-US" sz="1800" b="1"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i="1" dirty="0">
                <a:solidFill>
                  <a:schemeClr val="tx1"/>
                </a:solidFill>
                <a:effectLst/>
                <a:latin typeface="Times New Roman" panose="02020603050405020304" pitchFamily="18" charset="0"/>
                <a:cs typeface="Times New Roman" panose="02020603050405020304" pitchFamily="18" charset="0"/>
              </a:rPr>
              <a:t>Authors : Diana </a:t>
            </a:r>
            <a:r>
              <a:rPr lang="en-US" sz="1800" i="1" dirty="0" err="1">
                <a:solidFill>
                  <a:schemeClr val="tx1"/>
                </a:solidFill>
                <a:effectLst/>
                <a:latin typeface="Times New Roman" panose="02020603050405020304" pitchFamily="18" charset="0"/>
                <a:cs typeface="Times New Roman" panose="02020603050405020304" pitchFamily="18" charset="0"/>
              </a:rPr>
              <a:t>Hawashin,Dunia</a:t>
            </a:r>
            <a:r>
              <a:rPr lang="en-US" sz="1800" i="1" dirty="0">
                <a:solidFill>
                  <a:schemeClr val="tx1"/>
                </a:solidFill>
                <a:effectLst/>
                <a:latin typeface="Times New Roman" panose="02020603050405020304" pitchFamily="18" charset="0"/>
                <a:cs typeface="Times New Roman" panose="02020603050405020304" pitchFamily="18" charset="0"/>
              </a:rPr>
              <a:t> Amin </a:t>
            </a:r>
            <a:r>
              <a:rPr lang="en-US" sz="1800" i="1" dirty="0" err="1">
                <a:solidFill>
                  <a:schemeClr val="tx1"/>
                </a:solidFill>
                <a:effectLst/>
                <a:latin typeface="Times New Roman" panose="02020603050405020304" pitchFamily="18" charset="0"/>
                <a:cs typeface="Times New Roman" panose="02020603050405020304" pitchFamily="18" charset="0"/>
              </a:rPr>
              <a:t>j.Mahboobeh,khaled</a:t>
            </a:r>
            <a:r>
              <a:rPr lang="en-US" sz="1800" i="1" dirty="0">
                <a:solidFill>
                  <a:schemeClr val="tx1"/>
                </a:solidFill>
                <a:effectLst/>
                <a:latin typeface="Times New Roman" panose="02020603050405020304" pitchFamily="18" charset="0"/>
                <a:cs typeface="Times New Roman" panose="02020603050405020304" pitchFamily="18" charset="0"/>
              </a:rPr>
              <a:t> </a:t>
            </a:r>
            <a:r>
              <a:rPr lang="en-US" sz="1800" i="1" dirty="0" err="1">
                <a:solidFill>
                  <a:schemeClr val="tx1"/>
                </a:solidFill>
                <a:effectLst/>
                <a:latin typeface="Times New Roman" panose="02020603050405020304" pitchFamily="18" charset="0"/>
                <a:cs typeface="Times New Roman" panose="02020603050405020304" pitchFamily="18" charset="0"/>
              </a:rPr>
              <a:t>salah,Raja</a:t>
            </a:r>
            <a:r>
              <a:rPr lang="en-US" sz="1800" i="1" dirty="0">
                <a:solidFill>
                  <a:schemeClr val="tx1"/>
                </a:solidFill>
                <a:effectLst/>
                <a:latin typeface="Times New Roman" panose="02020603050405020304" pitchFamily="18" charset="0"/>
                <a:cs typeface="Times New Roman" panose="02020603050405020304" pitchFamily="18" charset="0"/>
              </a:rPr>
              <a:t> </a:t>
            </a:r>
            <a:r>
              <a:rPr lang="en-US" sz="1800" i="1" dirty="0" err="1">
                <a:solidFill>
                  <a:schemeClr val="tx1"/>
                </a:solidFill>
                <a:effectLst/>
                <a:latin typeface="Times New Roman" panose="02020603050405020304" pitchFamily="18" charset="0"/>
                <a:cs typeface="Times New Roman" panose="02020603050405020304" pitchFamily="18" charset="0"/>
              </a:rPr>
              <a:t>JayaRaman</a:t>
            </a:r>
            <a:r>
              <a:rPr lang="en-US" sz="1800" i="1" dirty="0">
                <a:solidFill>
                  <a:schemeClr val="tx1"/>
                </a:solidFill>
                <a:effectLst/>
                <a:latin typeface="Times New Roman" panose="02020603050405020304" pitchFamily="18" charset="0"/>
                <a:cs typeface="Times New Roman" panose="02020603050405020304" pitchFamily="18" charset="0"/>
              </a:rPr>
              <a:t> </a:t>
            </a:r>
            <a:endParaRPr lang="en-US" sz="1800" i="1"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sz="1800" i="1"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i="1" dirty="0">
                <a:solidFill>
                  <a:schemeClr val="tx1"/>
                </a:solidFill>
                <a:effectLst/>
                <a:latin typeface="Times New Roman" panose="02020603050405020304" pitchFamily="18" charset="0"/>
                <a:cs typeface="Times New Roman" panose="02020603050405020304" pitchFamily="18" charset="0"/>
              </a:rPr>
              <a:t>Published on : December 8th 2021</a:t>
            </a:r>
            <a:endParaRPr lang="en-US" sz="1800" i="1" dirty="0">
              <a:solidFill>
                <a:schemeClr val="tx1"/>
              </a:solidFill>
              <a:effectLst/>
              <a:latin typeface="Times New Roman" panose="02020603050405020304" pitchFamily="18" charset="0"/>
              <a:cs typeface="Times New Roman" panose="02020603050405020304" pitchFamily="18" charset="0"/>
            </a:endParaRPr>
          </a:p>
          <a:p>
            <a:pPr algn="just"/>
            <a:endParaRPr lang="en-US" sz="1800" i="1" dirty="0">
              <a:solidFill>
                <a:schemeClr val="tx1"/>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Blockchain-Based Solution: The paper proposes a private Ethereum blockchain solution for blood donation management, addressing shortcomings in traceability, transparency, and security while eliminating the risks of centralization.</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Decentralized Storage: Non-critical and large data are stored off-chain using the </a:t>
            </a:r>
            <a:r>
              <a:rPr lang="en-US" sz="1800" dirty="0" err="1">
                <a:solidFill>
                  <a:schemeClr val="tx1"/>
                </a:solidFill>
                <a:latin typeface="Times New Roman" panose="02020603050405020304" pitchFamily="18" charset="0"/>
                <a:cs typeface="Times New Roman" panose="02020603050405020304" pitchFamily="18" charset="0"/>
              </a:rPr>
              <a:t>InterPlanetary</a:t>
            </a:r>
            <a:r>
              <a:rPr lang="en-US" sz="1800" dirty="0">
                <a:solidFill>
                  <a:schemeClr val="tx1"/>
                </a:solidFill>
                <a:latin typeface="Times New Roman" panose="02020603050405020304" pitchFamily="18" charset="0"/>
                <a:cs typeface="Times New Roman" panose="02020603050405020304" pitchFamily="18" charset="0"/>
              </a:rPr>
              <a:t> File System (IPFS), enhancing efficiency and scalability while maintaining privacy and security.</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Comprehensive System Design: The paper includes detailed system architecture, sequence diagrams, and algorithms, alongside performance evaluations and a publicly available smart contract code on GitHub, demonstrating the solution's effectiveness and security</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203158"/>
            <a:ext cx="9603275" cy="650596"/>
          </a:xfrm>
        </p:spPr>
        <p:txBody>
          <a:bodyPr>
            <a:normAutofit/>
          </a:bodyPr>
          <a:lstStyle/>
          <a:p>
            <a:r>
              <a:rPr lang="en-US" dirty="0"/>
              <a:t>PROBLEM IDENTIFICATION:</a:t>
            </a:r>
            <a:endParaRPr lang="en-IN" dirty="0"/>
          </a:p>
        </p:txBody>
      </p:sp>
      <p:sp>
        <p:nvSpPr>
          <p:cNvPr id="3" name="Content Placeholder 2"/>
          <p:cNvSpPr>
            <a:spLocks noGrp="1"/>
          </p:cNvSpPr>
          <p:nvPr>
            <p:ph idx="1"/>
          </p:nvPr>
        </p:nvSpPr>
        <p:spPr>
          <a:xfrm>
            <a:off x="1451579" y="2015732"/>
            <a:ext cx="9603275" cy="3765636"/>
          </a:xfrm>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The current approach involves paper-based records and fragmented storage, which leads to inefficiencies in search and retrieval of critical </a:t>
            </a:r>
            <a:r>
              <a:rPr lang="en-US" sz="2000" dirty="0">
                <a:latin typeface="Times New Roman" panose="02020603050405020304" pitchFamily="18" charset="0"/>
                <a:ea typeface="Microsoft YaHei" panose="020B0503020204020204" pitchFamily="34" charset="-122"/>
                <a:cs typeface="Times New Roman" panose="02020603050405020304" pitchFamily="18" charset="0"/>
              </a:rPr>
              <a:t>information</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monitor and adjust the conditions of blood storage units remotely to ensure 24/7 compliance with safety standards</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Currently  manual entry (log)  is in use.</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Absence  of centralized database system </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In case of emergency, its really tedious  to look for a specific blood sample </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There is an absence of “ALERT” system present for acknowledgement</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To Design Smart blood bank management system based on IoT.</a:t>
            </a:r>
            <a:endParaRPr lang="en-IN" sz="20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10583</Words>
  <Application>WPS Presentation</Application>
  <PresentationFormat>Widescreen</PresentationFormat>
  <Paragraphs>163</Paragraphs>
  <Slides>22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SimSun</vt:lpstr>
      <vt:lpstr>Wingdings</vt:lpstr>
      <vt:lpstr>Times New Roman</vt:lpstr>
      <vt:lpstr>Tahoma</vt:lpstr>
      <vt:lpstr>Wingdings 2</vt:lpstr>
      <vt:lpstr>Microsoft YaHei</vt:lpstr>
      <vt:lpstr>Gill Sans MT</vt:lpstr>
      <vt:lpstr>Arial Unicode MS</vt:lpstr>
      <vt:lpstr>Calibri</vt:lpstr>
      <vt:lpstr>Gallery</vt:lpstr>
      <vt:lpstr>smart blood bank management using iot</vt:lpstr>
      <vt:lpstr>Agenda:</vt:lpstr>
      <vt:lpstr>ABSTRACT:</vt:lpstr>
      <vt:lpstr>INTRODUCTION:</vt:lpstr>
      <vt:lpstr>PowerPoint 演示文稿</vt:lpstr>
      <vt:lpstr>LITERATURE SURVEY:</vt:lpstr>
      <vt:lpstr>PowerPoint 演示文稿</vt:lpstr>
      <vt:lpstr>PowerPoint 演示文稿</vt:lpstr>
      <vt:lpstr>PROBLEM IDENTIFICATION:</vt:lpstr>
      <vt:lpstr>EXISTING SYSTEM:</vt:lpstr>
      <vt:lpstr>PROPOSED SYSTEM: </vt:lpstr>
      <vt:lpstr>SYSTEM REQUIREMENTS:</vt:lpstr>
      <vt:lpstr>SOFTWARE REQUIREMENTS:</vt:lpstr>
      <vt:lpstr>System architecture: </vt:lpstr>
      <vt:lpstr>Class diagram:</vt:lpstr>
      <vt:lpstr>Usecase diagram:</vt:lpstr>
      <vt:lpstr>Sequence diagram:</vt:lpstr>
      <vt:lpstr>Activity diagram:</vt:lpstr>
      <vt:lpstr>Coding &amp; testing:</vt:lpstr>
      <vt:lpstr>Result:</vt:lpstr>
      <vt:lpstr>Result analysis: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panyalasaivinod@outlook.com</dc:creator>
  <cp:lastModifiedBy>Konukati</cp:lastModifiedBy>
  <cp:revision>9</cp:revision>
  <dcterms:created xsi:type="dcterms:W3CDTF">2024-12-18T06:14:00Z</dcterms:created>
  <dcterms:modified xsi:type="dcterms:W3CDTF">2025-08-11T10:25:50Z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0BCE28EFFF91435AA350960C7A720314_12</vt:lpwstr>
  </property>
  <property fmtid="{D5CDD505-2E9C-101B-9397-08002B2CF9AE}" pid="3" name="KSOProductBuildVer">
    <vt:lpwstr>1033-12.2.0.22222</vt:lpwstr>
  </property>
</Properties>
</file>