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1.png"/><Relationship Id="rId4" Type="http://schemas.openxmlformats.org/officeDocument/2006/relationships/image" Target="../media/image0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abe.ai/" TargetMode="External"/><Relationship Id="rId4" Type="http://schemas.openxmlformats.org/officeDocument/2006/relationships/hyperlink" Target="https://www.pennyapp.io/" TargetMode="External"/><Relationship Id="rId5" Type="http://schemas.openxmlformats.org/officeDocument/2006/relationships/hyperlink" Target="http://kasisto.com/" TargetMode="External"/><Relationship Id="rId6" Type="http://schemas.openxmlformats.org/officeDocument/2006/relationships/hyperlink" Target="https://www.olivia.ai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8.png"/><Relationship Id="rId4" Type="http://schemas.openxmlformats.org/officeDocument/2006/relationships/image" Target="../media/image0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7.png"/><Relationship Id="rId4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ctrTitle"/>
          </p:nvPr>
        </p:nvSpPr>
        <p:spPr>
          <a:xfrm>
            <a:off x="1524000" y="1808162"/>
            <a:ext cx="9144000" cy="238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Proof of Concept 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Project Scope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/>
        </p:nvSpPr>
        <p:spPr>
          <a:xfrm>
            <a:off x="4129082" y="301110"/>
            <a:ext cx="3629024" cy="600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Adding A Bank Account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API example</a:t>
            </a: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2187" y="1270000"/>
            <a:ext cx="5232400" cy="261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00735" y="1270000"/>
            <a:ext cx="5476874" cy="274388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/>
          <p:nvPr/>
        </p:nvSpPr>
        <p:spPr>
          <a:xfrm>
            <a:off x="179450" y="179450"/>
            <a:ext cx="10128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WF 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Shape 1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6135" y="301110"/>
            <a:ext cx="4172700" cy="6053399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 txBox="1"/>
          <p:nvPr/>
        </p:nvSpPr>
        <p:spPr>
          <a:xfrm>
            <a:off x="4129082" y="301110"/>
            <a:ext cx="3629024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Tools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179450" y="179450"/>
            <a:ext cx="10128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WF 6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Shape 1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5159" y="608647"/>
            <a:ext cx="6315455" cy="589788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 txBox="1"/>
          <p:nvPr/>
        </p:nvSpPr>
        <p:spPr>
          <a:xfrm>
            <a:off x="4129082" y="301110"/>
            <a:ext cx="3629024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Chat Feature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7050275" y="1063950"/>
            <a:ext cx="4332600" cy="42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We are hoping that questions can be initiated by keywords that will retrieve the correct banking information.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US"/>
              <a:t>For example, when a user types “</a:t>
            </a:r>
            <a:r>
              <a:rPr b="1" lang="en-US"/>
              <a:t>checking</a:t>
            </a:r>
            <a:r>
              <a:rPr lang="en-US"/>
              <a:t>” or “how much </a:t>
            </a:r>
            <a:r>
              <a:rPr b="1" lang="en-US"/>
              <a:t>money</a:t>
            </a:r>
            <a:r>
              <a:rPr b="1" lang="en-US"/>
              <a:t> </a:t>
            </a:r>
            <a:r>
              <a:rPr lang="en-US"/>
              <a:t>do I have in my </a:t>
            </a:r>
            <a:r>
              <a:rPr b="1" lang="en-US"/>
              <a:t>checking</a:t>
            </a:r>
            <a:r>
              <a:rPr lang="en-US"/>
              <a:t> account?” - the app will recognize the keyword and return something like: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US"/>
              <a:t>“You have </a:t>
            </a:r>
            <a:r>
              <a:rPr b="1" lang="en-US"/>
              <a:t>$459.49</a:t>
            </a:r>
            <a:r>
              <a:rPr lang="en-US"/>
              <a:t> in your checking account.”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179450" y="179450"/>
            <a:ext cx="10128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WF 7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Similar products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Abe: </a:t>
            </a:r>
            <a:r>
              <a:rPr b="0" i="0" lang="en-US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https://www.abe.ai/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Penny: </a:t>
            </a:r>
            <a:r>
              <a:rPr b="0" i="0" lang="en-US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https://www.pennyapp.io/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Calisto: </a:t>
            </a:r>
            <a:r>
              <a:rPr b="0" i="0" lang="en-US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http://kasisto.com/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Olivia: </a:t>
            </a:r>
            <a:r>
              <a:rPr b="0" i="0" lang="en-US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https://www.olivia.ai/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Developer Work-Product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Please provide us a p</a:t>
            </a:r>
            <a:r>
              <a:rPr lang="en-US"/>
              <a:t>roposal outlining: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Cost of various options of development (basic, ideal, others?)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Timeline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Questions you have for us (or concerns as to what might be hard to implement)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Materials or information you need us to share with you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Anything else you’d like to share with us, recommendations, anything you might need from us, etc.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Questions we have for you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US" sz="1800"/>
              <a:t>If any of the chat questions require responses that have to do math, is that possible? (For example: What is my </a:t>
            </a:r>
            <a:r>
              <a:rPr b="1" lang="en-US" sz="1800"/>
              <a:t>average</a:t>
            </a:r>
            <a:r>
              <a:rPr lang="en-US" sz="1800"/>
              <a:t> daily spending?)</a:t>
            </a:r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en-US" sz="1800"/>
              <a:t>Do you have any experience working with AI solutions (IBM Watson) in the past?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4294967295"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Project Priorities  </a:t>
            </a:r>
          </a:p>
        </p:txBody>
      </p:sp>
      <p:sp>
        <p:nvSpPr>
          <p:cNvPr id="96" name="Shape 96"/>
          <p:cNvSpPr txBox="1"/>
          <p:nvPr>
            <p:ph idx="4294967295" type="body"/>
          </p:nvPr>
        </p:nvSpPr>
        <p:spPr>
          <a:xfrm>
            <a:off x="838200" y="1520825"/>
            <a:ext cx="10515600" cy="452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rtl="0">
              <a:spcBef>
                <a:spcPts val="0"/>
              </a:spcBef>
              <a:buSzPct val="100000"/>
            </a:pPr>
            <a:r>
              <a:rPr lang="en-US" sz="3600"/>
              <a:t>Cheap</a:t>
            </a:r>
          </a:p>
          <a:p>
            <a:pPr indent="-457200" lvl="0" marL="457200" rtl="0">
              <a:spcBef>
                <a:spcPts val="0"/>
              </a:spcBef>
              <a:buSzPct val="100000"/>
            </a:pPr>
            <a:r>
              <a:rPr lang="en-US" sz="3600"/>
              <a:t>Fast production (2 weeks, ideal, 4 max)</a:t>
            </a:r>
          </a:p>
          <a:p>
            <a:pPr indent="-457200" lvl="0" marL="457200" rtl="0">
              <a:spcBef>
                <a:spcPts val="0"/>
              </a:spcBef>
              <a:buSzPct val="100000"/>
            </a:pPr>
            <a:r>
              <a:rPr lang="en-US" sz="3600"/>
              <a:t>Basic functionality (can ask questions, gets answer from bank account info)</a:t>
            </a:r>
          </a:p>
          <a:p>
            <a:pPr indent="-457200" lvl="0" marL="457200" rtl="0">
              <a:spcBef>
                <a:spcPts val="0"/>
              </a:spcBef>
              <a:buSzPct val="100000"/>
            </a:pPr>
            <a:r>
              <a:rPr lang="en-US" sz="3600"/>
              <a:t>If possible at all, connect to artificial intelligence platform to show AI functionality (natural language processing)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838200" y="1365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Ideal Project Objectives 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457200" y="1216025"/>
            <a:ext cx="114930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US" sz="1800"/>
              <a:t>Konviv will have a functioning, well designed, and elegant MVP to demo to banks, possible investors, mentors, and other partners asap.  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US" sz="1800"/>
              <a:t>MVP will be able to support the following on an iOS application (see Appendix B):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-US" sz="1800"/>
              <a:t>Intuitive and accessible onboarding process 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-US" sz="1800"/>
              <a:t>Have a functioning chatbot that allows users to ask questions about their multiple banking accounts </a:t>
            </a:r>
          </a:p>
          <a:p>
            <a:pPr indent="-342900" lvl="2" marL="1371600" rtl="0">
              <a:spcBef>
                <a:spcPts val="0"/>
              </a:spcBef>
              <a:buSzPct val="100000"/>
            </a:pPr>
            <a:r>
              <a:rPr lang="en-US" sz="1800"/>
              <a:t>Chatbot feels conversational, personable, is intuitive and easy to use</a:t>
            </a:r>
          </a:p>
          <a:p>
            <a:pPr indent="-342900" lvl="2" marL="1371600" rtl="0">
              <a:spcBef>
                <a:spcPts val="0"/>
              </a:spcBef>
              <a:buSzPct val="100000"/>
            </a:pPr>
            <a:r>
              <a:rPr lang="en-US" sz="1800"/>
              <a:t>Able to answer questions in English and Spanish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-US" sz="1800"/>
              <a:t>Show user banking account information by connecting Konviv platform to (multiple) bank APIs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-US" sz="1800"/>
              <a:t>Dashboard that shows aggregate financial account information for multiple banks in one place (organized by banking institution). Dashboard will show: </a:t>
            </a:r>
          </a:p>
          <a:p>
            <a:pPr indent="-342900" lvl="2" marL="1371600" rtl="0">
              <a:spcBef>
                <a:spcPts val="0"/>
              </a:spcBef>
              <a:buSzPct val="100000"/>
            </a:pPr>
            <a:r>
              <a:rPr lang="en-US" sz="1800"/>
              <a:t>Checking, savings accounts, and credit card balances for all bank accounts user has 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-US" sz="1800"/>
              <a:t>Tools section (shows user’s credit score - hard coded if we can’t pull their actual credit score) 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-US" sz="1800"/>
              <a:t>User profile information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1800"/>
              <a:t>**Artificial Intelligence: ideally, we would love to show some minimal AI functionality. This could be as simple as connecting to an off-the-shelf solution that already exists, such as IBM Watson or API.ai to make the conversation seem more natural and personable. This is NOT a must have, but an ideal.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Project Work-Product 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81000" y="15208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1800" u="sng"/>
              <a:t>Necessary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/>
              <a:t>- Chatbot feature that user can ask questions of and get answers from real bank data (10-15 basic questions- see slide 5))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/>
              <a:t>- Yodlee, Plaid, or Dwolla API to extract financial info to answer question posed by user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/>
              <a:t>- Dashboard with the following screens: </a:t>
            </a:r>
            <a:r>
              <a:rPr b="1" lang="en-US" sz="1800"/>
              <a:t>Dashboard</a:t>
            </a:r>
            <a:r>
              <a:rPr lang="en-US" sz="1800"/>
              <a:t> (for Account Info), </a:t>
            </a:r>
            <a:r>
              <a:rPr b="1" lang="en-US" sz="1800"/>
              <a:t>Tools</a:t>
            </a:r>
            <a:r>
              <a:rPr lang="en-US" sz="1800"/>
              <a:t> and "</a:t>
            </a:r>
            <a:r>
              <a:rPr b="1" lang="en-US" sz="1800"/>
              <a:t>Chat</a:t>
            </a:r>
            <a:r>
              <a:rPr lang="en-US" sz="1800"/>
              <a:t>" buttons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1800" u="sng"/>
              <a:t>Ideal functionality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- Working iOS Mobile Application that can be downloaded on a user's phone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- Icon on iOS Desktop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- Login / register screen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- Facebook login capabilities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- Dashboard landing page will have summary of multiple accounts (Slide 9,WF4)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- Accounts should connect to user's actual bank accounts using API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- Tools section will be a landing page that links to pretend credit score / financial data. Content will be static (static content pending) (Slide 11, WF6)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/>
              <a:t>- UI + Designs will be submitted by Konviv team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-Connects to AI solution to make conversation more natural (via NLP)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/>
        </p:nvSpPr>
        <p:spPr>
          <a:xfrm>
            <a:off x="422910" y="1878329"/>
            <a:ext cx="5520600" cy="4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much do I have in my checking account</a:t>
            </a:r>
          </a:p>
          <a:p>
            <a:pPr indent="-228600" lvl="0" marL="2286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you give me a full summary of my accounts?</a:t>
            </a:r>
          </a:p>
          <a:p>
            <a:pPr indent="-228600" lvl="0" marL="228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much did I spend on coffee this month?</a:t>
            </a:r>
          </a:p>
          <a:p>
            <a:pPr indent="-228600" lvl="0" marL="2286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I get a total of all accounts?</a:t>
            </a:r>
          </a:p>
          <a:p>
            <a:pPr indent="-228600" lvl="0" marL="228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account did I last pay on?</a:t>
            </a:r>
          </a:p>
          <a:p>
            <a:pPr indent="-228600" lvl="0" marL="228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was my most expensive bill?</a:t>
            </a:r>
          </a:p>
          <a:p>
            <a:pPr indent="-228600" lvl="0" marL="228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much do I have in my savings account?</a:t>
            </a:r>
          </a:p>
          <a:p>
            <a:pPr indent="-228600" lvl="0" marL="2286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my average spending amount? </a:t>
            </a:r>
          </a:p>
          <a:p>
            <a:pPr indent="-228600" lvl="0" marL="2286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were my last 5 transactions?</a:t>
            </a:r>
          </a:p>
          <a:p>
            <a:pPr indent="-228600" lvl="0" marL="228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How much did I spend today?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422910" y="1386839"/>
            <a:ext cx="124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5212080" y="1433005"/>
            <a:ext cx="1245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Mappings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7635239" y="1383268"/>
            <a:ext cx="362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Answers List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7120889" y="1878329"/>
            <a:ext cx="4583400" cy="4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have $3,593.92 in your checking account.</a:t>
            </a:r>
          </a:p>
          <a:p>
            <a:pPr indent="-228600" lvl="0" marL="2286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checking account has $3,593.92 in it, your savings account has $2,200 in it, and your credit card has $345/$500 left on it.</a:t>
            </a:r>
          </a:p>
          <a:p>
            <a:pPr indent="-228600" lvl="0" marL="2286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month, you have spent $14.54 on coffee.</a:t>
            </a:r>
          </a:p>
          <a:p>
            <a:pPr indent="-228600" lvl="0" marL="2286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total you have in all of your accounts is: $5,793.92</a:t>
            </a:r>
          </a:p>
          <a:p>
            <a:pPr indent="-228600" lvl="0" marL="2286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last payment was $32.99 from your checking account for EARPHONES – BestBuy </a:t>
            </a:r>
          </a:p>
          <a:p>
            <a:pPr indent="-228600" lvl="0" marL="2286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most expensive bill this month was $193.00 on T-MOBILE</a:t>
            </a:r>
          </a:p>
          <a:p>
            <a:pPr indent="-228600" lvl="0" marL="2286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have $2,200 in your savings account.</a:t>
            </a:r>
          </a:p>
          <a:p>
            <a:pPr indent="-228600" lvl="0" marL="2286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daily average for spending is $74.59</a:t>
            </a:r>
          </a:p>
          <a:p>
            <a:pPr indent="-228600" lvl="0" marL="2286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last 5 transactions are $2.59 on Peet’s Coffee, $10.49 at Target, $22.39 on Chevron, $9.89 at Campus Store, $13.36 on AC Transit Card</a:t>
            </a:r>
          </a:p>
          <a:p>
            <a:pPr indent="-228600" lvl="0" marL="2286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Today, you have spent $45.36.</a:t>
            </a:r>
          </a:p>
        </p:txBody>
      </p:sp>
      <p:cxnSp>
        <p:nvCxnSpPr>
          <p:cNvPr id="120" name="Shape 120"/>
          <p:cNvCxnSpPr/>
          <p:nvPr/>
        </p:nvCxnSpPr>
        <p:spPr>
          <a:xfrm flipH="1" rot="10800000">
            <a:off x="4606289" y="2038409"/>
            <a:ext cx="2457300" cy="22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21" name="Shape 121"/>
          <p:cNvCxnSpPr/>
          <p:nvPr/>
        </p:nvCxnSpPr>
        <p:spPr>
          <a:xfrm>
            <a:off x="4914900" y="2289809"/>
            <a:ext cx="2148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22" name="Shape 122"/>
          <p:cNvCxnSpPr/>
          <p:nvPr/>
        </p:nvCxnSpPr>
        <p:spPr>
          <a:xfrm>
            <a:off x="4560569" y="3021330"/>
            <a:ext cx="2560199" cy="22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23" name="Shape 123"/>
          <p:cNvCxnSpPr/>
          <p:nvPr/>
        </p:nvCxnSpPr>
        <p:spPr>
          <a:xfrm>
            <a:off x="3486150" y="3261359"/>
            <a:ext cx="3634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24" name="Shape 124"/>
          <p:cNvCxnSpPr/>
          <p:nvPr/>
        </p:nvCxnSpPr>
        <p:spPr>
          <a:xfrm>
            <a:off x="3486150" y="3741419"/>
            <a:ext cx="3634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25" name="Shape 125"/>
          <p:cNvCxnSpPr/>
          <p:nvPr/>
        </p:nvCxnSpPr>
        <p:spPr>
          <a:xfrm>
            <a:off x="3669030" y="4232910"/>
            <a:ext cx="3451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26" name="Shape 126"/>
          <p:cNvCxnSpPr/>
          <p:nvPr/>
        </p:nvCxnSpPr>
        <p:spPr>
          <a:xfrm>
            <a:off x="4423410" y="4747260"/>
            <a:ext cx="2697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27" name="Shape 127"/>
          <p:cNvCxnSpPr/>
          <p:nvPr/>
        </p:nvCxnSpPr>
        <p:spPr>
          <a:xfrm>
            <a:off x="4057650" y="4987289"/>
            <a:ext cx="30633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28" name="Shape 128"/>
          <p:cNvCxnSpPr/>
          <p:nvPr/>
        </p:nvCxnSpPr>
        <p:spPr>
          <a:xfrm>
            <a:off x="3669030" y="5227319"/>
            <a:ext cx="3451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29" name="Shape 129"/>
          <p:cNvCxnSpPr/>
          <p:nvPr/>
        </p:nvCxnSpPr>
        <p:spPr>
          <a:xfrm>
            <a:off x="3314700" y="5947410"/>
            <a:ext cx="38061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30" name="Shape 130"/>
          <p:cNvSpPr txBox="1"/>
          <p:nvPr/>
        </p:nvSpPr>
        <p:spPr>
          <a:xfrm>
            <a:off x="551200" y="346100"/>
            <a:ext cx="10707600" cy="6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US">
                <a:solidFill>
                  <a:srgbClr val="00B0F0"/>
                </a:solidFill>
              </a:rPr>
              <a:t>Chatbot Questions List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00B0F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b="1" lang="en-US">
                <a:solidFill>
                  <a:srgbClr val="00B0F0"/>
                </a:solidFill>
              </a:rPr>
              <a:t>These are our best examples, but we may change this list before building out the full question list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1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0"/>
            <a:ext cx="6858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/>
        </p:nvSpPr>
        <p:spPr>
          <a:xfrm>
            <a:off x="4129082" y="301110"/>
            <a:ext cx="3629024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Landing Screen</a:t>
            </a:r>
          </a:p>
        </p:txBody>
      </p:sp>
      <p:pic>
        <p:nvPicPr>
          <p:cNvPr id="137" name="Shape 1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5580" y="1313179"/>
            <a:ext cx="1548129" cy="1596133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/>
          <p:nvPr/>
        </p:nvSpPr>
        <p:spPr>
          <a:xfrm>
            <a:off x="794750" y="1974075"/>
            <a:ext cx="3012300" cy="19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This is the 1 screen we still need to design for you - but this will show you the basics of what we are thinking about for the landing screen, which is a way for users to (1) Register (2) Login or (3)Sign in with Facebook.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US"/>
              <a:t>The landing screen will have the Konviv logo and probably a title text area and a smaller text area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179450" y="179450"/>
            <a:ext cx="10128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WF 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Shape 1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28827"/>
            <a:ext cx="7388352" cy="5800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24602" y="631127"/>
            <a:ext cx="3800856" cy="591007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/>
        </p:nvSpPr>
        <p:spPr>
          <a:xfrm>
            <a:off x="4129082" y="301110"/>
            <a:ext cx="3629024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Sign In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179450" y="179450"/>
            <a:ext cx="10128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WF 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5007" y="356806"/>
            <a:ext cx="5315711" cy="5772912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 txBox="1"/>
          <p:nvPr/>
        </p:nvSpPr>
        <p:spPr>
          <a:xfrm>
            <a:off x="4129082" y="301110"/>
            <a:ext cx="3629024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Register 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179450" y="179450"/>
            <a:ext cx="10128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WF 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Shape 1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342900"/>
            <a:ext cx="10363200" cy="6169152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/>
          <p:nvPr/>
        </p:nvSpPr>
        <p:spPr>
          <a:xfrm>
            <a:off x="1000126" y="212094"/>
            <a:ext cx="3629024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Dashboard New User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6515101" y="212094"/>
            <a:ext cx="3629024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Dashboard Regular (once  user has added their bank)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179450" y="179450"/>
            <a:ext cx="10128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WF 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