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019-8225-476A-B97F-3828510C5FC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BA92-0851-41A5-9B31-9C850FC46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0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019-8225-476A-B97F-3828510C5FC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BA92-0851-41A5-9B31-9C850FC46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019-8225-476A-B97F-3828510C5FC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BA92-0851-41A5-9B31-9C850FC46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0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019-8225-476A-B97F-3828510C5FC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BA92-0851-41A5-9B31-9C850FC46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0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019-8225-476A-B97F-3828510C5FC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BA92-0851-41A5-9B31-9C850FC46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0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019-8225-476A-B97F-3828510C5FC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BA92-0851-41A5-9B31-9C850FC46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019-8225-476A-B97F-3828510C5FC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BA92-0851-41A5-9B31-9C850FC46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4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019-8225-476A-B97F-3828510C5FC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BA92-0851-41A5-9B31-9C850FC46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3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019-8225-476A-B97F-3828510C5FC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BA92-0851-41A5-9B31-9C850FC46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9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019-8225-476A-B97F-3828510C5FC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BA92-0851-41A5-9B31-9C850FC46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019-8225-476A-B97F-3828510C5FC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6BA92-0851-41A5-9B31-9C850FC46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2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9E019-8225-476A-B97F-3828510C5FC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6BA92-0851-41A5-9B31-9C850FC46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4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09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Gender detection by voice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83346"/>
            <a:ext cx="9144000" cy="3274454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r>
              <a:rPr lang="en-US" sz="4000" dirty="0" smtClean="0"/>
              <a:t>KONZI SAMUEL</a:t>
            </a:r>
          </a:p>
          <a:p>
            <a:r>
              <a:rPr lang="en-US" sz="4000" dirty="0" smtClean="0"/>
              <a:t>F17/22951/2008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446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CONT...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Why support vector machines?</a:t>
            </a:r>
          </a:p>
          <a:p>
            <a:pPr marL="0" indent="0">
              <a:buNone/>
            </a:pPr>
            <a:r>
              <a:rPr lang="en-US" dirty="0" smtClean="0"/>
              <a:t>For different possible outcome, averaging performance of different algorithm gives an equivalent overall performance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Datong </a:t>
            </a:r>
            <a:r>
              <a:rPr lang="en-US" dirty="0" err="1" smtClean="0"/>
              <a:t>cheng</a:t>
            </a:r>
            <a:r>
              <a:rPr lang="en-US" dirty="0" smtClean="0"/>
              <a:t> (‘comparison on support vector machine and neural network’) SVM better for classification problem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Tries to minimize generalization error of model in higher dimension as opposed to minimize error over dataset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4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r>
              <a:rPr lang="en-US" dirty="0" smtClean="0"/>
              <a:t>CLASSICATION CONT…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5169" y="1236372"/>
                <a:ext cx="10515600" cy="497922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Support vector machine – supervised learning, finds decision based on large margin boundary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Representation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SVM optimization problem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Ө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Ө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Ө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]+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Ө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5169" y="1236372"/>
                <a:ext cx="10515600" cy="4979228"/>
              </a:xfrm>
              <a:blipFill rotWithShape="0">
                <a:blip r:embed="rId2"/>
                <a:stretch>
                  <a:fillRect l="-1043" t="-1836" r="-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939" y="1811701"/>
            <a:ext cx="3144211" cy="255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0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dirty="0" smtClean="0"/>
              <a:t>CLASSIFICATION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6372"/>
            <a:ext cx="10515600" cy="49405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SVM Kernels-linear, RBF(</a:t>
            </a:r>
            <a:r>
              <a:rPr lang="en-US" dirty="0" err="1" smtClean="0"/>
              <a:t>gaussian</a:t>
            </a:r>
            <a:r>
              <a:rPr lang="en-US" dirty="0" smtClean="0"/>
              <a:t>), </a:t>
            </a:r>
            <a:r>
              <a:rPr lang="en-US" dirty="0" smtClean="0"/>
              <a:t>sigmoid</a:t>
            </a:r>
            <a:r>
              <a:rPr lang="en-US" dirty="0" smtClean="0"/>
              <a:t>, polynomial kernel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Kernel maps dataset to higher dimension 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Parameters – regularization(C), sigma(g), need to be adjusted accordingly for optimal </a:t>
            </a:r>
            <a:r>
              <a:rPr lang="en-US" dirty="0" err="1" smtClean="0"/>
              <a:t>hyperplane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Feature scaling – same distance metric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704"/>
            <a:ext cx="10515600" cy="50822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Results from combination of different extracted features.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470944"/>
              </p:ext>
            </p:extLst>
          </p:nvPr>
        </p:nvGraphicFramePr>
        <p:xfrm>
          <a:off x="2034861" y="1719263"/>
          <a:ext cx="7263193" cy="4457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13298"/>
                <a:gridCol w="1599680"/>
                <a:gridCol w="1450215"/>
              </a:tblGrid>
              <a:tr h="311777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Test accuracies in (%) for c=0.1, g=0.1, Training set = 2533, Test set =635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Kernel 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1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Feature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Linear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Gaussian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</a:tr>
              <a:tr h="311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effectLst/>
                        </a:rPr>
                        <a:t>Meanfun+IQR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93.54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93.22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</a:tr>
              <a:tr h="311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Meanfun+IQR+Q25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93.85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92.1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</a:tr>
              <a:tr h="311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Meanfun+IQR+Q25+sd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94.48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92.91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</a:tr>
              <a:tr h="311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Meanfun+IQR+Q25+sd+meanfreq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94.64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92.59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</a:tr>
              <a:tr h="311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Meanfun+IQR+Q25+sd+meanfreq+sfm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93.5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91.07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</a:tr>
              <a:tr h="311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Meanfun+sd+IQR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94.33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92.38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</a:tr>
              <a:tr h="311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Meanfun+sd+IQR+meanfreq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94.33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92.44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</a:tr>
              <a:tr h="311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Meanfun+sd+IQR+meanfreq+Q25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94.33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92.28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</a:tr>
              <a:tr h="311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Meanfun+sd+IQR+meanfreq+Q25+median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94.33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91.81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</a:tr>
              <a:tr h="311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All 20 features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94.33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90.7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255" marR="8725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04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47" y="1588618"/>
            <a:ext cx="10515600" cy="8970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CONT…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Results using different features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681652"/>
              </p:ext>
            </p:extLst>
          </p:nvPr>
        </p:nvGraphicFramePr>
        <p:xfrm>
          <a:off x="992747" y="3409727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1314450"/>
                <a:gridCol w="1314450"/>
                <a:gridCol w="1314450"/>
                <a:gridCol w="1314450"/>
                <a:gridCol w="1314450"/>
                <a:gridCol w="13144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PITCH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MFCC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MFCC+PITCH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GAUSSIAN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GAUSSIAN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GAUSSIAN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CLEAN</a:t>
                      </a:r>
                      <a:r>
                        <a:rPr lang="en-US" baseline="0" dirty="0" smtClean="0"/>
                        <a:t> SPEECH FILES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RAW SPEECH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88.88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5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Combination of pitch and </a:t>
            </a:r>
            <a:r>
              <a:rPr lang="en-US" dirty="0" err="1" smtClean="0"/>
              <a:t>mfcc</a:t>
            </a:r>
            <a:r>
              <a:rPr lang="en-US" dirty="0" smtClean="0"/>
              <a:t> give a more robust gender detection system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MFCC are sensitive to noise hence not  </a:t>
            </a:r>
            <a:r>
              <a:rPr lang="en-US" dirty="0" smtClean="0"/>
              <a:t>effective for </a:t>
            </a:r>
            <a:r>
              <a:rPr lang="en-US" dirty="0" smtClean="0"/>
              <a:t>noisy speech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SVM classifier performs well even on small </a:t>
            </a:r>
            <a:r>
              <a:rPr lang="en-US" dirty="0" smtClean="0"/>
              <a:t>data however a larger dataset is recommended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1703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828"/>
            <a:ext cx="10515600" cy="4670135"/>
          </a:xfrm>
        </p:spPr>
        <p:txBody>
          <a:bodyPr/>
          <a:lstStyle/>
          <a:p>
            <a:r>
              <a:rPr lang="en-US" dirty="0" smtClean="0"/>
              <a:t>Identify useful features of speech for gender detection</a:t>
            </a:r>
          </a:p>
          <a:p>
            <a:r>
              <a:rPr lang="en-US" dirty="0" smtClean="0"/>
              <a:t>Extract some of the speech features from speech files</a:t>
            </a:r>
          </a:p>
          <a:p>
            <a:r>
              <a:rPr lang="en-US" dirty="0" smtClean="0"/>
              <a:t>Develop a gender recognition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7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WHY GENDER DETECTION BY SPEECH?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machine interaction - </a:t>
            </a:r>
            <a:r>
              <a:rPr lang="en-US" dirty="0" err="1" smtClean="0"/>
              <a:t>e.g</a:t>
            </a:r>
            <a:r>
              <a:rPr lang="en-US" dirty="0" smtClean="0"/>
              <a:t> voice commands.</a:t>
            </a:r>
          </a:p>
          <a:p>
            <a:r>
              <a:rPr lang="en-US" dirty="0" smtClean="0"/>
              <a:t>Application in gender sensitive surveys</a:t>
            </a:r>
          </a:p>
          <a:p>
            <a:r>
              <a:rPr lang="en-US" dirty="0" smtClean="0"/>
              <a:t>Speaker recognition systems – incorporating AGD</a:t>
            </a:r>
          </a:p>
          <a:p>
            <a:r>
              <a:rPr lang="en-US" dirty="0" smtClean="0"/>
              <a:t>Sorting telephone calls by gender for gender sensitive surveys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Nature of speech - human frequency range</a:t>
            </a:r>
          </a:p>
          <a:p>
            <a:r>
              <a:rPr lang="en-US" dirty="0" smtClean="0"/>
              <a:t>Speech signal processing –sampling, </a:t>
            </a:r>
            <a:r>
              <a:rPr lang="en-US" dirty="0"/>
              <a:t>F</a:t>
            </a:r>
            <a:r>
              <a:rPr lang="en-US" dirty="0" smtClean="0"/>
              <a:t>ourier </a:t>
            </a:r>
            <a:r>
              <a:rPr lang="en-US" dirty="0" smtClean="0"/>
              <a:t>analysis(</a:t>
            </a:r>
            <a:r>
              <a:rPr lang="en-US" dirty="0" err="1" smtClean="0"/>
              <a:t>dft-fft,dct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Speech enhancement – removal of noise, </a:t>
            </a:r>
            <a:r>
              <a:rPr lang="en-US" dirty="0" err="1" smtClean="0"/>
              <a:t>Snr</a:t>
            </a:r>
            <a:r>
              <a:rPr lang="en-US" dirty="0" smtClean="0"/>
              <a:t>, </a:t>
            </a:r>
            <a:r>
              <a:rPr lang="en-US" dirty="0" err="1" smtClean="0"/>
              <a:t>vad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Features of speech – pitch, MFCC, other acoustic features</a:t>
            </a:r>
          </a:p>
          <a:p>
            <a:r>
              <a:rPr lang="en-US" dirty="0" smtClean="0"/>
              <a:t>Machine learning classification techniques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2697"/>
            <a:ext cx="10515600" cy="58936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AGD flowchart</a:t>
            </a:r>
            <a:endParaRPr lang="en-US" dirty="0"/>
          </a:p>
        </p:txBody>
      </p:sp>
      <p:sp>
        <p:nvSpPr>
          <p:cNvPr id="71" name="Flowchart: Process 70"/>
          <p:cNvSpPr/>
          <p:nvPr/>
        </p:nvSpPr>
        <p:spPr>
          <a:xfrm>
            <a:off x="5201187" y="1240191"/>
            <a:ext cx="1384300" cy="36830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Signal Processing</a:t>
            </a:r>
          </a:p>
        </p:txBody>
      </p:sp>
      <p:sp>
        <p:nvSpPr>
          <p:cNvPr id="72" name="Flowchart: Process 71"/>
          <p:cNvSpPr/>
          <p:nvPr/>
        </p:nvSpPr>
        <p:spPr>
          <a:xfrm>
            <a:off x="5172612" y="1957106"/>
            <a:ext cx="1446530" cy="34798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73" name="Flowchart: Process 72"/>
          <p:cNvSpPr/>
          <p:nvPr/>
        </p:nvSpPr>
        <p:spPr>
          <a:xfrm>
            <a:off x="5163087" y="2701326"/>
            <a:ext cx="1465580" cy="36131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</a:p>
        </p:txBody>
      </p:sp>
      <p:sp>
        <p:nvSpPr>
          <p:cNvPr id="74" name="Flowchart: Terminator 73"/>
          <p:cNvSpPr/>
          <p:nvPr/>
        </p:nvSpPr>
        <p:spPr>
          <a:xfrm>
            <a:off x="5454552" y="5624231"/>
            <a:ext cx="935355" cy="367665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STOP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906037" y="1604681"/>
            <a:ext cx="0" cy="34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915562" y="2307626"/>
            <a:ext cx="0" cy="3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906037" y="3064546"/>
            <a:ext cx="0" cy="354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ecision 77"/>
          <p:cNvSpPr/>
          <p:nvPr/>
        </p:nvSpPr>
        <p:spPr>
          <a:xfrm>
            <a:off x="5182772" y="3419511"/>
            <a:ext cx="1457325" cy="1226185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result =1?</a:t>
            </a:r>
          </a:p>
        </p:txBody>
      </p:sp>
      <p:sp>
        <p:nvSpPr>
          <p:cNvPr id="79" name="Flowchart: Process 78"/>
          <p:cNvSpPr/>
          <p:nvPr/>
        </p:nvSpPr>
        <p:spPr>
          <a:xfrm>
            <a:off x="5115462" y="4868581"/>
            <a:ext cx="1556385" cy="34544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Result=male</a:t>
            </a:r>
          </a:p>
        </p:txBody>
      </p:sp>
      <p:sp>
        <p:nvSpPr>
          <p:cNvPr id="80" name="Flowchart: Process 79"/>
          <p:cNvSpPr/>
          <p:nvPr/>
        </p:nvSpPr>
        <p:spPr>
          <a:xfrm>
            <a:off x="7582437" y="3872266"/>
            <a:ext cx="1284605" cy="38671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Result=female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8230772" y="4267236"/>
            <a:ext cx="0" cy="1177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915562" y="4645061"/>
            <a:ext cx="0" cy="20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5932707" y="5445161"/>
            <a:ext cx="2298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915562" y="5214021"/>
            <a:ext cx="0" cy="395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 Box 100"/>
          <p:cNvSpPr txBox="1"/>
          <p:nvPr/>
        </p:nvSpPr>
        <p:spPr>
          <a:xfrm>
            <a:off x="5982237" y="4605691"/>
            <a:ext cx="461010" cy="23812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9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6648987" y="402911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 Box 103"/>
          <p:cNvSpPr txBox="1"/>
          <p:nvPr/>
        </p:nvSpPr>
        <p:spPr>
          <a:xfrm>
            <a:off x="6871872" y="3790351"/>
            <a:ext cx="411480" cy="2190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9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lang="en-US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5867302" y="958886"/>
            <a:ext cx="0" cy="280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109"/>
          <p:cNvSpPr>
            <a:spLocks noChangeArrowheads="1"/>
          </p:cNvSpPr>
          <p:nvPr/>
        </p:nvSpPr>
        <p:spPr bwMode="auto">
          <a:xfrm>
            <a:off x="2019837" y="-18567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0" name="Rectangle 116"/>
          <p:cNvSpPr>
            <a:spLocks noChangeArrowheads="1"/>
          </p:cNvSpPr>
          <p:nvPr/>
        </p:nvSpPr>
        <p:spPr bwMode="auto">
          <a:xfrm>
            <a:off x="2019837" y="-13995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120"/>
          <p:cNvSpPr>
            <a:spLocks noChangeArrowheads="1"/>
          </p:cNvSpPr>
          <p:nvPr/>
        </p:nvSpPr>
        <p:spPr bwMode="auto">
          <a:xfrm>
            <a:off x="2019837" y="-13995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69" y="515739"/>
            <a:ext cx="1000265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6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Pitch – obvious feature discriminator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Pitch detection algorithms</a:t>
            </a:r>
          </a:p>
          <a:p>
            <a:pPr marL="0" indent="0">
              <a:buNone/>
            </a:pPr>
            <a:r>
              <a:rPr lang="en-US" dirty="0" smtClean="0"/>
              <a:t>Zero crossing rate, harmonic product spectrum, </a:t>
            </a:r>
            <a:r>
              <a:rPr lang="en-US" b="1" dirty="0" smtClean="0"/>
              <a:t>autocorrelation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Autocorrelation – Finds correlation in a signal using a delayed copy of itself. The main peak is saved as the pitch period.</a:t>
            </a:r>
          </a:p>
          <a:p>
            <a:pPr marL="0" indent="0">
              <a:buNone/>
            </a:pPr>
            <a:r>
              <a:rPr lang="en-US" dirty="0" smtClean="0"/>
              <a:t>Steps - filtering,  framing, center clipping, energy threshold, autocorrelation, average pitch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53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MFCC – represent short term power spectrum of sound</a:t>
            </a:r>
          </a:p>
          <a:p>
            <a:pPr marL="0" indent="0">
              <a:buNone/>
            </a:pPr>
            <a:r>
              <a:rPr lang="en-US" dirty="0" smtClean="0"/>
              <a:t>Based on human ear perception of sound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Stages – Framing-frames of speech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Windowing-remove discontinuity</a:t>
            </a:r>
          </a:p>
          <a:p>
            <a:pPr marL="0" indent="0">
              <a:buNone/>
            </a:pPr>
            <a:r>
              <a:rPr lang="en-US" dirty="0" smtClean="0"/>
              <a:t>	    FFT-spectrum</a:t>
            </a:r>
          </a:p>
          <a:p>
            <a:pPr marL="0" indent="0">
              <a:buNone/>
            </a:pPr>
            <a:r>
              <a:rPr lang="en-US" dirty="0" smtClean="0"/>
              <a:t>	    Mel Frequency wrapping- in </a:t>
            </a:r>
            <a:r>
              <a:rPr lang="en-US" dirty="0" err="1" smtClean="0"/>
              <a:t>mel</a:t>
            </a:r>
            <a:r>
              <a:rPr lang="en-US" dirty="0" smtClean="0"/>
              <a:t> scale</a:t>
            </a:r>
          </a:p>
          <a:p>
            <a:pPr marL="0" indent="0">
              <a:buNone/>
            </a:pPr>
            <a:r>
              <a:rPr lang="en-US" dirty="0" smtClean="0"/>
              <a:t>	    </a:t>
            </a:r>
            <a:r>
              <a:rPr lang="en-US" dirty="0" err="1" smtClean="0"/>
              <a:t>Cesptrum</a:t>
            </a:r>
            <a:r>
              <a:rPr lang="en-US" dirty="0" smtClean="0"/>
              <a:t> – log spectrum back to time using DCT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MFCCs </a:t>
            </a:r>
            <a:r>
              <a:rPr lang="en-US" dirty="0"/>
              <a:t>are the amplitudes of the resulting </a:t>
            </a:r>
            <a:r>
              <a:rPr lang="en-US" dirty="0" smtClean="0"/>
              <a:t>spectrum and consists of the first 12coefficients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DATA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338" y="1825625"/>
            <a:ext cx="90333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8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</a:t>
            </a:r>
            <a:br>
              <a:rPr lang="en-US" dirty="0" smtClean="0"/>
            </a:br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Is a field of study that gives computers ability to learn without being explicitly being programmed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Types of machine learning</a:t>
            </a:r>
          </a:p>
          <a:p>
            <a:r>
              <a:rPr lang="en-US" dirty="0" smtClean="0"/>
              <a:t>Supervised</a:t>
            </a:r>
          </a:p>
          <a:p>
            <a:r>
              <a:rPr lang="en-US" dirty="0" smtClean="0"/>
              <a:t>Unsupervised </a:t>
            </a:r>
          </a:p>
          <a:p>
            <a:r>
              <a:rPr lang="en-US" dirty="0" smtClean="0"/>
              <a:t>Reinforcement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Algorithms </a:t>
            </a:r>
            <a:r>
              <a:rPr lang="en-US" dirty="0" smtClean="0"/>
              <a:t>Examples– </a:t>
            </a:r>
            <a:r>
              <a:rPr lang="en-US" dirty="0" smtClean="0"/>
              <a:t>Neural networks, naive </a:t>
            </a:r>
            <a:r>
              <a:rPr lang="en-US" dirty="0" err="1" smtClean="0"/>
              <a:t>bayes</a:t>
            </a:r>
            <a:r>
              <a:rPr lang="en-US" dirty="0" smtClean="0"/>
              <a:t>, </a:t>
            </a:r>
            <a:r>
              <a:rPr lang="en-US" b="1" dirty="0" smtClean="0"/>
              <a:t>support vector machines(SVM)</a:t>
            </a:r>
            <a:r>
              <a:rPr lang="en-US" dirty="0" smtClean="0"/>
              <a:t>,logistic </a:t>
            </a:r>
            <a:r>
              <a:rPr lang="en-US" dirty="0" err="1" smtClean="0"/>
              <a:t>regression,Linear</a:t>
            </a:r>
            <a:r>
              <a:rPr lang="en-US" dirty="0" smtClean="0"/>
              <a:t> Regression, K Means Clustering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93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634</TotalTime>
  <Words>505</Words>
  <Application>Microsoft Office PowerPoint</Application>
  <PresentationFormat>Widescreen</PresentationFormat>
  <Paragraphs>156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Gender detection by voice</vt:lpstr>
      <vt:lpstr>OBJECTIVES</vt:lpstr>
      <vt:lpstr>WHY GENDER DETECTION BY SPEECH?</vt:lpstr>
      <vt:lpstr>REVIEW</vt:lpstr>
      <vt:lpstr>PowerPoint Presentation</vt:lpstr>
      <vt:lpstr>DESIGN Feature Extraction</vt:lpstr>
      <vt:lpstr>Feature Extraction cont…</vt:lpstr>
      <vt:lpstr>VISUALIZING DATA</vt:lpstr>
      <vt:lpstr>CLASSIFICATION  Machine Learning</vt:lpstr>
      <vt:lpstr>CLASSIFICATION CONT...</vt:lpstr>
      <vt:lpstr>CLASSICATION CONT…</vt:lpstr>
      <vt:lpstr>CLASSIFICATION CONT…</vt:lpstr>
      <vt:lpstr>RESULTS</vt:lpstr>
      <vt:lpstr>RESULTS CONT…  Results using different features 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ThinkPad X240</cp:lastModifiedBy>
  <cp:revision>44</cp:revision>
  <dcterms:created xsi:type="dcterms:W3CDTF">2017-06-15T12:15:23Z</dcterms:created>
  <dcterms:modified xsi:type="dcterms:W3CDTF">2022-02-27T11:12:10Z</dcterms:modified>
</cp:coreProperties>
</file>