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Open Sans 1" charset="1" panose="020B0606030504020204"/>
      <p:regular r:id="rId6"/>
    </p:embeddedFont>
    <p:embeddedFont>
      <p:font typeface="Open Sans 1 Bold" charset="1" panose="020B0806030504020204"/>
      <p:regular r:id="rId7"/>
    </p:embeddedFont>
    <p:embeddedFont>
      <p:font typeface="Open Sans 1 Italics" charset="1" panose="020B0606030504020204"/>
      <p:regular r:id="rId8"/>
    </p:embeddedFont>
    <p:embeddedFont>
      <p:font typeface="Open Sans 1 Bold Italics" charset="1" panose="020B080603050402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 2" charset="1" panose="020B0606030504020204"/>
      <p:regular r:id="rId18"/>
    </p:embeddedFont>
    <p:embeddedFont>
      <p:font typeface="Open Sans 2 Bold" charset="1" panose="020B0806030504020204"/>
      <p:regular r:id="rId19"/>
    </p:embeddedFont>
    <p:embeddedFont>
      <p:font typeface="Open Sans 2 Italics" charset="1" panose="020B0606030504020204"/>
      <p:regular r:id="rId20"/>
    </p:embeddedFont>
    <p:embeddedFont>
      <p:font typeface="Open Sans 2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-1067162" y="0"/>
            <a:ext cx="20421600" cy="1676400"/>
          </a:xfrm>
          <a:prstGeom prst="rect">
            <a:avLst/>
          </a:prstGeom>
          <a:solidFill>
            <a:srgbClr val="AC0E28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177588" y="321312"/>
            <a:ext cx="13932100" cy="97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spc="168">
                <a:solidFill>
                  <a:srgbClr val="F4F6FC"/>
                </a:solidFill>
                <a:latin typeface="Open Sans 1 Bold"/>
              </a:rPr>
              <a:t>Une plateforme "cashless" sur-mesure pour les </a:t>
            </a:r>
          </a:p>
          <a:p>
            <a:pPr algn="ctr">
              <a:lnSpc>
                <a:spcPts val="3920"/>
              </a:lnSpc>
            </a:pPr>
            <a:r>
              <a:rPr lang="en-US" sz="2800" spc="168">
                <a:solidFill>
                  <a:srgbClr val="F4F6FC"/>
                </a:solidFill>
                <a:latin typeface="Open Sans 1 Bold"/>
              </a:rPr>
              <a:t>organisateurs d'événements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87169" y="8791702"/>
            <a:ext cx="10313662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z="3200" spc="320">
                <a:solidFill>
                  <a:srgbClr val="F4F6FC"/>
                </a:solidFill>
                <a:latin typeface="Open Sans 1 Bold"/>
              </a:rPr>
              <a:t>NCLT SERVICES &amp; FIREHIST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-142875" y="0"/>
            <a:ext cx="1400176" cy="1676400"/>
          </a:xfrm>
          <a:prstGeom prst="rect">
            <a:avLst/>
          </a:prstGeom>
          <a:solidFill>
            <a:srgbClr val="52A051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403121" y="7929563"/>
            <a:ext cx="1348175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Open Sans Light Italics"/>
              </a:rPr>
              <a:t>une collaboration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0307" y="4278440"/>
            <a:ext cx="5707387" cy="195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2"/>
              </a:lnSpc>
            </a:pPr>
            <a:r>
              <a:rPr lang="en-US" sz="14400" spc="-288">
                <a:solidFill>
                  <a:srgbClr val="F4F6FC"/>
                </a:solidFill>
                <a:latin typeface="Open Sans 1 Bold"/>
              </a:rPr>
              <a:t> KooB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A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78722" y="524510"/>
            <a:ext cx="504317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19"/>
              </a:lnSpc>
            </a:pPr>
            <a:r>
              <a:rPr lang="en-US" sz="5299">
                <a:solidFill>
                  <a:srgbClr val="FFFFFF"/>
                </a:solidFill>
                <a:latin typeface="Open Sans 2"/>
              </a:rPr>
              <a:t>Pour résumer :  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78722" y="2157313"/>
            <a:ext cx="699069" cy="69906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951595" y="2089181"/>
            <a:ext cx="3897424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SÉCURITÉ</a:t>
            </a:r>
            <a:r>
              <a:rPr lang="en-US" sz="4142">
                <a:solidFill>
                  <a:srgbClr val="FFFFFF"/>
                </a:solidFill>
                <a:latin typeface="Open Sans 1"/>
              </a:rPr>
              <a:t> 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378722" y="2895604"/>
            <a:ext cx="1488057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Une consommation d'alcool encadrée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Pas de gestion d'argent en espéces pendant la manifestation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Des files d'attente réduites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78722" y="5037249"/>
            <a:ext cx="699069" cy="69906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883869" y="4970574"/>
            <a:ext cx="3897424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MAITRISE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378722" y="5774418"/>
            <a:ext cx="1488057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Un contrôle total des périodes de mise en vente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Un accès à des statistiques de ventes et de fréquentation détaillée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Une image de marque améliorée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78722" y="7747849"/>
            <a:ext cx="699069" cy="69906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816144" y="7681174"/>
            <a:ext cx="4458382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SIMPLICITÉ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378722" y="8485018"/>
            <a:ext cx="1488057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Une gestion post-événement facilitée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Des moyens humains moins important </a:t>
            </a:r>
            <a:r>
              <a:rPr lang="en-US" sz="3200">
                <a:solidFill>
                  <a:srgbClr val="FFFFFF"/>
                </a:solidFill>
                <a:latin typeface="Open Sans Light Italics"/>
              </a:rPr>
              <a:t>(Personnels de caisse et d'accueil)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Une plateforme simple à prendre en main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4A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sp>
        <p:nvSpPr>
          <p:cNvPr name="TextBox 5" id="5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17668" y="1863095"/>
            <a:ext cx="14941632" cy="802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1085" indent="-350543" lvl="1">
              <a:lnSpc>
                <a:spcPts val="4221"/>
              </a:lnSpc>
              <a:buFont typeface="Arial"/>
              <a:buChar char="•"/>
            </a:pPr>
            <a:r>
              <a:rPr lang="en-US" sz="3247" spc="324">
                <a:solidFill>
                  <a:srgbClr val="F4F6FC"/>
                </a:solidFill>
                <a:latin typeface="Open Sans 1"/>
              </a:rPr>
              <a:t>CRÉATION DE LA SOLUTION BILLETTERIE DE LA FÊTE DE LA MUSIQUE 2022 - VILLE DE MONTPELLIER</a:t>
            </a:r>
          </a:p>
          <a:p>
            <a:pPr algn="just">
              <a:lnSpc>
                <a:spcPts val="4221"/>
              </a:lnSpc>
            </a:pPr>
          </a:p>
          <a:p>
            <a:pPr algn="just" marL="701085" indent="-350543" lvl="1">
              <a:lnSpc>
                <a:spcPts val="4221"/>
              </a:lnSpc>
              <a:buFont typeface="Arial"/>
              <a:buChar char="•"/>
            </a:pPr>
            <a:r>
              <a:rPr lang="en-US" sz="3247" spc="324">
                <a:solidFill>
                  <a:srgbClr val="F4F6FC"/>
                </a:solidFill>
                <a:latin typeface="Open Sans 1"/>
              </a:rPr>
              <a:t>CRÉATION DE LA SOLUTION BILLETTERIE DES "NUITS DU PEYROU 2022" - VILLE DE MONTPELLIER</a:t>
            </a:r>
          </a:p>
          <a:p>
            <a:pPr algn="just">
              <a:lnSpc>
                <a:spcPts val="4221"/>
              </a:lnSpc>
            </a:pPr>
          </a:p>
          <a:p>
            <a:pPr algn="just" marL="701085" indent="-350543" lvl="1">
              <a:lnSpc>
                <a:spcPts val="4221"/>
              </a:lnSpc>
              <a:buFont typeface="Arial"/>
              <a:buChar char="•"/>
            </a:pPr>
            <a:r>
              <a:rPr lang="en-US" sz="3247" spc="324">
                <a:solidFill>
                  <a:srgbClr val="F4F6FC"/>
                </a:solidFill>
                <a:latin typeface="Open Sans 1 Italics"/>
              </a:rPr>
              <a:t>CRÉATION DE LA SOLUTION BILLETTERIE DES "NUITS DU PEYROU 2021" - MONTPELLIER 3M</a:t>
            </a:r>
          </a:p>
          <a:p>
            <a:pPr algn="just">
              <a:lnSpc>
                <a:spcPts val="4221"/>
              </a:lnSpc>
            </a:pPr>
          </a:p>
          <a:p>
            <a:pPr algn="just" marL="701085" indent="-350543" lvl="1">
              <a:lnSpc>
                <a:spcPts val="4221"/>
              </a:lnSpc>
              <a:buFont typeface="Arial"/>
              <a:buChar char="•"/>
            </a:pPr>
            <a:r>
              <a:rPr lang="en-US" sz="3247" spc="324">
                <a:solidFill>
                  <a:srgbClr val="F4F6FC"/>
                </a:solidFill>
                <a:latin typeface="Open Sans 1 Italics"/>
              </a:rPr>
              <a:t>GESTION DE LA BILLETTERIE DE LA VILLA CARMIGNAC DEPUIS 2018 - FONDATION CARMIGNAC</a:t>
            </a:r>
          </a:p>
          <a:p>
            <a:pPr algn="just">
              <a:lnSpc>
                <a:spcPts val="4221"/>
              </a:lnSpc>
            </a:pPr>
          </a:p>
          <a:p>
            <a:pPr algn="just" marL="701085" indent="-350543" lvl="1">
              <a:lnSpc>
                <a:spcPts val="4221"/>
              </a:lnSpc>
              <a:buFont typeface="Arial"/>
              <a:buChar char="•"/>
            </a:pPr>
            <a:r>
              <a:rPr lang="en-US" sz="3247" spc="324">
                <a:solidFill>
                  <a:srgbClr val="F4F6FC"/>
                </a:solidFill>
                <a:latin typeface="Open Sans 1 Italics"/>
              </a:rPr>
              <a:t>GESTION DE LA BILLETTERIE SUR PLACE DU PARC DES EXPOSITIONS DE MONTPELLIER ET DE L'ARENA SUD DE FRANCE - OCCITANIE EVENTS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17668" y="628650"/>
            <a:ext cx="1321547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60"/>
              </a:lnSpc>
            </a:pPr>
            <a:r>
              <a:rPr lang="en-US" sz="5300">
                <a:solidFill>
                  <a:srgbClr val="F4F6FC"/>
                </a:solidFill>
                <a:latin typeface="Open Sans 1 Bold"/>
              </a:rPr>
              <a:t>Nos références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17668" y="9793052"/>
            <a:ext cx="12920033" cy="3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14500" y="-400050"/>
            <a:ext cx="17221200" cy="11087100"/>
          </a:xfrm>
          <a:prstGeom prst="rect">
            <a:avLst/>
          </a:prstGeom>
          <a:solidFill>
            <a:srgbClr val="04ADB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743200" y="1314450"/>
            <a:ext cx="7233355" cy="2670064"/>
            <a:chOff x="0" y="0"/>
            <a:chExt cx="9644473" cy="356008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9644473" cy="1463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F4F6FC"/>
                  </a:solidFill>
                  <a:latin typeface="Open Sans 1 Bold"/>
                </a:rPr>
                <a:t>Contactez-nous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22445"/>
              <a:ext cx="7815673" cy="1270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3150" spc="220">
                  <a:solidFill>
                    <a:srgbClr val="F4F6FC"/>
                  </a:solidFill>
                  <a:latin typeface="Open Sans 1 Bold"/>
                </a:rPr>
                <a:t>POUR TOUTES QUESTIONS ET PRÉCISIONS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664242" y="2767548"/>
            <a:ext cx="5595058" cy="6490752"/>
            <a:chOff x="0" y="0"/>
            <a:chExt cx="7460077" cy="865433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4502"/>
              <a:ext cx="7460077" cy="678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F4F6FC"/>
                  </a:solidFill>
                  <a:latin typeface="Open Sans 1"/>
                </a:rPr>
                <a:t>ADRESSE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66742"/>
              <a:ext cx="7460077" cy="2253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612"/>
                </a:lnSpc>
              </a:pPr>
              <a:r>
                <a:rPr lang="en-US" sz="3075" spc="61">
                  <a:solidFill>
                    <a:srgbClr val="F4F6FC"/>
                  </a:solidFill>
                  <a:latin typeface="Open Sans 1"/>
                </a:rPr>
                <a:t>NCLT SERVICES</a:t>
              </a:r>
            </a:p>
            <a:p>
              <a:pPr algn="r">
                <a:lnSpc>
                  <a:spcPts val="4612"/>
                </a:lnSpc>
              </a:pPr>
              <a:r>
                <a:rPr lang="en-US" sz="3075" spc="61">
                  <a:solidFill>
                    <a:srgbClr val="F4F6FC"/>
                  </a:solidFill>
                  <a:latin typeface="Open Sans 1"/>
                </a:rPr>
                <a:t>110 rue de la bergerie</a:t>
              </a:r>
            </a:p>
            <a:p>
              <a:pPr algn="r">
                <a:lnSpc>
                  <a:spcPts val="4612"/>
                </a:lnSpc>
              </a:pPr>
              <a:r>
                <a:rPr lang="en-US" sz="3075" spc="61">
                  <a:solidFill>
                    <a:srgbClr val="F4F6FC"/>
                  </a:solidFill>
                  <a:latin typeface="Open Sans 1"/>
                </a:rPr>
                <a:t>30640 Beauvoisin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759748"/>
              <a:ext cx="7460077" cy="678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F4F6FC"/>
                  </a:solidFill>
                  <a:latin typeface="Open Sans 1"/>
                </a:rPr>
                <a:t>NUMÉRO DE TÉLÉPHONE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614232"/>
              <a:ext cx="7460077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 1"/>
                </a:rPr>
                <a:t>06 17 55 65 59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104527"/>
              <a:ext cx="7460077" cy="678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F4F6FC"/>
                  </a:solidFill>
                  <a:latin typeface="Open Sans 1"/>
                </a:rPr>
                <a:t>ADRESSE E-MAIL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959011"/>
              <a:ext cx="7460077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 1"/>
                </a:rPr>
                <a:t>contact@nclt-services.com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-5400000">
            <a:off x="-1959329" y="6591543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86" r="0" b="77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>
                <a:alpha val="77647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14500" y="5124450"/>
            <a:ext cx="165735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 spc="299">
                <a:solidFill>
                  <a:srgbClr val="F4F6FC"/>
                </a:solidFill>
                <a:latin typeface="Open Sans 1 Bold"/>
              </a:rPr>
              <a:t>UNE PLATEFORME "CASHLESS" CLÉ EN MAIN POUR VOS ÉVENEMENTS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4500" y="2937304"/>
            <a:ext cx="16573500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5"/>
              </a:lnSpc>
            </a:pPr>
            <a:r>
              <a:rPr lang="en-US" sz="7100">
                <a:solidFill>
                  <a:srgbClr val="F4F6FC"/>
                </a:solidFill>
                <a:latin typeface="Open Sans 1"/>
              </a:rPr>
              <a:t>Qu'est-ce que KooB ?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4A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911455" y="1028700"/>
            <a:ext cx="16376545" cy="7603434"/>
            <a:chOff x="0" y="0"/>
            <a:chExt cx="21835394" cy="1013791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994948"/>
              <a:ext cx="21347254" cy="7307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33"/>
                </a:lnSpc>
              </a:pPr>
              <a:r>
                <a:rPr lang="en-US" sz="3487" spc="348">
                  <a:solidFill>
                    <a:srgbClr val="F4F6FC"/>
                  </a:solidFill>
                  <a:latin typeface="Open Sans 1"/>
                </a:rPr>
                <a:t>UNE PLATEFORME DE VENTE EN LIGNE À VOTRE IMAGE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9781"/>
              <a:ext cx="21835394" cy="1300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748"/>
                </a:lnSpc>
              </a:pPr>
              <a:r>
                <a:rPr lang="en-US" sz="6456">
                  <a:solidFill>
                    <a:srgbClr val="F4F6FC"/>
                  </a:solidFill>
                  <a:latin typeface="Open Sans 1 Bold"/>
                </a:rPr>
                <a:t>KooB c'est :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890869"/>
              <a:ext cx="21347254" cy="541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5"/>
                </a:lnSpc>
              </a:pPr>
              <a:r>
                <a:rPr lang="en-US" sz="2370" spc="47">
                  <a:solidFill>
                    <a:srgbClr val="F4F6FC"/>
                  </a:solidFill>
                  <a:latin typeface="Open Sans 1"/>
                </a:rPr>
                <a:t>Maitrisez votre image de marque avec un site de vente en ligne responsive personnalisable.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800099"/>
              <a:ext cx="21347254" cy="70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323" spc="332">
                  <a:solidFill>
                    <a:srgbClr val="F4F6FC"/>
                  </a:solidFill>
                  <a:latin typeface="Open Sans 1"/>
                </a:rPr>
                <a:t>UNE APPLICATION SÉCURISÉE POUR VOS VISITEURS ET PARTENAIRES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683402"/>
              <a:ext cx="21347254" cy="541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5"/>
                </a:lnSpc>
              </a:pPr>
              <a:r>
                <a:rPr lang="en-US" sz="2370" spc="47">
                  <a:solidFill>
                    <a:srgbClr val="F4F6FC"/>
                  </a:solidFill>
                  <a:latin typeface="Open Sans 1"/>
                </a:rPr>
                <a:t>Offrez-leurs un outil permettant la gestion de leur compte et l'accès à des statistiques détaillées.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609271"/>
              <a:ext cx="21347254" cy="7307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33"/>
                </a:lnSpc>
              </a:pPr>
              <a:r>
                <a:rPr lang="en-US" sz="3487" spc="348">
                  <a:solidFill>
                    <a:srgbClr val="F4F6FC"/>
                  </a:solidFill>
                  <a:latin typeface="Open Sans 1"/>
                </a:rPr>
                <a:t>UNE OFFRE COMPLÈTE AU SERVICE DE VOS ÉVÉNEMENTS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505192"/>
              <a:ext cx="21347254" cy="541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5"/>
                </a:lnSpc>
              </a:pPr>
              <a:r>
                <a:rPr lang="en-US" sz="2370" spc="47">
                  <a:solidFill>
                    <a:srgbClr val="F4F6FC"/>
                  </a:solidFill>
                  <a:latin typeface="Open Sans 1"/>
                </a:rPr>
                <a:t>Maîtrisez vos actions en exploitant au mieux le contrôle d'accès et vos différentes données de vente.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sp>
        <p:nvSpPr>
          <p:cNvPr name="TextBox 13" id="13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4A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637692" y="1176020"/>
            <a:ext cx="14946772" cy="7934960"/>
            <a:chOff x="0" y="0"/>
            <a:chExt cx="19929029" cy="1057994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6162"/>
              <a:ext cx="19929029" cy="1333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6600">
                  <a:solidFill>
                    <a:srgbClr val="F4F6FC"/>
                  </a:solidFill>
                  <a:latin typeface="Open Sans Light"/>
                </a:rPr>
                <a:t>Pourquoi utiliser KooB 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01545"/>
              <a:ext cx="17292846" cy="6559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55"/>
                </a:lnSpc>
              </a:pPr>
              <a:r>
                <a:rPr lang="en-US" sz="3500" spc="245">
                  <a:solidFill>
                    <a:srgbClr val="F4F6FC"/>
                  </a:solidFill>
                  <a:latin typeface="Open Sans 2"/>
                </a:rPr>
                <a:t>SÉCURISER LA GESTION DE VOS ÉVÉNEMENTS</a:t>
              </a:r>
            </a:p>
            <a:p>
              <a:pPr>
                <a:lnSpc>
                  <a:spcPts val="8155"/>
                </a:lnSpc>
              </a:pPr>
              <a:r>
                <a:rPr lang="en-US" sz="3500" spc="245">
                  <a:solidFill>
                    <a:srgbClr val="F4F6FC"/>
                  </a:solidFill>
                  <a:latin typeface="Open Sans 2"/>
                </a:rPr>
                <a:t>OFFRIR UNE EXPÉRIENCE UNIQUE À VOS PARTICIPANTS</a:t>
              </a:r>
            </a:p>
            <a:p>
              <a:pPr>
                <a:lnSpc>
                  <a:spcPts val="8155"/>
                </a:lnSpc>
              </a:pPr>
              <a:r>
                <a:rPr lang="en-US" sz="3500" spc="245">
                  <a:solidFill>
                    <a:srgbClr val="F4F6FC"/>
                  </a:solidFill>
                  <a:latin typeface="Open Sans 2"/>
                </a:rPr>
                <a:t>ACCÉDER À DES DONNÉES STATISTIQUES DÉTAILLÉES</a:t>
              </a:r>
            </a:p>
            <a:p>
              <a:pPr>
                <a:lnSpc>
                  <a:spcPts val="8155"/>
                </a:lnSpc>
              </a:pPr>
              <a:r>
                <a:rPr lang="en-US" sz="3500" spc="245">
                  <a:solidFill>
                    <a:srgbClr val="F4F6FC"/>
                  </a:solidFill>
                  <a:latin typeface="Open Sans 2"/>
                </a:rPr>
                <a:t>RÉDUIRE VOS COÛTS D'EXPLOITATION </a:t>
              </a:r>
            </a:p>
            <a:p>
              <a:pPr>
                <a:lnSpc>
                  <a:spcPts val="8155"/>
                </a:lnSpc>
              </a:pPr>
              <a:r>
                <a:rPr lang="en-US" sz="3500" spc="245">
                  <a:solidFill>
                    <a:srgbClr val="F4F6FC"/>
                  </a:solidFill>
                  <a:latin typeface="Open Sans 2"/>
                </a:rPr>
                <a:t>FACILITER LA GESTION POST-ÉVÉNEMENT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884621"/>
              <a:ext cx="17292846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sp>
        <p:nvSpPr>
          <p:cNvPr name="TextBox 9" id="9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A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033235" y="2299556"/>
            <a:ext cx="15669470" cy="492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10"/>
              </a:lnSpc>
            </a:pPr>
            <a:r>
              <a:rPr lang="en-US" sz="3279">
                <a:solidFill>
                  <a:srgbClr val="F4F6FC"/>
                </a:solidFill>
                <a:latin typeface="Open Sans Light"/>
              </a:rPr>
              <a:t>Comment </a:t>
            </a:r>
            <a:r>
              <a:rPr lang="en-US" sz="3279">
                <a:solidFill>
                  <a:srgbClr val="F4F6FC"/>
                </a:solidFill>
                <a:latin typeface="Open Sans Light Bold"/>
              </a:rPr>
              <a:t>KooB</a:t>
            </a:r>
            <a:r>
              <a:rPr lang="en-US" sz="3279">
                <a:solidFill>
                  <a:srgbClr val="F4F6FC"/>
                </a:solidFill>
                <a:latin typeface="Open Sans Light"/>
              </a:rPr>
              <a:t> s'adapte à vos événements</a:t>
            </a:r>
            <a:r>
              <a:rPr lang="en-US" sz="3279">
                <a:solidFill>
                  <a:srgbClr val="F4F6FC"/>
                </a:solidFill>
                <a:latin typeface="Open Sans Light Bold Italics"/>
              </a:rPr>
              <a:t> </a:t>
            </a:r>
            <a:r>
              <a:rPr lang="en-US" sz="3279">
                <a:solidFill>
                  <a:srgbClr val="F4F6FC"/>
                </a:solidFill>
                <a:latin typeface="Open Sans Light Italics"/>
              </a:rPr>
              <a:t>? </a:t>
            </a:r>
          </a:p>
          <a:p>
            <a:pPr algn="just">
              <a:lnSpc>
                <a:spcPts val="4689"/>
              </a:lnSpc>
            </a:pPr>
            <a:r>
              <a:rPr lang="en-US" sz="3279">
                <a:solidFill>
                  <a:srgbClr val="F4F6FC"/>
                </a:solidFill>
                <a:latin typeface="Open Sans Light"/>
              </a:rPr>
              <a:t>Notre solution s'articule autour des différents acteurs impliqués dans ce type de projets :</a:t>
            </a:r>
          </a:p>
          <a:p>
            <a:pPr algn="just">
              <a:lnSpc>
                <a:spcPts val="4689"/>
              </a:lnSpc>
            </a:pPr>
          </a:p>
          <a:p>
            <a:pPr algn="just">
              <a:lnSpc>
                <a:spcPts val="5869"/>
              </a:lnSpc>
            </a:pPr>
            <a:r>
              <a:rPr lang="en-US" sz="3279">
                <a:solidFill>
                  <a:srgbClr val="F4F6FC"/>
                </a:solidFill>
                <a:latin typeface="Open Sans Light"/>
              </a:rPr>
              <a:t>- Les organisateurs : Les syndicats viticoles et les collectivités</a:t>
            </a:r>
          </a:p>
          <a:p>
            <a:pPr algn="just">
              <a:lnSpc>
                <a:spcPts val="5869"/>
              </a:lnSpc>
            </a:pPr>
            <a:r>
              <a:rPr lang="en-US" sz="3279">
                <a:solidFill>
                  <a:srgbClr val="F4F6FC"/>
                </a:solidFill>
                <a:latin typeface="Open Sans Light"/>
              </a:rPr>
              <a:t>- Les exposants : Les vignerons </a:t>
            </a:r>
          </a:p>
          <a:p>
            <a:pPr algn="just">
              <a:lnSpc>
                <a:spcPts val="5869"/>
              </a:lnSpc>
            </a:pPr>
            <a:r>
              <a:rPr lang="en-US" sz="3279">
                <a:solidFill>
                  <a:srgbClr val="F4F6FC"/>
                </a:solidFill>
                <a:latin typeface="Open Sans Light"/>
              </a:rPr>
              <a:t>- Les participants : Le grand public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10746" y="5701860"/>
            <a:ext cx="3748554" cy="355644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33235" y="923925"/>
            <a:ext cx="15226065" cy="100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9"/>
              </a:lnSpc>
            </a:pPr>
            <a:r>
              <a:rPr lang="en-US" sz="5899">
                <a:solidFill>
                  <a:srgbClr val="F4F6FC"/>
                </a:solidFill>
                <a:latin typeface="Open Sans 1 Bold Italics"/>
              </a:rPr>
              <a:t>Les Estivales</a:t>
            </a:r>
            <a:r>
              <a:rPr lang="en-US" sz="5899">
                <a:solidFill>
                  <a:srgbClr val="F4F6FC"/>
                </a:solidFill>
                <a:latin typeface="Open Sans 1 Bold"/>
              </a:rPr>
              <a:t> de Montpellier selon KooB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A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67956" y="1705640"/>
            <a:ext cx="1896100" cy="1403114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6334954" y="2407197"/>
            <a:ext cx="1465673" cy="0"/>
          </a:xfrm>
          <a:prstGeom prst="line">
            <a:avLst/>
          </a:prstGeom>
          <a:ln cap="flat" w="85725">
            <a:solidFill>
              <a:srgbClr val="52A05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400000">
            <a:off x="4236135" y="6942486"/>
            <a:ext cx="759743" cy="0"/>
          </a:xfrm>
          <a:prstGeom prst="line">
            <a:avLst/>
          </a:prstGeom>
          <a:ln cap="flat" w="85725">
            <a:solidFill>
              <a:srgbClr val="AC0E28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99179" y="8073855"/>
            <a:ext cx="2433655" cy="2083818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5400000">
            <a:off x="4125684" y="4653177"/>
            <a:ext cx="894921" cy="0"/>
          </a:xfrm>
          <a:prstGeom prst="line">
            <a:avLst/>
          </a:prstGeom>
          <a:ln cap="flat" w="85725">
            <a:solidFill>
              <a:srgbClr val="AC0E28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54233" y="4915922"/>
            <a:ext cx="5523546" cy="1888048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6476495" y="8073855"/>
            <a:ext cx="1182590" cy="0"/>
          </a:xfrm>
          <a:prstGeom prst="line">
            <a:avLst/>
          </a:prstGeom>
          <a:ln cap="flat" w="238125">
            <a:solidFill>
              <a:srgbClr val="AC0E28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8234354" y="6338736"/>
            <a:ext cx="8541100" cy="2417987"/>
            <a:chOff x="0" y="0"/>
            <a:chExt cx="2249508" cy="636836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2249508" cy="636836"/>
            </a:xfrm>
            <a:custGeom>
              <a:avLst/>
              <a:gdLst/>
              <a:ahLst/>
              <a:cxnLst/>
              <a:rect r="r" b="b" t="t" l="l"/>
              <a:pathLst>
                <a:path h="636836" w="2249508">
                  <a:moveTo>
                    <a:pt x="0" y="0"/>
                  </a:moveTo>
                  <a:lnTo>
                    <a:pt x="2249508" y="0"/>
                  </a:lnTo>
                  <a:lnTo>
                    <a:pt x="2249508" y="636836"/>
                  </a:lnTo>
                  <a:lnTo>
                    <a:pt x="0" y="636836"/>
                  </a:lnTo>
                  <a:close/>
                </a:path>
              </a:pathLst>
            </a:custGeom>
            <a:solidFill>
              <a:srgbClr val="AC0E2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34354" y="8853656"/>
            <a:ext cx="8541100" cy="1304016"/>
            <a:chOff x="0" y="0"/>
            <a:chExt cx="2249508" cy="343445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2249508" cy="343445"/>
            </a:xfrm>
            <a:custGeom>
              <a:avLst/>
              <a:gdLst/>
              <a:ahLst/>
              <a:cxnLst/>
              <a:rect r="r" b="b" t="t" l="l"/>
              <a:pathLst>
                <a:path h="343445" w="2249508">
                  <a:moveTo>
                    <a:pt x="0" y="0"/>
                  </a:moveTo>
                  <a:lnTo>
                    <a:pt x="2249508" y="0"/>
                  </a:lnTo>
                  <a:lnTo>
                    <a:pt x="2249508" y="343445"/>
                  </a:lnTo>
                  <a:lnTo>
                    <a:pt x="0" y="343445"/>
                  </a:lnTo>
                  <a:close/>
                </a:path>
              </a:pathLst>
            </a:custGeom>
            <a:solidFill>
              <a:srgbClr val="AC0E2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 rot="0">
            <a:off x="12000041" y="2407197"/>
            <a:ext cx="1465673" cy="0"/>
          </a:xfrm>
          <a:prstGeom prst="line">
            <a:avLst/>
          </a:prstGeom>
          <a:ln cap="flat" w="85725">
            <a:solidFill>
              <a:srgbClr val="52A051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67790" y="1463173"/>
            <a:ext cx="5812388" cy="198678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31691" y="1413807"/>
            <a:ext cx="1780652" cy="198678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33235" y="182540"/>
            <a:ext cx="15226065" cy="100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9"/>
              </a:lnSpc>
            </a:pPr>
            <a:r>
              <a:rPr lang="en-US" sz="5899">
                <a:solidFill>
                  <a:srgbClr val="F4F6FC"/>
                </a:solidFill>
                <a:latin typeface="Open Sans 1 Bold"/>
              </a:rPr>
              <a:t>Le principe :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97059" y="3277982"/>
            <a:ext cx="3437895" cy="826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Light Bold"/>
              </a:rPr>
              <a:t>Organisation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Light Italics"/>
              </a:rPr>
              <a:t>Syndicat + Collectivités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97059" y="7485942"/>
            <a:ext cx="343789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Light Bold"/>
              </a:rPr>
              <a:t>Grand Public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38975" y="5232567"/>
            <a:ext cx="5439787" cy="1106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 Light Bold"/>
              </a:rPr>
              <a:t>Vend des kits dégustations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Open Sans Light"/>
              </a:rPr>
              <a:t>U</a:t>
            </a:r>
            <a:r>
              <a:rPr lang="en-US" sz="1900">
                <a:solidFill>
                  <a:srgbClr val="FFFFFF"/>
                </a:solidFill>
                <a:latin typeface="Open Sans Light"/>
              </a:rPr>
              <a:t>niquement en ligne et dans le respect des quotas utilisateurs fixés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51414" y="6417112"/>
            <a:ext cx="8219540" cy="222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Light Bold"/>
              </a:rPr>
              <a:t>Avant et Pendant l'événement :</a:t>
            </a:r>
          </a:p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Télécharge l’application et créé son compte</a:t>
            </a:r>
          </a:p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Achète un kit dégustation ou des dégustations complémentaires dans le respect des quotas fixés par l'organisateur</a:t>
            </a:r>
          </a:p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Récupère son verre de dégustation</a:t>
            </a:r>
          </a:p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Echange ses tickets contre des dégustations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51414" y="8871023"/>
            <a:ext cx="8424041" cy="1101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Light Bold"/>
              </a:rPr>
              <a:t>Après l'événement :</a:t>
            </a:r>
          </a:p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Retrouve, sur l'application, les différents vins dégustés et vignerons rencontrés, l'historique de ses commandes, etc...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51211" y="1703668"/>
            <a:ext cx="5481667" cy="144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6"/>
              </a:lnSpc>
            </a:pPr>
            <a:r>
              <a:rPr lang="en-US" sz="2519">
                <a:solidFill>
                  <a:srgbClr val="FFFFFF"/>
                </a:solidFill>
                <a:latin typeface="Open Sans Light Bold"/>
              </a:rPr>
              <a:t>Mobilise son réseau de vignerons</a:t>
            </a:r>
          </a:p>
          <a:p>
            <a:pPr algn="ctr">
              <a:lnSpc>
                <a:spcPts val="2680"/>
              </a:lnSpc>
            </a:pPr>
            <a:r>
              <a:rPr lang="en-US" sz="1914">
                <a:solidFill>
                  <a:srgbClr val="FFFFFF"/>
                </a:solidFill>
                <a:latin typeface="Open Sans Light"/>
              </a:rPr>
              <a:t>Recrute ses vignerons partenaires</a:t>
            </a:r>
          </a:p>
          <a:p>
            <a:pPr algn="ctr">
              <a:lnSpc>
                <a:spcPts val="2680"/>
              </a:lnSpc>
            </a:pPr>
            <a:r>
              <a:rPr lang="en-US" sz="1914">
                <a:solidFill>
                  <a:srgbClr val="FFFFFF"/>
                </a:solidFill>
                <a:latin typeface="Open Sans Light"/>
              </a:rPr>
              <a:t>Crée un espace dédié à chacun</a:t>
            </a:r>
          </a:p>
          <a:p>
            <a:pPr algn="ctr">
              <a:lnSpc>
                <a:spcPts val="2680"/>
              </a:lnSpc>
            </a:pPr>
            <a:r>
              <a:rPr lang="en-US" sz="1914">
                <a:solidFill>
                  <a:srgbClr val="FFFFFF"/>
                </a:solidFill>
                <a:latin typeface="Open Sans Light"/>
              </a:rPr>
              <a:t>Organise leurs plannings respectifs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8174383" y="3943342"/>
            <a:ext cx="8573600" cy="1945162"/>
            <a:chOff x="0" y="0"/>
            <a:chExt cx="2258068" cy="51230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2258068" cy="512306"/>
            </a:xfrm>
            <a:custGeom>
              <a:avLst/>
              <a:gdLst/>
              <a:ahLst/>
              <a:cxnLst/>
              <a:rect r="r" b="b" t="t" l="l"/>
              <a:pathLst>
                <a:path h="512306" w="2258068">
                  <a:moveTo>
                    <a:pt x="0" y="0"/>
                  </a:moveTo>
                  <a:lnTo>
                    <a:pt x="2258068" y="0"/>
                  </a:lnTo>
                  <a:lnTo>
                    <a:pt x="2258068" y="512306"/>
                  </a:lnTo>
                  <a:lnTo>
                    <a:pt x="0" y="512306"/>
                  </a:lnTo>
                  <a:close/>
                </a:path>
              </a:pathLst>
            </a:custGeom>
            <a:solidFill>
              <a:srgbClr val="52A051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 rot="5400000">
            <a:off x="14242393" y="3726093"/>
            <a:ext cx="959247" cy="0"/>
          </a:xfrm>
          <a:prstGeom prst="line">
            <a:avLst/>
          </a:prstGeom>
          <a:ln cap="flat" w="85725">
            <a:solidFill>
              <a:srgbClr val="52A05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8025980" y="3905242"/>
            <a:ext cx="8722004" cy="185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Télécharge l'application et accède à son compte</a:t>
            </a:r>
          </a:p>
          <a:p>
            <a:pPr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Composte les différents tickets de dégustation, pendant la soirée</a:t>
            </a:r>
          </a:p>
          <a:p>
            <a:pPr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Consulte le nombre de tickets compostés, après la soirée</a:t>
            </a:r>
          </a:p>
          <a:p>
            <a:pPr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Accède et exploite les informations des visiteurs rencontrés</a:t>
            </a:r>
          </a:p>
          <a:p>
            <a:pPr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Reçoit directement sur son compte sa recette de la soirée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003069" y="932477"/>
            <a:ext cx="343789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Light Bold"/>
              </a:rPr>
              <a:t>Vignerons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A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378722" y="7232512"/>
            <a:ext cx="7509336" cy="2892324"/>
            <a:chOff x="0" y="0"/>
            <a:chExt cx="16325257" cy="628789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326527" cy="6286628"/>
            </a:xfrm>
            <a:custGeom>
              <a:avLst/>
              <a:gdLst/>
              <a:ahLst/>
              <a:cxnLst/>
              <a:rect r="r" b="b" t="t" l="l"/>
              <a:pathLst>
                <a:path h="6286628" w="16326527">
                  <a:moveTo>
                    <a:pt x="16279537" y="3221247"/>
                  </a:moveTo>
                  <a:lnTo>
                    <a:pt x="16276997" y="3066663"/>
                  </a:lnTo>
                  <a:lnTo>
                    <a:pt x="16233817" y="204470"/>
                  </a:lnTo>
                  <a:lnTo>
                    <a:pt x="16232547" y="115570"/>
                  </a:lnTo>
                  <a:lnTo>
                    <a:pt x="16143647" y="114300"/>
                  </a:lnTo>
                  <a:lnTo>
                    <a:pt x="8437511" y="60960"/>
                  </a:lnTo>
                  <a:lnTo>
                    <a:pt x="7863425" y="57150"/>
                  </a:lnTo>
                  <a:lnTo>
                    <a:pt x="204470" y="3810"/>
                  </a:lnTo>
                  <a:lnTo>
                    <a:pt x="0" y="0"/>
                  </a:lnTo>
                  <a:lnTo>
                    <a:pt x="3810" y="204470"/>
                  </a:lnTo>
                  <a:lnTo>
                    <a:pt x="57150" y="3066663"/>
                  </a:lnTo>
                  <a:lnTo>
                    <a:pt x="59690" y="3221247"/>
                  </a:lnTo>
                  <a:lnTo>
                    <a:pt x="114300" y="6103748"/>
                  </a:lnTo>
                  <a:lnTo>
                    <a:pt x="115570" y="6192648"/>
                  </a:lnTo>
                  <a:lnTo>
                    <a:pt x="204470" y="6193918"/>
                  </a:lnTo>
                  <a:lnTo>
                    <a:pt x="7863424" y="6237098"/>
                  </a:lnTo>
                  <a:lnTo>
                    <a:pt x="8437511" y="6239638"/>
                  </a:lnTo>
                  <a:lnTo>
                    <a:pt x="16326527" y="6286628"/>
                  </a:lnTo>
                  <a:lnTo>
                    <a:pt x="16279537" y="3221247"/>
                  </a:lnTo>
                  <a:close/>
                  <a:moveTo>
                    <a:pt x="16007758" y="3066663"/>
                  </a:moveTo>
                  <a:lnTo>
                    <a:pt x="16005217" y="3221247"/>
                  </a:lnTo>
                  <a:lnTo>
                    <a:pt x="15964577" y="5927218"/>
                  </a:lnTo>
                  <a:lnTo>
                    <a:pt x="8437512" y="5967858"/>
                  </a:lnTo>
                  <a:lnTo>
                    <a:pt x="7863425" y="5970398"/>
                  </a:lnTo>
                  <a:lnTo>
                    <a:pt x="295910" y="6012308"/>
                  </a:lnTo>
                  <a:lnTo>
                    <a:pt x="347980" y="3221247"/>
                  </a:lnTo>
                  <a:lnTo>
                    <a:pt x="350520" y="3066663"/>
                  </a:lnTo>
                  <a:lnTo>
                    <a:pt x="400050" y="401320"/>
                  </a:lnTo>
                  <a:lnTo>
                    <a:pt x="7863424" y="351790"/>
                  </a:lnTo>
                  <a:lnTo>
                    <a:pt x="8437511" y="349250"/>
                  </a:lnTo>
                  <a:lnTo>
                    <a:pt x="16049667" y="297180"/>
                  </a:lnTo>
                  <a:lnTo>
                    <a:pt x="16007758" y="3066663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591652" y="7342134"/>
            <a:ext cx="8805098" cy="305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69"/>
              </a:lnSpc>
            </a:pPr>
            <a:r>
              <a:rPr lang="en-US" sz="3188">
                <a:solidFill>
                  <a:srgbClr val="FFFFFF"/>
                </a:solidFill>
                <a:latin typeface="Open Sans Light Bold"/>
              </a:rPr>
              <a:t>KooB</a:t>
            </a:r>
            <a:r>
              <a:rPr lang="en-US" sz="3188">
                <a:solidFill>
                  <a:srgbClr val="FFFFFF"/>
                </a:solidFill>
                <a:latin typeface="Open Sans Light"/>
              </a:rPr>
              <a:t> s'occupe </a:t>
            </a:r>
          </a:p>
          <a:p>
            <a:pPr>
              <a:lnSpc>
                <a:spcPts val="5069"/>
              </a:lnSpc>
            </a:pPr>
            <a:r>
              <a:rPr lang="en-US" sz="3188">
                <a:solidFill>
                  <a:srgbClr val="FFFFFF"/>
                </a:solidFill>
                <a:latin typeface="Open Sans Light"/>
              </a:rPr>
              <a:t>de designer la vente en ligne,</a:t>
            </a:r>
          </a:p>
          <a:p>
            <a:pPr>
              <a:lnSpc>
                <a:spcPts val="5069"/>
              </a:lnSpc>
            </a:pPr>
            <a:r>
              <a:rPr lang="en-US" sz="3188">
                <a:solidFill>
                  <a:srgbClr val="FFFFFF"/>
                </a:solidFill>
                <a:latin typeface="Open Sans Light"/>
              </a:rPr>
              <a:t>de paramétrer le paiement en ligne,</a:t>
            </a:r>
          </a:p>
          <a:p>
            <a:pPr>
              <a:lnSpc>
                <a:spcPts val="5069"/>
              </a:lnSpc>
            </a:pPr>
            <a:r>
              <a:rPr lang="en-US" sz="3188">
                <a:solidFill>
                  <a:srgbClr val="FFFFFF"/>
                </a:solidFill>
                <a:latin typeface="Open Sans Light"/>
              </a:rPr>
              <a:t>d'intégrer la solution sur votre site.</a:t>
            </a:r>
          </a:p>
          <a:p>
            <a:pPr>
              <a:lnSpc>
                <a:spcPts val="405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378722" y="2385171"/>
            <a:ext cx="14201651" cy="446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Paramétrer les produits et des tarifs.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Paramétrer les débuts et fins de ventes depuis leur espace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Définir les quotas de vente (par utilisateur et par manifestation).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Personnalisation des différents documents ( tickets, mailings, facture).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Reporting en temps réel des ventes et des compostages.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Export et traitement des données visiteurs et partenaires.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Automatisation de la gestion post-événement (recettes exposants).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83880" y="7456434"/>
            <a:ext cx="699069" cy="69906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83880" y="8305402"/>
            <a:ext cx="699069" cy="69906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83880" y="9156871"/>
            <a:ext cx="699069" cy="69906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78309" y="8127276"/>
            <a:ext cx="1546754" cy="110279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378722" y="923925"/>
            <a:ext cx="10592752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19"/>
              </a:lnSpc>
            </a:pPr>
            <a:r>
              <a:rPr lang="en-US" sz="5299">
                <a:solidFill>
                  <a:srgbClr val="FFFFFF"/>
                </a:solidFill>
                <a:latin typeface="Open Sans 2"/>
              </a:rPr>
              <a:t>Les fonctionnalités organisateur : </a:t>
            </a:r>
          </a:p>
        </p:txBody>
      </p:sp>
      <p:sp>
        <p:nvSpPr>
          <p:cNvPr name="TextBox 14" id="14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82949" y="7389759"/>
            <a:ext cx="3897424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SÉCURITÉ</a:t>
            </a:r>
            <a:r>
              <a:rPr lang="en-US" sz="4142">
                <a:solidFill>
                  <a:srgbClr val="FFFFFF"/>
                </a:solidFill>
                <a:latin typeface="Open Sans 1"/>
              </a:rPr>
              <a:t> 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603091" y="8238727"/>
            <a:ext cx="3897424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MAITRISE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484838" y="9090196"/>
            <a:ext cx="4458382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SIMPLICITÉ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A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78722" y="2441215"/>
            <a:ext cx="14201651" cy="442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Accèder son espace exposant.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Paramétrer les différents produits proposés pendant l'événement.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Utiliser l'outil de compostage directement depuis son smartphone.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Contrôler et valider le montant des recettes par soirée.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Reporting en temps réel des compostages par produit.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Export et traitement des informations visiteurs.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Automatisation de la gestion post-événement (recettes exposants).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78722" y="923925"/>
            <a:ext cx="9802971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19"/>
              </a:lnSpc>
            </a:pPr>
            <a:r>
              <a:rPr lang="en-US" sz="5299">
                <a:solidFill>
                  <a:srgbClr val="FFFFFF"/>
                </a:solidFill>
                <a:latin typeface="Open Sans 2"/>
              </a:rPr>
              <a:t>Les fonctionnalités exposants : 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85841" y="7456434"/>
            <a:ext cx="2239814" cy="249909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70623" y="8155503"/>
            <a:ext cx="1546754" cy="110279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12255" y="7456434"/>
            <a:ext cx="699069" cy="69906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12255" y="8357367"/>
            <a:ext cx="699069" cy="69906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12255" y="9256461"/>
            <a:ext cx="699069" cy="699069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349449" y="7337795"/>
            <a:ext cx="3897424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NOTORIÉTÉ</a:t>
            </a:r>
            <a:r>
              <a:rPr lang="en-US" sz="4142">
                <a:solidFill>
                  <a:srgbClr val="FFFFFF"/>
                </a:solidFill>
                <a:latin typeface="Open Sans 1"/>
              </a:rPr>
              <a:t> 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111324" y="9189786"/>
            <a:ext cx="3897424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DONNÉES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349449" y="8236888"/>
            <a:ext cx="3897424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CONTRÔLE</a:t>
            </a:r>
            <a:r>
              <a:rPr lang="en-US" sz="4142">
                <a:solidFill>
                  <a:srgbClr val="FFFFFF"/>
                </a:solidFill>
                <a:latin typeface="Open Sans 1"/>
              </a:rPr>
              <a:t> 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A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52A05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3108754"/>
            <a:ext cx="1714500" cy="7178246"/>
            <a:chOff x="0" y="0"/>
            <a:chExt cx="579967" cy="242819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79967" cy="2428197"/>
            </a:xfrm>
            <a:custGeom>
              <a:avLst/>
              <a:gdLst/>
              <a:ahLst/>
              <a:cxnLst/>
              <a:rect r="r" b="b" t="t" l="l"/>
              <a:pathLst>
                <a:path h="2428197" w="579967">
                  <a:moveTo>
                    <a:pt x="0" y="0"/>
                  </a:moveTo>
                  <a:lnTo>
                    <a:pt x="579967" y="0"/>
                  </a:lnTo>
                  <a:lnTo>
                    <a:pt x="579967" y="2428197"/>
                  </a:lnTo>
                  <a:lnTo>
                    <a:pt x="0" y="2428197"/>
                  </a:lnTo>
                  <a:close/>
                </a:path>
              </a:pathLst>
            </a:custGeom>
            <a:solidFill>
              <a:srgbClr val="AC0E28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78722" y="2441215"/>
            <a:ext cx="14201651" cy="442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Créer son compte visiteur.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Acheter son kit dégustation et des tickets complémentaires.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Présenter ses tickets directement depuis son smartphone.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Accéder à l'historique des commandes .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Retrouver les différents domaines et vins dégustés</a:t>
            </a:r>
          </a:p>
          <a:p>
            <a:pPr algn="just" marL="690881" indent="-345440" lvl="1">
              <a:lnSpc>
                <a:spcPts val="505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Accèder aux informations des vignerons rencontrés.</a:t>
            </a:r>
          </a:p>
          <a:p>
            <a:pPr algn="just">
              <a:lnSpc>
                <a:spcPts val="505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378722" y="923925"/>
            <a:ext cx="10305098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19"/>
              </a:lnSpc>
            </a:pPr>
            <a:r>
              <a:rPr lang="en-US" sz="5299">
                <a:solidFill>
                  <a:srgbClr val="FFFFFF"/>
                </a:solidFill>
                <a:latin typeface="Open Sans 2"/>
              </a:rPr>
              <a:t>Les fonctionnalités participants : 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966949" y="670352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 1"/>
              </a:rPr>
              <a:t>Koob - Août 2022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27929" y="7359480"/>
            <a:ext cx="2433655" cy="208381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70623" y="7849990"/>
            <a:ext cx="1546754" cy="110279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022277" y="7010682"/>
            <a:ext cx="699069" cy="69906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022277" y="8005026"/>
            <a:ext cx="699069" cy="69906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022277" y="9000106"/>
            <a:ext cx="699069" cy="699069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721346" y="7938351"/>
            <a:ext cx="3897424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DONNÉES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904496" y="6944007"/>
            <a:ext cx="3897424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SIMPLICITÉ</a:t>
            </a:r>
            <a:r>
              <a:rPr lang="en-US" sz="4142">
                <a:solidFill>
                  <a:srgbClr val="FFFFFF"/>
                </a:solidFill>
                <a:latin typeface="Open Sans 1"/>
              </a:rPr>
              <a:t> 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904496" y="8929348"/>
            <a:ext cx="4675876" cy="101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142">
                <a:solidFill>
                  <a:srgbClr val="FFFFFF"/>
                </a:solidFill>
                <a:latin typeface="Open Sans 1 Bold"/>
              </a:rPr>
              <a:t>DE MODÉRATION</a:t>
            </a:r>
            <a:r>
              <a:rPr lang="en-US" sz="4142">
                <a:solidFill>
                  <a:srgbClr val="FFFFFF"/>
                </a:solidFill>
                <a:latin typeface="Open Sans 1"/>
              </a:rPr>
              <a:t> </a:t>
            </a:r>
          </a:p>
          <a:p>
            <a:pPr>
              <a:lnSpc>
                <a:spcPts val="1179"/>
              </a:lnSpc>
            </a:pPr>
          </a:p>
          <a:p>
            <a:pPr>
              <a:lnSpc>
                <a:spcPts val="114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DAFILVNr2LQ</dc:identifier>
  <dcterms:modified xsi:type="dcterms:W3CDTF">2011-08-01T06:04:30Z</dcterms:modified>
  <cp:revision>1</cp:revision>
  <dc:title>Mini présentation Koob Wine</dc:title>
</cp:coreProperties>
</file>