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72" r:id="rId4"/>
    <p:sldId id="273" r:id="rId5"/>
    <p:sldId id="274" r:id="rId6"/>
    <p:sldId id="281" r:id="rId7"/>
    <p:sldId id="282" r:id="rId8"/>
    <p:sldId id="275" r:id="rId9"/>
    <p:sldId id="276" r:id="rId10"/>
    <p:sldId id="277" r:id="rId11"/>
    <p:sldId id="278" r:id="rId12"/>
    <p:sldId id="279" r:id="rId13"/>
    <p:sldId id="280" r:id="rId14"/>
    <p:sldId id="283" r:id="rId15"/>
    <p:sldId id="284" r:id="rId16"/>
  </p:sldIdLst>
  <p:sldSz cx="9144000" cy="5143500" type="screen16x9"/>
  <p:notesSz cx="6858000" cy="9144000"/>
  <p:embeddedFontLst>
    <p:embeddedFont>
      <p:font typeface="Average" panose="020B0604020202020204" charset="0"/>
      <p:regular r:id="rId18"/>
    </p:embeddedFont>
    <p:embeddedFont>
      <p:font typeface="Cambria Math" panose="02040503050406030204" pitchFamily="18" charset="0"/>
      <p:regular r:id="rId19"/>
    </p:embeddedFont>
    <p:embeddedFont>
      <p:font typeface="Oswal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675768-8609-445D-A743-F0ABA920F51D}">
  <a:tblStyle styleId="{08675768-8609-445D-A743-F0ABA920F5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6e9443996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6e9443996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587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6e9443996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6e9443996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16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6e9443996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6e9443996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327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6e9443996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6e9443996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544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6e9443996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6e9443996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89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6e9443996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6e9443996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6e9443996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6e9443996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567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6e9443996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6e9443996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753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6e9443996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6e9443996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44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6e9443996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6e9443996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516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6e9443996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6e9443996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29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6e9443996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6e9443996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440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6e9443996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6e9443996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23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ford-fulkerson-algorithm-for-maximum-flow-problem/" TargetMode="External"/><Relationship Id="rId3" Type="http://schemas.openxmlformats.org/officeDocument/2006/relationships/hyperlink" Target="https://www.hackerearth.com/practice/algorithms/graphs/maximum-flow/tutorial/" TargetMode="External"/><Relationship Id="rId7" Type="http://schemas.openxmlformats.org/officeDocument/2006/relationships/hyperlink" Target="https://stackoverflow.com/questions/22747088/maximum-bipartite-matching-ford-fulkers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ord%E2%80%93Fulkerson_algorithm" TargetMode="External"/><Relationship Id="rId5" Type="http://schemas.openxmlformats.org/officeDocument/2006/relationships/hyperlink" Target="https://www.geeksforgeeks.org/maximum-bipartite-matching/" TargetMode="External"/><Relationship Id="rId4" Type="http://schemas.openxmlformats.org/officeDocument/2006/relationships/hyperlink" Target="https://web.stanford.edu/class/cs97si/08-network-flow-problems.pdf" TargetMode="External"/><Relationship Id="rId9" Type="http://schemas.openxmlformats.org/officeDocument/2006/relationships/hyperlink" Target="https://brilliant.org/wiki/edmonds-karp-algorith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Network Flow: Task Allocation using Bipartite Graph 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Joshua </a:t>
            </a:r>
            <a:r>
              <a:rPr lang="pt-BR" dirty="0" err="1"/>
              <a:t>Kook</a:t>
            </a:r>
            <a:r>
              <a:rPr lang="pt-BR" dirty="0"/>
              <a:t> Ho Pereira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Rodrigo de Andrade Rolim Bem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Task allocation using bipartite graph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pt-BR" sz="2000" dirty="0"/>
              <a:t>Primeiramente, consideremos nossa entrada: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pt-BR" sz="2000" dirty="0"/>
              <a:t> trabalhadores e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pt-BR" sz="2000" dirty="0"/>
              <a:t> tarefas, onde cada trabalhador tem informações de quais tarefas ele pode realizar. Por enquanto, consideremos que cada tarefa só pode ter 1 trabalhador alocado nela.</a:t>
            </a:r>
          </a:p>
          <a:p>
            <a:pPr marL="285750" indent="-285750" algn="just"/>
            <a:r>
              <a:rPr lang="pt-BR" sz="2000" dirty="0"/>
              <a:t>Podemos modelar esta situação como um grafo bipartido, com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pt-BR" sz="2000" dirty="0"/>
              <a:t> sendo o conjunto de trabalhadores e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pt-BR" sz="2000" dirty="0"/>
              <a:t> o conjunto de tarefas. Através da utilização de uma matriz de adjacência, caso o trabalhador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pt-BR" sz="2000" dirty="0"/>
              <a:t> tenha interesse na tarefa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j</a:t>
            </a:r>
            <a:r>
              <a:rPr lang="pt-BR" sz="2000" dirty="0"/>
              <a:t>, haverá uma aresta na posição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matriz[ i ][ j ]</a:t>
            </a:r>
            <a:r>
              <a:rPr lang="pt-BR" sz="2000" dirty="0"/>
              <a:t>.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61850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Task allocation using bipartite graph – Pareamento máximo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pt-BR" sz="2000" dirty="0"/>
              <a:t>Dada nossa situação, queremos, primeiramente, que o número máximo de trabalhadores sejam empregados (indicados à alguma tarefa).</a:t>
            </a:r>
            <a:endParaRPr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906F05-91BC-407F-AA73-9C101970B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057" y="2571750"/>
            <a:ext cx="3177886" cy="18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9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Task allocation using bipartite graph – Conversão a uma Rede de Fluxo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565563"/>
            <a:ext cx="5929773" cy="300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pt-BR" sz="2000" dirty="0"/>
              <a:t>Nosso problema de pareamento pode ser resolvido convertendo nosso grafo bipartido em uma rede de fluxo, adicionando uma origem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pt-BR" sz="2000" dirty="0"/>
              <a:t> que está ligada à todos os nodos de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pt-BR" sz="2000" dirty="0"/>
              <a:t>, e um destino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pt-BR" sz="2000" dirty="0"/>
              <a:t> ao qual todos os nodos de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pt-BR" sz="2000" dirty="0"/>
              <a:t> estarão ligados. Todas as arestas deste grafo terão valor unitário. </a:t>
            </a:r>
          </a:p>
          <a:p>
            <a:pPr marL="285750" indent="-285750" algn="just"/>
            <a:r>
              <a:rPr lang="pt-BR" sz="2000" dirty="0"/>
              <a:t>Utilizando o Algoritmo de Ford-</a:t>
            </a:r>
            <a:r>
              <a:rPr lang="pt-BR" sz="2000" dirty="0" err="1"/>
              <a:t>Fulkerson</a:t>
            </a:r>
            <a:r>
              <a:rPr lang="pt-BR" sz="2000" dirty="0"/>
              <a:t>, o fluxo máximo equivalerá à quantia máxima de trabalhadores que terão uma tarefa designada.</a:t>
            </a:r>
            <a:endParaRPr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83E117-6CF5-44EB-AE94-C1A7F2CD3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73" y="1267692"/>
            <a:ext cx="2753120" cy="18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36E6A1C-25AC-455F-833E-CCD204A9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73" y="3262944"/>
            <a:ext cx="2753120" cy="185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3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Considerando eficiência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2319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pt-BR" sz="2000" dirty="0"/>
              <a:t>Tentaremos fazer com que as tarefas sejam cumpridas mais rapidamente.</a:t>
            </a:r>
          </a:p>
          <a:p>
            <a:pPr marL="285750" indent="-285750" algn="just"/>
            <a:r>
              <a:rPr lang="pt-BR" sz="2000" dirty="0"/>
              <a:t>Vamos considerar um conceito banal de que, se mais de 1 pessoa está realizando uma tarefa, esta será concluída mais rapidamente.</a:t>
            </a:r>
          </a:p>
          <a:p>
            <a:pPr marL="285750" indent="-285750" algn="just"/>
            <a:r>
              <a:rPr lang="pt-BR" sz="2000" dirty="0"/>
              <a:t>Tal problema pode ser facilmente solucionado alterando os pesos das arestas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{U-T | U pertence à B}</a:t>
            </a:r>
            <a:r>
              <a:rPr lang="pt-BR" sz="2000" dirty="0"/>
              <a:t>. Assim, caso uma destas arestas tenham um peso maior que 1, significa que ela possibilita que mais de 1 trabalhador seja alocado para ela. </a:t>
            </a:r>
            <a:endParaRPr sz="2000" dirty="0"/>
          </a:p>
        </p:txBody>
      </p:sp>
      <p:pic>
        <p:nvPicPr>
          <p:cNvPr id="3074" name="Picture 2" descr="Flow network">
            <a:extLst>
              <a:ext uri="{FF2B5EF4-FFF2-40B4-BE49-F238E27FC236}">
                <a16:creationId xmlns:a16="http://schemas.microsoft.com/office/drawing/2014/main" id="{CC0FD345-A9E9-450C-9E18-3C6B61F46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13" y="2189019"/>
            <a:ext cx="3340738" cy="207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55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Referências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pt-BR" sz="1600" dirty="0">
                <a:hlinkClick r:id="rId3"/>
              </a:rPr>
              <a:t>https://www.hackerearth.com/practice/algorithms/graphs/maximum-flow/tutorial/</a:t>
            </a:r>
            <a:endParaRPr lang="pt-BR" sz="1600" dirty="0"/>
          </a:p>
          <a:p>
            <a:pPr marL="285750" indent="-285750" algn="just"/>
            <a:r>
              <a:rPr lang="pt-BR" sz="1600" dirty="0">
                <a:hlinkClick r:id="rId4"/>
              </a:rPr>
              <a:t>https://web.stanford.edu/class/cs97si/08-network-flow-problems.pdf</a:t>
            </a:r>
            <a:endParaRPr lang="pt-BR" sz="1600" dirty="0"/>
          </a:p>
          <a:p>
            <a:pPr marL="285750" indent="-285750" algn="just"/>
            <a:r>
              <a:rPr lang="pt-BR" sz="1600" dirty="0">
                <a:hlinkClick r:id="rId5"/>
              </a:rPr>
              <a:t>https://www.geeksforgeeks.org/maximum-bipartite-matching/</a:t>
            </a:r>
            <a:endParaRPr lang="pt-BR" sz="1600" dirty="0"/>
          </a:p>
          <a:p>
            <a:pPr marL="285750" indent="-285750" algn="just"/>
            <a:r>
              <a:rPr lang="pt-BR" sz="1600" dirty="0">
                <a:hlinkClick r:id="rId6"/>
              </a:rPr>
              <a:t>https://en.wikipedia.org/wiki/Ford%E2%80%93Fulkerson_algorithm</a:t>
            </a:r>
            <a:endParaRPr lang="pt-BR" sz="1600" dirty="0"/>
          </a:p>
          <a:p>
            <a:pPr marL="285750" indent="-285750" algn="just"/>
            <a:r>
              <a:rPr lang="pt-BR" sz="1600" dirty="0">
                <a:hlinkClick r:id="rId7"/>
              </a:rPr>
              <a:t>https://stackoverflow.com/questions/22747088/maximum-bipartite-matching-ford-fulkerson</a:t>
            </a:r>
            <a:endParaRPr lang="pt-BR" sz="1600" dirty="0"/>
          </a:p>
          <a:p>
            <a:pPr marL="285750" indent="-285750" algn="just"/>
            <a:r>
              <a:rPr lang="pt-BR" sz="1600" dirty="0">
                <a:hlinkClick r:id="rId8"/>
              </a:rPr>
              <a:t>https://www.geeksforgeeks.org/ford-fulkerson-algorithm-for-maximum-flow-problem/</a:t>
            </a:r>
            <a:endParaRPr lang="pt-BR" sz="1600" dirty="0"/>
          </a:p>
          <a:p>
            <a:pPr marL="285750" indent="-285750" algn="just"/>
            <a:r>
              <a:rPr lang="pt-BR" sz="1600" dirty="0" err="1">
                <a:hlinkClick r:id="rId9"/>
              </a:rPr>
              <a:t>Edmonds-Karp</a:t>
            </a:r>
            <a:r>
              <a:rPr lang="pt-BR" sz="1600" dirty="0">
                <a:hlinkClick r:id="rId9"/>
              </a:rPr>
              <a:t> </a:t>
            </a:r>
            <a:r>
              <a:rPr lang="pt-BR" sz="1600" dirty="0" err="1">
                <a:hlinkClick r:id="rId9"/>
              </a:rPr>
              <a:t>Algorithm</a:t>
            </a:r>
            <a:r>
              <a:rPr lang="pt-BR" sz="1600" dirty="0">
                <a:hlinkClick r:id="rId9"/>
              </a:rPr>
              <a:t> | </a:t>
            </a:r>
            <a:r>
              <a:rPr lang="pt-BR" sz="1600" dirty="0" err="1">
                <a:hlinkClick r:id="rId9"/>
              </a:rPr>
              <a:t>Brilliant</a:t>
            </a:r>
            <a:r>
              <a:rPr lang="pt-BR" sz="1600" dirty="0">
                <a:hlinkClick r:id="rId9"/>
              </a:rPr>
              <a:t> </a:t>
            </a:r>
            <a:r>
              <a:rPr lang="pt-BR" sz="1600" dirty="0" err="1">
                <a:hlinkClick r:id="rId9"/>
              </a:rPr>
              <a:t>Math</a:t>
            </a:r>
            <a:r>
              <a:rPr lang="pt-BR" sz="1600" dirty="0">
                <a:hlinkClick r:id="rId9"/>
              </a:rPr>
              <a:t> &amp; Science Wiki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4398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EDEE4-BD1F-4A1B-81A1-6F32AD32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93481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Network Flow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pt-BR" sz="2000" dirty="0"/>
              <a:t>Refere-se a um grafo direcionado onde os pesos nas suas arestas representam a capacidade máxima de fluxo (onde esse fluxo pode ser alguma coisa no contexto do problema) que pode passar pela respectiva aresta.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Maximum Flow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pt-BR" sz="2000" dirty="0"/>
              <a:t>Dado um grafo que representa um fluxo de rede, existe um problema de otimização chamado Fluxo Máximo. Este problema consiste em encontrar um fluxo de uma origem (</a:t>
            </a:r>
            <a:r>
              <a:rPr lang="pt-BR" sz="2000" dirty="0" err="1"/>
              <a:t>source</a:t>
            </a:r>
            <a:r>
              <a:rPr lang="pt-BR" sz="2000" dirty="0"/>
              <a:t> S) para um destino (</a:t>
            </a:r>
            <a:r>
              <a:rPr lang="pt-BR" sz="2000" dirty="0" err="1"/>
              <a:t>sink</a:t>
            </a:r>
            <a:r>
              <a:rPr lang="pt-BR" sz="2000" dirty="0"/>
              <a:t> T) em uma rede de fluxo, de modo que ele contenha o maior fluxo possível. É importante considerar que neste problema,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todo fluxo que sai de um nodo deve ser equivalente ao fluxo que entra no mesmo</a:t>
            </a:r>
            <a:r>
              <a:rPr lang="pt-BR" sz="2000" dirty="0"/>
              <a:t>, ou seja, um nodo N não pode enviar X unidades de fluxo sendo que ele recebe apenas um valor Y | Y &lt; X.</a:t>
            </a:r>
            <a:endParaRPr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2E5809-87BF-402A-A1F4-4BDE05028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553" y="3836223"/>
            <a:ext cx="2278893" cy="11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2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Ford-</a:t>
            </a:r>
            <a:r>
              <a:rPr lang="pt-BR" dirty="0" err="1"/>
              <a:t>Fullkerson</a:t>
            </a:r>
            <a:r>
              <a:rPr lang="pt-BR" dirty="0"/>
              <a:t>/Edmond-</a:t>
            </a:r>
            <a:r>
              <a:rPr lang="pt-BR" dirty="0" err="1"/>
              <a:t>Karp</a:t>
            </a:r>
            <a:r>
              <a:rPr lang="pt-BR" dirty="0"/>
              <a:t> </a:t>
            </a:r>
            <a:r>
              <a:rPr lang="pt-BR" dirty="0" err="1"/>
              <a:t>Algorithm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pt-BR" sz="2000" dirty="0"/>
              <a:t>O algoritmo de Ford-</a:t>
            </a:r>
            <a:r>
              <a:rPr lang="pt-BR" sz="2000" dirty="0" err="1"/>
              <a:t>Fulkerson</a:t>
            </a:r>
            <a:r>
              <a:rPr lang="pt-BR" sz="2000" dirty="0"/>
              <a:t> resolve o problema do Fluxo Máximo utilizando Busca em Profundidade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(DFS) </a:t>
            </a:r>
            <a:r>
              <a:rPr lang="pt-BR" sz="2000" dirty="0"/>
              <a:t>ou utilizando Busca em Largura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(BFS) </a:t>
            </a:r>
            <a:r>
              <a:rPr lang="pt-BR" sz="2000" dirty="0"/>
              <a:t>com o algoritmo de Edmond-</a:t>
            </a:r>
            <a:r>
              <a:rPr lang="pt-BR" sz="2000" dirty="0" err="1"/>
              <a:t>Karp</a:t>
            </a:r>
            <a:r>
              <a:rPr lang="pt-BR" sz="2000" dirty="0"/>
              <a:t>.</a:t>
            </a:r>
          </a:p>
          <a:p>
            <a:pPr marL="285750" indent="-285750" algn="just"/>
            <a:r>
              <a:rPr lang="pt-BR" sz="2000" dirty="0"/>
              <a:t>O algoritmo consiste em copiar o grafo em questão como um grafo residual. </a:t>
            </a:r>
          </a:p>
          <a:p>
            <a:pPr marL="285750" indent="-285750" algn="just"/>
            <a:r>
              <a:rPr lang="pt-BR" sz="2000" dirty="0"/>
              <a:t>A partir deste grafo residual, o algoritmo recursivamente procura se existe algum caminho entre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pt-BR" sz="2000" dirty="0"/>
              <a:t> e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pt-BR" sz="2000" dirty="0"/>
              <a:t> utilizando um dos tipos de busca acima citados.</a:t>
            </a:r>
          </a:p>
          <a:p>
            <a:pPr marL="285750" indent="-285750" algn="just"/>
            <a:r>
              <a:rPr lang="pt-BR" sz="2000" dirty="0"/>
              <a:t>Para cada caminho encontrado, o algoritmo encontra qual a capacidade máxima nas arestas e então a define como o valor do fluxo que passa por aquele caminho.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42537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Ford-</a:t>
            </a:r>
            <a:r>
              <a:rPr lang="pt-BR" dirty="0" err="1"/>
              <a:t>Fullkerson</a:t>
            </a:r>
            <a:r>
              <a:rPr lang="pt-BR" dirty="0"/>
              <a:t>/Edmond-</a:t>
            </a:r>
            <a:r>
              <a:rPr lang="pt-BR" dirty="0" err="1"/>
              <a:t>Karp</a:t>
            </a:r>
            <a:r>
              <a:rPr lang="pt-BR" dirty="0"/>
              <a:t> </a:t>
            </a:r>
            <a:r>
              <a:rPr lang="pt-BR" dirty="0" err="1"/>
              <a:t>Algorithm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pt-BR" sz="2000" dirty="0"/>
              <a:t>O caminho encontrado é chamado de caminho aumentado (</a:t>
            </a:r>
            <a:r>
              <a:rPr lang="pt-BR" sz="2000" dirty="0" err="1"/>
              <a:t>Augmenting</a:t>
            </a:r>
            <a:r>
              <a:rPr lang="pt-BR" sz="2000" dirty="0"/>
              <a:t> Path) e com o auxilio do grafo residual do grafo em questão, caminhos que já estão saturados (atingiram sua capacidade máxima) são ou ignorados pelo algoritmo ou possivelmente tem seu fluxo alterado para otimizar o fluxo total. O algoritmo também é capaz de realocar o fluxo caso necessário (e se possível). </a:t>
            </a:r>
            <a:endParaRPr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F2B145-CFF2-4A04-BABF-BCFF9592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846" y="3828892"/>
            <a:ext cx="2270313" cy="114627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CA9D9F8-7B23-4E0F-AD29-6908246133B2}"/>
              </a:ext>
            </a:extLst>
          </p:cNvPr>
          <p:cNvSpPr txBox="1"/>
          <p:nvPr/>
        </p:nvSpPr>
        <p:spPr>
          <a:xfrm>
            <a:off x="5707155" y="4402027"/>
            <a:ext cx="178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Fluxo máximo = 23</a:t>
            </a:r>
          </a:p>
        </p:txBody>
      </p:sp>
    </p:spTree>
    <p:extLst>
      <p:ext uri="{BB962C8B-B14F-4D97-AF65-F5344CB8AC3E}">
        <p14:creationId xmlns:p14="http://schemas.microsoft.com/office/powerpoint/2010/main" val="67084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Complexidade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Google Shape;66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 algn="just"/>
                <a:r>
                  <a:rPr lang="pt-BR" sz="2000" dirty="0"/>
                  <a:t>Para o algoritmo de Ford-</a:t>
                </a:r>
                <a:r>
                  <a:rPr lang="pt-BR" sz="2000" dirty="0" err="1"/>
                  <a:t>Fulkerson</a:t>
                </a:r>
                <a:r>
                  <a:rPr lang="pt-BR" sz="2000" dirty="0"/>
                  <a:t>, a estimativa de tempo de execução é de </a:t>
                </a:r>
                <a:r>
                  <a:rPr lang="pt-BR" sz="2000" dirty="0">
                    <a:solidFill>
                      <a:schemeClr val="accent5">
                        <a:lumMod val="50000"/>
                      </a:schemeClr>
                    </a:solidFill>
                  </a:rPr>
                  <a:t>O(E*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chemeClr val="accent5">
                        <a:lumMod val="50000"/>
                      </a:schemeClr>
                    </a:solidFill>
                  </a:rPr>
                  <a:t>) </a:t>
                </a:r>
                <a:r>
                  <a:rPr lang="pt-BR" sz="2000" dirty="0"/>
                  <a:t>onde </a:t>
                </a:r>
                <a:r>
                  <a:rPr lang="pt-BR" sz="2000" dirty="0">
                    <a:solidFill>
                      <a:schemeClr val="accent5">
                        <a:lumMod val="50000"/>
                      </a:schemeClr>
                    </a:solidFill>
                  </a:rPr>
                  <a:t>E</a:t>
                </a:r>
                <a:r>
                  <a:rPr lang="pt-BR" sz="2000" dirty="0"/>
                  <a:t> é o número de arestas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pt-BR" sz="2000" dirty="0"/>
                  <a:t> o fluxo máximo. Isso ocorre porque encontrar um caminho aumentado em um grafo residual pode ser feito em </a:t>
                </a:r>
                <a:r>
                  <a:rPr lang="pt-BR" sz="2000" dirty="0">
                    <a:solidFill>
                      <a:schemeClr val="accent5">
                        <a:lumMod val="50000"/>
                      </a:schemeClr>
                    </a:solidFill>
                  </a:rPr>
                  <a:t>O(E)</a:t>
                </a:r>
                <a:r>
                  <a:rPr lang="pt-BR" sz="2000" dirty="0"/>
                  <a:t> e cada interação irá aumentar o fluxo em no mínimo 1. Porém, isso só ocorre em grafos cuja capacidades são valores inteiros, pois caso existam valores irracionais o algoritmo pode executar infinitamente. </a:t>
                </a:r>
                <a:endParaRPr sz="2000" dirty="0"/>
              </a:p>
            </p:txBody>
          </p:sp>
        </mc:Choice>
        <mc:Fallback xmlns="">
          <p:sp>
            <p:nvSpPr>
              <p:cNvPr id="66" name="Google Shape;66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29" r="-7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96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Complexidade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Google Shape;66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 algn="just"/>
                <a:r>
                  <a:rPr lang="pt-BR" sz="2000" dirty="0"/>
                  <a:t>Para o algoritmo de Edmond-</a:t>
                </a:r>
                <a:r>
                  <a:rPr lang="pt-BR" sz="2000" dirty="0" err="1"/>
                  <a:t>Karp</a:t>
                </a:r>
                <a:r>
                  <a:rPr lang="pt-BR" sz="2000" dirty="0"/>
                  <a:t>, a estimativa de tempo de execução pode ser definida sem o uso do fluxo máximo, como </a:t>
                </a:r>
                <a:r>
                  <a:rPr lang="pt-BR" sz="2000" dirty="0">
                    <a:solidFill>
                      <a:schemeClr val="accent5">
                        <a:lumMod val="50000"/>
                      </a:schemeClr>
                    </a:solidFill>
                  </a:rPr>
                  <a:t>O(V*E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pt-BR" sz="2000" dirty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  <a:r>
                  <a:rPr lang="pt-BR" sz="2000" dirty="0"/>
                  <a:t>, </a:t>
                </a:r>
                <a:r>
                  <a:rPr lang="pt-BR" sz="2000" dirty="0">
                    <a:solidFill>
                      <a:schemeClr val="accent5">
                        <a:lumMod val="50000"/>
                      </a:schemeClr>
                    </a:solidFill>
                  </a:rPr>
                  <a:t>V</a:t>
                </a:r>
                <a:r>
                  <a:rPr lang="pt-BR" sz="2000" dirty="0"/>
                  <a:t> sendo o número de vértices, mesmo para valores irracionais. Esse cálculo, similarmente ao de Ford-</a:t>
                </a:r>
                <a:r>
                  <a:rPr lang="pt-BR" sz="2000" dirty="0" err="1"/>
                  <a:t>Fulkerson</a:t>
                </a:r>
                <a:r>
                  <a:rPr lang="pt-BR" sz="2000" dirty="0"/>
                  <a:t>, considera que cada interação ocorre em </a:t>
                </a:r>
                <a:r>
                  <a:rPr lang="pt-BR" sz="2000" dirty="0">
                    <a:solidFill>
                      <a:schemeClr val="accent5">
                        <a:lumMod val="50000"/>
                      </a:schemeClr>
                    </a:solidFill>
                  </a:rPr>
                  <a:t>O(E)</a:t>
                </a:r>
                <a:r>
                  <a:rPr lang="pt-BR" sz="2000" dirty="0"/>
                  <a:t> e que haverá no máximo </a:t>
                </a:r>
                <a:r>
                  <a:rPr lang="pt-BR" sz="2000" dirty="0">
                    <a:solidFill>
                      <a:schemeClr val="accent5">
                        <a:lumMod val="50000"/>
                      </a:schemeClr>
                    </a:solidFill>
                  </a:rPr>
                  <a:t>O(V*E)</a:t>
                </a:r>
                <a:r>
                  <a:rPr lang="pt-BR" sz="2000" dirty="0"/>
                  <a:t> interações.</a:t>
                </a:r>
                <a:endParaRPr sz="2000" dirty="0"/>
              </a:p>
            </p:txBody>
          </p:sp>
        </mc:Choice>
        <mc:Fallback xmlns="">
          <p:sp>
            <p:nvSpPr>
              <p:cNvPr id="66" name="Google Shape;66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29" r="-7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14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Bipartite Graph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pt-BR" sz="2000" dirty="0"/>
              <a:t>Um grafo bipartido é um caso específico de grafo onde: dado um grafo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V</a:t>
            </a:r>
            <a:r>
              <a:rPr lang="pt-BR" sz="2000" dirty="0"/>
              <a:t>, se este pode ser dividido em 2 subconjuntos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pt-BR" sz="2000" dirty="0"/>
              <a:t> e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pt-BR" sz="2000" dirty="0"/>
              <a:t> de tal forma que toda aresta pertencente à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V</a:t>
            </a:r>
            <a:r>
              <a:rPr lang="pt-BR" sz="2000" dirty="0"/>
              <a:t> ligue dois nodos de subconjuntos diferentes, ou seja, nenhuma aresta pode ligar dois nodos que pertençam ao mesmo subconjunto.</a:t>
            </a:r>
            <a:endParaRPr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234013-BFC7-49EE-871D-783B6B377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003" y="3283132"/>
            <a:ext cx="2655993" cy="160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Residual Graph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pt-BR" sz="2000" dirty="0"/>
              <a:t>Um grafo residual é uma cópia de um grafo V, porém, com algumas adições: ao encontrar um caminho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S =&gt; T </a:t>
            </a:r>
            <a:r>
              <a:rPr lang="pt-BR" sz="2000" dirty="0"/>
              <a:t>e designar um fluxo X a ele, no grafo residual, para cada aresta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U-V</a:t>
            </a:r>
            <a:r>
              <a:rPr lang="pt-BR" sz="2000" dirty="0"/>
              <a:t> neste caminho, será criada uma aresta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V-U</a:t>
            </a:r>
            <a:r>
              <a:rPr lang="pt-BR" sz="2000" dirty="0"/>
              <a:t> com peso equivalente ao fluxo que foi alocado na aresta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U-V</a:t>
            </a:r>
            <a:r>
              <a:rPr lang="pt-BR" sz="2000" dirty="0"/>
              <a:t>. A aresta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U-V</a:t>
            </a:r>
            <a:r>
              <a:rPr lang="pt-BR" sz="2000" dirty="0"/>
              <a:t> irá então ter seu valor diminuído em X. </a:t>
            </a:r>
          </a:p>
          <a:p>
            <a:pPr marL="285750" indent="-285750" algn="just"/>
            <a:r>
              <a:rPr lang="pt-BR" sz="2000" dirty="0"/>
              <a:t>Assim, quando uma aresta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U-V</a:t>
            </a:r>
            <a:r>
              <a:rPr lang="pt-BR" sz="2000" dirty="0"/>
              <a:t> estiver saturada (fluxo designado = capacidade máxima), a aresta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U-V</a:t>
            </a:r>
            <a:r>
              <a:rPr lang="pt-BR" sz="2000" dirty="0"/>
              <a:t> terá valor 0 (o que representará, em uma matriz de adjacência, como se tal aresta não existisse) e logo não será mais considerada pelo algoritmo como um caminho válido.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52363027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1080</Words>
  <Application>Microsoft Office PowerPoint</Application>
  <PresentationFormat>Apresentação na tela (16:9)</PresentationFormat>
  <Paragraphs>45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Oswald</vt:lpstr>
      <vt:lpstr>Arial</vt:lpstr>
      <vt:lpstr>Average</vt:lpstr>
      <vt:lpstr>Cambria Math</vt:lpstr>
      <vt:lpstr>Slate</vt:lpstr>
      <vt:lpstr>Network Flow: Task Allocation using Bipartite Graph </vt:lpstr>
      <vt:lpstr>Network Flow</vt:lpstr>
      <vt:lpstr>Maximum Flow</vt:lpstr>
      <vt:lpstr>Ford-Fullkerson/Edmond-Karp Algorithm</vt:lpstr>
      <vt:lpstr>Ford-Fullkerson/Edmond-Karp Algorithm</vt:lpstr>
      <vt:lpstr>Complexidade</vt:lpstr>
      <vt:lpstr>Complexidade</vt:lpstr>
      <vt:lpstr>Bipartite Graph</vt:lpstr>
      <vt:lpstr>Residual Graph</vt:lpstr>
      <vt:lpstr>Task allocation using bipartite graph</vt:lpstr>
      <vt:lpstr>Task allocation using bipartite graph – Pareamento máximo</vt:lpstr>
      <vt:lpstr>Task allocation using bipartite graph – Conversão a uma Rede de Fluxo </vt:lpstr>
      <vt:lpstr>Considerando eficiência</vt:lpstr>
      <vt:lpstr>Referências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Flow: Task Allocation using Bipartite Graph </dc:title>
  <cp:lastModifiedBy>Rodrigo de Andrade Rolim Bem</cp:lastModifiedBy>
  <cp:revision>12</cp:revision>
  <dcterms:modified xsi:type="dcterms:W3CDTF">2020-12-07T15:10:53Z</dcterms:modified>
</cp:coreProperties>
</file>