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24"/>
  </p:notesMasterIdLst>
  <p:sldIdLst>
    <p:sldId id="256" r:id="rId2"/>
    <p:sldId id="280" r:id="rId3"/>
    <p:sldId id="292" r:id="rId4"/>
    <p:sldId id="291" r:id="rId5"/>
    <p:sldId id="260" r:id="rId6"/>
    <p:sldId id="281" r:id="rId7"/>
    <p:sldId id="258" r:id="rId8"/>
    <p:sldId id="265" r:id="rId9"/>
    <p:sldId id="266" r:id="rId10"/>
    <p:sldId id="267" r:id="rId11"/>
    <p:sldId id="268" r:id="rId12"/>
    <p:sldId id="269" r:id="rId13"/>
    <p:sldId id="270" r:id="rId14"/>
    <p:sldId id="284" r:id="rId15"/>
    <p:sldId id="261" r:id="rId16"/>
    <p:sldId id="264" r:id="rId17"/>
    <p:sldId id="263" r:id="rId18"/>
    <p:sldId id="259" r:id="rId19"/>
    <p:sldId id="288" r:id="rId20"/>
    <p:sldId id="290" r:id="rId21"/>
    <p:sldId id="285"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852"/>
    <a:srgbClr val="F9CECC"/>
    <a:srgbClr val="FFDA66"/>
    <a:srgbClr val="1A3260"/>
    <a:srgbClr val="C1C1C1"/>
    <a:srgbClr val="FF2E42"/>
    <a:srgbClr val="E797AA"/>
    <a:srgbClr val="E5BDBD"/>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77874" autoAdjust="0"/>
  </p:normalViewPr>
  <p:slideViewPr>
    <p:cSldViewPr snapToGrid="0" snapToObjects="1">
      <p:cViewPr varScale="1">
        <p:scale>
          <a:sx n="92" d="100"/>
          <a:sy n="92" d="100"/>
        </p:scale>
        <p:origin x="1424"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D0FED8-67E7-FC42-894A-E13AD02B86F9}" type="doc">
      <dgm:prSet loTypeId="urn:microsoft.com/office/officeart/2005/8/layout/default" loCatId="" qsTypeId="urn:microsoft.com/office/officeart/2005/8/quickstyle/simple2" qsCatId="simple" csTypeId="urn:microsoft.com/office/officeart/2005/8/colors/colorful1" csCatId="colorful" phldr="1"/>
      <dgm:spPr/>
      <dgm:t>
        <a:bodyPr/>
        <a:lstStyle/>
        <a:p>
          <a:endParaRPr lang="en-GB"/>
        </a:p>
      </dgm:t>
    </dgm:pt>
    <dgm:pt modelId="{CF405D23-E1F3-B040-B465-8AA6E54CA203}">
      <dgm:prSet phldrT="[Text]" custT="1"/>
      <dgm:spPr/>
      <dgm:t>
        <a:bodyPr/>
        <a:lstStyle/>
        <a:p>
          <a:r>
            <a:rPr lang="en-GB" sz="2400" dirty="0">
              <a:latin typeface="Times New Roman" panose="02020603050405020304" pitchFamily="18" charset="0"/>
              <a:cs typeface="Times New Roman" panose="02020603050405020304" pitchFamily="18" charset="0"/>
            </a:rPr>
            <a:t>Name</a:t>
          </a:r>
        </a:p>
      </dgm:t>
    </dgm:pt>
    <dgm:pt modelId="{DCCA08D1-1CCE-B842-AFF6-1A3DFE78C472}" type="parTrans" cxnId="{A98A7B9B-B0D1-274A-92E5-51A0540B2A73}">
      <dgm:prSet/>
      <dgm:spPr/>
      <dgm:t>
        <a:bodyPr/>
        <a:lstStyle/>
        <a:p>
          <a:endParaRPr lang="en-GB" sz="2400"/>
        </a:p>
      </dgm:t>
    </dgm:pt>
    <dgm:pt modelId="{A98E46F0-2DF9-D042-8793-6DCABEB5F1FA}" type="sibTrans" cxnId="{A98A7B9B-B0D1-274A-92E5-51A0540B2A73}">
      <dgm:prSet/>
      <dgm:spPr/>
      <dgm:t>
        <a:bodyPr/>
        <a:lstStyle/>
        <a:p>
          <a:endParaRPr lang="en-GB" sz="2400"/>
        </a:p>
      </dgm:t>
    </dgm:pt>
    <dgm:pt modelId="{C678FCA1-04C4-A941-972D-CD14D47C8CEA}">
      <dgm:prSet phldrT="[Text]" custT="1"/>
      <dgm:spPr/>
      <dgm:t>
        <a:bodyPr/>
        <a:lstStyle/>
        <a:p>
          <a:r>
            <a:rPr lang="en-GB" sz="2400" dirty="0">
              <a:latin typeface="Times New Roman" panose="02020603050405020304" pitchFamily="18" charset="0"/>
              <a:cs typeface="Times New Roman" panose="02020603050405020304" pitchFamily="18" charset="0"/>
            </a:rPr>
            <a:t>Description</a:t>
          </a:r>
        </a:p>
      </dgm:t>
    </dgm:pt>
    <dgm:pt modelId="{E538B079-D577-CF41-B5C7-D874850CEAB2}" type="parTrans" cxnId="{DDD61D11-391D-654C-B51B-AFF49EBABC48}">
      <dgm:prSet/>
      <dgm:spPr/>
      <dgm:t>
        <a:bodyPr/>
        <a:lstStyle/>
        <a:p>
          <a:endParaRPr lang="en-GB" sz="2400"/>
        </a:p>
      </dgm:t>
    </dgm:pt>
    <dgm:pt modelId="{83039F47-3089-444A-A4E4-3E1B4BBFBF88}" type="sibTrans" cxnId="{DDD61D11-391D-654C-B51B-AFF49EBABC48}">
      <dgm:prSet/>
      <dgm:spPr/>
      <dgm:t>
        <a:bodyPr/>
        <a:lstStyle/>
        <a:p>
          <a:endParaRPr lang="en-GB" sz="2400"/>
        </a:p>
      </dgm:t>
    </dgm:pt>
    <dgm:pt modelId="{2ABCBD02-70C3-F74C-8FE0-55EBDAA7BD2C}">
      <dgm:prSet phldrT="[Text]" custT="1"/>
      <dgm:spPr/>
      <dgm:t>
        <a:bodyPr/>
        <a:lstStyle/>
        <a:p>
          <a:r>
            <a:rPr lang="en-GB" sz="2400" dirty="0">
              <a:latin typeface="Times New Roman" panose="02020603050405020304" pitchFamily="18" charset="0"/>
              <a:cs typeface="Times New Roman" panose="02020603050405020304" pitchFamily="18" charset="0"/>
            </a:rPr>
            <a:t>Mode of introduction</a:t>
          </a:r>
        </a:p>
      </dgm:t>
    </dgm:pt>
    <dgm:pt modelId="{E427A58F-0F2D-6D46-BBC5-E61D6848EE0B}" type="parTrans" cxnId="{B4770054-E967-3A4F-B4EC-5D93ACC5FE70}">
      <dgm:prSet/>
      <dgm:spPr/>
      <dgm:t>
        <a:bodyPr/>
        <a:lstStyle/>
        <a:p>
          <a:endParaRPr lang="en-GB" sz="2400"/>
        </a:p>
      </dgm:t>
    </dgm:pt>
    <dgm:pt modelId="{21C7BBAA-A5C9-974D-8164-F854EE937216}" type="sibTrans" cxnId="{B4770054-E967-3A4F-B4EC-5D93ACC5FE70}">
      <dgm:prSet/>
      <dgm:spPr/>
      <dgm:t>
        <a:bodyPr/>
        <a:lstStyle/>
        <a:p>
          <a:endParaRPr lang="en-GB" sz="2400"/>
        </a:p>
      </dgm:t>
    </dgm:pt>
    <dgm:pt modelId="{13844778-DB14-164B-9CDF-12B617FB45E4}">
      <dgm:prSet phldrT="[Text]" custT="1"/>
      <dgm:spPr/>
      <dgm:t>
        <a:bodyPr/>
        <a:lstStyle/>
        <a:p>
          <a:r>
            <a:rPr lang="en-GB" sz="2400" dirty="0">
              <a:latin typeface="Times New Roman" panose="02020603050405020304" pitchFamily="18" charset="0"/>
              <a:cs typeface="Times New Roman" panose="02020603050405020304" pitchFamily="18" charset="0"/>
            </a:rPr>
            <a:t>Common consequence</a:t>
          </a:r>
        </a:p>
      </dgm:t>
    </dgm:pt>
    <dgm:pt modelId="{F0C8F6B5-7C42-2749-8685-A826A6CB4F2D}" type="parTrans" cxnId="{F0B7B951-8F2A-8D41-876F-37CB2B3329B6}">
      <dgm:prSet/>
      <dgm:spPr/>
      <dgm:t>
        <a:bodyPr/>
        <a:lstStyle/>
        <a:p>
          <a:endParaRPr lang="en-GB" sz="2400"/>
        </a:p>
      </dgm:t>
    </dgm:pt>
    <dgm:pt modelId="{8679046E-699F-6D40-AC41-FDA85BCA13EE}" type="sibTrans" cxnId="{F0B7B951-8F2A-8D41-876F-37CB2B3329B6}">
      <dgm:prSet/>
      <dgm:spPr/>
      <dgm:t>
        <a:bodyPr/>
        <a:lstStyle/>
        <a:p>
          <a:endParaRPr lang="en-GB" sz="2400"/>
        </a:p>
      </dgm:t>
    </dgm:pt>
    <dgm:pt modelId="{A4914B72-ACBD-F941-B66D-120C72EED50E}">
      <dgm:prSet phldrT="[Text]" custT="1"/>
      <dgm:spPr/>
      <dgm:t>
        <a:bodyPr/>
        <a:lstStyle/>
        <a:p>
          <a:r>
            <a:rPr lang="en-GB" sz="2400" dirty="0">
              <a:latin typeface="Times New Roman" panose="02020603050405020304" pitchFamily="18" charset="0"/>
              <a:cs typeface="Times New Roman" panose="02020603050405020304" pitchFamily="18" charset="0"/>
            </a:rPr>
            <a:t>Detection method</a:t>
          </a:r>
        </a:p>
      </dgm:t>
    </dgm:pt>
    <dgm:pt modelId="{ED797CC5-B433-B14F-98B1-9B84F9185C5A}" type="parTrans" cxnId="{67AC74E3-A025-E54A-AFB8-15D8AEF502C0}">
      <dgm:prSet/>
      <dgm:spPr/>
      <dgm:t>
        <a:bodyPr/>
        <a:lstStyle/>
        <a:p>
          <a:endParaRPr lang="en-GB" sz="2400"/>
        </a:p>
      </dgm:t>
    </dgm:pt>
    <dgm:pt modelId="{97D883AF-1B3E-1B43-8D51-6032D42C0B94}" type="sibTrans" cxnId="{67AC74E3-A025-E54A-AFB8-15D8AEF502C0}">
      <dgm:prSet/>
      <dgm:spPr/>
      <dgm:t>
        <a:bodyPr/>
        <a:lstStyle/>
        <a:p>
          <a:endParaRPr lang="en-GB" sz="2400"/>
        </a:p>
      </dgm:t>
    </dgm:pt>
    <dgm:pt modelId="{6196177B-A151-CE49-9C8D-AE94E7D22A0A}">
      <dgm:prSet phldrT="[Text]" custT="1"/>
      <dgm:spPr/>
      <dgm:t>
        <a:bodyPr/>
        <a:lstStyle/>
        <a:p>
          <a:r>
            <a:rPr lang="en-GB" sz="2400" dirty="0">
              <a:latin typeface="Times New Roman" panose="02020603050405020304" pitchFamily="18" charset="0"/>
              <a:cs typeface="Times New Roman" panose="02020603050405020304" pitchFamily="18" charset="0"/>
            </a:rPr>
            <a:t>Potential mitigation</a:t>
          </a:r>
        </a:p>
      </dgm:t>
    </dgm:pt>
    <dgm:pt modelId="{2786E8D8-A17B-1344-A7EF-F706AD131C71}" type="parTrans" cxnId="{DFF977D8-DDB8-9944-A513-3E3F011E3FDA}">
      <dgm:prSet/>
      <dgm:spPr/>
      <dgm:t>
        <a:bodyPr/>
        <a:lstStyle/>
        <a:p>
          <a:endParaRPr lang="en-GB" sz="2400"/>
        </a:p>
      </dgm:t>
    </dgm:pt>
    <dgm:pt modelId="{D59F799A-44BA-F04D-8694-D1CD433FEDB3}" type="sibTrans" cxnId="{DFF977D8-DDB8-9944-A513-3E3F011E3FDA}">
      <dgm:prSet/>
      <dgm:spPr/>
      <dgm:t>
        <a:bodyPr/>
        <a:lstStyle/>
        <a:p>
          <a:endParaRPr lang="en-GB" sz="2400"/>
        </a:p>
      </dgm:t>
    </dgm:pt>
    <dgm:pt modelId="{6FA80B57-B870-1545-8DB2-3C822640D1B2}">
      <dgm:prSet phldrT="[Text]" custT="1"/>
      <dgm:spPr/>
      <dgm:t>
        <a:bodyPr/>
        <a:lstStyle/>
        <a:p>
          <a:r>
            <a:rPr lang="en-GB" sz="2400" dirty="0">
              <a:latin typeface="Times New Roman" panose="02020603050405020304" pitchFamily="18" charset="0"/>
              <a:cs typeface="Times New Roman" panose="02020603050405020304" pitchFamily="18" charset="0"/>
            </a:rPr>
            <a:t>Demonstrative example</a:t>
          </a:r>
        </a:p>
      </dgm:t>
    </dgm:pt>
    <dgm:pt modelId="{05DF103E-C740-2549-AFE8-602C0392D440}" type="parTrans" cxnId="{0B7D3E6D-5F7B-7340-A175-4C8F0A94374C}">
      <dgm:prSet/>
      <dgm:spPr/>
      <dgm:t>
        <a:bodyPr/>
        <a:lstStyle/>
        <a:p>
          <a:endParaRPr lang="en-GB" sz="2400"/>
        </a:p>
      </dgm:t>
    </dgm:pt>
    <dgm:pt modelId="{ED937FDC-C2FC-2E47-8CD9-71820D782C19}" type="sibTrans" cxnId="{0B7D3E6D-5F7B-7340-A175-4C8F0A94374C}">
      <dgm:prSet/>
      <dgm:spPr/>
      <dgm:t>
        <a:bodyPr/>
        <a:lstStyle/>
        <a:p>
          <a:endParaRPr lang="en-GB" sz="2400"/>
        </a:p>
      </dgm:t>
    </dgm:pt>
    <dgm:pt modelId="{FB659639-F1BC-4044-A849-855010554F41}" type="pres">
      <dgm:prSet presAssocID="{F4D0FED8-67E7-FC42-894A-E13AD02B86F9}" presName="diagram" presStyleCnt="0">
        <dgm:presLayoutVars>
          <dgm:dir/>
          <dgm:resizeHandles val="exact"/>
        </dgm:presLayoutVars>
      </dgm:prSet>
      <dgm:spPr/>
    </dgm:pt>
    <dgm:pt modelId="{FEE785A9-4A9E-9945-BA90-9389A64519D9}" type="pres">
      <dgm:prSet presAssocID="{CF405D23-E1F3-B040-B465-8AA6E54CA203}" presName="node" presStyleLbl="node1" presStyleIdx="0" presStyleCnt="7" custScaleX="125957" custScaleY="71423">
        <dgm:presLayoutVars>
          <dgm:bulletEnabled val="1"/>
        </dgm:presLayoutVars>
      </dgm:prSet>
      <dgm:spPr/>
    </dgm:pt>
    <dgm:pt modelId="{14DDE935-8A1D-9945-AA98-CEC4CDE73CA3}" type="pres">
      <dgm:prSet presAssocID="{A98E46F0-2DF9-D042-8793-6DCABEB5F1FA}" presName="sibTrans" presStyleCnt="0"/>
      <dgm:spPr/>
    </dgm:pt>
    <dgm:pt modelId="{B736515F-FCDD-1049-9F61-BF4382632BB0}" type="pres">
      <dgm:prSet presAssocID="{C678FCA1-04C4-A941-972D-CD14D47C8CEA}" presName="node" presStyleLbl="node1" presStyleIdx="1" presStyleCnt="7" custScaleX="125957" custScaleY="71423">
        <dgm:presLayoutVars>
          <dgm:bulletEnabled val="1"/>
        </dgm:presLayoutVars>
      </dgm:prSet>
      <dgm:spPr/>
    </dgm:pt>
    <dgm:pt modelId="{F8DC4899-7164-474D-BE85-14D4C215DE7D}" type="pres">
      <dgm:prSet presAssocID="{83039F47-3089-444A-A4E4-3E1B4BBFBF88}" presName="sibTrans" presStyleCnt="0"/>
      <dgm:spPr/>
    </dgm:pt>
    <dgm:pt modelId="{0C10E218-8935-2C4A-85DB-692B8666562D}" type="pres">
      <dgm:prSet presAssocID="{2ABCBD02-70C3-F74C-8FE0-55EBDAA7BD2C}" presName="node" presStyleLbl="node1" presStyleIdx="2" presStyleCnt="7" custScaleX="125957" custScaleY="71423">
        <dgm:presLayoutVars>
          <dgm:bulletEnabled val="1"/>
        </dgm:presLayoutVars>
      </dgm:prSet>
      <dgm:spPr/>
    </dgm:pt>
    <dgm:pt modelId="{2FE63ADE-D557-3445-9720-465091461D1B}" type="pres">
      <dgm:prSet presAssocID="{21C7BBAA-A5C9-974D-8164-F854EE937216}" presName="sibTrans" presStyleCnt="0"/>
      <dgm:spPr/>
    </dgm:pt>
    <dgm:pt modelId="{F2E2F092-672E-E84C-B875-A90452D9E86A}" type="pres">
      <dgm:prSet presAssocID="{13844778-DB14-164B-9CDF-12B617FB45E4}" presName="node" presStyleLbl="node1" presStyleIdx="3" presStyleCnt="7" custScaleX="125957" custScaleY="71423">
        <dgm:presLayoutVars>
          <dgm:bulletEnabled val="1"/>
        </dgm:presLayoutVars>
      </dgm:prSet>
      <dgm:spPr/>
    </dgm:pt>
    <dgm:pt modelId="{6D86E082-686F-5F4D-BE55-7EBCC6ACCAD8}" type="pres">
      <dgm:prSet presAssocID="{8679046E-699F-6D40-AC41-FDA85BCA13EE}" presName="sibTrans" presStyleCnt="0"/>
      <dgm:spPr/>
    </dgm:pt>
    <dgm:pt modelId="{156E5442-B24D-7F41-AE8B-D62D3714468F}" type="pres">
      <dgm:prSet presAssocID="{A4914B72-ACBD-F941-B66D-120C72EED50E}" presName="node" presStyleLbl="node1" presStyleIdx="4" presStyleCnt="7" custScaleX="141009" custScaleY="71423">
        <dgm:presLayoutVars>
          <dgm:bulletEnabled val="1"/>
        </dgm:presLayoutVars>
      </dgm:prSet>
      <dgm:spPr/>
    </dgm:pt>
    <dgm:pt modelId="{2D1B29C9-B51F-BC41-9BB5-177ED3502A8E}" type="pres">
      <dgm:prSet presAssocID="{97D883AF-1B3E-1B43-8D51-6032D42C0B94}" presName="sibTrans" presStyleCnt="0"/>
      <dgm:spPr/>
    </dgm:pt>
    <dgm:pt modelId="{0FA8FF59-8E4F-C049-B51D-F8DE22009B1B}" type="pres">
      <dgm:prSet presAssocID="{6196177B-A151-CE49-9C8D-AE94E7D22A0A}" presName="node" presStyleLbl="node1" presStyleIdx="5" presStyleCnt="7" custScaleX="141009" custScaleY="71423">
        <dgm:presLayoutVars>
          <dgm:bulletEnabled val="1"/>
        </dgm:presLayoutVars>
      </dgm:prSet>
      <dgm:spPr/>
    </dgm:pt>
    <dgm:pt modelId="{FCD0F5CE-5E69-6349-ACF3-26D267C9C3F8}" type="pres">
      <dgm:prSet presAssocID="{D59F799A-44BA-F04D-8694-D1CD433FEDB3}" presName="sibTrans" presStyleCnt="0"/>
      <dgm:spPr/>
    </dgm:pt>
    <dgm:pt modelId="{B7F96E5C-E629-294F-A10B-FDEDE2DCC68E}" type="pres">
      <dgm:prSet presAssocID="{6FA80B57-B870-1545-8DB2-3C822640D1B2}" presName="node" presStyleLbl="node1" presStyleIdx="6" presStyleCnt="7" custScaleX="141009" custScaleY="71423">
        <dgm:presLayoutVars>
          <dgm:bulletEnabled val="1"/>
        </dgm:presLayoutVars>
      </dgm:prSet>
      <dgm:spPr/>
    </dgm:pt>
  </dgm:ptLst>
  <dgm:cxnLst>
    <dgm:cxn modelId="{CB59230D-8ECF-8B4D-A307-C0F8DEFBA361}" type="presOf" srcId="{6196177B-A151-CE49-9C8D-AE94E7D22A0A}" destId="{0FA8FF59-8E4F-C049-B51D-F8DE22009B1B}" srcOrd="0" destOrd="0" presId="urn:microsoft.com/office/officeart/2005/8/layout/default"/>
    <dgm:cxn modelId="{DDD61D11-391D-654C-B51B-AFF49EBABC48}" srcId="{F4D0FED8-67E7-FC42-894A-E13AD02B86F9}" destId="{C678FCA1-04C4-A941-972D-CD14D47C8CEA}" srcOrd="1" destOrd="0" parTransId="{E538B079-D577-CF41-B5C7-D874850CEAB2}" sibTransId="{83039F47-3089-444A-A4E4-3E1B4BBFBF88}"/>
    <dgm:cxn modelId="{47599A4C-0B89-594D-824B-4A16DE6849A1}" type="presOf" srcId="{6FA80B57-B870-1545-8DB2-3C822640D1B2}" destId="{B7F96E5C-E629-294F-A10B-FDEDE2DCC68E}" srcOrd="0" destOrd="0" presId="urn:microsoft.com/office/officeart/2005/8/layout/default"/>
    <dgm:cxn modelId="{F0B7B951-8F2A-8D41-876F-37CB2B3329B6}" srcId="{F4D0FED8-67E7-FC42-894A-E13AD02B86F9}" destId="{13844778-DB14-164B-9CDF-12B617FB45E4}" srcOrd="3" destOrd="0" parTransId="{F0C8F6B5-7C42-2749-8685-A826A6CB4F2D}" sibTransId="{8679046E-699F-6D40-AC41-FDA85BCA13EE}"/>
    <dgm:cxn modelId="{B4770054-E967-3A4F-B4EC-5D93ACC5FE70}" srcId="{F4D0FED8-67E7-FC42-894A-E13AD02B86F9}" destId="{2ABCBD02-70C3-F74C-8FE0-55EBDAA7BD2C}" srcOrd="2" destOrd="0" parTransId="{E427A58F-0F2D-6D46-BBC5-E61D6848EE0B}" sibTransId="{21C7BBAA-A5C9-974D-8164-F854EE937216}"/>
    <dgm:cxn modelId="{0B7D3E6D-5F7B-7340-A175-4C8F0A94374C}" srcId="{F4D0FED8-67E7-FC42-894A-E13AD02B86F9}" destId="{6FA80B57-B870-1545-8DB2-3C822640D1B2}" srcOrd="6" destOrd="0" parTransId="{05DF103E-C740-2549-AFE8-602C0392D440}" sibTransId="{ED937FDC-C2FC-2E47-8CD9-71820D782C19}"/>
    <dgm:cxn modelId="{325ECE6D-738E-304C-A04E-4C8908798CD3}" type="presOf" srcId="{F4D0FED8-67E7-FC42-894A-E13AD02B86F9}" destId="{FB659639-F1BC-4044-A849-855010554F41}" srcOrd="0" destOrd="0" presId="urn:microsoft.com/office/officeart/2005/8/layout/default"/>
    <dgm:cxn modelId="{A98A7B9B-B0D1-274A-92E5-51A0540B2A73}" srcId="{F4D0FED8-67E7-FC42-894A-E13AD02B86F9}" destId="{CF405D23-E1F3-B040-B465-8AA6E54CA203}" srcOrd="0" destOrd="0" parTransId="{DCCA08D1-1CCE-B842-AFF6-1A3DFE78C472}" sibTransId="{A98E46F0-2DF9-D042-8793-6DCABEB5F1FA}"/>
    <dgm:cxn modelId="{1FC794AC-176D-104A-B252-2EBFB2F91BF0}" type="presOf" srcId="{2ABCBD02-70C3-F74C-8FE0-55EBDAA7BD2C}" destId="{0C10E218-8935-2C4A-85DB-692B8666562D}" srcOrd="0" destOrd="0" presId="urn:microsoft.com/office/officeart/2005/8/layout/default"/>
    <dgm:cxn modelId="{072DAEB4-CA68-4F45-ABC2-F85858A09ACE}" type="presOf" srcId="{C678FCA1-04C4-A941-972D-CD14D47C8CEA}" destId="{B736515F-FCDD-1049-9F61-BF4382632BB0}" srcOrd="0" destOrd="0" presId="urn:microsoft.com/office/officeart/2005/8/layout/default"/>
    <dgm:cxn modelId="{0C41FBBD-61EE-0F43-9095-17821FF0BFC7}" type="presOf" srcId="{13844778-DB14-164B-9CDF-12B617FB45E4}" destId="{F2E2F092-672E-E84C-B875-A90452D9E86A}" srcOrd="0" destOrd="0" presId="urn:microsoft.com/office/officeart/2005/8/layout/default"/>
    <dgm:cxn modelId="{DFF977D8-DDB8-9944-A513-3E3F011E3FDA}" srcId="{F4D0FED8-67E7-FC42-894A-E13AD02B86F9}" destId="{6196177B-A151-CE49-9C8D-AE94E7D22A0A}" srcOrd="5" destOrd="0" parTransId="{2786E8D8-A17B-1344-A7EF-F706AD131C71}" sibTransId="{D59F799A-44BA-F04D-8694-D1CD433FEDB3}"/>
    <dgm:cxn modelId="{FDA5D1DF-6E6A-7144-A43C-0F623A2F64B6}" type="presOf" srcId="{A4914B72-ACBD-F941-B66D-120C72EED50E}" destId="{156E5442-B24D-7F41-AE8B-D62D3714468F}" srcOrd="0" destOrd="0" presId="urn:microsoft.com/office/officeart/2005/8/layout/default"/>
    <dgm:cxn modelId="{DDAC41E0-BD9F-D44F-A63F-B08392FA1E86}" type="presOf" srcId="{CF405D23-E1F3-B040-B465-8AA6E54CA203}" destId="{FEE785A9-4A9E-9945-BA90-9389A64519D9}" srcOrd="0" destOrd="0" presId="urn:microsoft.com/office/officeart/2005/8/layout/default"/>
    <dgm:cxn modelId="{67AC74E3-A025-E54A-AFB8-15D8AEF502C0}" srcId="{F4D0FED8-67E7-FC42-894A-E13AD02B86F9}" destId="{A4914B72-ACBD-F941-B66D-120C72EED50E}" srcOrd="4" destOrd="0" parTransId="{ED797CC5-B433-B14F-98B1-9B84F9185C5A}" sibTransId="{97D883AF-1B3E-1B43-8D51-6032D42C0B94}"/>
    <dgm:cxn modelId="{23526CFC-C1B8-1443-8972-878A79C41E9A}" type="presParOf" srcId="{FB659639-F1BC-4044-A849-855010554F41}" destId="{FEE785A9-4A9E-9945-BA90-9389A64519D9}" srcOrd="0" destOrd="0" presId="urn:microsoft.com/office/officeart/2005/8/layout/default"/>
    <dgm:cxn modelId="{A46DE91C-7AB5-4F49-A8D8-CE0B4996163F}" type="presParOf" srcId="{FB659639-F1BC-4044-A849-855010554F41}" destId="{14DDE935-8A1D-9945-AA98-CEC4CDE73CA3}" srcOrd="1" destOrd="0" presId="urn:microsoft.com/office/officeart/2005/8/layout/default"/>
    <dgm:cxn modelId="{0CBEDDD3-0036-E14C-BF5E-D995F1C7ECC9}" type="presParOf" srcId="{FB659639-F1BC-4044-A849-855010554F41}" destId="{B736515F-FCDD-1049-9F61-BF4382632BB0}" srcOrd="2" destOrd="0" presId="urn:microsoft.com/office/officeart/2005/8/layout/default"/>
    <dgm:cxn modelId="{698B37D6-5C56-5A48-A7B4-FB2D2AAB53DE}" type="presParOf" srcId="{FB659639-F1BC-4044-A849-855010554F41}" destId="{F8DC4899-7164-474D-BE85-14D4C215DE7D}" srcOrd="3" destOrd="0" presId="urn:microsoft.com/office/officeart/2005/8/layout/default"/>
    <dgm:cxn modelId="{6D6CE330-0A5D-9146-A2A9-47FA8888DE8A}" type="presParOf" srcId="{FB659639-F1BC-4044-A849-855010554F41}" destId="{0C10E218-8935-2C4A-85DB-692B8666562D}" srcOrd="4" destOrd="0" presId="urn:microsoft.com/office/officeart/2005/8/layout/default"/>
    <dgm:cxn modelId="{E9E14EC4-0502-764A-9A1D-15948A1CF68D}" type="presParOf" srcId="{FB659639-F1BC-4044-A849-855010554F41}" destId="{2FE63ADE-D557-3445-9720-465091461D1B}" srcOrd="5" destOrd="0" presId="urn:microsoft.com/office/officeart/2005/8/layout/default"/>
    <dgm:cxn modelId="{B6E609D0-59ED-5F40-BFEA-ADCB85267BB0}" type="presParOf" srcId="{FB659639-F1BC-4044-A849-855010554F41}" destId="{F2E2F092-672E-E84C-B875-A90452D9E86A}" srcOrd="6" destOrd="0" presId="urn:microsoft.com/office/officeart/2005/8/layout/default"/>
    <dgm:cxn modelId="{7D9F9E09-7BA3-E044-B8C5-AEF2126E397D}" type="presParOf" srcId="{FB659639-F1BC-4044-A849-855010554F41}" destId="{6D86E082-686F-5F4D-BE55-7EBCC6ACCAD8}" srcOrd="7" destOrd="0" presId="urn:microsoft.com/office/officeart/2005/8/layout/default"/>
    <dgm:cxn modelId="{4F18F8D0-AABD-D14B-AA7B-1F15A2429CD8}" type="presParOf" srcId="{FB659639-F1BC-4044-A849-855010554F41}" destId="{156E5442-B24D-7F41-AE8B-D62D3714468F}" srcOrd="8" destOrd="0" presId="urn:microsoft.com/office/officeart/2005/8/layout/default"/>
    <dgm:cxn modelId="{7E4A2DA0-FDA0-424E-91CF-713B89CC70C3}" type="presParOf" srcId="{FB659639-F1BC-4044-A849-855010554F41}" destId="{2D1B29C9-B51F-BC41-9BB5-177ED3502A8E}" srcOrd="9" destOrd="0" presId="urn:microsoft.com/office/officeart/2005/8/layout/default"/>
    <dgm:cxn modelId="{F6589685-D80A-3D47-B17B-A9F5EF7CDA93}" type="presParOf" srcId="{FB659639-F1BC-4044-A849-855010554F41}" destId="{0FA8FF59-8E4F-C049-B51D-F8DE22009B1B}" srcOrd="10" destOrd="0" presId="urn:microsoft.com/office/officeart/2005/8/layout/default"/>
    <dgm:cxn modelId="{03E8101B-AB48-FC43-9B67-C4F9417DBBE2}" type="presParOf" srcId="{FB659639-F1BC-4044-A849-855010554F41}" destId="{FCD0F5CE-5E69-6349-ACF3-26D267C9C3F8}" srcOrd="11" destOrd="0" presId="urn:microsoft.com/office/officeart/2005/8/layout/default"/>
    <dgm:cxn modelId="{9B987F2E-1B08-8840-B684-EF34A0A87AEB}" type="presParOf" srcId="{FB659639-F1BC-4044-A849-855010554F41}" destId="{B7F96E5C-E629-294F-A10B-FDEDE2DCC68E}"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FD3A43-58D2-D441-93E7-F41C99DEE574}" type="doc">
      <dgm:prSet loTypeId="urn:microsoft.com/office/officeart/2005/8/layout/process1" loCatId="" qsTypeId="urn:microsoft.com/office/officeart/2005/8/quickstyle/simple1" qsCatId="simple" csTypeId="urn:microsoft.com/office/officeart/2005/8/colors/accent1_3" csCatId="accent1" phldr="1"/>
      <dgm:spPr/>
    </dgm:pt>
    <dgm:pt modelId="{FEB3C280-7D5B-8A48-A8D3-087AF24AECA4}">
      <dgm:prSet phldrT="[Text]" custT="1"/>
      <dgm:spPr/>
      <dgm:t>
        <a:bodyPr/>
        <a:lstStyle/>
        <a:p>
          <a:r>
            <a:rPr lang="en-GB" sz="2800" dirty="0">
              <a:latin typeface="Times New Roman" panose="02020603050405020304" pitchFamily="18" charset="0"/>
              <a:cs typeface="Times New Roman" panose="02020603050405020304" pitchFamily="18" charset="0"/>
            </a:rPr>
            <a:t>Propose 11 new common privacy weaknesses</a:t>
          </a:r>
        </a:p>
      </dgm:t>
    </dgm:pt>
    <dgm:pt modelId="{6F6DD290-3804-1549-B08C-BD88C8A3F0AC}" type="parTrans" cxnId="{DA000316-036D-BC4E-A0EE-4C93DB204899}">
      <dgm:prSet/>
      <dgm:spPr/>
      <dgm:t>
        <a:bodyPr/>
        <a:lstStyle/>
        <a:p>
          <a:endParaRPr lang="en-GB" sz="2800"/>
        </a:p>
      </dgm:t>
    </dgm:pt>
    <dgm:pt modelId="{11E72DD1-C61E-4849-A5B4-E6FF93EFC61C}" type="sibTrans" cxnId="{DA000316-036D-BC4E-A0EE-4C93DB204899}">
      <dgm:prSet custT="1"/>
      <dgm:spPr/>
      <dgm:t>
        <a:bodyPr/>
        <a:lstStyle/>
        <a:p>
          <a:endParaRPr lang="en-GB" sz="2800">
            <a:latin typeface="Times New Roman" panose="02020603050405020304" pitchFamily="18" charset="0"/>
            <a:cs typeface="Times New Roman" panose="02020603050405020304" pitchFamily="18" charset="0"/>
          </a:endParaRPr>
        </a:p>
      </dgm:t>
    </dgm:pt>
    <dgm:pt modelId="{A35C168C-38C1-3F48-AA49-A7F523C2C246}">
      <dgm:prSet phldrT="[Text]" custT="1"/>
      <dgm:spPr/>
      <dgm:t>
        <a:bodyPr/>
        <a:lstStyle/>
        <a:p>
          <a:r>
            <a:rPr lang="en-GB" sz="2800" dirty="0">
              <a:latin typeface="Times New Roman" panose="02020603050405020304" pitchFamily="18" charset="0"/>
              <a:cs typeface="Times New Roman" panose="02020603050405020304" pitchFamily="18" charset="0"/>
            </a:rPr>
            <a:t>Define those weaknesses with CWE schema [11]</a:t>
          </a:r>
        </a:p>
      </dgm:t>
    </dgm:pt>
    <dgm:pt modelId="{9D2379CA-B4E6-7D4E-B1FE-2C8E0AE73FA5}" type="parTrans" cxnId="{3DD3BC91-16C3-4241-843D-DBD7E14FFF1D}">
      <dgm:prSet/>
      <dgm:spPr/>
      <dgm:t>
        <a:bodyPr/>
        <a:lstStyle/>
        <a:p>
          <a:endParaRPr lang="en-GB" sz="2800"/>
        </a:p>
      </dgm:t>
    </dgm:pt>
    <dgm:pt modelId="{1026CC3B-03F8-964E-965C-056A396C76AA}" type="sibTrans" cxnId="{3DD3BC91-16C3-4241-843D-DBD7E14FFF1D}">
      <dgm:prSet custT="1"/>
      <dgm:spPr/>
      <dgm:t>
        <a:bodyPr/>
        <a:lstStyle/>
        <a:p>
          <a:endParaRPr lang="en-GB" sz="2800">
            <a:latin typeface="Times New Roman" panose="02020603050405020304" pitchFamily="18" charset="0"/>
            <a:cs typeface="Times New Roman" panose="02020603050405020304" pitchFamily="18" charset="0"/>
          </a:endParaRPr>
        </a:p>
      </dgm:t>
    </dgm:pt>
    <dgm:pt modelId="{4AE7C9DE-B2D3-3745-8FAD-8E0699BFCF50}">
      <dgm:prSet phldrT="[Text]" custT="1"/>
      <dgm:spPr/>
      <dgm:t>
        <a:bodyPr/>
        <a:lstStyle/>
        <a:p>
          <a:r>
            <a:rPr lang="en-GB" sz="2800" dirty="0">
              <a:latin typeface="Times New Roman" panose="02020603050405020304" pitchFamily="18" charset="0"/>
              <a:cs typeface="Times New Roman" panose="02020603050405020304" pitchFamily="18" charset="0"/>
            </a:rPr>
            <a:t>Demonstrate with code fragments</a:t>
          </a:r>
        </a:p>
      </dgm:t>
    </dgm:pt>
    <dgm:pt modelId="{BB9A88D0-1249-7E43-ADF8-01FAC6649468}" type="parTrans" cxnId="{60AC5877-8D62-B245-879E-34F4A13A1F55}">
      <dgm:prSet/>
      <dgm:spPr/>
      <dgm:t>
        <a:bodyPr/>
        <a:lstStyle/>
        <a:p>
          <a:endParaRPr lang="en-GB" sz="2800"/>
        </a:p>
      </dgm:t>
    </dgm:pt>
    <dgm:pt modelId="{B2432A37-11AC-8D4D-9E72-B966FA4A06C8}" type="sibTrans" cxnId="{60AC5877-8D62-B245-879E-34F4A13A1F55}">
      <dgm:prSet/>
      <dgm:spPr/>
      <dgm:t>
        <a:bodyPr/>
        <a:lstStyle/>
        <a:p>
          <a:endParaRPr lang="en-GB" sz="2800"/>
        </a:p>
      </dgm:t>
    </dgm:pt>
    <dgm:pt modelId="{EFE54624-BCE4-134F-B165-98620B40BA9C}" type="pres">
      <dgm:prSet presAssocID="{F3FD3A43-58D2-D441-93E7-F41C99DEE574}" presName="Name0" presStyleCnt="0">
        <dgm:presLayoutVars>
          <dgm:dir/>
          <dgm:resizeHandles val="exact"/>
        </dgm:presLayoutVars>
      </dgm:prSet>
      <dgm:spPr/>
    </dgm:pt>
    <dgm:pt modelId="{9D9AB77B-E77A-C440-9427-46E58232D063}" type="pres">
      <dgm:prSet presAssocID="{FEB3C280-7D5B-8A48-A8D3-087AF24AECA4}" presName="node" presStyleLbl="node1" presStyleIdx="0" presStyleCnt="3">
        <dgm:presLayoutVars>
          <dgm:bulletEnabled val="1"/>
        </dgm:presLayoutVars>
      </dgm:prSet>
      <dgm:spPr/>
    </dgm:pt>
    <dgm:pt modelId="{E5F3BE13-8223-D447-9C84-26EE89194B04}" type="pres">
      <dgm:prSet presAssocID="{11E72DD1-C61E-4849-A5B4-E6FF93EFC61C}" presName="sibTrans" presStyleLbl="sibTrans2D1" presStyleIdx="0" presStyleCnt="2"/>
      <dgm:spPr/>
    </dgm:pt>
    <dgm:pt modelId="{3967FD78-EEEF-5B43-B9E9-483AE1FC4892}" type="pres">
      <dgm:prSet presAssocID="{11E72DD1-C61E-4849-A5B4-E6FF93EFC61C}" presName="connectorText" presStyleLbl="sibTrans2D1" presStyleIdx="0" presStyleCnt="2"/>
      <dgm:spPr/>
    </dgm:pt>
    <dgm:pt modelId="{9DAEFA6C-C4C5-6342-AE72-28ED8FBB40FF}" type="pres">
      <dgm:prSet presAssocID="{A35C168C-38C1-3F48-AA49-A7F523C2C246}" presName="node" presStyleLbl="node1" presStyleIdx="1" presStyleCnt="3">
        <dgm:presLayoutVars>
          <dgm:bulletEnabled val="1"/>
        </dgm:presLayoutVars>
      </dgm:prSet>
      <dgm:spPr/>
    </dgm:pt>
    <dgm:pt modelId="{DF1AB1B2-3070-5F49-95DC-D614AB5D8612}" type="pres">
      <dgm:prSet presAssocID="{1026CC3B-03F8-964E-965C-056A396C76AA}" presName="sibTrans" presStyleLbl="sibTrans2D1" presStyleIdx="1" presStyleCnt="2"/>
      <dgm:spPr/>
    </dgm:pt>
    <dgm:pt modelId="{DDF29274-75E1-CC48-8055-A2727F40D364}" type="pres">
      <dgm:prSet presAssocID="{1026CC3B-03F8-964E-965C-056A396C76AA}" presName="connectorText" presStyleLbl="sibTrans2D1" presStyleIdx="1" presStyleCnt="2"/>
      <dgm:spPr/>
    </dgm:pt>
    <dgm:pt modelId="{4FF53C73-3EA6-B746-BF2F-4529CB836984}" type="pres">
      <dgm:prSet presAssocID="{4AE7C9DE-B2D3-3745-8FAD-8E0699BFCF50}" presName="node" presStyleLbl="node1" presStyleIdx="2" presStyleCnt="3">
        <dgm:presLayoutVars>
          <dgm:bulletEnabled val="1"/>
        </dgm:presLayoutVars>
      </dgm:prSet>
      <dgm:spPr/>
    </dgm:pt>
  </dgm:ptLst>
  <dgm:cxnLst>
    <dgm:cxn modelId="{DA000316-036D-BC4E-A0EE-4C93DB204899}" srcId="{F3FD3A43-58D2-D441-93E7-F41C99DEE574}" destId="{FEB3C280-7D5B-8A48-A8D3-087AF24AECA4}" srcOrd="0" destOrd="0" parTransId="{6F6DD290-3804-1549-B08C-BD88C8A3F0AC}" sibTransId="{11E72DD1-C61E-4849-A5B4-E6FF93EFC61C}"/>
    <dgm:cxn modelId="{16C80516-0A78-7A46-863D-89DDD8D37EFD}" type="presOf" srcId="{1026CC3B-03F8-964E-965C-056A396C76AA}" destId="{DF1AB1B2-3070-5F49-95DC-D614AB5D8612}" srcOrd="0" destOrd="0" presId="urn:microsoft.com/office/officeart/2005/8/layout/process1"/>
    <dgm:cxn modelId="{A774662E-3819-1C49-B6DE-ECBB460208AF}" type="presOf" srcId="{FEB3C280-7D5B-8A48-A8D3-087AF24AECA4}" destId="{9D9AB77B-E77A-C440-9427-46E58232D063}" srcOrd="0" destOrd="0" presId="urn:microsoft.com/office/officeart/2005/8/layout/process1"/>
    <dgm:cxn modelId="{46979740-B77A-9145-8F6F-922BE19ACA2E}" type="presOf" srcId="{F3FD3A43-58D2-D441-93E7-F41C99DEE574}" destId="{EFE54624-BCE4-134F-B165-98620B40BA9C}" srcOrd="0" destOrd="0" presId="urn:microsoft.com/office/officeart/2005/8/layout/process1"/>
    <dgm:cxn modelId="{620E9A4D-0CD5-CE45-90CE-BB8BDD666F58}" type="presOf" srcId="{11E72DD1-C61E-4849-A5B4-E6FF93EFC61C}" destId="{3967FD78-EEEF-5B43-B9E9-483AE1FC4892}" srcOrd="1" destOrd="0" presId="urn:microsoft.com/office/officeart/2005/8/layout/process1"/>
    <dgm:cxn modelId="{5D74E951-D546-4648-93E4-7A6167803219}" type="presOf" srcId="{1026CC3B-03F8-964E-965C-056A396C76AA}" destId="{DDF29274-75E1-CC48-8055-A2727F40D364}" srcOrd="1" destOrd="0" presId="urn:microsoft.com/office/officeart/2005/8/layout/process1"/>
    <dgm:cxn modelId="{60AC5877-8D62-B245-879E-34F4A13A1F55}" srcId="{F3FD3A43-58D2-D441-93E7-F41C99DEE574}" destId="{4AE7C9DE-B2D3-3745-8FAD-8E0699BFCF50}" srcOrd="2" destOrd="0" parTransId="{BB9A88D0-1249-7E43-ADF8-01FAC6649468}" sibTransId="{B2432A37-11AC-8D4D-9E72-B966FA4A06C8}"/>
    <dgm:cxn modelId="{3DD3BC91-16C3-4241-843D-DBD7E14FFF1D}" srcId="{F3FD3A43-58D2-D441-93E7-F41C99DEE574}" destId="{A35C168C-38C1-3F48-AA49-A7F523C2C246}" srcOrd="1" destOrd="0" parTransId="{9D2379CA-B4E6-7D4E-B1FE-2C8E0AE73FA5}" sibTransId="{1026CC3B-03F8-964E-965C-056A396C76AA}"/>
    <dgm:cxn modelId="{1D00B8A1-8A35-204A-8212-192FA4F98983}" type="presOf" srcId="{A35C168C-38C1-3F48-AA49-A7F523C2C246}" destId="{9DAEFA6C-C4C5-6342-AE72-28ED8FBB40FF}" srcOrd="0" destOrd="0" presId="urn:microsoft.com/office/officeart/2005/8/layout/process1"/>
    <dgm:cxn modelId="{3E2EA3C5-90A3-6F4E-B123-901217D868CF}" type="presOf" srcId="{11E72DD1-C61E-4849-A5B4-E6FF93EFC61C}" destId="{E5F3BE13-8223-D447-9C84-26EE89194B04}" srcOrd="0" destOrd="0" presId="urn:microsoft.com/office/officeart/2005/8/layout/process1"/>
    <dgm:cxn modelId="{CDB722DF-6CAC-024E-9CB2-EDB0D44565DC}" type="presOf" srcId="{4AE7C9DE-B2D3-3745-8FAD-8E0699BFCF50}" destId="{4FF53C73-3EA6-B746-BF2F-4529CB836984}" srcOrd="0" destOrd="0" presId="urn:microsoft.com/office/officeart/2005/8/layout/process1"/>
    <dgm:cxn modelId="{0BDF9187-6FC1-6E43-BC58-9B217B8ECEA1}" type="presParOf" srcId="{EFE54624-BCE4-134F-B165-98620B40BA9C}" destId="{9D9AB77B-E77A-C440-9427-46E58232D063}" srcOrd="0" destOrd="0" presId="urn:microsoft.com/office/officeart/2005/8/layout/process1"/>
    <dgm:cxn modelId="{7107681B-6235-7C48-BFB6-969113F42236}" type="presParOf" srcId="{EFE54624-BCE4-134F-B165-98620B40BA9C}" destId="{E5F3BE13-8223-D447-9C84-26EE89194B04}" srcOrd="1" destOrd="0" presId="urn:microsoft.com/office/officeart/2005/8/layout/process1"/>
    <dgm:cxn modelId="{AED2B014-2247-3F48-9DB1-222585A82181}" type="presParOf" srcId="{E5F3BE13-8223-D447-9C84-26EE89194B04}" destId="{3967FD78-EEEF-5B43-B9E9-483AE1FC4892}" srcOrd="0" destOrd="0" presId="urn:microsoft.com/office/officeart/2005/8/layout/process1"/>
    <dgm:cxn modelId="{FFBF537D-7FB4-EB4B-BBEC-EA39D13B26B7}" type="presParOf" srcId="{EFE54624-BCE4-134F-B165-98620B40BA9C}" destId="{9DAEFA6C-C4C5-6342-AE72-28ED8FBB40FF}" srcOrd="2" destOrd="0" presId="urn:microsoft.com/office/officeart/2005/8/layout/process1"/>
    <dgm:cxn modelId="{C49E5D42-4A43-EB4C-8126-561DE7A9255A}" type="presParOf" srcId="{EFE54624-BCE4-134F-B165-98620B40BA9C}" destId="{DF1AB1B2-3070-5F49-95DC-D614AB5D8612}" srcOrd="3" destOrd="0" presId="urn:microsoft.com/office/officeart/2005/8/layout/process1"/>
    <dgm:cxn modelId="{1FC05816-811E-D74A-98AA-FDF1356A0C08}" type="presParOf" srcId="{DF1AB1B2-3070-5F49-95DC-D614AB5D8612}" destId="{DDF29274-75E1-CC48-8055-A2727F40D364}" srcOrd="0" destOrd="0" presId="urn:microsoft.com/office/officeart/2005/8/layout/process1"/>
    <dgm:cxn modelId="{F415D99E-CDC9-E34E-BAF4-26D6EC583559}" type="presParOf" srcId="{EFE54624-BCE4-134F-B165-98620B40BA9C}" destId="{4FF53C73-3EA6-B746-BF2F-4529CB836984}" srcOrd="4"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785A9-4A9E-9945-BA90-9389A64519D9}">
      <dsp:nvSpPr>
        <dsp:cNvPr id="0" name=""/>
        <dsp:cNvSpPr/>
      </dsp:nvSpPr>
      <dsp:spPr>
        <a:xfrm>
          <a:off x="1613" y="147727"/>
          <a:ext cx="2025903" cy="689264"/>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Times New Roman" panose="02020603050405020304" pitchFamily="18" charset="0"/>
              <a:cs typeface="Times New Roman" panose="02020603050405020304" pitchFamily="18" charset="0"/>
            </a:rPr>
            <a:t>Name</a:t>
          </a:r>
        </a:p>
      </dsp:txBody>
      <dsp:txXfrm>
        <a:off x="1613" y="147727"/>
        <a:ext cx="2025903" cy="689264"/>
      </dsp:txXfrm>
    </dsp:sp>
    <dsp:sp modelId="{B736515F-FCDD-1049-9F61-BF4382632BB0}">
      <dsp:nvSpPr>
        <dsp:cNvPr id="0" name=""/>
        <dsp:cNvSpPr/>
      </dsp:nvSpPr>
      <dsp:spPr>
        <a:xfrm>
          <a:off x="2188358" y="147727"/>
          <a:ext cx="2025903" cy="689264"/>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Times New Roman" panose="02020603050405020304" pitchFamily="18" charset="0"/>
              <a:cs typeface="Times New Roman" panose="02020603050405020304" pitchFamily="18" charset="0"/>
            </a:rPr>
            <a:t>Description</a:t>
          </a:r>
        </a:p>
      </dsp:txBody>
      <dsp:txXfrm>
        <a:off x="2188358" y="147727"/>
        <a:ext cx="2025903" cy="689264"/>
      </dsp:txXfrm>
    </dsp:sp>
    <dsp:sp modelId="{0C10E218-8935-2C4A-85DB-692B8666562D}">
      <dsp:nvSpPr>
        <dsp:cNvPr id="0" name=""/>
        <dsp:cNvSpPr/>
      </dsp:nvSpPr>
      <dsp:spPr>
        <a:xfrm>
          <a:off x="4375103" y="147727"/>
          <a:ext cx="2025903" cy="689264"/>
        </a:xfrm>
        <a:prstGeom prst="rect">
          <a:avLst/>
        </a:prstGeom>
        <a:solidFill>
          <a:schemeClr val="accent4">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Times New Roman" panose="02020603050405020304" pitchFamily="18" charset="0"/>
              <a:cs typeface="Times New Roman" panose="02020603050405020304" pitchFamily="18" charset="0"/>
            </a:rPr>
            <a:t>Mode of introduction</a:t>
          </a:r>
        </a:p>
      </dsp:txBody>
      <dsp:txXfrm>
        <a:off x="4375103" y="147727"/>
        <a:ext cx="2025903" cy="689264"/>
      </dsp:txXfrm>
    </dsp:sp>
    <dsp:sp modelId="{F2E2F092-672E-E84C-B875-A90452D9E86A}">
      <dsp:nvSpPr>
        <dsp:cNvPr id="0" name=""/>
        <dsp:cNvSpPr/>
      </dsp:nvSpPr>
      <dsp:spPr>
        <a:xfrm>
          <a:off x="6561848" y="147727"/>
          <a:ext cx="2025903" cy="689264"/>
        </a:xfrm>
        <a:prstGeom prst="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Times New Roman" panose="02020603050405020304" pitchFamily="18" charset="0"/>
              <a:cs typeface="Times New Roman" panose="02020603050405020304" pitchFamily="18" charset="0"/>
            </a:rPr>
            <a:t>Common consequence</a:t>
          </a:r>
        </a:p>
      </dsp:txBody>
      <dsp:txXfrm>
        <a:off x="6561848" y="147727"/>
        <a:ext cx="2025903" cy="689264"/>
      </dsp:txXfrm>
    </dsp:sp>
    <dsp:sp modelId="{156E5442-B24D-7F41-AE8B-D62D3714468F}">
      <dsp:nvSpPr>
        <dsp:cNvPr id="0" name=""/>
        <dsp:cNvSpPr/>
      </dsp:nvSpPr>
      <dsp:spPr>
        <a:xfrm>
          <a:off x="731839" y="997832"/>
          <a:ext cx="2268001" cy="689264"/>
        </a:xfrm>
        <a:prstGeom prst="rect">
          <a:avLst/>
        </a:prstGeom>
        <a:solidFill>
          <a:schemeClr val="accent6">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Times New Roman" panose="02020603050405020304" pitchFamily="18" charset="0"/>
              <a:cs typeface="Times New Roman" panose="02020603050405020304" pitchFamily="18" charset="0"/>
            </a:rPr>
            <a:t>Detection method</a:t>
          </a:r>
        </a:p>
      </dsp:txBody>
      <dsp:txXfrm>
        <a:off x="731839" y="997832"/>
        <a:ext cx="2268001" cy="689264"/>
      </dsp:txXfrm>
    </dsp:sp>
    <dsp:sp modelId="{0FA8FF59-8E4F-C049-B51D-F8DE22009B1B}">
      <dsp:nvSpPr>
        <dsp:cNvPr id="0" name=""/>
        <dsp:cNvSpPr/>
      </dsp:nvSpPr>
      <dsp:spPr>
        <a:xfrm>
          <a:off x="3160682" y="997832"/>
          <a:ext cx="2268001" cy="689264"/>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Times New Roman" panose="02020603050405020304" pitchFamily="18" charset="0"/>
              <a:cs typeface="Times New Roman" panose="02020603050405020304" pitchFamily="18" charset="0"/>
            </a:rPr>
            <a:t>Potential mitigation</a:t>
          </a:r>
        </a:p>
      </dsp:txBody>
      <dsp:txXfrm>
        <a:off x="3160682" y="997832"/>
        <a:ext cx="2268001" cy="689264"/>
      </dsp:txXfrm>
    </dsp:sp>
    <dsp:sp modelId="{B7F96E5C-E629-294F-A10B-FDEDE2DCC68E}">
      <dsp:nvSpPr>
        <dsp:cNvPr id="0" name=""/>
        <dsp:cNvSpPr/>
      </dsp:nvSpPr>
      <dsp:spPr>
        <a:xfrm>
          <a:off x="5589524" y="997832"/>
          <a:ext cx="2268001" cy="689264"/>
        </a:xfrm>
        <a:prstGeom prst="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kern="1200" dirty="0">
              <a:latin typeface="Times New Roman" panose="02020603050405020304" pitchFamily="18" charset="0"/>
              <a:cs typeface="Times New Roman" panose="02020603050405020304" pitchFamily="18" charset="0"/>
            </a:rPr>
            <a:t>Demonstrative example</a:t>
          </a:r>
        </a:p>
      </dsp:txBody>
      <dsp:txXfrm>
        <a:off x="5589524" y="997832"/>
        <a:ext cx="2268001" cy="689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AB77B-E77A-C440-9427-46E58232D063}">
      <dsp:nvSpPr>
        <dsp:cNvPr id="0" name=""/>
        <dsp:cNvSpPr/>
      </dsp:nvSpPr>
      <dsp:spPr>
        <a:xfrm>
          <a:off x="9920" y="189735"/>
          <a:ext cx="2965198" cy="1779118"/>
        </a:xfrm>
        <a:prstGeom prst="roundRect">
          <a:avLst>
            <a:gd name="adj" fmla="val 10000"/>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Times New Roman" panose="02020603050405020304" pitchFamily="18" charset="0"/>
              <a:cs typeface="Times New Roman" panose="02020603050405020304" pitchFamily="18" charset="0"/>
            </a:rPr>
            <a:t>Propose 11 new common privacy weaknesses</a:t>
          </a:r>
        </a:p>
      </dsp:txBody>
      <dsp:txXfrm>
        <a:off x="62029" y="241844"/>
        <a:ext cx="2860980" cy="1674900"/>
      </dsp:txXfrm>
    </dsp:sp>
    <dsp:sp modelId="{E5F3BE13-8223-D447-9C84-26EE89194B04}">
      <dsp:nvSpPr>
        <dsp:cNvPr id="0" name=""/>
        <dsp:cNvSpPr/>
      </dsp:nvSpPr>
      <dsp:spPr>
        <a:xfrm>
          <a:off x="3271638" y="711609"/>
          <a:ext cx="628621" cy="735369"/>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GB" sz="2800" kern="1200">
            <a:latin typeface="Times New Roman" panose="02020603050405020304" pitchFamily="18" charset="0"/>
            <a:cs typeface="Times New Roman" panose="02020603050405020304" pitchFamily="18" charset="0"/>
          </a:endParaRPr>
        </a:p>
      </dsp:txBody>
      <dsp:txXfrm>
        <a:off x="3271638" y="858683"/>
        <a:ext cx="440035" cy="441221"/>
      </dsp:txXfrm>
    </dsp:sp>
    <dsp:sp modelId="{9DAEFA6C-C4C5-6342-AE72-28ED8FBB40FF}">
      <dsp:nvSpPr>
        <dsp:cNvPr id="0" name=""/>
        <dsp:cNvSpPr/>
      </dsp:nvSpPr>
      <dsp:spPr>
        <a:xfrm>
          <a:off x="4161197" y="189735"/>
          <a:ext cx="2965198" cy="1779118"/>
        </a:xfrm>
        <a:prstGeom prst="roundRect">
          <a:avLst>
            <a:gd name="adj" fmla="val 10000"/>
          </a:avLst>
        </a:prstGeom>
        <a:solidFill>
          <a:schemeClr val="accent1">
            <a:shade val="80000"/>
            <a:hueOff val="234196"/>
            <a:satOff val="-25317"/>
            <a:lumOff val="2038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Times New Roman" panose="02020603050405020304" pitchFamily="18" charset="0"/>
              <a:cs typeface="Times New Roman" panose="02020603050405020304" pitchFamily="18" charset="0"/>
            </a:rPr>
            <a:t>Define those weaknesses with CWE schema [11]</a:t>
          </a:r>
        </a:p>
      </dsp:txBody>
      <dsp:txXfrm>
        <a:off x="4213306" y="241844"/>
        <a:ext cx="2860980" cy="1674900"/>
      </dsp:txXfrm>
    </dsp:sp>
    <dsp:sp modelId="{DF1AB1B2-3070-5F49-95DC-D614AB5D8612}">
      <dsp:nvSpPr>
        <dsp:cNvPr id="0" name=""/>
        <dsp:cNvSpPr/>
      </dsp:nvSpPr>
      <dsp:spPr>
        <a:xfrm>
          <a:off x="7422915" y="711609"/>
          <a:ext cx="628621" cy="735369"/>
        </a:xfrm>
        <a:prstGeom prst="rightArrow">
          <a:avLst>
            <a:gd name="adj1" fmla="val 60000"/>
            <a:gd name="adj2" fmla="val 50000"/>
          </a:avLst>
        </a:prstGeom>
        <a:solidFill>
          <a:schemeClr val="accent1">
            <a:shade val="90000"/>
            <a:hueOff val="467996"/>
            <a:satOff val="-49897"/>
            <a:lumOff val="3942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GB" sz="2800" kern="1200">
            <a:latin typeface="Times New Roman" panose="02020603050405020304" pitchFamily="18" charset="0"/>
            <a:cs typeface="Times New Roman" panose="02020603050405020304" pitchFamily="18" charset="0"/>
          </a:endParaRPr>
        </a:p>
      </dsp:txBody>
      <dsp:txXfrm>
        <a:off x="7422915" y="858683"/>
        <a:ext cx="440035" cy="441221"/>
      </dsp:txXfrm>
    </dsp:sp>
    <dsp:sp modelId="{4FF53C73-3EA6-B746-BF2F-4529CB836984}">
      <dsp:nvSpPr>
        <dsp:cNvPr id="0" name=""/>
        <dsp:cNvSpPr/>
      </dsp:nvSpPr>
      <dsp:spPr>
        <a:xfrm>
          <a:off x="8312475" y="189735"/>
          <a:ext cx="2965198" cy="1779118"/>
        </a:xfrm>
        <a:prstGeom prst="roundRect">
          <a:avLst>
            <a:gd name="adj" fmla="val 10000"/>
          </a:avLst>
        </a:prstGeom>
        <a:solidFill>
          <a:schemeClr val="accent1">
            <a:shade val="80000"/>
            <a:hueOff val="468392"/>
            <a:satOff val="-50633"/>
            <a:lumOff val="4077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latin typeface="Times New Roman" panose="02020603050405020304" pitchFamily="18" charset="0"/>
              <a:cs typeface="Times New Roman" panose="02020603050405020304" pitchFamily="18" charset="0"/>
            </a:rPr>
            <a:t>Demonstrate with code fragments</a:t>
          </a:r>
        </a:p>
      </dsp:txBody>
      <dsp:txXfrm>
        <a:off x="8364584" y="241844"/>
        <a:ext cx="2860980" cy="16749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0C23D18-7359-2546-8F94-F1BD56637136}" type="datetimeFigureOut">
              <a:rPr lang="en-US" smtClean="0"/>
              <a:t>5/17/23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233F1-44FA-DF44-AC4B-AB6191D58882}" type="slidenum">
              <a:rPr lang="en-US" smtClean="0"/>
              <a:t>‹#›</a:t>
            </a:fld>
            <a:endParaRPr lang="en-US"/>
          </a:p>
        </p:txBody>
      </p:sp>
    </p:spTree>
    <p:extLst>
      <p:ext uri="{BB962C8B-B14F-4D97-AF65-F5344CB8AC3E}">
        <p14:creationId xmlns:p14="http://schemas.microsoft.com/office/powerpoint/2010/main" val="3621099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Good afternoon, everyone!</a:t>
            </a:r>
          </a:p>
          <a:p>
            <a:r>
              <a:rPr lang="en-US" sz="1400" dirty="0"/>
              <a:t>My name is Pattaraporn. I’m a PhD student at the University of Wollongong. </a:t>
            </a:r>
          </a:p>
          <a:p>
            <a:r>
              <a:rPr lang="en-US" sz="1400" dirty="0"/>
              <a:t>Today, I’m pleased to share with you about our work entitled “On privacy weaknesses and vulnerabilities in software systems”.</a:t>
            </a:r>
          </a:p>
          <a:p>
            <a:r>
              <a:rPr lang="en-US" sz="1400" dirty="0"/>
              <a:t>I’ve been working with Prof. </a:t>
            </a:r>
            <a:r>
              <a:rPr lang="en-US" sz="1400" dirty="0" err="1"/>
              <a:t>Hoa</a:t>
            </a:r>
            <a:r>
              <a:rPr lang="en-US" sz="1400" dirty="0"/>
              <a:t> Dam and Prof. Aditya Ghose on this paper.</a:t>
            </a:r>
          </a:p>
        </p:txBody>
      </p:sp>
      <p:sp>
        <p:nvSpPr>
          <p:cNvPr id="4" name="Slide Number Placeholder 3"/>
          <p:cNvSpPr>
            <a:spLocks noGrp="1"/>
          </p:cNvSpPr>
          <p:nvPr>
            <p:ph type="sldNum" sz="quarter" idx="5"/>
          </p:nvPr>
        </p:nvSpPr>
        <p:spPr/>
        <p:txBody>
          <a:bodyPr/>
          <a:lstStyle/>
          <a:p>
            <a:fld id="{D8B233F1-44FA-DF44-AC4B-AB6191D58882}" type="slidenum">
              <a:rPr lang="en-US" smtClean="0"/>
              <a:t>1</a:t>
            </a:fld>
            <a:endParaRPr lang="en-US"/>
          </a:p>
        </p:txBody>
      </p:sp>
    </p:spTree>
    <p:extLst>
      <p:ext uri="{BB962C8B-B14F-4D97-AF65-F5344CB8AC3E}">
        <p14:creationId xmlns:p14="http://schemas.microsoft.com/office/powerpoint/2010/main" val="185243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dirty="0"/>
              <a:t>We found 185 CWE and 1,088 CVE records that contain at least one of the specified keywords.</a:t>
            </a:r>
          </a:p>
        </p:txBody>
      </p:sp>
      <p:sp>
        <p:nvSpPr>
          <p:cNvPr id="4" name="Slide Number Placeholder 3"/>
          <p:cNvSpPr>
            <a:spLocks noGrp="1"/>
          </p:cNvSpPr>
          <p:nvPr>
            <p:ph type="sldNum" sz="quarter" idx="5"/>
          </p:nvPr>
        </p:nvSpPr>
        <p:spPr/>
        <p:txBody>
          <a:bodyPr/>
          <a:lstStyle/>
          <a:p>
            <a:fld id="{D8B233F1-44FA-DF44-AC4B-AB6191D58882}" type="slidenum">
              <a:rPr lang="en-US" smtClean="0"/>
              <a:t>10</a:t>
            </a:fld>
            <a:endParaRPr lang="en-US"/>
          </a:p>
        </p:txBody>
      </p:sp>
    </p:spTree>
    <p:extLst>
      <p:ext uri="{BB962C8B-B14F-4D97-AF65-F5344CB8AC3E}">
        <p14:creationId xmlns:p14="http://schemas.microsoft.com/office/powerpoint/2010/main" val="1800757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0" i="0" u="none" strike="noStrike" baseline="0" dirty="0">
                <a:latin typeface="+mn-lt"/>
              </a:rPr>
              <a:t>Next, we manually examined each of those records to identify privacy-related vulnerabilities. </a:t>
            </a:r>
          </a:p>
        </p:txBody>
      </p:sp>
      <p:sp>
        <p:nvSpPr>
          <p:cNvPr id="4" name="Slide Number Placeholder 3"/>
          <p:cNvSpPr>
            <a:spLocks noGrp="1"/>
          </p:cNvSpPr>
          <p:nvPr>
            <p:ph type="sldNum" sz="quarter" idx="5"/>
          </p:nvPr>
        </p:nvSpPr>
        <p:spPr/>
        <p:txBody>
          <a:bodyPr/>
          <a:lstStyle/>
          <a:p>
            <a:fld id="{D8B233F1-44FA-DF44-AC4B-AB6191D58882}" type="slidenum">
              <a:rPr lang="en-US" smtClean="0"/>
              <a:t>11</a:t>
            </a:fld>
            <a:endParaRPr lang="en-US"/>
          </a:p>
        </p:txBody>
      </p:sp>
    </p:spTree>
    <p:extLst>
      <p:ext uri="{BB962C8B-B14F-4D97-AF65-F5344CB8AC3E}">
        <p14:creationId xmlns:p14="http://schemas.microsoft.com/office/powerpoint/2010/main" val="1693173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latin typeface="NimbusRomNo9L-Regu"/>
              </a:rPr>
              <a:t>A vulnerability is considered as privacy-related if it either involves with any processing of personal data or a vulnerability that leads to violations of the individual rights.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dirty="0">
              <a:latin typeface="NimbusRomNo9L-Regu"/>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We went through the shortlisted CWE and CVE records from the previous step to determine the vulnerabilities that meet the criteria.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dirty="0">
              <a:latin typeface="NimbusRomNo9L-Regu"/>
            </a:endParaRPr>
          </a:p>
        </p:txBody>
      </p:sp>
      <p:sp>
        <p:nvSpPr>
          <p:cNvPr id="4" name="Slide Number Placeholder 3"/>
          <p:cNvSpPr>
            <a:spLocks noGrp="1"/>
          </p:cNvSpPr>
          <p:nvPr>
            <p:ph type="sldNum" sz="quarter" idx="5"/>
          </p:nvPr>
        </p:nvSpPr>
        <p:spPr/>
        <p:txBody>
          <a:bodyPr/>
          <a:lstStyle/>
          <a:p>
            <a:fld id="{D8B233F1-44FA-DF44-AC4B-AB6191D58882}" type="slidenum">
              <a:rPr lang="en-US" smtClean="0"/>
              <a:t>12</a:t>
            </a:fld>
            <a:endParaRPr lang="en-US"/>
          </a:p>
        </p:txBody>
      </p:sp>
    </p:spTree>
    <p:extLst>
      <p:ext uri="{BB962C8B-B14F-4D97-AF65-F5344CB8AC3E}">
        <p14:creationId xmlns:p14="http://schemas.microsoft.com/office/powerpoint/2010/main" val="2152167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Finally, we got 41 and 157 privacy-related CWE and CVE respectively. You can see that the coverage of the privacy-related vulnerabilities in both CWE and CVE is quite limited.</a:t>
            </a:r>
          </a:p>
        </p:txBody>
      </p:sp>
      <p:sp>
        <p:nvSpPr>
          <p:cNvPr id="4" name="Slide Number Placeholder 3"/>
          <p:cNvSpPr>
            <a:spLocks noGrp="1"/>
          </p:cNvSpPr>
          <p:nvPr>
            <p:ph type="sldNum" sz="quarter" idx="5"/>
          </p:nvPr>
        </p:nvSpPr>
        <p:spPr/>
        <p:txBody>
          <a:bodyPr/>
          <a:lstStyle/>
          <a:p>
            <a:fld id="{D8B233F1-44FA-DF44-AC4B-AB6191D58882}" type="slidenum">
              <a:rPr lang="en-US" smtClean="0"/>
              <a:t>13</a:t>
            </a:fld>
            <a:endParaRPr lang="en-US"/>
          </a:p>
        </p:txBody>
      </p:sp>
    </p:spTree>
    <p:extLst>
      <p:ext uri="{BB962C8B-B14F-4D97-AF65-F5344CB8AC3E}">
        <p14:creationId xmlns:p14="http://schemas.microsoft.com/office/powerpoint/2010/main" val="3122487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latin typeface="+mn-lt"/>
              </a:rPr>
              <a:t>We then investigated how those privacy-related vulnerabilities identified in CWE and CVE address common privacy threats in software applications. To identify the common privacy threats in practice, we conducted an explanatory study on the literature of the privacy engineering research, privacy regulations and frameworks, and additional sources.</a:t>
            </a:r>
          </a:p>
          <a:p>
            <a:endParaRPr lang="th-TH" sz="14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rPr>
              <a:t>For the privacy engineering research, we performed a systematic literature review to identify privacy threats in software engineering publications that were published from 2001 to 2020 in 17 highly </a:t>
            </a:r>
            <a:r>
              <a:rPr lang="en-AU" sz="1400" noProof="0" dirty="0">
                <a:latin typeface="+mn-lt"/>
              </a:rPr>
              <a:t>recognised</a:t>
            </a:r>
            <a:r>
              <a:rPr lang="en-US" sz="1400" dirty="0">
                <a:latin typeface="+mn-lt"/>
              </a:rPr>
              <a:t> software engineering publication venues. </a:t>
            </a:r>
            <a:r>
              <a:rPr lang="en-US" sz="1400" b="0" i="0" u="none" strike="noStrike" baseline="0" dirty="0">
                <a:latin typeface="+mn-lt"/>
              </a:rPr>
              <a:t>We first acquired 1,434 papers from the search. After applying the inclusion and exclusion criteria, there were 417 papers left in our study.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latin typeface="+mn-lt"/>
              </a:rPr>
              <a:t>For the privacy regulations and frameworks, we have studied 7 well-known data protection regulations and privacy frameworks such as GDPR and HIPAA. We identified the privacy threats related to the rights of individuals on their personal data processing from these materials.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latin typeface="+mn-lt"/>
              </a:rPr>
              <a:t>Lastly, we also investigated the privacy threats included in several reputable </a:t>
            </a:r>
            <a:r>
              <a:rPr lang="en-US" sz="1400" b="0" i="0" u="none" strike="noStrike" baseline="0" dirty="0" err="1">
                <a:latin typeface="+mn-lt"/>
              </a:rPr>
              <a:t>organisations</a:t>
            </a:r>
            <a:r>
              <a:rPr lang="en-US" sz="1400" b="0" i="0" u="none" strike="noStrike" baseline="0" dirty="0">
                <a:latin typeface="+mn-lt"/>
              </a:rPr>
              <a:t> like OWASP and Norton. These sources cover the recent trends of privacy risks and attacks.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rPr>
              <a:t>These include </a:t>
            </a:r>
            <a:r>
              <a:rPr lang="en-US" sz="1400" b="0" i="0" u="none" strike="noStrike" baseline="0" dirty="0">
                <a:latin typeface="+mn-lt"/>
              </a:rPr>
              <a:t>7 conferences, 6 journals, 2 symposiums and 2 workshops.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latin typeface="+mn-lt"/>
              </a:rPr>
              <a:t>To identify the privacy threats, we examine each paper and shortlist the ones that focus specifically on privacy vulnerabilities and attacks. The papers must study the cause that leads to privacy-related problem in software and that cause is not caused by users.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dirty="0">
              <a:latin typeface="+mn-lt"/>
            </a:endParaRPr>
          </a:p>
        </p:txBody>
      </p:sp>
      <p:sp>
        <p:nvSpPr>
          <p:cNvPr id="4" name="Slide Number Placeholder 3"/>
          <p:cNvSpPr>
            <a:spLocks noGrp="1"/>
          </p:cNvSpPr>
          <p:nvPr>
            <p:ph type="sldNum" sz="quarter" idx="5"/>
          </p:nvPr>
        </p:nvSpPr>
        <p:spPr/>
        <p:txBody>
          <a:bodyPr/>
          <a:lstStyle/>
          <a:p>
            <a:fld id="{D8B233F1-44FA-DF44-AC4B-AB6191D58882}" type="slidenum">
              <a:rPr lang="en-US" smtClean="0"/>
              <a:t>14</a:t>
            </a:fld>
            <a:endParaRPr lang="en-US"/>
          </a:p>
        </p:txBody>
      </p:sp>
    </p:spTree>
    <p:extLst>
      <p:ext uri="{BB962C8B-B14F-4D97-AF65-F5344CB8AC3E}">
        <p14:creationId xmlns:p14="http://schemas.microsoft.com/office/powerpoint/2010/main" val="624807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0" i="0" u="none" strike="noStrike" baseline="0" dirty="0">
                <a:latin typeface="+mn-lt"/>
              </a:rPr>
              <a:t>After identifying the privacy threats in the explanatory study, we have built a taxonomy of common privacy threats upon the well-known privacy threats taxonomy developed by Stallings. We tailored this taxonomy and refined it into a more concrete version that addresses privacy threats in software engineering.</a:t>
            </a:r>
          </a:p>
          <a:p>
            <a:pPr algn="l"/>
            <a:endParaRPr lang="en-US" sz="1400" b="0" i="0" u="none" strike="noStrike"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latin typeface="+mn-lt"/>
              </a:rPr>
              <a:t>The taxonomy consists of four categories of privacy threats: information </a:t>
            </a:r>
            <a:r>
              <a:rPr lang="fr-FR" sz="1400" b="0" i="0" u="none" strike="noStrike" baseline="0" dirty="0">
                <a:latin typeface="+mn-lt"/>
              </a:rPr>
              <a:t>collection, information </a:t>
            </a:r>
            <a:r>
              <a:rPr lang="fr-FR" sz="1400" b="0" i="0" u="none" strike="noStrike" baseline="0" dirty="0" err="1">
                <a:latin typeface="+mn-lt"/>
              </a:rPr>
              <a:t>processing</a:t>
            </a:r>
            <a:r>
              <a:rPr lang="fr-FR" sz="1400" b="0" i="0" u="none" strike="noStrike" baseline="0" dirty="0">
                <a:latin typeface="+mn-lt"/>
              </a:rPr>
              <a:t>, information </a:t>
            </a:r>
            <a:r>
              <a:rPr lang="fr-FR" sz="1400" b="0" i="0" u="none" strike="noStrike" baseline="0" dirty="0" err="1">
                <a:latin typeface="+mn-lt"/>
              </a:rPr>
              <a:t>dissemination</a:t>
            </a:r>
            <a:r>
              <a:rPr lang="fr-FR" sz="1400" b="0" i="0" u="none" strike="noStrike" baseline="0" dirty="0">
                <a:latin typeface="+mn-lt"/>
              </a:rPr>
              <a:t> </a:t>
            </a:r>
            <a:r>
              <a:rPr lang="en-US" sz="1400" b="0" i="0" u="none" strike="noStrike" baseline="0" dirty="0">
                <a:latin typeface="+mn-lt"/>
              </a:rPr>
              <a:t>and invasions. The yellow boxes in this figure represent the categories and subcategories included in the original taxonomy. Those blue boxes are the privacy vulnerabilities we have identified in the explanatory study.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latin typeface="+mn-lt"/>
              </a:rPr>
              <a:t>We mapped the privacy-related vulnerabilities identified in CWE and CVE in the first step to the privacy threats identified in this taxonomy. After these processes, we found that only 13 out of 24 common privacy vulnerabilities were covered by CWE and CVE. The boxes with red outline are the privacy threats that are not covered in those systems. </a:t>
            </a:r>
          </a:p>
          <a:p>
            <a:pPr algn="l"/>
            <a:endParaRPr lang="en-US" sz="1400" b="0" i="0" u="none" strike="noStrike" baseline="0" dirty="0">
              <a:latin typeface="+mn-lt"/>
            </a:endParaRPr>
          </a:p>
          <a:p>
            <a:pPr algn="l"/>
            <a:r>
              <a:rPr lang="en-US" sz="1400" b="0" i="0" u="none" strike="noStrike" baseline="0" dirty="0">
                <a:latin typeface="+mn-lt"/>
              </a:rPr>
              <a:t>The green box represents the common privacy compliance in software applications. The privacy threats in this group have not been addressed in the original taxonomy, so we propose the compliance group as an extension to</a:t>
            </a:r>
          </a:p>
          <a:p>
            <a:pPr algn="l"/>
            <a:r>
              <a:rPr lang="en-US" sz="1400" b="0" i="0" u="none" strike="noStrike" baseline="0" dirty="0">
                <a:latin typeface="+mn-lt"/>
              </a:rPr>
              <a:t>the original taxonomy.</a:t>
            </a:r>
          </a:p>
          <a:p>
            <a:pPr algn="l"/>
            <a:endParaRPr lang="en-US" sz="1400" b="0" i="0" u="none" strike="noStrike" baseline="0" dirty="0">
              <a:latin typeface="+mn-lt"/>
            </a:endParaRPr>
          </a:p>
          <a:p>
            <a:pPr algn="l"/>
            <a:r>
              <a:rPr lang="en-US" sz="1400" b="0" i="0" u="none" strike="noStrike" baseline="0" dirty="0">
                <a:latin typeface="+mn-lt"/>
              </a:rPr>
              <a:t>---</a:t>
            </a:r>
          </a:p>
          <a:p>
            <a:pPr algn="l"/>
            <a:r>
              <a:rPr lang="en-US" sz="1400" b="0" i="0" u="none" strike="noStrike" baseline="0" dirty="0">
                <a:latin typeface="+mn-lt"/>
              </a:rPr>
              <a:t>This process was done by two coders. Inter-rater reliability assessment and disagreement resolution processes were also employed to ensure the reliability of the classifications. </a:t>
            </a:r>
            <a:endParaRPr lang="en-US" sz="1400" b="1" i="0" u="none" strike="noStrike" baseline="0" dirty="0">
              <a:latin typeface="+mn-lt"/>
            </a:endParaRPr>
          </a:p>
        </p:txBody>
      </p:sp>
      <p:sp>
        <p:nvSpPr>
          <p:cNvPr id="4" name="Slide Number Placeholder 3"/>
          <p:cNvSpPr>
            <a:spLocks noGrp="1"/>
          </p:cNvSpPr>
          <p:nvPr>
            <p:ph type="sldNum" sz="quarter" idx="5"/>
          </p:nvPr>
        </p:nvSpPr>
        <p:spPr/>
        <p:txBody>
          <a:bodyPr/>
          <a:lstStyle/>
          <a:p>
            <a:fld id="{D8B233F1-44FA-DF44-AC4B-AB6191D58882}" type="slidenum">
              <a:rPr lang="en-US" smtClean="0"/>
              <a:t>15</a:t>
            </a:fld>
            <a:endParaRPr lang="en-US"/>
          </a:p>
        </p:txBody>
      </p:sp>
    </p:spTree>
    <p:extLst>
      <p:ext uri="{BB962C8B-B14F-4D97-AF65-F5344CB8AC3E}">
        <p14:creationId xmlns:p14="http://schemas.microsoft.com/office/powerpoint/2010/main" val="2113189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dirty="0">
                <a:latin typeface="+mn-lt"/>
              </a:rPr>
              <a:t>To fill the gaps we discussed in the previous step, our study proposes 11 new common privacy weaknesses. We chose to propose these weaknesses as CWE instead of CVE because </a:t>
            </a:r>
            <a:r>
              <a:rPr lang="en-US" sz="1400" b="0" i="0" u="none" strike="noStrike" baseline="0" dirty="0">
                <a:latin typeface="+mn-lt"/>
              </a:rPr>
              <a:t>CWE is more generic and similar to our taxonomy of privacy threats.</a:t>
            </a:r>
          </a:p>
          <a:p>
            <a:pPr algn="l"/>
            <a:endParaRPr lang="en-US" sz="1400" b="0" i="0" u="none" strike="noStrike" baseline="0" dirty="0">
              <a:latin typeface="+mn-lt"/>
            </a:endParaRPr>
          </a:p>
          <a:p>
            <a:pPr algn="l"/>
            <a:r>
              <a:rPr lang="en-US" sz="1400" b="0" i="0" u="none" strike="noStrike" baseline="0" dirty="0">
                <a:latin typeface="+mn-lt"/>
              </a:rPr>
              <a:t>We followed the CWE schema to define the new CWE entries which include attributes such as name, description, mode of introduction, common consequence, detection method, potential mitigation and demonstrative example. We provide a demonstrative example of the new weaknesses by extracting code fragments, issue reports and commits from real software repositories hosted on GitHub.</a:t>
            </a:r>
          </a:p>
          <a:p>
            <a:pPr algn="l"/>
            <a:endParaRPr lang="en-US" sz="1400" b="0" i="0" u="none" strike="noStrike" baseline="0" dirty="0">
              <a:latin typeface="+mn-lt"/>
            </a:endParaRPr>
          </a:p>
          <a:p>
            <a:pPr algn="l"/>
            <a:endParaRPr lang="en-US" sz="1400" b="0" i="0" u="none" strike="noStrike" baseline="0" dirty="0">
              <a:latin typeface="+mn-lt"/>
            </a:endParaRPr>
          </a:p>
          <a:p>
            <a:pPr algn="l"/>
            <a:r>
              <a:rPr lang="en-US" sz="1400" b="0" i="0" u="none" strike="noStrike" baseline="0" dirty="0">
                <a:latin typeface="+mn-lt"/>
              </a:rPr>
              <a:t>---------</a:t>
            </a:r>
          </a:p>
          <a:p>
            <a:pPr algn="l"/>
            <a:r>
              <a:rPr lang="en-US" sz="1400" b="0" i="0" u="none" strike="noStrike" baseline="0" dirty="0">
                <a:latin typeface="+mn-lt"/>
              </a:rPr>
              <a:t>These attributes provide an overview of a privacy weakness in terms of its causes, consequences, and mitigation methods. </a:t>
            </a:r>
            <a:endParaRPr lang="en-US" sz="1400" dirty="0">
              <a:latin typeface="+mn-lt"/>
            </a:endParaRPr>
          </a:p>
        </p:txBody>
      </p:sp>
      <p:sp>
        <p:nvSpPr>
          <p:cNvPr id="4" name="Slide Number Placeholder 3"/>
          <p:cNvSpPr>
            <a:spLocks noGrp="1"/>
          </p:cNvSpPr>
          <p:nvPr>
            <p:ph type="sldNum" sz="quarter" idx="5"/>
          </p:nvPr>
        </p:nvSpPr>
        <p:spPr/>
        <p:txBody>
          <a:bodyPr/>
          <a:lstStyle/>
          <a:p>
            <a:fld id="{D8B233F1-44FA-DF44-AC4B-AB6191D58882}" type="slidenum">
              <a:rPr lang="en-US" smtClean="0"/>
              <a:t>16</a:t>
            </a:fld>
            <a:endParaRPr lang="en-US"/>
          </a:p>
        </p:txBody>
      </p:sp>
    </p:spTree>
    <p:extLst>
      <p:ext uri="{BB962C8B-B14F-4D97-AF65-F5344CB8AC3E}">
        <p14:creationId xmlns:p14="http://schemas.microsoft.com/office/powerpoint/2010/main" val="2853859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0" i="0" u="none" strike="noStrike" baseline="0" dirty="0">
                <a:latin typeface="+mn-lt"/>
              </a:rPr>
              <a:t>I'm now showing you one example of the new common privacy weaknesses we proposed. This weakness is about not allowing users to withdraw their consent. We describe the weakness following the CWE schema as shown in your left-handed side. The code snippet on your right-handed side demonstrates this weakness.</a:t>
            </a:r>
          </a:p>
        </p:txBody>
      </p:sp>
      <p:sp>
        <p:nvSpPr>
          <p:cNvPr id="4" name="Slide Number Placeholder 3"/>
          <p:cNvSpPr>
            <a:spLocks noGrp="1"/>
          </p:cNvSpPr>
          <p:nvPr>
            <p:ph type="sldNum" sz="quarter" idx="5"/>
          </p:nvPr>
        </p:nvSpPr>
        <p:spPr/>
        <p:txBody>
          <a:bodyPr/>
          <a:lstStyle/>
          <a:p>
            <a:fld id="{D8B233F1-44FA-DF44-AC4B-AB6191D58882}" type="slidenum">
              <a:rPr lang="en-US" smtClean="0"/>
              <a:t>17</a:t>
            </a:fld>
            <a:endParaRPr lang="en-US"/>
          </a:p>
        </p:txBody>
      </p:sp>
    </p:spTree>
    <p:extLst>
      <p:ext uri="{BB962C8B-B14F-4D97-AF65-F5344CB8AC3E}">
        <p14:creationId xmlns:p14="http://schemas.microsoft.com/office/powerpoint/2010/main" val="2896429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We are aware that there are several limitations in our work. Firstly, the keywords might not result in the complete list and secondly there might be other sources of other privacy threats that we have not identified. However, we have applied several strategies to mitigate those limitations. </a:t>
            </a:r>
          </a:p>
          <a:p>
            <a:endParaRPr lang="en-US" sz="1400" dirty="0"/>
          </a:p>
          <a:p>
            <a:r>
              <a:rPr lang="en-US" sz="1400" dirty="0"/>
              <a:t>For keywords, we used the frequent terms and general terms to make sure that we cover privacy-related CWE and CVE as many as possible. We also defined a set of inclusion and exclusion criteria to select the relevant papers.</a:t>
            </a:r>
          </a:p>
          <a:p>
            <a:endParaRPr lang="en-US" sz="1400" dirty="0"/>
          </a:p>
          <a:p>
            <a:r>
              <a:rPr lang="en-US" sz="1400" dirty="0"/>
              <a:t>-------------</a:t>
            </a:r>
          </a:p>
          <a:p>
            <a:r>
              <a:rPr lang="en-US" sz="1400" dirty="0"/>
              <a:t>Keywords</a:t>
            </a:r>
          </a:p>
          <a:p>
            <a:r>
              <a:rPr lang="en-US" sz="1400" dirty="0"/>
              <a:t>Determined the keywords based on alternative terms described in CWE</a:t>
            </a:r>
          </a:p>
          <a:p>
            <a:r>
              <a:rPr lang="en-US" sz="1400" dirty="0"/>
              <a:t>Used the frequent terms identified in the studies</a:t>
            </a:r>
          </a:p>
          <a:p>
            <a:r>
              <a:rPr lang="en-US" sz="1400" dirty="0"/>
              <a:t>Considered general terms to cover unseen materials</a:t>
            </a:r>
          </a:p>
          <a:p>
            <a:endParaRPr lang="en-US" sz="1400" dirty="0"/>
          </a:p>
          <a:p>
            <a:r>
              <a:rPr lang="en-US" sz="1400" dirty="0"/>
              <a:t>Threats</a:t>
            </a: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Defined a set of inclusion and exclusion criteria to select the relevant papers</a:t>
            </a:r>
          </a:p>
        </p:txBody>
      </p:sp>
      <p:sp>
        <p:nvSpPr>
          <p:cNvPr id="4" name="Slide Number Placeholder 3"/>
          <p:cNvSpPr>
            <a:spLocks noGrp="1"/>
          </p:cNvSpPr>
          <p:nvPr>
            <p:ph type="sldNum" sz="quarter" idx="5"/>
          </p:nvPr>
        </p:nvSpPr>
        <p:spPr/>
        <p:txBody>
          <a:bodyPr/>
          <a:lstStyle/>
          <a:p>
            <a:fld id="{D8B233F1-44FA-DF44-AC4B-AB6191D58882}" type="slidenum">
              <a:rPr lang="en-US" smtClean="0"/>
              <a:t>18</a:t>
            </a:fld>
            <a:endParaRPr lang="en-US"/>
          </a:p>
        </p:txBody>
      </p:sp>
    </p:spTree>
    <p:extLst>
      <p:ext uri="{BB962C8B-B14F-4D97-AF65-F5344CB8AC3E}">
        <p14:creationId xmlns:p14="http://schemas.microsoft.com/office/powerpoint/2010/main" val="2073339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Our future work would include the extension of our explanatory study to increase the generalizability of our taxonomy and to develop new techniques and tools for automatically detecting privacy vulnerabilities in software and suggesting fixes.</a:t>
            </a:r>
          </a:p>
          <a:p>
            <a:endParaRPr lang="en-US" sz="1400" dirty="0"/>
          </a:p>
        </p:txBody>
      </p:sp>
      <p:sp>
        <p:nvSpPr>
          <p:cNvPr id="4" name="Slide Number Placeholder 3"/>
          <p:cNvSpPr>
            <a:spLocks noGrp="1"/>
          </p:cNvSpPr>
          <p:nvPr>
            <p:ph type="sldNum" sz="quarter" idx="5"/>
          </p:nvPr>
        </p:nvSpPr>
        <p:spPr/>
        <p:txBody>
          <a:bodyPr/>
          <a:lstStyle/>
          <a:p>
            <a:fld id="{D8B233F1-44FA-DF44-AC4B-AB6191D58882}" type="slidenum">
              <a:rPr lang="en-US" smtClean="0"/>
              <a:t>19</a:t>
            </a:fld>
            <a:endParaRPr lang="en-US"/>
          </a:p>
        </p:txBody>
      </p:sp>
    </p:spTree>
    <p:extLst>
      <p:ext uri="{BB962C8B-B14F-4D97-AF65-F5344CB8AC3E}">
        <p14:creationId xmlns:p14="http://schemas.microsoft.com/office/powerpoint/2010/main" val="4248556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In this presentation, I’m going to discuss on the motivation of our work, approach we used, limitations and opportunities to continue this work.</a:t>
            </a:r>
          </a:p>
          <a:p>
            <a:r>
              <a:rPr lang="en-US" sz="1400" dirty="0"/>
              <a:t>Let’s get into detail.</a:t>
            </a:r>
          </a:p>
        </p:txBody>
      </p:sp>
      <p:sp>
        <p:nvSpPr>
          <p:cNvPr id="4" name="Slide Number Placeholder 3"/>
          <p:cNvSpPr>
            <a:spLocks noGrp="1"/>
          </p:cNvSpPr>
          <p:nvPr>
            <p:ph type="sldNum" sz="quarter" idx="5"/>
          </p:nvPr>
        </p:nvSpPr>
        <p:spPr/>
        <p:txBody>
          <a:bodyPr/>
          <a:lstStyle/>
          <a:p>
            <a:fld id="{D8B233F1-44FA-DF44-AC4B-AB6191D58882}" type="slidenum">
              <a:rPr lang="en-US" smtClean="0"/>
              <a:t>2</a:t>
            </a:fld>
            <a:endParaRPr lang="en-US"/>
          </a:p>
        </p:txBody>
      </p:sp>
    </p:spTree>
    <p:extLst>
      <p:ext uri="{BB962C8B-B14F-4D97-AF65-F5344CB8AC3E}">
        <p14:creationId xmlns:p14="http://schemas.microsoft.com/office/powerpoint/2010/main" val="40094834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mn-lt"/>
              </a:rPr>
              <a:t>And that’s the entire journey for our paper. Thank you for your attention.</a:t>
            </a:r>
            <a:endParaRPr lang="en-US" sz="1200" dirty="0">
              <a:latin typeface="+mn-lt"/>
            </a:endParaRPr>
          </a:p>
          <a:p>
            <a:endParaRPr lang="en-US" dirty="0"/>
          </a:p>
          <a:p>
            <a:r>
              <a:rPr lang="en-US" dirty="0"/>
              <a:t>---------------</a:t>
            </a:r>
          </a:p>
          <a:p>
            <a:r>
              <a:rPr lang="en-US" sz="1200" b="0" i="0" u="none" strike="noStrike" baseline="0" dirty="0">
                <a:latin typeface="+mn-lt"/>
              </a:rPr>
              <a:t>we started from identifying privacy-related vulnerabilities in CWE and CVE, we then conducted the explanatory study to gather the privacy threats in software engineering. We constructed the taxonomy of privacy threats and found the threats that have not been covered in the CWE and CVE. Finally, we propose the new common privacy weaknesses. </a:t>
            </a:r>
            <a:endParaRPr lang="th-TH" dirty="0"/>
          </a:p>
        </p:txBody>
      </p:sp>
      <p:sp>
        <p:nvSpPr>
          <p:cNvPr id="4" name="Slide Number Placeholder 3"/>
          <p:cNvSpPr>
            <a:spLocks noGrp="1"/>
          </p:cNvSpPr>
          <p:nvPr>
            <p:ph type="sldNum" sz="quarter" idx="5"/>
          </p:nvPr>
        </p:nvSpPr>
        <p:spPr/>
        <p:txBody>
          <a:bodyPr/>
          <a:lstStyle/>
          <a:p>
            <a:fld id="{D8B233F1-44FA-DF44-AC4B-AB6191D58882}" type="slidenum">
              <a:rPr lang="en-US" smtClean="0"/>
              <a:t>20</a:t>
            </a:fld>
            <a:endParaRPr lang="en-US"/>
          </a:p>
        </p:txBody>
      </p:sp>
    </p:spTree>
    <p:extLst>
      <p:ext uri="{BB962C8B-B14F-4D97-AF65-F5344CB8AC3E}">
        <p14:creationId xmlns:p14="http://schemas.microsoft.com/office/powerpoint/2010/main" val="3338617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D8B233F1-44FA-DF44-AC4B-AB6191D58882}" type="slidenum">
              <a:rPr lang="en-US" smtClean="0"/>
              <a:t>21</a:t>
            </a:fld>
            <a:endParaRPr lang="en-US"/>
          </a:p>
        </p:txBody>
      </p:sp>
    </p:spTree>
    <p:extLst>
      <p:ext uri="{BB962C8B-B14F-4D97-AF65-F5344CB8AC3E}">
        <p14:creationId xmlns:p14="http://schemas.microsoft.com/office/powerpoint/2010/main" val="1706376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We also acknowledge that groups of researchers and </a:t>
            </a:r>
            <a:r>
              <a:rPr lang="en-US" sz="1400" dirty="0" err="1"/>
              <a:t>organisations</a:t>
            </a:r>
            <a:r>
              <a:rPr lang="en-US" sz="1400" dirty="0"/>
              <a:t> have been working on privacy threats and developing privacy threats taxonomies. However, the main differences between their works and our work are scope, coverage and classification of privacy threats.</a:t>
            </a:r>
          </a:p>
        </p:txBody>
      </p:sp>
      <p:sp>
        <p:nvSpPr>
          <p:cNvPr id="4" name="Slide Number Placeholder 3"/>
          <p:cNvSpPr>
            <a:spLocks noGrp="1"/>
          </p:cNvSpPr>
          <p:nvPr>
            <p:ph type="sldNum" sz="quarter" idx="5"/>
          </p:nvPr>
        </p:nvSpPr>
        <p:spPr/>
        <p:txBody>
          <a:bodyPr/>
          <a:lstStyle/>
          <a:p>
            <a:fld id="{D8B233F1-44FA-DF44-AC4B-AB6191D58882}" type="slidenum">
              <a:rPr lang="en-US" smtClean="0"/>
              <a:t>22</a:t>
            </a:fld>
            <a:endParaRPr lang="en-US"/>
          </a:p>
        </p:txBody>
      </p:sp>
    </p:spTree>
    <p:extLst>
      <p:ext uri="{BB962C8B-B14F-4D97-AF65-F5344CB8AC3E}">
        <p14:creationId xmlns:p14="http://schemas.microsoft.com/office/powerpoint/2010/main" val="1480087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We’ve seen many news about personal data breaches across the world.</a:t>
            </a:r>
          </a:p>
          <a:p>
            <a:r>
              <a:rPr lang="en-US" sz="1400" dirty="0"/>
              <a:t>Some of you might have already been victims in personal data breaches. </a:t>
            </a:r>
          </a:p>
          <a:p>
            <a:r>
              <a:rPr lang="en-US" sz="1400" dirty="0"/>
              <a:t>We’ve received so many scam calls here in Australia. Recently in Thailand, there was a big news about personal data breach. </a:t>
            </a:r>
          </a:p>
          <a:p>
            <a:r>
              <a:rPr lang="en-US" sz="1400" dirty="0"/>
              <a:t>The hacker threatened to publish 50 million records of personal data of Thai citizens, which is almost 70% of the whole population in Thailand. This kind of incidents poses a serious privacy threat to individuals.</a:t>
            </a:r>
          </a:p>
          <a:p>
            <a:endParaRPr lang="en-US" sz="1400" dirty="0"/>
          </a:p>
          <a:p>
            <a:r>
              <a:rPr lang="en-US" sz="1400" dirty="0"/>
              <a:t>----</a:t>
            </a:r>
          </a:p>
          <a:p>
            <a:r>
              <a:rPr lang="en-US" sz="1400" dirty="0"/>
              <a:t>* It was found out later that the personal data was acquired from the </a:t>
            </a:r>
            <a:r>
              <a:rPr lang="en-US" sz="1400" dirty="0" err="1"/>
              <a:t>Mor</a:t>
            </a:r>
            <a:r>
              <a:rPr lang="en-US" sz="1400" dirty="0"/>
              <a:t> Prom application, which is used for vaccination services during Covid-19 breakout.</a:t>
            </a:r>
          </a:p>
        </p:txBody>
      </p:sp>
      <p:sp>
        <p:nvSpPr>
          <p:cNvPr id="4" name="Slide Number Placeholder 3"/>
          <p:cNvSpPr>
            <a:spLocks noGrp="1"/>
          </p:cNvSpPr>
          <p:nvPr>
            <p:ph type="sldNum" sz="quarter" idx="5"/>
          </p:nvPr>
        </p:nvSpPr>
        <p:spPr/>
        <p:txBody>
          <a:bodyPr/>
          <a:lstStyle/>
          <a:p>
            <a:fld id="{D8B233F1-44FA-DF44-AC4B-AB6191D58882}" type="slidenum">
              <a:rPr lang="en-US" smtClean="0"/>
              <a:t>3</a:t>
            </a:fld>
            <a:endParaRPr lang="en-US"/>
          </a:p>
        </p:txBody>
      </p:sp>
    </p:spTree>
    <p:extLst>
      <p:ext uri="{BB962C8B-B14F-4D97-AF65-F5344CB8AC3E}">
        <p14:creationId xmlns:p14="http://schemas.microsoft.com/office/powerpoint/2010/main" val="1606032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Security and privacy are sometimes discussed together, but they are not the same.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Privacy focuses more on personal data, data subject rights, how personal data is processed, and about data protection compliance, while security </a:t>
            </a:r>
            <a:r>
              <a:rPr lang="en-AU" sz="1400" noProof="0" dirty="0"/>
              <a:t>emphasises</a:t>
            </a:r>
            <a:r>
              <a:rPr lang="en-US" sz="1400" dirty="0"/>
              <a:t> on protecting data and systems from attackers, ensuring confidentiality, integrity and availability of the data and how to apply security mechanisms and controls in the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Therefore, this motivates us to investigate more on privacy in software systems.</a:t>
            </a:r>
          </a:p>
        </p:txBody>
      </p:sp>
      <p:sp>
        <p:nvSpPr>
          <p:cNvPr id="4" name="Slide Number Placeholder 3"/>
          <p:cNvSpPr>
            <a:spLocks noGrp="1"/>
          </p:cNvSpPr>
          <p:nvPr>
            <p:ph type="sldNum" sz="quarter" idx="5"/>
          </p:nvPr>
        </p:nvSpPr>
        <p:spPr/>
        <p:txBody>
          <a:bodyPr/>
          <a:lstStyle/>
          <a:p>
            <a:fld id="{D8B233F1-44FA-DF44-AC4B-AB6191D58882}" type="slidenum">
              <a:rPr lang="en-US" smtClean="0"/>
              <a:t>4</a:t>
            </a:fld>
            <a:endParaRPr lang="en-US"/>
          </a:p>
        </p:txBody>
      </p:sp>
    </p:spTree>
    <p:extLst>
      <p:ext uri="{BB962C8B-B14F-4D97-AF65-F5344CB8AC3E}">
        <p14:creationId xmlns:p14="http://schemas.microsoft.com/office/powerpoint/2010/main" val="25122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Common Weakness Enumeration or CWE contains a list of weakness types found when developing software. It explains the weakness in detail and provides some examples to illustrate that weakness.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On the screen, I’m showing you one of the CWEs. This weakness describes the exposure of private personal information to an unauthorized actor. You can see that privacy is hidden inside this security weakness as it involves personal data. Although, the developers research for security and privacy-related weaknesses and vulnerabilities in the CWE and CVE systems, it is not clear to what extent privacy concerns are covered in those systems, and whether privacy receives adequate attention it deserves.</a:t>
            </a:r>
          </a:p>
        </p:txBody>
      </p:sp>
      <p:sp>
        <p:nvSpPr>
          <p:cNvPr id="4" name="Slide Number Placeholder 3"/>
          <p:cNvSpPr>
            <a:spLocks noGrp="1"/>
          </p:cNvSpPr>
          <p:nvPr>
            <p:ph type="sldNum" sz="quarter" idx="5"/>
          </p:nvPr>
        </p:nvSpPr>
        <p:spPr/>
        <p:txBody>
          <a:bodyPr/>
          <a:lstStyle/>
          <a:p>
            <a:fld id="{D8B233F1-44FA-DF44-AC4B-AB6191D58882}" type="slidenum">
              <a:rPr lang="en-US" smtClean="0"/>
              <a:t>5</a:t>
            </a:fld>
            <a:endParaRPr lang="en-US"/>
          </a:p>
        </p:txBody>
      </p:sp>
    </p:spTree>
    <p:extLst>
      <p:ext uri="{BB962C8B-B14F-4D97-AF65-F5344CB8AC3E}">
        <p14:creationId xmlns:p14="http://schemas.microsoft.com/office/powerpoint/2010/main" val="2643114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dirty="0"/>
              <a:t>To investigate into this, we first developed an approach to identify privacy-related vulnerabilities in the CWE and CVE systems.</a:t>
            </a:r>
          </a:p>
          <a:p>
            <a:pPr algn="l"/>
            <a:endParaRPr lang="en-US" sz="1400" dirty="0"/>
          </a:p>
        </p:txBody>
      </p:sp>
      <p:sp>
        <p:nvSpPr>
          <p:cNvPr id="4" name="Slide Number Placeholder 3"/>
          <p:cNvSpPr>
            <a:spLocks noGrp="1"/>
          </p:cNvSpPr>
          <p:nvPr>
            <p:ph type="sldNum" sz="quarter" idx="5"/>
          </p:nvPr>
        </p:nvSpPr>
        <p:spPr/>
        <p:txBody>
          <a:bodyPr/>
          <a:lstStyle/>
          <a:p>
            <a:fld id="{D8B233F1-44FA-DF44-AC4B-AB6191D58882}" type="slidenum">
              <a:rPr lang="en-US" smtClean="0"/>
              <a:t>6</a:t>
            </a:fld>
            <a:endParaRPr lang="en-US"/>
          </a:p>
        </p:txBody>
      </p:sp>
    </p:spTree>
    <p:extLst>
      <p:ext uri="{BB962C8B-B14F-4D97-AF65-F5344CB8AC3E}">
        <p14:creationId xmlns:p14="http://schemas.microsoft.com/office/powerpoint/2010/main" val="4110491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dirty="0"/>
              <a:t>First step, we obtained all CWE and CVE records from their websites. Those are the number of the records at the time of collection.</a:t>
            </a:r>
          </a:p>
        </p:txBody>
      </p:sp>
      <p:sp>
        <p:nvSpPr>
          <p:cNvPr id="4" name="Slide Number Placeholder 3"/>
          <p:cNvSpPr>
            <a:spLocks noGrp="1"/>
          </p:cNvSpPr>
          <p:nvPr>
            <p:ph type="sldNum" sz="quarter" idx="5"/>
          </p:nvPr>
        </p:nvSpPr>
        <p:spPr/>
        <p:txBody>
          <a:bodyPr/>
          <a:lstStyle/>
          <a:p>
            <a:fld id="{D8B233F1-44FA-DF44-AC4B-AB6191D58882}" type="slidenum">
              <a:rPr lang="en-US" smtClean="0"/>
              <a:t>7</a:t>
            </a:fld>
            <a:endParaRPr lang="en-US"/>
          </a:p>
        </p:txBody>
      </p:sp>
    </p:spTree>
    <p:extLst>
      <p:ext uri="{BB962C8B-B14F-4D97-AF65-F5344CB8AC3E}">
        <p14:creationId xmlns:p14="http://schemas.microsoft.com/office/powerpoint/2010/main" val="52898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dirty="0"/>
              <a:t>After obtaining the CWEs and CVEs, we performed keyword searches to filter out the records that do not have privacy-related keywords.</a:t>
            </a:r>
          </a:p>
        </p:txBody>
      </p:sp>
      <p:sp>
        <p:nvSpPr>
          <p:cNvPr id="4" name="Slide Number Placeholder 3"/>
          <p:cNvSpPr>
            <a:spLocks noGrp="1"/>
          </p:cNvSpPr>
          <p:nvPr>
            <p:ph type="sldNum" sz="quarter" idx="5"/>
          </p:nvPr>
        </p:nvSpPr>
        <p:spPr/>
        <p:txBody>
          <a:bodyPr/>
          <a:lstStyle/>
          <a:p>
            <a:fld id="{D8B233F1-44FA-DF44-AC4B-AB6191D58882}" type="slidenum">
              <a:rPr lang="en-US" smtClean="0"/>
              <a:t>8</a:t>
            </a:fld>
            <a:endParaRPr lang="en-US"/>
          </a:p>
        </p:txBody>
      </p:sp>
    </p:spTree>
    <p:extLst>
      <p:ext uri="{BB962C8B-B14F-4D97-AF65-F5344CB8AC3E}">
        <p14:creationId xmlns:p14="http://schemas.microsoft.com/office/powerpoint/2010/main" val="268767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400" b="0" i="0" u="none" strike="noStrike" baseline="0" dirty="0">
                <a:latin typeface="+mn-lt"/>
              </a:rPr>
              <a:t>A set of keywords consists of 37 terms, </a:t>
            </a:r>
            <a:r>
              <a:rPr lang="en-US" sz="1400" b="0" i="0" u="none" strike="noStrike" baseline="0" dirty="0" err="1">
                <a:latin typeface="+mn-lt"/>
              </a:rPr>
              <a:t>categorised</a:t>
            </a:r>
            <a:r>
              <a:rPr lang="en-US" sz="1400" b="0" i="0" u="none" strike="noStrike" baseline="0" dirty="0">
                <a:latin typeface="+mn-lt"/>
              </a:rPr>
              <a:t> into 4 groups as shown in this table. </a:t>
            </a:r>
          </a:p>
          <a:p>
            <a:pPr algn="l"/>
            <a:r>
              <a:rPr lang="en-US" sz="1400" b="0" i="0" u="none" strike="noStrike" baseline="0" dirty="0">
                <a:latin typeface="+mn-lt"/>
              </a:rPr>
              <a:t>--------</a:t>
            </a:r>
          </a:p>
          <a:p>
            <a:pPr algn="l"/>
            <a:r>
              <a:rPr lang="en-US" sz="1400" b="0" i="0" u="none" strike="noStrike" baseline="0" dirty="0">
                <a:latin typeface="+mn-lt"/>
              </a:rPr>
              <a:t>Group 1 is general terms related to weaknesses and vulnerabilities in privacy. </a:t>
            </a:r>
          </a:p>
          <a:p>
            <a:pPr algn="l"/>
            <a:r>
              <a:rPr lang="en-US" sz="1400" b="0" i="0" u="none" strike="noStrike" baseline="0" dirty="0">
                <a:latin typeface="+mn-lt"/>
              </a:rPr>
              <a:t>Group 2 contains the used to refer to personal data or personally identifiable data. </a:t>
            </a:r>
          </a:p>
          <a:p>
            <a:pPr algn="l"/>
            <a:r>
              <a:rPr lang="en-US" sz="1400" b="0" i="0" u="none" strike="noStrike" baseline="0" dirty="0">
                <a:latin typeface="+mn-lt"/>
              </a:rPr>
              <a:t>They are sometimes used interchangeably across regulations, standards and industry sources.</a:t>
            </a:r>
          </a:p>
          <a:p>
            <a:pPr algn="l"/>
            <a:r>
              <a:rPr lang="en-US" sz="1400" b="0" i="0" u="none" strike="noStrike" baseline="0" dirty="0">
                <a:latin typeface="+mn-lt"/>
              </a:rPr>
              <a:t>The keywords in Group 3 relate to privacy and data protection regulations/standards/frameworks.</a:t>
            </a:r>
          </a:p>
          <a:p>
            <a:pPr algn="l"/>
            <a:r>
              <a:rPr lang="en-US" sz="1400" b="0" i="0" u="none" strike="noStrike" baseline="0" dirty="0">
                <a:latin typeface="+mn-lt"/>
              </a:rPr>
              <a:t>And Group 4 contains the terms that are frequently seen in the privacy policies and literature when discussing personal data protection and user privacy.</a:t>
            </a:r>
          </a:p>
        </p:txBody>
      </p:sp>
      <p:sp>
        <p:nvSpPr>
          <p:cNvPr id="4" name="Slide Number Placeholder 3"/>
          <p:cNvSpPr>
            <a:spLocks noGrp="1"/>
          </p:cNvSpPr>
          <p:nvPr>
            <p:ph type="sldNum" sz="quarter" idx="5"/>
          </p:nvPr>
        </p:nvSpPr>
        <p:spPr/>
        <p:txBody>
          <a:bodyPr/>
          <a:lstStyle/>
          <a:p>
            <a:fld id="{D8B233F1-44FA-DF44-AC4B-AB6191D58882}" type="slidenum">
              <a:rPr lang="en-US" smtClean="0"/>
              <a:t>9</a:t>
            </a:fld>
            <a:endParaRPr lang="en-US"/>
          </a:p>
        </p:txBody>
      </p:sp>
    </p:spTree>
    <p:extLst>
      <p:ext uri="{BB962C8B-B14F-4D97-AF65-F5344CB8AC3E}">
        <p14:creationId xmlns:p14="http://schemas.microsoft.com/office/powerpoint/2010/main" val="371381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en-AU"/>
              <a:t>17 May 2023</a:t>
            </a:r>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On Privacy Weaknesses and Vulnerabilities in Software Systems</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7B2808C-5113-1240-8A43-0D347F57DC6F}" type="slidenum">
              <a:rPr lang="en-US" smtClean="0"/>
              <a:t>‹#›</a:t>
            </a:fld>
            <a:endParaRPr lang="en-US"/>
          </a:p>
        </p:txBody>
      </p:sp>
    </p:spTree>
    <p:extLst>
      <p:ext uri="{BB962C8B-B14F-4D97-AF65-F5344CB8AC3E}">
        <p14:creationId xmlns:p14="http://schemas.microsoft.com/office/powerpoint/2010/main" val="3689460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AU"/>
              <a:t>17 May 2023</a:t>
            </a:r>
            <a:endParaRPr lang="en-US"/>
          </a:p>
        </p:txBody>
      </p:sp>
      <p:sp>
        <p:nvSpPr>
          <p:cNvPr id="5" name="Footer Placeholder 4"/>
          <p:cNvSpPr>
            <a:spLocks noGrp="1"/>
          </p:cNvSpPr>
          <p:nvPr>
            <p:ph type="ftr" sz="quarter" idx="11"/>
          </p:nvPr>
        </p:nvSpPr>
        <p:spPr/>
        <p:txBody>
          <a:bodyPr/>
          <a:lstStyle/>
          <a:p>
            <a:r>
              <a:rPr lang="en-US"/>
              <a:t>On Privacy Weaknesses and Vulnerabilities in Software Systems</a:t>
            </a:r>
          </a:p>
        </p:txBody>
      </p:sp>
      <p:sp>
        <p:nvSpPr>
          <p:cNvPr id="6" name="Slide Number Placeholder 5"/>
          <p:cNvSpPr>
            <a:spLocks noGrp="1"/>
          </p:cNvSpPr>
          <p:nvPr>
            <p:ph type="sldNum" sz="quarter" idx="12"/>
          </p:nvPr>
        </p:nvSpPr>
        <p:spPr/>
        <p:txBody>
          <a:bodyPr/>
          <a:lstStyle/>
          <a:p>
            <a:fld id="{77B2808C-5113-1240-8A43-0D347F57DC6F}" type="slidenum">
              <a:rPr lang="en-US" smtClean="0"/>
              <a:t>‹#›</a:t>
            </a:fld>
            <a:endParaRPr lang="en-US"/>
          </a:p>
        </p:txBody>
      </p:sp>
    </p:spTree>
    <p:extLst>
      <p:ext uri="{BB962C8B-B14F-4D97-AF65-F5344CB8AC3E}">
        <p14:creationId xmlns:p14="http://schemas.microsoft.com/office/powerpoint/2010/main" val="21376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en-AU"/>
              <a:t>17 May 2023</a:t>
            </a:r>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On Privacy Weaknesses and Vulnerabilities in Software Systems</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7B2808C-5113-1240-8A43-0D347F57DC6F}" type="slidenum">
              <a:rPr lang="en-US" smtClean="0"/>
              <a:t>‹#›</a:t>
            </a:fld>
            <a:endParaRPr lang="en-US"/>
          </a:p>
        </p:txBody>
      </p:sp>
    </p:spTree>
    <p:extLst>
      <p:ext uri="{BB962C8B-B14F-4D97-AF65-F5344CB8AC3E}">
        <p14:creationId xmlns:p14="http://schemas.microsoft.com/office/powerpoint/2010/main" val="10258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81192" y="1891454"/>
            <a:ext cx="11029615" cy="4466092"/>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400"/>
            </a:lvl1pPr>
          </a:lstStyle>
          <a:p>
            <a:r>
              <a:rPr lang="en-AU"/>
              <a:t>17 May 2023</a:t>
            </a:r>
            <a:endParaRPr lang="en-US" dirty="0"/>
          </a:p>
        </p:txBody>
      </p:sp>
      <p:sp>
        <p:nvSpPr>
          <p:cNvPr id="5" name="Footer Placeholder 4"/>
          <p:cNvSpPr>
            <a:spLocks noGrp="1"/>
          </p:cNvSpPr>
          <p:nvPr>
            <p:ph type="ftr" sz="quarter" idx="11"/>
          </p:nvPr>
        </p:nvSpPr>
        <p:spPr/>
        <p:txBody>
          <a:bodyPr/>
          <a:lstStyle>
            <a:lvl1pPr>
              <a:defRPr sz="1400"/>
            </a:lvl1pPr>
          </a:lstStyle>
          <a:p>
            <a:r>
              <a:rPr lang="en-US"/>
              <a:t>On Privacy Weaknesses and Vulnerabilities in Software Systems</a:t>
            </a:r>
            <a:endParaRPr lang="en-US" dirty="0"/>
          </a:p>
        </p:txBody>
      </p:sp>
      <p:sp>
        <p:nvSpPr>
          <p:cNvPr id="6" name="Slide Number Placeholder 5"/>
          <p:cNvSpPr>
            <a:spLocks noGrp="1"/>
          </p:cNvSpPr>
          <p:nvPr>
            <p:ph type="sldNum" sz="quarter" idx="12"/>
          </p:nvPr>
        </p:nvSpPr>
        <p:spPr>
          <a:xfrm>
            <a:off x="10558299" y="6445295"/>
            <a:ext cx="1052508" cy="365125"/>
          </a:xfrm>
        </p:spPr>
        <p:txBody>
          <a:bodyPr/>
          <a:lstStyle>
            <a:lvl1pPr>
              <a:defRPr sz="1400"/>
            </a:lvl1pPr>
          </a:lstStyle>
          <a:p>
            <a:fld id="{77B2808C-5113-1240-8A43-0D347F57DC6F}" type="slidenum">
              <a:rPr lang="en-US" smtClean="0"/>
              <a:pPr/>
              <a:t>‹#›</a:t>
            </a:fld>
            <a:endParaRPr lang="en-US" dirty="0"/>
          </a:p>
        </p:txBody>
      </p:sp>
    </p:spTree>
    <p:extLst>
      <p:ext uri="{BB962C8B-B14F-4D97-AF65-F5344CB8AC3E}">
        <p14:creationId xmlns:p14="http://schemas.microsoft.com/office/powerpoint/2010/main" val="140011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en-AU"/>
              <a:t>17 May 2023</a:t>
            </a: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On Privacy Weaknesses and Vulnerabilities in Software Systems</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7B2808C-5113-1240-8A43-0D347F57DC6F}" type="slidenum">
              <a:rPr lang="en-US" smtClean="0"/>
              <a:t>‹#›</a:t>
            </a:fld>
            <a:endParaRPr lang="en-US"/>
          </a:p>
        </p:txBody>
      </p:sp>
    </p:spTree>
    <p:extLst>
      <p:ext uri="{BB962C8B-B14F-4D97-AF65-F5344CB8AC3E}">
        <p14:creationId xmlns:p14="http://schemas.microsoft.com/office/powerpoint/2010/main" val="199199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latin typeface="Montserrat" panose="02000505000000020004" pitchFamily="2" charset="0"/>
              </a:defRPr>
            </a:lvl1pPr>
          </a:lstStyle>
          <a:p>
            <a:r>
              <a:rPr lang="en-US" dirty="0"/>
              <a:t>Click to edit Master title style</a:t>
            </a:r>
          </a:p>
        </p:txBody>
      </p:sp>
      <p:sp>
        <p:nvSpPr>
          <p:cNvPr id="3" name="Content Placeholder 2"/>
          <p:cNvSpPr>
            <a:spLocks noGrp="1"/>
          </p:cNvSpPr>
          <p:nvPr>
            <p:ph sz="half" idx="1"/>
          </p:nvPr>
        </p:nvSpPr>
        <p:spPr>
          <a:xfrm>
            <a:off x="581193" y="1988485"/>
            <a:ext cx="5422390" cy="4309420"/>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1988485"/>
            <a:ext cx="5422392" cy="4309419"/>
          </a:xfrm>
        </p:spPr>
        <p:txBody>
          <a:bodyPr>
            <a:normAutofit/>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r>
              <a:rPr lang="en-AU"/>
              <a:t>17 May 2023</a:t>
            </a:r>
            <a:endParaRPr lang="en-US"/>
          </a:p>
        </p:txBody>
      </p:sp>
      <p:sp>
        <p:nvSpPr>
          <p:cNvPr id="6" name="Footer Placeholder 5"/>
          <p:cNvSpPr>
            <a:spLocks noGrp="1"/>
          </p:cNvSpPr>
          <p:nvPr>
            <p:ph type="ftr" sz="quarter" idx="11"/>
          </p:nvPr>
        </p:nvSpPr>
        <p:spPr/>
        <p:txBody>
          <a:bodyPr/>
          <a:lstStyle/>
          <a:p>
            <a:r>
              <a:rPr lang="en-US"/>
              <a:t>On Privacy Weaknesses and Vulnerabilities in Software Systems</a:t>
            </a:r>
          </a:p>
        </p:txBody>
      </p:sp>
      <p:sp>
        <p:nvSpPr>
          <p:cNvPr id="7" name="Slide Number Placeholder 6"/>
          <p:cNvSpPr>
            <a:spLocks noGrp="1"/>
          </p:cNvSpPr>
          <p:nvPr>
            <p:ph type="sldNum" sz="quarter" idx="12"/>
          </p:nvPr>
        </p:nvSpPr>
        <p:spPr/>
        <p:txBody>
          <a:bodyPr/>
          <a:lstStyle/>
          <a:p>
            <a:fld id="{77B2808C-5113-1240-8A43-0D347F57DC6F}" type="slidenum">
              <a:rPr lang="en-US" smtClean="0"/>
              <a:t>‹#›</a:t>
            </a:fld>
            <a:endParaRPr lang="en-US"/>
          </a:p>
        </p:txBody>
      </p:sp>
    </p:spTree>
    <p:extLst>
      <p:ext uri="{BB962C8B-B14F-4D97-AF65-F5344CB8AC3E}">
        <p14:creationId xmlns:p14="http://schemas.microsoft.com/office/powerpoint/2010/main" val="26731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AU"/>
              <a:t>17 May 2023</a:t>
            </a:r>
            <a:endParaRPr lang="en-US"/>
          </a:p>
        </p:txBody>
      </p:sp>
      <p:sp>
        <p:nvSpPr>
          <p:cNvPr id="8" name="Footer Placeholder 7"/>
          <p:cNvSpPr>
            <a:spLocks noGrp="1"/>
          </p:cNvSpPr>
          <p:nvPr>
            <p:ph type="ftr" sz="quarter" idx="11"/>
          </p:nvPr>
        </p:nvSpPr>
        <p:spPr/>
        <p:txBody>
          <a:bodyPr/>
          <a:lstStyle/>
          <a:p>
            <a:r>
              <a:rPr lang="en-US"/>
              <a:t>On Privacy Weaknesses and Vulnerabilities in Software Systems</a:t>
            </a:r>
          </a:p>
        </p:txBody>
      </p:sp>
      <p:sp>
        <p:nvSpPr>
          <p:cNvPr id="9" name="Slide Number Placeholder 8"/>
          <p:cNvSpPr>
            <a:spLocks noGrp="1"/>
          </p:cNvSpPr>
          <p:nvPr>
            <p:ph type="sldNum" sz="quarter" idx="12"/>
          </p:nvPr>
        </p:nvSpPr>
        <p:spPr/>
        <p:txBody>
          <a:bodyPr/>
          <a:lstStyle/>
          <a:p>
            <a:fld id="{77B2808C-5113-1240-8A43-0D347F57DC6F}" type="slidenum">
              <a:rPr lang="en-US" smtClean="0"/>
              <a:t>‹#›</a:t>
            </a:fld>
            <a:endParaRPr lang="en-US"/>
          </a:p>
        </p:txBody>
      </p:sp>
    </p:spTree>
    <p:extLst>
      <p:ext uri="{BB962C8B-B14F-4D97-AF65-F5344CB8AC3E}">
        <p14:creationId xmlns:p14="http://schemas.microsoft.com/office/powerpoint/2010/main" val="366669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AU"/>
              <a:t>17 May 2023</a:t>
            </a:r>
            <a:endParaRPr lang="en-US"/>
          </a:p>
        </p:txBody>
      </p:sp>
      <p:sp>
        <p:nvSpPr>
          <p:cNvPr id="4" name="Footer Placeholder 3"/>
          <p:cNvSpPr>
            <a:spLocks noGrp="1"/>
          </p:cNvSpPr>
          <p:nvPr>
            <p:ph type="ftr" sz="quarter" idx="11"/>
          </p:nvPr>
        </p:nvSpPr>
        <p:spPr/>
        <p:txBody>
          <a:bodyPr/>
          <a:lstStyle/>
          <a:p>
            <a:r>
              <a:rPr lang="en-US"/>
              <a:t>On Privacy Weaknesses and Vulnerabilities in Software Systems</a:t>
            </a:r>
          </a:p>
        </p:txBody>
      </p:sp>
      <p:sp>
        <p:nvSpPr>
          <p:cNvPr id="5" name="Slide Number Placeholder 4"/>
          <p:cNvSpPr>
            <a:spLocks noGrp="1"/>
          </p:cNvSpPr>
          <p:nvPr>
            <p:ph type="sldNum" sz="quarter" idx="12"/>
          </p:nvPr>
        </p:nvSpPr>
        <p:spPr/>
        <p:txBody>
          <a:bodyPr/>
          <a:lstStyle/>
          <a:p>
            <a:fld id="{77B2808C-5113-1240-8A43-0D347F57DC6F}"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355981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AU"/>
              <a:t>17 May 2023</a:t>
            </a:r>
            <a:endParaRPr lang="en-US"/>
          </a:p>
        </p:txBody>
      </p:sp>
      <p:sp>
        <p:nvSpPr>
          <p:cNvPr id="3" name="Footer Placeholder 2"/>
          <p:cNvSpPr>
            <a:spLocks noGrp="1"/>
          </p:cNvSpPr>
          <p:nvPr>
            <p:ph type="ftr" sz="quarter" idx="11"/>
          </p:nvPr>
        </p:nvSpPr>
        <p:spPr/>
        <p:txBody>
          <a:bodyPr/>
          <a:lstStyle/>
          <a:p>
            <a:r>
              <a:rPr lang="en-US"/>
              <a:t>On Privacy Weaknesses and Vulnerabilities in Software Systems</a:t>
            </a:r>
          </a:p>
        </p:txBody>
      </p:sp>
      <p:sp>
        <p:nvSpPr>
          <p:cNvPr id="4" name="Slide Number Placeholder 3"/>
          <p:cNvSpPr>
            <a:spLocks noGrp="1"/>
          </p:cNvSpPr>
          <p:nvPr>
            <p:ph type="sldNum" sz="quarter" idx="12"/>
          </p:nvPr>
        </p:nvSpPr>
        <p:spPr/>
        <p:txBody>
          <a:bodyPr/>
          <a:lstStyle/>
          <a:p>
            <a:fld id="{77B2808C-5113-1240-8A43-0D347F57DC6F}" type="slidenum">
              <a:rPr lang="en-US" smtClean="0"/>
              <a:t>‹#›</a:t>
            </a:fld>
            <a:endParaRPr lang="en-US"/>
          </a:p>
        </p:txBody>
      </p:sp>
    </p:spTree>
    <p:extLst>
      <p:ext uri="{BB962C8B-B14F-4D97-AF65-F5344CB8AC3E}">
        <p14:creationId xmlns:p14="http://schemas.microsoft.com/office/powerpoint/2010/main" val="49552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en-AU"/>
              <a:t>17 May 2023</a:t>
            </a: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On Privacy Weaknesses and Vulnerabilities in Software Systems</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7B2808C-5113-1240-8A43-0D347F57DC6F}" type="slidenum">
              <a:rPr lang="en-US" smtClean="0"/>
              <a:t>‹#›</a:t>
            </a:fld>
            <a:endParaRPr lang="en-US"/>
          </a:p>
        </p:txBody>
      </p:sp>
    </p:spTree>
    <p:extLst>
      <p:ext uri="{BB962C8B-B14F-4D97-AF65-F5344CB8AC3E}">
        <p14:creationId xmlns:p14="http://schemas.microsoft.com/office/powerpoint/2010/main" val="371663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AU"/>
              <a:t>17 May 2023</a:t>
            </a:r>
            <a:endParaRPr lang="en-US"/>
          </a:p>
        </p:txBody>
      </p:sp>
      <p:sp>
        <p:nvSpPr>
          <p:cNvPr id="6" name="Footer Placeholder 5"/>
          <p:cNvSpPr>
            <a:spLocks noGrp="1"/>
          </p:cNvSpPr>
          <p:nvPr>
            <p:ph type="ftr" sz="quarter" idx="11"/>
          </p:nvPr>
        </p:nvSpPr>
        <p:spPr/>
        <p:txBody>
          <a:bodyPr/>
          <a:lstStyle/>
          <a:p>
            <a:r>
              <a:rPr lang="en-US"/>
              <a:t>On Privacy Weaknesses and Vulnerabilities in Software Systems</a:t>
            </a:r>
          </a:p>
        </p:txBody>
      </p:sp>
      <p:sp>
        <p:nvSpPr>
          <p:cNvPr id="7" name="Slide Number Placeholder 6"/>
          <p:cNvSpPr>
            <a:spLocks noGrp="1"/>
          </p:cNvSpPr>
          <p:nvPr>
            <p:ph type="sldNum" sz="quarter" idx="12"/>
          </p:nvPr>
        </p:nvSpPr>
        <p:spPr/>
        <p:txBody>
          <a:bodyPr/>
          <a:lstStyle/>
          <a:p>
            <a:fld id="{77B2808C-5113-1240-8A43-0D347F57DC6F}" type="slidenum">
              <a:rPr lang="en-US" smtClean="0"/>
              <a:t>‹#›</a:t>
            </a:fld>
            <a:endParaRPr lang="en-US"/>
          </a:p>
        </p:txBody>
      </p:sp>
    </p:spTree>
    <p:extLst>
      <p:ext uri="{BB962C8B-B14F-4D97-AF65-F5344CB8AC3E}">
        <p14:creationId xmlns:p14="http://schemas.microsoft.com/office/powerpoint/2010/main" val="337723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97853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81192" y="1836584"/>
            <a:ext cx="11029616" cy="4506159"/>
          </a:xfrm>
          <a:prstGeom prst="rect">
            <a:avLst/>
          </a:prstGeom>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45296"/>
            <a:ext cx="2844799" cy="365125"/>
          </a:xfrm>
          <a:prstGeom prst="rect">
            <a:avLst/>
          </a:prstGeom>
        </p:spPr>
        <p:txBody>
          <a:bodyPr vert="horz" lIns="91440" tIns="45720" rIns="91440" bIns="45720" rtlCol="0" anchor="ctr"/>
          <a:lstStyle>
            <a:lvl1pPr algn="r">
              <a:defRPr sz="1400">
                <a:solidFill>
                  <a:schemeClr val="accent2"/>
                </a:solidFill>
                <a:latin typeface="Times New Roman" panose="02020603050405020304" pitchFamily="18" charset="0"/>
                <a:cs typeface="Times New Roman" panose="02020603050405020304" pitchFamily="18" charset="0"/>
              </a:defRPr>
            </a:lvl1pPr>
          </a:lstStyle>
          <a:p>
            <a:r>
              <a:rPr lang="en-AU"/>
              <a:t>17 May 2023</a:t>
            </a:r>
            <a:endParaRPr lang="en-US" dirty="0"/>
          </a:p>
        </p:txBody>
      </p:sp>
      <p:sp>
        <p:nvSpPr>
          <p:cNvPr id="5" name="Footer Placeholder 4"/>
          <p:cNvSpPr>
            <a:spLocks noGrp="1"/>
          </p:cNvSpPr>
          <p:nvPr>
            <p:ph type="ftr" sz="quarter" idx="3"/>
          </p:nvPr>
        </p:nvSpPr>
        <p:spPr>
          <a:xfrm>
            <a:off x="581192" y="6445296"/>
            <a:ext cx="6917210" cy="365125"/>
          </a:xfrm>
          <a:prstGeom prst="rect">
            <a:avLst/>
          </a:prstGeom>
        </p:spPr>
        <p:txBody>
          <a:bodyPr vert="horz" lIns="91440" tIns="45720" rIns="91440" bIns="45720" rtlCol="0" anchor="ctr"/>
          <a:lstStyle>
            <a:lvl1pPr algn="l">
              <a:defRPr sz="1400" i="1" cap="none">
                <a:solidFill>
                  <a:schemeClr val="accent2"/>
                </a:solidFill>
                <a:latin typeface="Times New Roman" panose="02020603050405020304" pitchFamily="18" charset="0"/>
                <a:cs typeface="Times New Roman" panose="02020603050405020304" pitchFamily="18" charset="0"/>
              </a:defRPr>
            </a:lvl1pPr>
          </a:lstStyle>
          <a:p>
            <a:r>
              <a:rPr lang="en-US"/>
              <a:t>On Privacy Weaknesses and Vulnerabilities in Software Systems</a:t>
            </a:r>
            <a:endParaRPr lang="en-US" dirty="0"/>
          </a:p>
        </p:txBody>
      </p:sp>
      <p:sp>
        <p:nvSpPr>
          <p:cNvPr id="6" name="Slide Number Placeholder 5"/>
          <p:cNvSpPr>
            <a:spLocks noGrp="1"/>
          </p:cNvSpPr>
          <p:nvPr>
            <p:ph type="sldNum" sz="quarter" idx="4"/>
          </p:nvPr>
        </p:nvSpPr>
        <p:spPr>
          <a:xfrm>
            <a:off x="10558298" y="6445295"/>
            <a:ext cx="1052510" cy="365125"/>
          </a:xfrm>
          <a:prstGeom prst="rect">
            <a:avLst/>
          </a:prstGeom>
        </p:spPr>
        <p:txBody>
          <a:bodyPr vert="horz" lIns="91440" tIns="45720" rIns="91440" bIns="45720" rtlCol="0" anchor="ctr"/>
          <a:lstStyle>
            <a:lvl1pPr algn="r">
              <a:defRPr sz="1400">
                <a:solidFill>
                  <a:schemeClr val="accent2"/>
                </a:solidFill>
                <a:latin typeface="Times New Roman" panose="02020603050405020304" pitchFamily="18" charset="0"/>
                <a:cs typeface="Times New Roman" panose="02020603050405020304" pitchFamily="18" charset="0"/>
              </a:defRPr>
            </a:lvl1pPr>
          </a:lstStyle>
          <a:p>
            <a:fld id="{49ABAAA8-FBDF-AD49-9A16-7809B26D1158}"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782711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457200" rtl="0" eaLnBrk="1" latinLnBrk="0" hangingPunct="1">
        <a:spcBef>
          <a:spcPct val="0"/>
        </a:spcBef>
        <a:buNone/>
        <a:defRPr sz="36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200" kern="1200">
          <a:solidFill>
            <a:schemeClr val="tx2"/>
          </a:solidFill>
          <a:latin typeface="Times New Roman" panose="02020603050405020304" pitchFamily="18" charset="0"/>
          <a:ea typeface="+mn-ea"/>
          <a:cs typeface="Times New Roman" panose="02020603050405020304" pitchFamily="18"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800" kern="1200">
          <a:solidFill>
            <a:schemeClr val="tx2"/>
          </a:solidFill>
          <a:latin typeface="Times New Roman" panose="02020603050405020304" pitchFamily="18" charset="0"/>
          <a:ea typeface="+mn-ea"/>
          <a:cs typeface="Times New Roman" panose="02020603050405020304" pitchFamily="18"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gif"/><Relationship Id="rId7"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hyperlink" Target="https://figshare.com/articles/conference%20contribution/icse2023-paper908-replication-pkg/21922731" TargetMode="External"/><Relationship Id="rId4" Type="http://schemas.openxmlformats.org/officeDocument/2006/relationships/image" Target="../media/image17.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hyperlink" Target="https://figshare.com/articles/conference%20contribution/icse2023-paper908-replication-pkg/21922731" TargetMode="External"/><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tracker.moodle.org/browse/MDL-62309" TargetMode="External"/><Relationship Id="rId5" Type="http://schemas.openxmlformats.org/officeDocument/2006/relationships/hyperlink" Target="https://github.com/moodle/moodle/commit/ad5e213" TargetMode="Externa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3.tmp"/><Relationship Id="rId5" Type="http://schemas.openxmlformats.org/officeDocument/2006/relationships/image" Target="../media/image30.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hyperlink" Target="https://cwe.mitre.org/documents/schema/" TargetMode="External"/><Relationship Id="rId3" Type="http://schemas.openxmlformats.org/officeDocument/2006/relationships/hyperlink" Target="https://eur-lex.europa.eu/legal-content/EN/TXT/PDF/?uri=CELEX:32016R0679" TargetMode="External"/><Relationship Id="rId7" Type="http://schemas.openxmlformats.org/officeDocument/2006/relationships/hyperlink" Target="https://us.norton.com/internetsecurity-privacy-why-your-online-privacy-matter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legislation.gov.au/Details/C2016C00979" TargetMode="External"/><Relationship Id="rId5" Type="http://schemas.openxmlformats.org/officeDocument/2006/relationships/hyperlink" Target="https://www.govinfo.gov/content/pkg/PLAW-106publ102/pdf/PLAW-106publ102.pdf" TargetMode="External"/><Relationship Id="rId4" Type="http://schemas.openxmlformats.org/officeDocument/2006/relationships/hyperlink" Target="https://www.hhs.gov/sites/default/files/hipaa-simplification-201303.pdf"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usenix.org/system/files/pepr22_slides_bloom.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0A4A-F9CC-1A41-A8B3-83F13C3D09AF}"/>
              </a:ext>
            </a:extLst>
          </p:cNvPr>
          <p:cNvSpPr>
            <a:spLocks noGrp="1"/>
          </p:cNvSpPr>
          <p:nvPr>
            <p:ph type="ctrTitle"/>
          </p:nvPr>
        </p:nvSpPr>
        <p:spPr>
          <a:xfrm>
            <a:off x="472845" y="1427576"/>
            <a:ext cx="11101895" cy="1592350"/>
          </a:xfrm>
        </p:spPr>
        <p:txBody>
          <a:bodyPr>
            <a:noAutofit/>
          </a:bodyPr>
          <a:lstStyle/>
          <a:p>
            <a:r>
              <a:rPr lang="en-US" sz="4400" b="1" cap="none" dirty="0">
                <a:latin typeface="Montserrat" panose="02000505000000020004" pitchFamily="2" charset="0"/>
              </a:rPr>
              <a:t>On Privacy Weaknesses and Vulnerabilities in Software Systems</a:t>
            </a:r>
          </a:p>
        </p:txBody>
      </p:sp>
      <p:pic>
        <p:nvPicPr>
          <p:cNvPr id="5" name="Picture 4">
            <a:extLst>
              <a:ext uri="{FF2B5EF4-FFF2-40B4-BE49-F238E27FC236}">
                <a16:creationId xmlns:a16="http://schemas.microsoft.com/office/drawing/2014/main" id="{01C9E931-1B4D-F441-8FAD-F101EB039EA2}"/>
              </a:ext>
            </a:extLst>
          </p:cNvPr>
          <p:cNvPicPr>
            <a:picLocks noChangeAspect="1"/>
          </p:cNvPicPr>
          <p:nvPr/>
        </p:nvPicPr>
        <p:blipFill>
          <a:blip r:embed="rId3"/>
          <a:stretch>
            <a:fillRect/>
          </a:stretch>
        </p:blipFill>
        <p:spPr>
          <a:xfrm>
            <a:off x="9919155" y="720728"/>
            <a:ext cx="1800000" cy="594382"/>
          </a:xfrm>
          <a:prstGeom prst="rect">
            <a:avLst/>
          </a:prstGeom>
        </p:spPr>
      </p:pic>
      <p:sp>
        <p:nvSpPr>
          <p:cNvPr id="6" name="Subtitle 2">
            <a:extLst>
              <a:ext uri="{FF2B5EF4-FFF2-40B4-BE49-F238E27FC236}">
                <a16:creationId xmlns:a16="http://schemas.microsoft.com/office/drawing/2014/main" id="{4A6433E0-6882-E846-B985-7A2EDF8FD823}"/>
              </a:ext>
            </a:extLst>
          </p:cNvPr>
          <p:cNvSpPr txBox="1">
            <a:spLocks/>
          </p:cNvSpPr>
          <p:nvPr/>
        </p:nvSpPr>
        <p:spPr>
          <a:xfrm>
            <a:off x="8186586" y="4938283"/>
            <a:ext cx="2907626" cy="79915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spcAft>
                <a:spcPts val="0"/>
              </a:spcAft>
            </a:pPr>
            <a:r>
              <a:rPr lang="en-US" sz="2000" cap="none" dirty="0">
                <a:solidFill>
                  <a:schemeClr val="bg1"/>
                </a:solidFill>
                <a:latin typeface="Montserrat" panose="02000505000000020004" pitchFamily="2" charset="0"/>
              </a:rPr>
              <a:t>Aditya Ghose</a:t>
            </a:r>
          </a:p>
          <a:p>
            <a:pPr algn="ctr">
              <a:spcAft>
                <a:spcPts val="0"/>
              </a:spcAft>
            </a:pPr>
            <a:r>
              <a:rPr lang="en-US" sz="2000" cap="none" dirty="0" err="1">
                <a:solidFill>
                  <a:schemeClr val="bg1"/>
                </a:solidFill>
                <a:latin typeface="Montserrat" panose="02000505000000020004" pitchFamily="2" charset="0"/>
              </a:rPr>
              <a:t>aditya@uow.edu.au</a:t>
            </a:r>
            <a:endParaRPr lang="en-US" sz="2000" cap="none" dirty="0">
              <a:solidFill>
                <a:schemeClr val="bg1"/>
              </a:solidFill>
              <a:latin typeface="Montserrat" panose="02000505000000020004" pitchFamily="2" charset="0"/>
            </a:endParaRPr>
          </a:p>
        </p:txBody>
      </p:sp>
      <p:sp>
        <p:nvSpPr>
          <p:cNvPr id="7" name="Subtitle 2">
            <a:extLst>
              <a:ext uri="{FF2B5EF4-FFF2-40B4-BE49-F238E27FC236}">
                <a16:creationId xmlns:a16="http://schemas.microsoft.com/office/drawing/2014/main" id="{AC6FBBB6-47DF-6C4C-9D34-00492739621A}"/>
              </a:ext>
            </a:extLst>
          </p:cNvPr>
          <p:cNvSpPr txBox="1">
            <a:spLocks/>
          </p:cNvSpPr>
          <p:nvPr/>
        </p:nvSpPr>
        <p:spPr>
          <a:xfrm>
            <a:off x="5018479" y="4938283"/>
            <a:ext cx="2719469" cy="799150"/>
          </a:xfrm>
          <a:prstGeom prst="rect">
            <a:avLst/>
          </a:prstGeom>
        </p:spPr>
        <p:txBody>
          <a:bodyPr vert="horz" lIns="91440" tIns="45720" rIns="91440" bIns="45720" rtlCol="0" anchor="t">
            <a:noAutofit/>
          </a:bodyPr>
          <a:lstStyle>
            <a:defPPr>
              <a:defRPr lang="en-US"/>
            </a:defPPr>
            <a:lvl1pPr indent="0" algn="ctr" defTabSz="457200">
              <a:spcBef>
                <a:spcPct val="20000"/>
              </a:spcBef>
              <a:spcAft>
                <a:spcPts val="600"/>
              </a:spcAft>
              <a:buClr>
                <a:schemeClr val="accent2"/>
              </a:buClr>
              <a:buSzPct val="92000"/>
              <a:buFont typeface="Wingdings 2" panose="05020102010507070707" pitchFamily="18" charset="2"/>
              <a:buNone/>
              <a:defRPr sz="2400" cap="none">
                <a:solidFill>
                  <a:schemeClr val="bg1"/>
                </a:solidFill>
                <a:latin typeface="Montserrat" panose="02000505000000020004" pitchFamily="2" charset="0"/>
              </a:defRPr>
            </a:lvl1pPr>
            <a:lvl2pPr indent="0" algn="ctr" defTabSz="457200">
              <a:spcBef>
                <a:spcPct val="20000"/>
              </a:spcBef>
              <a:spcAft>
                <a:spcPts val="600"/>
              </a:spcAft>
              <a:buClr>
                <a:schemeClr val="accent2"/>
              </a:buClr>
              <a:buSzPct val="92000"/>
              <a:buFont typeface="Wingdings 2" panose="05020102010507070707" pitchFamily="18" charset="2"/>
              <a:buNone/>
              <a:defRPr sz="2800">
                <a:solidFill>
                  <a:schemeClr val="tx1">
                    <a:tint val="75000"/>
                  </a:schemeClr>
                </a:solidFill>
              </a:defRPr>
            </a:lvl2pPr>
            <a:lvl3pPr indent="0" algn="ctr" defTabSz="457200">
              <a:spcBef>
                <a:spcPct val="20000"/>
              </a:spcBef>
              <a:spcAft>
                <a:spcPts val="600"/>
              </a:spcAft>
              <a:buClr>
                <a:schemeClr val="accent2"/>
              </a:buClr>
              <a:buSzPct val="92000"/>
              <a:buFont typeface="Wingdings 2" panose="05020102010507070707" pitchFamily="18" charset="2"/>
              <a:buNone/>
              <a:defRPr sz="2400">
                <a:solidFill>
                  <a:schemeClr val="tx1">
                    <a:tint val="75000"/>
                  </a:schemeClr>
                </a:solidFill>
              </a:defRPr>
            </a:lvl3pPr>
            <a:lvl4pPr indent="0" algn="ctr" defTabSz="457200">
              <a:spcBef>
                <a:spcPct val="20000"/>
              </a:spcBef>
              <a:spcAft>
                <a:spcPts val="600"/>
              </a:spcAft>
              <a:buClr>
                <a:schemeClr val="accent2"/>
              </a:buClr>
              <a:buSzPct val="92000"/>
              <a:buFont typeface="Wingdings 2" panose="05020102010507070707" pitchFamily="18" charset="2"/>
              <a:buNone/>
              <a:defRPr sz="2000">
                <a:solidFill>
                  <a:schemeClr val="tx1">
                    <a:tint val="75000"/>
                  </a:schemeClr>
                </a:solidFill>
              </a:defRPr>
            </a:lvl4pPr>
            <a:lvl5pPr indent="0" algn="ctr" defTabSz="457200">
              <a:spcBef>
                <a:spcPct val="20000"/>
              </a:spcBef>
              <a:spcAft>
                <a:spcPts val="600"/>
              </a:spcAft>
              <a:buClr>
                <a:schemeClr val="accent2"/>
              </a:buClr>
              <a:buSzPct val="92000"/>
              <a:buFont typeface="Wingdings 2" panose="05020102010507070707" pitchFamily="18" charset="2"/>
              <a:buNone/>
              <a:defRPr sz="2000">
                <a:solidFill>
                  <a:schemeClr val="tx1">
                    <a:tint val="75000"/>
                  </a:schemeClr>
                </a:solidFill>
              </a:defRPr>
            </a:lvl5pPr>
            <a:lvl6pPr indent="0" algn="ctr" defTabSz="457200">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6pPr>
            <a:lvl7pPr indent="0" algn="ctr" defTabSz="457200">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7pPr>
            <a:lvl8pPr indent="0" algn="ctr" defTabSz="457200">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8pPr>
            <a:lvl9pPr indent="0" algn="ctr" defTabSz="457200">
              <a:spcBef>
                <a:spcPct val="20000"/>
              </a:spcBef>
              <a:spcAft>
                <a:spcPts val="600"/>
              </a:spcAft>
              <a:buClr>
                <a:schemeClr val="accent2"/>
              </a:buClr>
              <a:buSzPct val="92000"/>
              <a:buFont typeface="Wingdings 2" panose="05020102010507070707" pitchFamily="18" charset="2"/>
              <a:buNone/>
              <a:defRPr sz="1200">
                <a:solidFill>
                  <a:schemeClr val="tx1">
                    <a:tint val="75000"/>
                  </a:schemeClr>
                </a:solidFill>
              </a:defRPr>
            </a:lvl9pPr>
          </a:lstStyle>
          <a:p>
            <a:pPr>
              <a:spcAft>
                <a:spcPts val="0"/>
              </a:spcAft>
            </a:pPr>
            <a:r>
              <a:rPr lang="en-US" sz="2000" dirty="0" err="1"/>
              <a:t>Hoa</a:t>
            </a:r>
            <a:r>
              <a:rPr lang="en-US" sz="2000" dirty="0"/>
              <a:t> </a:t>
            </a:r>
            <a:r>
              <a:rPr lang="en-US" sz="2000" dirty="0" err="1"/>
              <a:t>Khanh</a:t>
            </a:r>
            <a:r>
              <a:rPr lang="en-US" sz="2000" dirty="0"/>
              <a:t> Dam</a:t>
            </a:r>
          </a:p>
          <a:p>
            <a:pPr>
              <a:spcAft>
                <a:spcPts val="0"/>
              </a:spcAft>
            </a:pPr>
            <a:r>
              <a:rPr lang="en-US" sz="2000" dirty="0" err="1"/>
              <a:t>hoa@uow.edu.au</a:t>
            </a:r>
            <a:r>
              <a:rPr lang="en-US" sz="2000" dirty="0"/>
              <a:t> </a:t>
            </a:r>
          </a:p>
        </p:txBody>
      </p:sp>
      <p:sp>
        <p:nvSpPr>
          <p:cNvPr id="9" name="Subtitle 2">
            <a:extLst>
              <a:ext uri="{FF2B5EF4-FFF2-40B4-BE49-F238E27FC236}">
                <a16:creationId xmlns:a16="http://schemas.microsoft.com/office/drawing/2014/main" id="{ACA9DB7D-1117-9873-57C7-85D546103401}"/>
              </a:ext>
            </a:extLst>
          </p:cNvPr>
          <p:cNvSpPr txBox="1">
            <a:spLocks/>
          </p:cNvSpPr>
          <p:nvPr/>
        </p:nvSpPr>
        <p:spPr>
          <a:xfrm>
            <a:off x="656619" y="4938283"/>
            <a:ext cx="3686781" cy="769781"/>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spcAft>
                <a:spcPts val="0"/>
              </a:spcAft>
            </a:pPr>
            <a:r>
              <a:rPr lang="en-US" sz="2000" cap="none" dirty="0">
                <a:solidFill>
                  <a:schemeClr val="bg1"/>
                </a:solidFill>
                <a:latin typeface="Montserrat" panose="02000505000000020004" pitchFamily="2" charset="0"/>
              </a:rPr>
              <a:t>Pattaraporn </a:t>
            </a:r>
            <a:r>
              <a:rPr lang="en-US" sz="2000" cap="none" dirty="0" err="1">
                <a:solidFill>
                  <a:schemeClr val="bg1"/>
                </a:solidFill>
                <a:latin typeface="Montserrat" panose="02000505000000020004" pitchFamily="2" charset="0"/>
              </a:rPr>
              <a:t>Sangaroonsilp</a:t>
            </a:r>
            <a:endParaRPr lang="th-TH" sz="2000" cap="none" dirty="0">
              <a:solidFill>
                <a:schemeClr val="bg1"/>
              </a:solidFill>
              <a:latin typeface="Montserrat" panose="02000505000000020004" pitchFamily="2" charset="0"/>
            </a:endParaRPr>
          </a:p>
          <a:p>
            <a:pPr algn="ctr">
              <a:spcAft>
                <a:spcPts val="0"/>
              </a:spcAft>
            </a:pPr>
            <a:r>
              <a:rPr lang="en-US" sz="2000" cap="none" dirty="0">
                <a:solidFill>
                  <a:schemeClr val="bg1"/>
                </a:solidFill>
                <a:latin typeface="Montserrat" panose="02000505000000020004" pitchFamily="2" charset="0"/>
              </a:rPr>
              <a:t>ps642@uowmail.edu.au</a:t>
            </a:r>
          </a:p>
        </p:txBody>
      </p:sp>
      <p:sp>
        <p:nvSpPr>
          <p:cNvPr id="15" name="Title 1">
            <a:extLst>
              <a:ext uri="{FF2B5EF4-FFF2-40B4-BE49-F238E27FC236}">
                <a16:creationId xmlns:a16="http://schemas.microsoft.com/office/drawing/2014/main" id="{D8A92638-B7A1-8F98-5AE2-FEEDB48C22FE}"/>
              </a:ext>
            </a:extLst>
          </p:cNvPr>
          <p:cNvSpPr txBox="1">
            <a:spLocks/>
          </p:cNvSpPr>
          <p:nvPr/>
        </p:nvSpPr>
        <p:spPr>
          <a:xfrm>
            <a:off x="472845" y="535234"/>
            <a:ext cx="3774205" cy="89234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cap="none" dirty="0">
                <a:latin typeface="Montserrat" panose="02000505000000020004" pitchFamily="2" charset="0"/>
              </a:rPr>
              <a:t>ICSE 2023</a:t>
            </a:r>
          </a:p>
        </p:txBody>
      </p:sp>
      <p:sp>
        <p:nvSpPr>
          <p:cNvPr id="16" name="Subtitle 2">
            <a:extLst>
              <a:ext uri="{FF2B5EF4-FFF2-40B4-BE49-F238E27FC236}">
                <a16:creationId xmlns:a16="http://schemas.microsoft.com/office/drawing/2014/main" id="{DAC45879-7FBA-F3B1-B803-34D2E50F8B39}"/>
              </a:ext>
            </a:extLst>
          </p:cNvPr>
          <p:cNvSpPr txBox="1">
            <a:spLocks/>
          </p:cNvSpPr>
          <p:nvPr/>
        </p:nvSpPr>
        <p:spPr>
          <a:xfrm>
            <a:off x="3480301" y="5903693"/>
            <a:ext cx="5623283" cy="444833"/>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000" i="1" cap="none" dirty="0">
                <a:solidFill>
                  <a:schemeClr val="bg1"/>
                </a:solidFill>
                <a:latin typeface="Montserrat" panose="02000505000000020004" pitchFamily="2" charset="0"/>
              </a:rPr>
              <a:t>University of Wollongong, Australia</a:t>
            </a:r>
          </a:p>
        </p:txBody>
      </p:sp>
      <p:pic>
        <p:nvPicPr>
          <p:cNvPr id="18" name="Picture 17" descr="A person in a suit&#10;&#10;Description automatically generated with medium confidence">
            <a:extLst>
              <a:ext uri="{FF2B5EF4-FFF2-40B4-BE49-F238E27FC236}">
                <a16:creationId xmlns:a16="http://schemas.microsoft.com/office/drawing/2014/main" id="{FA5254DD-2345-A114-2644-3C394D09DAC7}"/>
              </a:ext>
            </a:extLst>
          </p:cNvPr>
          <p:cNvPicPr>
            <a:picLocks noChangeAspect="1"/>
          </p:cNvPicPr>
          <p:nvPr/>
        </p:nvPicPr>
        <p:blipFill rotWithShape="1">
          <a:blip r:embed="rId4"/>
          <a:srcRect l="17404" t="251" r="28702" b="251"/>
          <a:stretch/>
        </p:blipFill>
        <p:spPr>
          <a:xfrm>
            <a:off x="5716476" y="3399574"/>
            <a:ext cx="1323473" cy="1323473"/>
          </a:xfrm>
          <a:prstGeom prst="flowChartConnector">
            <a:avLst/>
          </a:prstGeom>
          <a:effectLst>
            <a:glow rad="76200">
              <a:schemeClr val="accent4">
                <a:satMod val="175000"/>
                <a:alpha val="40000"/>
              </a:schemeClr>
            </a:glow>
          </a:effectLst>
        </p:spPr>
      </p:pic>
      <p:pic>
        <p:nvPicPr>
          <p:cNvPr id="20" name="Picture 19" descr="A person wearing glasses and a black shirt&#10;&#10;Description automatically generated with low confidence">
            <a:extLst>
              <a:ext uri="{FF2B5EF4-FFF2-40B4-BE49-F238E27FC236}">
                <a16:creationId xmlns:a16="http://schemas.microsoft.com/office/drawing/2014/main" id="{628A83FA-709E-F775-04E4-2045EC4992A7}"/>
              </a:ext>
            </a:extLst>
          </p:cNvPr>
          <p:cNvPicPr>
            <a:picLocks noChangeAspect="1"/>
          </p:cNvPicPr>
          <p:nvPr/>
        </p:nvPicPr>
        <p:blipFill>
          <a:blip r:embed="rId5"/>
          <a:stretch>
            <a:fillRect/>
          </a:stretch>
        </p:blipFill>
        <p:spPr>
          <a:xfrm>
            <a:off x="8977459" y="3397167"/>
            <a:ext cx="1325880" cy="1323473"/>
          </a:xfrm>
          <a:prstGeom prst="flowChartConnector">
            <a:avLst/>
          </a:prstGeom>
          <a:effectLst>
            <a:glow rad="76200">
              <a:schemeClr val="accent4">
                <a:satMod val="175000"/>
                <a:alpha val="40000"/>
              </a:schemeClr>
            </a:glow>
          </a:effectLst>
        </p:spPr>
      </p:pic>
      <p:pic>
        <p:nvPicPr>
          <p:cNvPr id="22" name="Picture 21" descr="A person sitting at a table&#10;&#10;Description automatically generated with medium confidence">
            <a:extLst>
              <a:ext uri="{FF2B5EF4-FFF2-40B4-BE49-F238E27FC236}">
                <a16:creationId xmlns:a16="http://schemas.microsoft.com/office/drawing/2014/main" id="{3B7AD125-0F0D-17DB-82AA-28FBAD66BDD1}"/>
              </a:ext>
            </a:extLst>
          </p:cNvPr>
          <p:cNvPicPr>
            <a:picLocks noChangeAspect="1"/>
          </p:cNvPicPr>
          <p:nvPr/>
        </p:nvPicPr>
        <p:blipFill rotWithShape="1">
          <a:blip r:embed="rId6"/>
          <a:srcRect l="26622" t="40744" r="29752" b="26537"/>
          <a:stretch/>
        </p:blipFill>
        <p:spPr>
          <a:xfrm>
            <a:off x="1697007" y="3397167"/>
            <a:ext cx="1325880" cy="1325880"/>
          </a:xfrm>
          <a:prstGeom prst="flowChartConnector">
            <a:avLst/>
          </a:prstGeom>
          <a:effectLst>
            <a:glow rad="76200">
              <a:schemeClr val="accent4">
                <a:satMod val="175000"/>
                <a:alpha val="40000"/>
              </a:schemeClr>
            </a:glow>
          </a:effectLst>
        </p:spPr>
      </p:pic>
    </p:spTree>
    <p:extLst>
      <p:ext uri="{BB962C8B-B14F-4D97-AF65-F5344CB8AC3E}">
        <p14:creationId xmlns:p14="http://schemas.microsoft.com/office/powerpoint/2010/main" val="3096148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C24F-EE08-CA97-5BC2-9CFC5CE634A0}"/>
              </a:ext>
            </a:extLst>
          </p:cNvPr>
          <p:cNvSpPr>
            <a:spLocks noGrp="1"/>
          </p:cNvSpPr>
          <p:nvPr>
            <p:ph type="title"/>
          </p:nvPr>
        </p:nvSpPr>
        <p:spPr/>
        <p:txBody>
          <a:bodyPr>
            <a:noAutofit/>
          </a:bodyPr>
          <a:lstStyle/>
          <a:p>
            <a:r>
              <a:rPr lang="en-US" dirty="0"/>
              <a:t>Privacy-related vulnerabilities identification</a:t>
            </a:r>
          </a:p>
        </p:txBody>
      </p:sp>
      <p:pic>
        <p:nvPicPr>
          <p:cNvPr id="18" name="Content Placeholder 17">
            <a:extLst>
              <a:ext uri="{FF2B5EF4-FFF2-40B4-BE49-F238E27FC236}">
                <a16:creationId xmlns:a16="http://schemas.microsoft.com/office/drawing/2014/main" id="{5BD806C1-9AF2-9CE1-6569-3D9F8CAC952D}"/>
              </a:ext>
            </a:extLst>
          </p:cNvPr>
          <p:cNvPicPr>
            <a:picLocks noGrp="1" noChangeAspect="1"/>
          </p:cNvPicPr>
          <p:nvPr>
            <p:ph idx="1"/>
          </p:nvPr>
        </p:nvPicPr>
        <p:blipFill>
          <a:blip r:embed="rId3"/>
          <a:srcRect/>
          <a:stretch/>
        </p:blipFill>
        <p:spPr>
          <a:xfrm>
            <a:off x="223912" y="2764268"/>
            <a:ext cx="11687166" cy="3467621"/>
          </a:xfrm>
        </p:spPr>
      </p:pic>
      <p:sp>
        <p:nvSpPr>
          <p:cNvPr id="5" name="Footer Placeholder 4">
            <a:extLst>
              <a:ext uri="{FF2B5EF4-FFF2-40B4-BE49-F238E27FC236}">
                <a16:creationId xmlns:a16="http://schemas.microsoft.com/office/drawing/2014/main" id="{2E63AD35-20E6-46A5-A7EE-2E8D3E0B4646}"/>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6384DB17-BF26-1D77-34EE-B3A8053BF411}"/>
              </a:ext>
            </a:extLst>
          </p:cNvPr>
          <p:cNvSpPr>
            <a:spLocks noGrp="1"/>
          </p:cNvSpPr>
          <p:nvPr>
            <p:ph type="sldNum" sz="quarter" idx="12"/>
          </p:nvPr>
        </p:nvSpPr>
        <p:spPr/>
        <p:txBody>
          <a:bodyPr/>
          <a:lstStyle/>
          <a:p>
            <a:fld id="{77B2808C-5113-1240-8A43-0D347F57DC6F}" type="slidenum">
              <a:rPr lang="en-US" smtClean="0"/>
              <a:pPr/>
              <a:t>10</a:t>
            </a:fld>
            <a:endParaRPr lang="en-US" dirty="0"/>
          </a:p>
        </p:txBody>
      </p:sp>
      <p:sp>
        <p:nvSpPr>
          <p:cNvPr id="38" name="Flowchart: Connector 37">
            <a:extLst>
              <a:ext uri="{FF2B5EF4-FFF2-40B4-BE49-F238E27FC236}">
                <a16:creationId xmlns:a16="http://schemas.microsoft.com/office/drawing/2014/main" id="{D918DF3F-5227-B05F-559D-38CF4EB2D234}"/>
              </a:ext>
            </a:extLst>
          </p:cNvPr>
          <p:cNvSpPr/>
          <p:nvPr/>
        </p:nvSpPr>
        <p:spPr>
          <a:xfrm>
            <a:off x="4336764" y="1951916"/>
            <a:ext cx="628272" cy="62827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Montserrat" panose="02000505000000020004" pitchFamily="2" charset="0"/>
              </a:rPr>
              <a:t>3</a:t>
            </a:r>
          </a:p>
        </p:txBody>
      </p:sp>
      <p:sp>
        <p:nvSpPr>
          <p:cNvPr id="3" name="TextBox 2">
            <a:extLst>
              <a:ext uri="{FF2B5EF4-FFF2-40B4-BE49-F238E27FC236}">
                <a16:creationId xmlns:a16="http://schemas.microsoft.com/office/drawing/2014/main" id="{11C04380-CB2B-E27A-E140-81680FB787EC}"/>
              </a:ext>
            </a:extLst>
          </p:cNvPr>
          <p:cNvSpPr txBox="1"/>
          <p:nvPr/>
        </p:nvSpPr>
        <p:spPr>
          <a:xfrm>
            <a:off x="3984424" y="2764268"/>
            <a:ext cx="1332952" cy="369332"/>
          </a:xfrm>
          <a:prstGeom prst="rect">
            <a:avLst/>
          </a:prstGeom>
          <a:noFill/>
        </p:spPr>
        <p:txBody>
          <a:bodyPr wrap="square" rtlCol="0">
            <a:spAutoFit/>
          </a:bodyPr>
          <a:lstStyle/>
          <a:p>
            <a:r>
              <a:rPr lang="en-US" dirty="0">
                <a:solidFill>
                  <a:srgbClr val="C00000"/>
                </a:solidFill>
                <a:latin typeface="+mj-lt"/>
              </a:rPr>
              <a:t>185 records</a:t>
            </a:r>
          </a:p>
        </p:txBody>
      </p:sp>
      <p:sp>
        <p:nvSpPr>
          <p:cNvPr id="7" name="TextBox 6">
            <a:extLst>
              <a:ext uri="{FF2B5EF4-FFF2-40B4-BE49-F238E27FC236}">
                <a16:creationId xmlns:a16="http://schemas.microsoft.com/office/drawing/2014/main" id="{2D715460-F90E-1D3D-6731-DB4CF53389C8}"/>
              </a:ext>
            </a:extLst>
          </p:cNvPr>
          <p:cNvSpPr txBox="1"/>
          <p:nvPr/>
        </p:nvSpPr>
        <p:spPr>
          <a:xfrm>
            <a:off x="3899912" y="6157950"/>
            <a:ext cx="1501976" cy="369332"/>
          </a:xfrm>
          <a:prstGeom prst="rect">
            <a:avLst/>
          </a:prstGeom>
          <a:noFill/>
        </p:spPr>
        <p:txBody>
          <a:bodyPr wrap="square" rtlCol="0">
            <a:spAutoFit/>
          </a:bodyPr>
          <a:lstStyle/>
          <a:p>
            <a:r>
              <a:rPr lang="en-US" dirty="0">
                <a:solidFill>
                  <a:srgbClr val="C00000"/>
                </a:solidFill>
                <a:latin typeface="+mj-lt"/>
              </a:rPr>
              <a:t>1,088 records</a:t>
            </a:r>
          </a:p>
        </p:txBody>
      </p:sp>
      <p:sp>
        <p:nvSpPr>
          <p:cNvPr id="10" name="TextBox 9">
            <a:extLst>
              <a:ext uri="{FF2B5EF4-FFF2-40B4-BE49-F238E27FC236}">
                <a16:creationId xmlns:a16="http://schemas.microsoft.com/office/drawing/2014/main" id="{72B962B1-05FE-0AF6-A220-4863819219FD}"/>
              </a:ext>
            </a:extLst>
          </p:cNvPr>
          <p:cNvSpPr txBox="1"/>
          <p:nvPr/>
        </p:nvSpPr>
        <p:spPr>
          <a:xfrm>
            <a:off x="280922" y="2764268"/>
            <a:ext cx="1281178" cy="369332"/>
          </a:xfrm>
          <a:prstGeom prst="rect">
            <a:avLst/>
          </a:prstGeom>
          <a:noFill/>
        </p:spPr>
        <p:txBody>
          <a:bodyPr wrap="square" rtlCol="0">
            <a:spAutoFit/>
          </a:bodyPr>
          <a:lstStyle/>
          <a:p>
            <a:r>
              <a:rPr lang="en-US" dirty="0">
                <a:solidFill>
                  <a:srgbClr val="C00000"/>
                </a:solidFill>
                <a:latin typeface="+mj-lt"/>
              </a:rPr>
              <a:t>922 records</a:t>
            </a:r>
          </a:p>
        </p:txBody>
      </p:sp>
      <p:sp>
        <p:nvSpPr>
          <p:cNvPr id="11" name="TextBox 10">
            <a:extLst>
              <a:ext uri="{FF2B5EF4-FFF2-40B4-BE49-F238E27FC236}">
                <a16:creationId xmlns:a16="http://schemas.microsoft.com/office/drawing/2014/main" id="{84DE17C3-BBD6-0912-49FE-4E7999E69149}"/>
              </a:ext>
            </a:extLst>
          </p:cNvPr>
          <p:cNvSpPr txBox="1"/>
          <p:nvPr/>
        </p:nvSpPr>
        <p:spPr>
          <a:xfrm>
            <a:off x="162235" y="5965237"/>
            <a:ext cx="1698712" cy="369332"/>
          </a:xfrm>
          <a:prstGeom prst="rect">
            <a:avLst/>
          </a:prstGeom>
          <a:noFill/>
        </p:spPr>
        <p:txBody>
          <a:bodyPr wrap="square" rtlCol="0">
            <a:spAutoFit/>
          </a:bodyPr>
          <a:lstStyle/>
          <a:p>
            <a:r>
              <a:rPr lang="en-US" dirty="0">
                <a:solidFill>
                  <a:srgbClr val="C00000"/>
                </a:solidFill>
                <a:latin typeface="+mj-lt"/>
              </a:rPr>
              <a:t>156,537 records</a:t>
            </a:r>
          </a:p>
        </p:txBody>
      </p:sp>
    </p:spTree>
    <p:extLst>
      <p:ext uri="{BB962C8B-B14F-4D97-AF65-F5344CB8AC3E}">
        <p14:creationId xmlns:p14="http://schemas.microsoft.com/office/powerpoint/2010/main" val="13744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C24F-EE08-CA97-5BC2-9CFC5CE634A0}"/>
              </a:ext>
            </a:extLst>
          </p:cNvPr>
          <p:cNvSpPr>
            <a:spLocks noGrp="1"/>
          </p:cNvSpPr>
          <p:nvPr>
            <p:ph type="title"/>
          </p:nvPr>
        </p:nvSpPr>
        <p:spPr/>
        <p:txBody>
          <a:bodyPr>
            <a:noAutofit/>
          </a:bodyPr>
          <a:lstStyle/>
          <a:p>
            <a:r>
              <a:rPr lang="en-US" dirty="0"/>
              <a:t>Privacy-related vulnerabilities identification</a:t>
            </a:r>
          </a:p>
        </p:txBody>
      </p:sp>
      <p:pic>
        <p:nvPicPr>
          <p:cNvPr id="18" name="Content Placeholder 17">
            <a:extLst>
              <a:ext uri="{FF2B5EF4-FFF2-40B4-BE49-F238E27FC236}">
                <a16:creationId xmlns:a16="http://schemas.microsoft.com/office/drawing/2014/main" id="{5BD806C1-9AF2-9CE1-6569-3D9F8CAC952D}"/>
              </a:ext>
            </a:extLst>
          </p:cNvPr>
          <p:cNvPicPr>
            <a:picLocks noGrp="1" noChangeAspect="1"/>
          </p:cNvPicPr>
          <p:nvPr>
            <p:ph idx="1"/>
          </p:nvPr>
        </p:nvPicPr>
        <p:blipFill>
          <a:blip r:embed="rId3"/>
          <a:srcRect/>
          <a:stretch/>
        </p:blipFill>
        <p:spPr>
          <a:xfrm>
            <a:off x="223912" y="2764268"/>
            <a:ext cx="11687166" cy="3467621"/>
          </a:xfrm>
        </p:spPr>
      </p:pic>
      <p:sp>
        <p:nvSpPr>
          <p:cNvPr id="5" name="Footer Placeholder 4">
            <a:extLst>
              <a:ext uri="{FF2B5EF4-FFF2-40B4-BE49-F238E27FC236}">
                <a16:creationId xmlns:a16="http://schemas.microsoft.com/office/drawing/2014/main" id="{2E63AD35-20E6-46A5-A7EE-2E8D3E0B4646}"/>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6384DB17-BF26-1D77-34EE-B3A8053BF411}"/>
              </a:ext>
            </a:extLst>
          </p:cNvPr>
          <p:cNvSpPr>
            <a:spLocks noGrp="1"/>
          </p:cNvSpPr>
          <p:nvPr>
            <p:ph type="sldNum" sz="quarter" idx="12"/>
          </p:nvPr>
        </p:nvSpPr>
        <p:spPr/>
        <p:txBody>
          <a:bodyPr/>
          <a:lstStyle/>
          <a:p>
            <a:fld id="{77B2808C-5113-1240-8A43-0D347F57DC6F}" type="slidenum">
              <a:rPr lang="en-US" smtClean="0"/>
              <a:pPr/>
              <a:t>11</a:t>
            </a:fld>
            <a:endParaRPr lang="en-US" dirty="0"/>
          </a:p>
        </p:txBody>
      </p:sp>
      <p:sp>
        <p:nvSpPr>
          <p:cNvPr id="39" name="Flowchart: Connector 38">
            <a:extLst>
              <a:ext uri="{FF2B5EF4-FFF2-40B4-BE49-F238E27FC236}">
                <a16:creationId xmlns:a16="http://schemas.microsoft.com/office/drawing/2014/main" id="{00ACF349-9845-0E17-089B-8A7F49C675EF}"/>
              </a:ext>
            </a:extLst>
          </p:cNvPr>
          <p:cNvSpPr/>
          <p:nvPr/>
        </p:nvSpPr>
        <p:spPr>
          <a:xfrm>
            <a:off x="6426821" y="1951916"/>
            <a:ext cx="628272" cy="62827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Montserrat" panose="02000505000000020004" pitchFamily="2" charset="0"/>
              </a:rPr>
              <a:t>4</a:t>
            </a:r>
          </a:p>
        </p:txBody>
      </p:sp>
    </p:spTree>
    <p:extLst>
      <p:ext uri="{BB962C8B-B14F-4D97-AF65-F5344CB8AC3E}">
        <p14:creationId xmlns:p14="http://schemas.microsoft.com/office/powerpoint/2010/main" val="63036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C24F-EE08-CA97-5BC2-9CFC5CE634A0}"/>
              </a:ext>
            </a:extLst>
          </p:cNvPr>
          <p:cNvSpPr>
            <a:spLocks noGrp="1"/>
          </p:cNvSpPr>
          <p:nvPr>
            <p:ph type="title"/>
          </p:nvPr>
        </p:nvSpPr>
        <p:spPr/>
        <p:txBody>
          <a:bodyPr>
            <a:noAutofit/>
          </a:bodyPr>
          <a:lstStyle/>
          <a:p>
            <a:r>
              <a:rPr lang="en-US" dirty="0"/>
              <a:t>Privacy-related vulnerabilities identification</a:t>
            </a:r>
          </a:p>
        </p:txBody>
      </p:sp>
      <p:pic>
        <p:nvPicPr>
          <p:cNvPr id="18" name="Content Placeholder 17">
            <a:extLst>
              <a:ext uri="{FF2B5EF4-FFF2-40B4-BE49-F238E27FC236}">
                <a16:creationId xmlns:a16="http://schemas.microsoft.com/office/drawing/2014/main" id="{5BD806C1-9AF2-9CE1-6569-3D9F8CAC952D}"/>
              </a:ext>
            </a:extLst>
          </p:cNvPr>
          <p:cNvPicPr>
            <a:picLocks noGrp="1" noChangeAspect="1"/>
          </p:cNvPicPr>
          <p:nvPr>
            <p:ph idx="1"/>
          </p:nvPr>
        </p:nvPicPr>
        <p:blipFill>
          <a:blip r:embed="rId3"/>
          <a:srcRect/>
          <a:stretch/>
        </p:blipFill>
        <p:spPr>
          <a:xfrm>
            <a:off x="223912" y="2764268"/>
            <a:ext cx="11687166" cy="3467621"/>
          </a:xfrm>
        </p:spPr>
      </p:pic>
      <p:sp>
        <p:nvSpPr>
          <p:cNvPr id="5" name="Footer Placeholder 4">
            <a:extLst>
              <a:ext uri="{FF2B5EF4-FFF2-40B4-BE49-F238E27FC236}">
                <a16:creationId xmlns:a16="http://schemas.microsoft.com/office/drawing/2014/main" id="{2E63AD35-20E6-46A5-A7EE-2E8D3E0B4646}"/>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6384DB17-BF26-1D77-34EE-B3A8053BF411}"/>
              </a:ext>
            </a:extLst>
          </p:cNvPr>
          <p:cNvSpPr>
            <a:spLocks noGrp="1"/>
          </p:cNvSpPr>
          <p:nvPr>
            <p:ph type="sldNum" sz="quarter" idx="12"/>
          </p:nvPr>
        </p:nvSpPr>
        <p:spPr/>
        <p:txBody>
          <a:bodyPr/>
          <a:lstStyle/>
          <a:p>
            <a:fld id="{77B2808C-5113-1240-8A43-0D347F57DC6F}" type="slidenum">
              <a:rPr lang="en-US" smtClean="0"/>
              <a:pPr/>
              <a:t>12</a:t>
            </a:fld>
            <a:endParaRPr lang="en-US" dirty="0"/>
          </a:p>
        </p:txBody>
      </p:sp>
      <p:sp>
        <p:nvSpPr>
          <p:cNvPr id="39" name="Flowchart: Connector 38">
            <a:extLst>
              <a:ext uri="{FF2B5EF4-FFF2-40B4-BE49-F238E27FC236}">
                <a16:creationId xmlns:a16="http://schemas.microsoft.com/office/drawing/2014/main" id="{00ACF349-9845-0E17-089B-8A7F49C675EF}"/>
              </a:ext>
            </a:extLst>
          </p:cNvPr>
          <p:cNvSpPr/>
          <p:nvPr/>
        </p:nvSpPr>
        <p:spPr>
          <a:xfrm>
            <a:off x="6426821" y="1951916"/>
            <a:ext cx="628272" cy="62827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Montserrat" panose="02000505000000020004" pitchFamily="2" charset="0"/>
              </a:rPr>
              <a:t>4</a:t>
            </a:r>
          </a:p>
        </p:txBody>
      </p:sp>
      <p:graphicFrame>
        <p:nvGraphicFramePr>
          <p:cNvPr id="46" name="Table 12">
            <a:extLst>
              <a:ext uri="{FF2B5EF4-FFF2-40B4-BE49-F238E27FC236}">
                <a16:creationId xmlns:a16="http://schemas.microsoft.com/office/drawing/2014/main" id="{D6C0BFC1-6CC9-7908-B0BE-2FE7EEFB76D9}"/>
              </a:ext>
            </a:extLst>
          </p:cNvPr>
          <p:cNvGraphicFramePr>
            <a:graphicFrameLocks/>
          </p:cNvGraphicFramePr>
          <p:nvPr>
            <p:extLst>
              <p:ext uri="{D42A27DB-BD31-4B8C-83A1-F6EECF244321}">
                <p14:modId xmlns:p14="http://schemas.microsoft.com/office/powerpoint/2010/main" val="1363912479"/>
              </p:ext>
            </p:extLst>
          </p:nvPr>
        </p:nvGraphicFramePr>
        <p:xfrm>
          <a:off x="126233" y="2240280"/>
          <a:ext cx="5541033" cy="2377439"/>
        </p:xfrm>
        <a:graphic>
          <a:graphicData uri="http://schemas.openxmlformats.org/drawingml/2006/table">
            <a:tbl>
              <a:tblPr firstRow="1" bandRow="1">
                <a:tableStyleId>{5C22544A-7EE6-4342-B048-85BDC9FD1C3A}</a:tableStyleId>
              </a:tblPr>
              <a:tblGrid>
                <a:gridCol w="5541033">
                  <a:extLst>
                    <a:ext uri="{9D8B030D-6E8A-4147-A177-3AD203B41FA5}">
                      <a16:colId xmlns:a16="http://schemas.microsoft.com/office/drawing/2014/main" val="3343049222"/>
                    </a:ext>
                  </a:extLst>
                </a:gridCol>
              </a:tblGrid>
              <a:tr h="492119">
                <a:tc>
                  <a:txBody>
                    <a:bodyPr/>
                    <a:lstStyle/>
                    <a:p>
                      <a:pPr algn="ctr"/>
                      <a:r>
                        <a:rPr lang="en-US" sz="2000" dirty="0">
                          <a:latin typeface="Times New Roman" panose="02020603050405020304" pitchFamily="18" charset="0"/>
                          <a:cs typeface="Times New Roman" panose="02020603050405020304" pitchFamily="18" charset="0"/>
                        </a:rPr>
                        <a:t>Criteria</a:t>
                      </a:r>
                    </a:p>
                  </a:txBody>
                  <a:tcPr/>
                </a:tc>
                <a:extLst>
                  <a:ext uri="{0D108BD9-81ED-4DB2-BD59-A6C34878D82A}">
                    <a16:rowId xmlns:a16="http://schemas.microsoft.com/office/drawing/2014/main" val="3995553377"/>
                  </a:ext>
                </a:extLst>
              </a:tr>
              <a:tr h="942660">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weakness or vulnerability involves with any processing of personal data (e.g. collection, use, storage, transfer, alteration, erasure and disclosure).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718891"/>
                  </a:ext>
                </a:extLst>
              </a:tr>
              <a:tr h="942660">
                <a:tc>
                  <a:txBody>
                    <a:bodyPr/>
                    <a:lstStyle/>
                    <a:p>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 weakness or vulnerability which may lead to the violations of the individual rights (e.g. right to be informed, right of access and right of erasure).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116599"/>
                  </a:ext>
                </a:extLst>
              </a:tr>
            </a:tbl>
          </a:graphicData>
        </a:graphic>
      </p:graphicFrame>
    </p:spTree>
    <p:extLst>
      <p:ext uri="{BB962C8B-B14F-4D97-AF65-F5344CB8AC3E}">
        <p14:creationId xmlns:p14="http://schemas.microsoft.com/office/powerpoint/2010/main" val="2609857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C24F-EE08-CA97-5BC2-9CFC5CE634A0}"/>
              </a:ext>
            </a:extLst>
          </p:cNvPr>
          <p:cNvSpPr>
            <a:spLocks noGrp="1"/>
          </p:cNvSpPr>
          <p:nvPr>
            <p:ph type="title"/>
          </p:nvPr>
        </p:nvSpPr>
        <p:spPr/>
        <p:txBody>
          <a:bodyPr>
            <a:noAutofit/>
          </a:bodyPr>
          <a:lstStyle/>
          <a:p>
            <a:r>
              <a:rPr lang="en-US" dirty="0"/>
              <a:t>Privacy-related vulnerabilities identification</a:t>
            </a:r>
          </a:p>
        </p:txBody>
      </p:sp>
      <p:pic>
        <p:nvPicPr>
          <p:cNvPr id="18" name="Content Placeholder 17">
            <a:extLst>
              <a:ext uri="{FF2B5EF4-FFF2-40B4-BE49-F238E27FC236}">
                <a16:creationId xmlns:a16="http://schemas.microsoft.com/office/drawing/2014/main" id="{5BD806C1-9AF2-9CE1-6569-3D9F8CAC952D}"/>
              </a:ext>
            </a:extLst>
          </p:cNvPr>
          <p:cNvPicPr>
            <a:picLocks noGrp="1" noChangeAspect="1"/>
          </p:cNvPicPr>
          <p:nvPr>
            <p:ph idx="1"/>
          </p:nvPr>
        </p:nvPicPr>
        <p:blipFill>
          <a:blip r:embed="rId3"/>
          <a:srcRect/>
          <a:stretch/>
        </p:blipFill>
        <p:spPr>
          <a:xfrm>
            <a:off x="223912" y="2764268"/>
            <a:ext cx="11687166" cy="3467621"/>
          </a:xfrm>
        </p:spPr>
      </p:pic>
      <p:sp>
        <p:nvSpPr>
          <p:cNvPr id="5" name="Footer Placeholder 4">
            <a:extLst>
              <a:ext uri="{FF2B5EF4-FFF2-40B4-BE49-F238E27FC236}">
                <a16:creationId xmlns:a16="http://schemas.microsoft.com/office/drawing/2014/main" id="{2E63AD35-20E6-46A5-A7EE-2E8D3E0B4646}"/>
              </a:ext>
            </a:extLst>
          </p:cNvPr>
          <p:cNvSpPr>
            <a:spLocks noGrp="1"/>
          </p:cNvSpPr>
          <p:nvPr>
            <p:ph type="ftr" sz="quarter" idx="11"/>
          </p:nvPr>
        </p:nvSpPr>
        <p:spPr/>
        <p:txBody>
          <a:bodyPr/>
          <a:lstStyle/>
          <a:p>
            <a:r>
              <a:rPr lang="en-US">
                <a:latin typeface="+mj-lt"/>
              </a:rPr>
              <a:t>On Privacy Weaknesses and Vulnerabilities in Software Systems</a:t>
            </a:r>
            <a:endParaRPr lang="en-US" dirty="0">
              <a:latin typeface="+mj-lt"/>
            </a:endParaRPr>
          </a:p>
        </p:txBody>
      </p:sp>
      <p:sp>
        <p:nvSpPr>
          <p:cNvPr id="6" name="Slide Number Placeholder 5">
            <a:extLst>
              <a:ext uri="{FF2B5EF4-FFF2-40B4-BE49-F238E27FC236}">
                <a16:creationId xmlns:a16="http://schemas.microsoft.com/office/drawing/2014/main" id="{6384DB17-BF26-1D77-34EE-B3A8053BF411}"/>
              </a:ext>
            </a:extLst>
          </p:cNvPr>
          <p:cNvSpPr>
            <a:spLocks noGrp="1"/>
          </p:cNvSpPr>
          <p:nvPr>
            <p:ph type="sldNum" sz="quarter" idx="12"/>
          </p:nvPr>
        </p:nvSpPr>
        <p:spPr/>
        <p:txBody>
          <a:bodyPr/>
          <a:lstStyle/>
          <a:p>
            <a:fld id="{77B2808C-5113-1240-8A43-0D347F57DC6F}" type="slidenum">
              <a:rPr lang="en-US" smtClean="0"/>
              <a:pPr/>
              <a:t>13</a:t>
            </a:fld>
            <a:endParaRPr lang="en-US" dirty="0"/>
          </a:p>
        </p:txBody>
      </p:sp>
      <p:sp>
        <p:nvSpPr>
          <p:cNvPr id="40" name="Flowchart: Connector 39">
            <a:extLst>
              <a:ext uri="{FF2B5EF4-FFF2-40B4-BE49-F238E27FC236}">
                <a16:creationId xmlns:a16="http://schemas.microsoft.com/office/drawing/2014/main" id="{700DEDCE-6484-5081-C3E1-AE46222A405A}"/>
              </a:ext>
            </a:extLst>
          </p:cNvPr>
          <p:cNvSpPr/>
          <p:nvPr/>
        </p:nvSpPr>
        <p:spPr>
          <a:xfrm>
            <a:off x="8400078" y="1951916"/>
            <a:ext cx="628272" cy="62827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Montserrat" panose="02000505000000020004" pitchFamily="2" charset="0"/>
              </a:rPr>
              <a:t>5</a:t>
            </a:r>
          </a:p>
        </p:txBody>
      </p:sp>
      <p:sp>
        <p:nvSpPr>
          <p:cNvPr id="3" name="TextBox 2">
            <a:extLst>
              <a:ext uri="{FF2B5EF4-FFF2-40B4-BE49-F238E27FC236}">
                <a16:creationId xmlns:a16="http://schemas.microsoft.com/office/drawing/2014/main" id="{1721A48F-3475-CD92-C9AB-FF43B2662C6A}"/>
              </a:ext>
            </a:extLst>
          </p:cNvPr>
          <p:cNvSpPr txBox="1"/>
          <p:nvPr/>
        </p:nvSpPr>
        <p:spPr>
          <a:xfrm>
            <a:off x="264937" y="2747188"/>
            <a:ext cx="1332952" cy="369332"/>
          </a:xfrm>
          <a:prstGeom prst="rect">
            <a:avLst/>
          </a:prstGeom>
          <a:noFill/>
        </p:spPr>
        <p:txBody>
          <a:bodyPr wrap="square" rtlCol="0">
            <a:spAutoFit/>
          </a:bodyPr>
          <a:lstStyle/>
          <a:p>
            <a:r>
              <a:rPr lang="en-US" dirty="0">
                <a:solidFill>
                  <a:srgbClr val="C00000"/>
                </a:solidFill>
                <a:latin typeface="+mj-lt"/>
              </a:rPr>
              <a:t>922 records</a:t>
            </a:r>
          </a:p>
        </p:txBody>
      </p:sp>
      <p:sp>
        <p:nvSpPr>
          <p:cNvPr id="7" name="TextBox 6">
            <a:extLst>
              <a:ext uri="{FF2B5EF4-FFF2-40B4-BE49-F238E27FC236}">
                <a16:creationId xmlns:a16="http://schemas.microsoft.com/office/drawing/2014/main" id="{B6A23581-B27E-428C-C4E4-136541B2F7A4}"/>
              </a:ext>
            </a:extLst>
          </p:cNvPr>
          <p:cNvSpPr txBox="1"/>
          <p:nvPr/>
        </p:nvSpPr>
        <p:spPr>
          <a:xfrm>
            <a:off x="98042" y="5914437"/>
            <a:ext cx="1698712" cy="369332"/>
          </a:xfrm>
          <a:prstGeom prst="rect">
            <a:avLst/>
          </a:prstGeom>
          <a:noFill/>
        </p:spPr>
        <p:txBody>
          <a:bodyPr wrap="square" rtlCol="0">
            <a:spAutoFit/>
          </a:bodyPr>
          <a:lstStyle/>
          <a:p>
            <a:r>
              <a:rPr lang="en-US" dirty="0">
                <a:solidFill>
                  <a:srgbClr val="C00000"/>
                </a:solidFill>
                <a:latin typeface="+mj-lt"/>
              </a:rPr>
              <a:t>156,537 records</a:t>
            </a:r>
          </a:p>
        </p:txBody>
      </p:sp>
      <p:sp>
        <p:nvSpPr>
          <p:cNvPr id="8" name="TextBox 7">
            <a:extLst>
              <a:ext uri="{FF2B5EF4-FFF2-40B4-BE49-F238E27FC236}">
                <a16:creationId xmlns:a16="http://schemas.microsoft.com/office/drawing/2014/main" id="{A6CCD970-FFE8-3CBD-3AE7-12F2A6B40F75}"/>
              </a:ext>
            </a:extLst>
          </p:cNvPr>
          <p:cNvSpPr txBox="1"/>
          <p:nvPr/>
        </p:nvSpPr>
        <p:spPr>
          <a:xfrm>
            <a:off x="3984424" y="2764268"/>
            <a:ext cx="1332952" cy="369332"/>
          </a:xfrm>
          <a:prstGeom prst="rect">
            <a:avLst/>
          </a:prstGeom>
          <a:noFill/>
        </p:spPr>
        <p:txBody>
          <a:bodyPr wrap="square" rtlCol="0">
            <a:spAutoFit/>
          </a:bodyPr>
          <a:lstStyle/>
          <a:p>
            <a:r>
              <a:rPr lang="en-US" dirty="0">
                <a:solidFill>
                  <a:srgbClr val="C00000"/>
                </a:solidFill>
                <a:latin typeface="+mj-lt"/>
              </a:rPr>
              <a:t>185 records</a:t>
            </a:r>
          </a:p>
        </p:txBody>
      </p:sp>
      <p:sp>
        <p:nvSpPr>
          <p:cNvPr id="9" name="TextBox 8">
            <a:extLst>
              <a:ext uri="{FF2B5EF4-FFF2-40B4-BE49-F238E27FC236}">
                <a16:creationId xmlns:a16="http://schemas.microsoft.com/office/drawing/2014/main" id="{4F310DFE-0ACE-FEAF-CF12-9A8ED8FF8660}"/>
              </a:ext>
            </a:extLst>
          </p:cNvPr>
          <p:cNvSpPr txBox="1"/>
          <p:nvPr/>
        </p:nvSpPr>
        <p:spPr>
          <a:xfrm>
            <a:off x="3899912" y="6153926"/>
            <a:ext cx="1501976" cy="369332"/>
          </a:xfrm>
          <a:prstGeom prst="rect">
            <a:avLst/>
          </a:prstGeom>
          <a:noFill/>
        </p:spPr>
        <p:txBody>
          <a:bodyPr wrap="square" rtlCol="0">
            <a:spAutoFit/>
          </a:bodyPr>
          <a:lstStyle/>
          <a:p>
            <a:r>
              <a:rPr lang="en-US" dirty="0">
                <a:solidFill>
                  <a:srgbClr val="C00000"/>
                </a:solidFill>
                <a:latin typeface="+mj-lt"/>
              </a:rPr>
              <a:t>1,088 records</a:t>
            </a:r>
          </a:p>
        </p:txBody>
      </p:sp>
      <p:sp>
        <p:nvSpPr>
          <p:cNvPr id="10" name="TextBox 9">
            <a:extLst>
              <a:ext uri="{FF2B5EF4-FFF2-40B4-BE49-F238E27FC236}">
                <a16:creationId xmlns:a16="http://schemas.microsoft.com/office/drawing/2014/main" id="{6AF731AA-C18D-DB9E-4D4D-8DF3BCB998F1}"/>
              </a:ext>
            </a:extLst>
          </p:cNvPr>
          <p:cNvSpPr txBox="1"/>
          <p:nvPr/>
        </p:nvSpPr>
        <p:spPr>
          <a:xfrm>
            <a:off x="8191591" y="2764268"/>
            <a:ext cx="1332952" cy="369332"/>
          </a:xfrm>
          <a:prstGeom prst="rect">
            <a:avLst/>
          </a:prstGeom>
          <a:noFill/>
        </p:spPr>
        <p:txBody>
          <a:bodyPr wrap="square" rtlCol="0">
            <a:spAutoFit/>
          </a:bodyPr>
          <a:lstStyle/>
          <a:p>
            <a:r>
              <a:rPr lang="en-US" dirty="0">
                <a:solidFill>
                  <a:srgbClr val="C00000"/>
                </a:solidFill>
                <a:latin typeface="+mj-lt"/>
              </a:rPr>
              <a:t>41 records</a:t>
            </a:r>
          </a:p>
        </p:txBody>
      </p:sp>
      <p:sp>
        <p:nvSpPr>
          <p:cNvPr id="11" name="TextBox 10">
            <a:extLst>
              <a:ext uri="{FF2B5EF4-FFF2-40B4-BE49-F238E27FC236}">
                <a16:creationId xmlns:a16="http://schemas.microsoft.com/office/drawing/2014/main" id="{88F3F552-3AF9-E0DD-39E4-79F1D7AD5E07}"/>
              </a:ext>
            </a:extLst>
          </p:cNvPr>
          <p:cNvSpPr txBox="1"/>
          <p:nvPr/>
        </p:nvSpPr>
        <p:spPr>
          <a:xfrm>
            <a:off x="8107079" y="6153926"/>
            <a:ext cx="1501976" cy="369332"/>
          </a:xfrm>
          <a:prstGeom prst="rect">
            <a:avLst/>
          </a:prstGeom>
          <a:noFill/>
        </p:spPr>
        <p:txBody>
          <a:bodyPr wrap="square" rtlCol="0">
            <a:spAutoFit/>
          </a:bodyPr>
          <a:lstStyle/>
          <a:p>
            <a:r>
              <a:rPr lang="en-US" dirty="0">
                <a:solidFill>
                  <a:srgbClr val="C00000"/>
                </a:solidFill>
                <a:latin typeface="+mj-lt"/>
              </a:rPr>
              <a:t>157 records</a:t>
            </a:r>
          </a:p>
        </p:txBody>
      </p:sp>
    </p:spTree>
    <p:extLst>
      <p:ext uri="{BB962C8B-B14F-4D97-AF65-F5344CB8AC3E}">
        <p14:creationId xmlns:p14="http://schemas.microsoft.com/office/powerpoint/2010/main" val="121043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graphics, logo, font, red&#10;&#10;Description automatically generated">
            <a:extLst>
              <a:ext uri="{FF2B5EF4-FFF2-40B4-BE49-F238E27FC236}">
                <a16:creationId xmlns:a16="http://schemas.microsoft.com/office/drawing/2014/main" id="{CA41E6F8-ADAC-E0F5-E6B6-E93E171069F9}"/>
              </a:ext>
            </a:extLst>
          </p:cNvPr>
          <p:cNvPicPr>
            <a:picLocks noChangeAspect="1"/>
          </p:cNvPicPr>
          <p:nvPr/>
        </p:nvPicPr>
        <p:blipFill>
          <a:blip r:embed="rId3"/>
          <a:stretch>
            <a:fillRect/>
          </a:stretch>
        </p:blipFill>
        <p:spPr>
          <a:xfrm>
            <a:off x="8318735" y="4436098"/>
            <a:ext cx="1088570" cy="1004595"/>
          </a:xfrm>
          <a:prstGeom prst="rect">
            <a:avLst/>
          </a:prstGeom>
        </p:spPr>
      </p:pic>
      <p:sp>
        <p:nvSpPr>
          <p:cNvPr id="2" name="Title 1">
            <a:extLst>
              <a:ext uri="{FF2B5EF4-FFF2-40B4-BE49-F238E27FC236}">
                <a16:creationId xmlns:a16="http://schemas.microsoft.com/office/drawing/2014/main" id="{E3640D63-67A3-FEB7-5E2C-2EBBB80A2BAE}"/>
              </a:ext>
            </a:extLst>
          </p:cNvPr>
          <p:cNvSpPr>
            <a:spLocks noGrp="1"/>
          </p:cNvSpPr>
          <p:nvPr>
            <p:ph type="title"/>
          </p:nvPr>
        </p:nvSpPr>
        <p:spPr/>
        <p:txBody>
          <a:bodyPr>
            <a:noAutofit/>
          </a:bodyPr>
          <a:lstStyle/>
          <a:p>
            <a:r>
              <a:rPr lang="en-US" dirty="0"/>
              <a:t>Explanatory study</a:t>
            </a:r>
          </a:p>
        </p:txBody>
      </p:sp>
      <p:sp>
        <p:nvSpPr>
          <p:cNvPr id="5" name="Footer Placeholder 4">
            <a:extLst>
              <a:ext uri="{FF2B5EF4-FFF2-40B4-BE49-F238E27FC236}">
                <a16:creationId xmlns:a16="http://schemas.microsoft.com/office/drawing/2014/main" id="{A7B396CC-A2F9-AB5C-1E60-EF003F7BBA0E}"/>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97293AA0-590A-702A-A4AA-0B1E85525D15}"/>
              </a:ext>
            </a:extLst>
          </p:cNvPr>
          <p:cNvSpPr>
            <a:spLocks noGrp="1"/>
          </p:cNvSpPr>
          <p:nvPr>
            <p:ph type="sldNum" sz="quarter" idx="12"/>
          </p:nvPr>
        </p:nvSpPr>
        <p:spPr/>
        <p:txBody>
          <a:bodyPr/>
          <a:lstStyle/>
          <a:p>
            <a:fld id="{77B2808C-5113-1240-8A43-0D347F57DC6F}" type="slidenum">
              <a:rPr lang="en-US" smtClean="0"/>
              <a:pPr/>
              <a:t>14</a:t>
            </a:fld>
            <a:endParaRPr lang="en-US" dirty="0"/>
          </a:p>
        </p:txBody>
      </p:sp>
      <p:sp>
        <p:nvSpPr>
          <p:cNvPr id="7" name="Content Placeholder 6">
            <a:extLst>
              <a:ext uri="{FF2B5EF4-FFF2-40B4-BE49-F238E27FC236}">
                <a16:creationId xmlns:a16="http://schemas.microsoft.com/office/drawing/2014/main" id="{09D96F0B-04CD-5010-5272-B5E5CCDF21E5}"/>
              </a:ext>
            </a:extLst>
          </p:cNvPr>
          <p:cNvSpPr>
            <a:spLocks noGrp="1"/>
          </p:cNvSpPr>
          <p:nvPr>
            <p:ph idx="1"/>
          </p:nvPr>
        </p:nvSpPr>
        <p:spPr>
          <a:xfrm>
            <a:off x="457202" y="1891454"/>
            <a:ext cx="5442856" cy="4466092"/>
          </a:xfrm>
        </p:spPr>
        <p:txBody>
          <a:bodyPr>
            <a:normAutofit/>
          </a:bodyPr>
          <a:lstStyle/>
          <a:p>
            <a:pPr marL="274320" indent="-274320">
              <a:buAutoNum type="arabicPeriod"/>
            </a:pPr>
            <a:r>
              <a:rPr lang="en-US" dirty="0"/>
              <a:t> Privacy engineering research</a:t>
            </a:r>
          </a:p>
          <a:p>
            <a:pPr marL="274320" indent="-274320">
              <a:spcAft>
                <a:spcPts val="0"/>
              </a:spcAft>
              <a:buAutoNum type="arabicPeriod"/>
            </a:pPr>
            <a:r>
              <a:rPr lang="en-US" dirty="0"/>
              <a:t> Privacy regulations and frameworks</a:t>
            </a:r>
          </a:p>
          <a:p>
            <a:pPr lvl="2">
              <a:spcAft>
                <a:spcPts val="0"/>
              </a:spcAft>
            </a:pPr>
            <a:r>
              <a:rPr lang="en-US" dirty="0"/>
              <a:t>GDPR [1], CCPA [2], HIPAA [3], GLBA [4], USPA [5], APA [6] and ISO/IEC 29100 [7].</a:t>
            </a:r>
          </a:p>
          <a:p>
            <a:pPr marL="274320" indent="-274320">
              <a:spcAft>
                <a:spcPts val="0"/>
              </a:spcAft>
              <a:buAutoNum type="arabicPeriod"/>
            </a:pPr>
            <a:r>
              <a:rPr lang="en-US" dirty="0"/>
              <a:t> Additional sources</a:t>
            </a:r>
          </a:p>
          <a:p>
            <a:pPr lvl="2">
              <a:spcAft>
                <a:spcPts val="0"/>
              </a:spcAft>
            </a:pPr>
            <a:r>
              <a:rPr lang="en-US" dirty="0"/>
              <a:t>OWASP [8] and Norton [9]</a:t>
            </a:r>
          </a:p>
        </p:txBody>
      </p:sp>
      <p:pic>
        <p:nvPicPr>
          <p:cNvPr id="8" name="Content Placeholder 9" descr="A picture containing text, screenshot, diagram, font&#10;&#10;Description automatically generated">
            <a:extLst>
              <a:ext uri="{FF2B5EF4-FFF2-40B4-BE49-F238E27FC236}">
                <a16:creationId xmlns:a16="http://schemas.microsoft.com/office/drawing/2014/main" id="{1E6F89B6-91D4-AD70-7C26-21804AF78C97}"/>
              </a:ext>
            </a:extLst>
          </p:cNvPr>
          <p:cNvPicPr>
            <a:picLocks noChangeAspect="1"/>
          </p:cNvPicPr>
          <p:nvPr/>
        </p:nvPicPr>
        <p:blipFill rotWithShape="1">
          <a:blip r:embed="rId4"/>
          <a:srcRect r="719"/>
          <a:stretch/>
        </p:blipFill>
        <p:spPr>
          <a:xfrm>
            <a:off x="5900058" y="1902340"/>
            <a:ext cx="6142612" cy="2490672"/>
          </a:xfrm>
          <a:prstGeom prst="rect">
            <a:avLst/>
          </a:prstGeom>
        </p:spPr>
      </p:pic>
      <p:sp>
        <p:nvSpPr>
          <p:cNvPr id="9" name="TextBox 8">
            <a:extLst>
              <a:ext uri="{FF2B5EF4-FFF2-40B4-BE49-F238E27FC236}">
                <a16:creationId xmlns:a16="http://schemas.microsoft.com/office/drawing/2014/main" id="{1EC04C44-B6F1-FBB2-74F6-4B273917A123}"/>
              </a:ext>
            </a:extLst>
          </p:cNvPr>
          <p:cNvSpPr txBox="1"/>
          <p:nvPr/>
        </p:nvSpPr>
        <p:spPr>
          <a:xfrm>
            <a:off x="581192" y="6198691"/>
            <a:ext cx="10961915" cy="292388"/>
          </a:xfrm>
          <a:prstGeom prst="rect">
            <a:avLst/>
          </a:prstGeom>
          <a:noFill/>
        </p:spPr>
        <p:txBody>
          <a:bodyPr wrap="square" rtlCol="0">
            <a:spAutoFit/>
          </a:bodyPr>
          <a:lstStyle/>
          <a:p>
            <a:pPr algn="l"/>
            <a:r>
              <a:rPr lang="en-US" sz="1300" dirty="0">
                <a:latin typeface="Times New Roman" panose="02020603050405020304" pitchFamily="18" charset="0"/>
                <a:cs typeface="Times New Roman" panose="02020603050405020304" pitchFamily="18" charset="0"/>
              </a:rPr>
              <a:t>Please refer to the replication package for more details at </a:t>
            </a:r>
            <a:r>
              <a:rPr lang="fr-FR" sz="1300" b="0" i="0" u="none" strike="noStrike" baseline="0" dirty="0">
                <a:latin typeface="Times New Roman" panose="02020603050405020304" pitchFamily="18" charset="0"/>
                <a:cs typeface="Times New Roman" panose="02020603050405020304" pitchFamily="18" charset="0"/>
                <a:hlinkClick r:id="rId5"/>
              </a:rPr>
              <a:t>https://figshare.com/articles/conference contribution/</a:t>
            </a:r>
            <a:r>
              <a:rPr lang="en-US" sz="1300" b="0" i="0" u="none" strike="noStrike" baseline="0" dirty="0">
                <a:latin typeface="Times New Roman" panose="02020603050405020304" pitchFamily="18" charset="0"/>
                <a:cs typeface="Times New Roman" panose="02020603050405020304" pitchFamily="18" charset="0"/>
                <a:hlinkClick r:id="rId5"/>
              </a:rPr>
              <a:t>icse2023-paper908-replication-pkg/21922731</a:t>
            </a:r>
            <a:endParaRPr lang="en-US" sz="1300" b="0" i="0" u="none" strike="noStrike" baseline="0" dirty="0">
              <a:latin typeface="Times New Roman" panose="02020603050405020304" pitchFamily="18" charset="0"/>
              <a:cs typeface="Times New Roman" panose="02020603050405020304" pitchFamily="18" charset="0"/>
            </a:endParaRPr>
          </a:p>
        </p:txBody>
      </p:sp>
      <p:pic>
        <p:nvPicPr>
          <p:cNvPr id="12" name="Picture 11" descr="A picture containing text, font, graphic design, logo&#10;&#10;Description automatically generated">
            <a:extLst>
              <a:ext uri="{FF2B5EF4-FFF2-40B4-BE49-F238E27FC236}">
                <a16:creationId xmlns:a16="http://schemas.microsoft.com/office/drawing/2014/main" id="{4B5AA09A-5DD3-564F-5698-C2D1D99EA7CF}"/>
              </a:ext>
            </a:extLst>
          </p:cNvPr>
          <p:cNvPicPr>
            <a:picLocks noChangeAspect="1"/>
          </p:cNvPicPr>
          <p:nvPr/>
        </p:nvPicPr>
        <p:blipFill>
          <a:blip r:embed="rId6"/>
          <a:stretch>
            <a:fillRect/>
          </a:stretch>
        </p:blipFill>
        <p:spPr>
          <a:xfrm>
            <a:off x="5900058" y="4510592"/>
            <a:ext cx="1714265" cy="962759"/>
          </a:xfrm>
          <a:prstGeom prst="rect">
            <a:avLst/>
          </a:prstGeom>
        </p:spPr>
      </p:pic>
      <p:pic>
        <p:nvPicPr>
          <p:cNvPr id="14" name="Picture 13" descr="A yellow padlock with white text&#10;&#10;Description automatically generated with low confidence">
            <a:extLst>
              <a:ext uri="{FF2B5EF4-FFF2-40B4-BE49-F238E27FC236}">
                <a16:creationId xmlns:a16="http://schemas.microsoft.com/office/drawing/2014/main" id="{FF851342-06BB-6D70-7875-00AA8E6B99C9}"/>
              </a:ext>
            </a:extLst>
          </p:cNvPr>
          <p:cNvPicPr>
            <a:picLocks noChangeAspect="1"/>
          </p:cNvPicPr>
          <p:nvPr/>
        </p:nvPicPr>
        <p:blipFill>
          <a:blip r:embed="rId7"/>
          <a:stretch>
            <a:fillRect/>
          </a:stretch>
        </p:blipFill>
        <p:spPr>
          <a:xfrm>
            <a:off x="6974579" y="5221002"/>
            <a:ext cx="1429192" cy="746753"/>
          </a:xfrm>
          <a:prstGeom prst="rect">
            <a:avLst/>
          </a:prstGeom>
        </p:spPr>
      </p:pic>
      <p:pic>
        <p:nvPicPr>
          <p:cNvPr id="18" name="Picture 17" descr="A picture containing black, darkness&#10;&#10;Description automatically generated">
            <a:extLst>
              <a:ext uri="{FF2B5EF4-FFF2-40B4-BE49-F238E27FC236}">
                <a16:creationId xmlns:a16="http://schemas.microsoft.com/office/drawing/2014/main" id="{535981B5-2A7E-4805-CCE8-BF9921FB8562}"/>
              </a:ext>
            </a:extLst>
          </p:cNvPr>
          <p:cNvPicPr>
            <a:picLocks noChangeAspect="1"/>
          </p:cNvPicPr>
          <p:nvPr/>
        </p:nvPicPr>
        <p:blipFill>
          <a:blip r:embed="rId8"/>
          <a:stretch>
            <a:fillRect/>
          </a:stretch>
        </p:blipFill>
        <p:spPr>
          <a:xfrm>
            <a:off x="9108183" y="5225737"/>
            <a:ext cx="1989934" cy="692497"/>
          </a:xfrm>
          <a:prstGeom prst="rect">
            <a:avLst/>
          </a:prstGeom>
        </p:spPr>
      </p:pic>
      <p:pic>
        <p:nvPicPr>
          <p:cNvPr id="20" name="Picture 19" descr="A yellow circle with black background&#10;&#10;Description automatically generated with low confidence">
            <a:extLst>
              <a:ext uri="{FF2B5EF4-FFF2-40B4-BE49-F238E27FC236}">
                <a16:creationId xmlns:a16="http://schemas.microsoft.com/office/drawing/2014/main" id="{ECAD4072-C787-6630-9669-021571C6C820}"/>
              </a:ext>
            </a:extLst>
          </p:cNvPr>
          <p:cNvPicPr>
            <a:picLocks noChangeAspect="1"/>
          </p:cNvPicPr>
          <p:nvPr/>
        </p:nvPicPr>
        <p:blipFill>
          <a:blip r:embed="rId9"/>
          <a:stretch>
            <a:fillRect/>
          </a:stretch>
        </p:blipFill>
        <p:spPr>
          <a:xfrm>
            <a:off x="10434553" y="4273959"/>
            <a:ext cx="1088570" cy="1066096"/>
          </a:xfrm>
          <a:prstGeom prst="rect">
            <a:avLst/>
          </a:prstGeom>
        </p:spPr>
      </p:pic>
      <p:sp>
        <p:nvSpPr>
          <p:cNvPr id="21" name="TextBox 20">
            <a:extLst>
              <a:ext uri="{FF2B5EF4-FFF2-40B4-BE49-F238E27FC236}">
                <a16:creationId xmlns:a16="http://schemas.microsoft.com/office/drawing/2014/main" id="{7EF3D570-4D05-197E-8481-2F56257ADC15}"/>
              </a:ext>
            </a:extLst>
          </p:cNvPr>
          <p:cNvSpPr txBox="1"/>
          <p:nvPr/>
        </p:nvSpPr>
        <p:spPr>
          <a:xfrm>
            <a:off x="9827725" y="5725733"/>
            <a:ext cx="2364275" cy="507831"/>
          </a:xfrm>
          <a:prstGeom prst="rect">
            <a:avLst/>
          </a:prstGeom>
          <a:noFill/>
        </p:spPr>
        <p:txBody>
          <a:bodyPr wrap="square" rtlCol="0">
            <a:spAutoFit/>
          </a:bodyPr>
          <a:lstStyle/>
          <a:p>
            <a:pPr algn="l"/>
            <a:r>
              <a:rPr lang="en-US" sz="900" dirty="0">
                <a:latin typeface="Times New Roman" panose="02020603050405020304" pitchFamily="18" charset="0"/>
                <a:cs typeface="Times New Roman" panose="02020603050405020304" pitchFamily="18" charset="0"/>
              </a:rPr>
              <a:t>Photos are from https://emerging-europe.com, https://wiiisdom.com, https://www.iso.org/, https://owasp.org, https://au.norton.com </a:t>
            </a:r>
          </a:p>
        </p:txBody>
      </p:sp>
    </p:spTree>
    <p:extLst>
      <p:ext uri="{BB962C8B-B14F-4D97-AF65-F5344CB8AC3E}">
        <p14:creationId xmlns:p14="http://schemas.microsoft.com/office/powerpoint/2010/main" val="11839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7362-3463-D503-9410-AE1B17A3BE30}"/>
              </a:ext>
            </a:extLst>
          </p:cNvPr>
          <p:cNvSpPr>
            <a:spLocks noGrp="1"/>
          </p:cNvSpPr>
          <p:nvPr>
            <p:ph type="title"/>
          </p:nvPr>
        </p:nvSpPr>
        <p:spPr/>
        <p:txBody>
          <a:bodyPr/>
          <a:lstStyle/>
          <a:p>
            <a:r>
              <a:rPr lang="en-US" dirty="0"/>
              <a:t>Common privacy threats</a:t>
            </a:r>
          </a:p>
        </p:txBody>
      </p:sp>
      <p:sp>
        <p:nvSpPr>
          <p:cNvPr id="5" name="Footer Placeholder 4">
            <a:extLst>
              <a:ext uri="{FF2B5EF4-FFF2-40B4-BE49-F238E27FC236}">
                <a16:creationId xmlns:a16="http://schemas.microsoft.com/office/drawing/2014/main" id="{D6C1E6D4-2A8C-316A-F58C-396EF6EB7000}"/>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3CF5F985-BAD6-6EC7-79F8-AFD432AFDFB4}"/>
              </a:ext>
            </a:extLst>
          </p:cNvPr>
          <p:cNvSpPr>
            <a:spLocks noGrp="1"/>
          </p:cNvSpPr>
          <p:nvPr>
            <p:ph type="sldNum" sz="quarter" idx="12"/>
          </p:nvPr>
        </p:nvSpPr>
        <p:spPr/>
        <p:txBody>
          <a:bodyPr/>
          <a:lstStyle/>
          <a:p>
            <a:fld id="{77B2808C-5113-1240-8A43-0D347F57DC6F}" type="slidenum">
              <a:rPr lang="en-US" smtClean="0"/>
              <a:pPr/>
              <a:t>15</a:t>
            </a:fld>
            <a:endParaRPr lang="en-US" dirty="0"/>
          </a:p>
        </p:txBody>
      </p:sp>
      <p:pic>
        <p:nvPicPr>
          <p:cNvPr id="13" name="Content Placeholder 12">
            <a:extLst>
              <a:ext uri="{FF2B5EF4-FFF2-40B4-BE49-F238E27FC236}">
                <a16:creationId xmlns:a16="http://schemas.microsoft.com/office/drawing/2014/main" id="{4D8C38B4-2C05-A042-CAC0-93BDE08D7CC2}"/>
              </a:ext>
            </a:extLst>
          </p:cNvPr>
          <p:cNvPicPr>
            <a:picLocks noGrp="1" noChangeAspect="1"/>
          </p:cNvPicPr>
          <p:nvPr>
            <p:ph idx="1"/>
          </p:nvPr>
        </p:nvPicPr>
        <p:blipFill>
          <a:blip r:embed="rId3"/>
          <a:stretch>
            <a:fillRect/>
          </a:stretch>
        </p:blipFill>
        <p:spPr>
          <a:xfrm>
            <a:off x="453798" y="1860721"/>
            <a:ext cx="11284404" cy="4427374"/>
          </a:xfrm>
        </p:spPr>
      </p:pic>
      <p:sp>
        <p:nvSpPr>
          <p:cNvPr id="8" name="Rectangle 7">
            <a:extLst>
              <a:ext uri="{FF2B5EF4-FFF2-40B4-BE49-F238E27FC236}">
                <a16:creationId xmlns:a16="http://schemas.microsoft.com/office/drawing/2014/main" id="{DB8C905C-0B44-3BB6-2FFD-A3295F180AAC}"/>
              </a:ext>
            </a:extLst>
          </p:cNvPr>
          <p:cNvSpPr/>
          <p:nvPr/>
        </p:nvSpPr>
        <p:spPr>
          <a:xfrm>
            <a:off x="6096000" y="1899659"/>
            <a:ext cx="424543" cy="27288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2D1FE7-D7EE-FF48-B351-3599C8DA64C4}"/>
              </a:ext>
            </a:extLst>
          </p:cNvPr>
          <p:cNvSpPr txBox="1"/>
          <p:nvPr/>
        </p:nvSpPr>
        <p:spPr>
          <a:xfrm>
            <a:off x="6520543" y="1873157"/>
            <a:ext cx="567145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not covered by existing privacy vulnerabilities in CWE and CVE </a:t>
            </a:r>
          </a:p>
        </p:txBody>
      </p:sp>
      <p:sp>
        <p:nvSpPr>
          <p:cNvPr id="3" name="TextBox 2">
            <a:extLst>
              <a:ext uri="{FF2B5EF4-FFF2-40B4-BE49-F238E27FC236}">
                <a16:creationId xmlns:a16="http://schemas.microsoft.com/office/drawing/2014/main" id="{FC52E594-A3DB-5840-C9AB-1CCA6CC64542}"/>
              </a:ext>
            </a:extLst>
          </p:cNvPr>
          <p:cNvSpPr txBox="1"/>
          <p:nvPr/>
        </p:nvSpPr>
        <p:spPr>
          <a:xfrm>
            <a:off x="581192" y="6248194"/>
            <a:ext cx="5736635"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A taxonomy of common privacy threats was built on top of W. Stallings [10]. </a:t>
            </a:r>
          </a:p>
        </p:txBody>
      </p:sp>
    </p:spTree>
    <p:extLst>
      <p:ext uri="{BB962C8B-B14F-4D97-AF65-F5344CB8AC3E}">
        <p14:creationId xmlns:p14="http://schemas.microsoft.com/office/powerpoint/2010/main" val="1886622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A406-FD19-CF42-CF12-45C8B758EA9A}"/>
              </a:ext>
            </a:extLst>
          </p:cNvPr>
          <p:cNvSpPr>
            <a:spLocks noGrp="1"/>
          </p:cNvSpPr>
          <p:nvPr>
            <p:ph type="title"/>
          </p:nvPr>
        </p:nvSpPr>
        <p:spPr>
          <a:xfrm>
            <a:off x="525336" y="647726"/>
            <a:ext cx="11169492" cy="1189298"/>
          </a:xfrm>
        </p:spPr>
        <p:txBody>
          <a:bodyPr>
            <a:normAutofit/>
          </a:bodyPr>
          <a:lstStyle/>
          <a:p>
            <a:r>
              <a:rPr lang="en-US" dirty="0"/>
              <a:t>New common privacy weaknesses proposal</a:t>
            </a:r>
          </a:p>
        </p:txBody>
      </p:sp>
      <p:sp>
        <p:nvSpPr>
          <p:cNvPr id="5" name="Footer Placeholder 4">
            <a:extLst>
              <a:ext uri="{FF2B5EF4-FFF2-40B4-BE49-F238E27FC236}">
                <a16:creationId xmlns:a16="http://schemas.microsoft.com/office/drawing/2014/main" id="{C41B9351-2EEC-C9BB-16DA-C64251F332B2}"/>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0E2231FA-353A-771A-FBF2-C92BDC5D92C0}"/>
              </a:ext>
            </a:extLst>
          </p:cNvPr>
          <p:cNvSpPr>
            <a:spLocks noGrp="1"/>
          </p:cNvSpPr>
          <p:nvPr>
            <p:ph type="sldNum" sz="quarter" idx="12"/>
          </p:nvPr>
        </p:nvSpPr>
        <p:spPr/>
        <p:txBody>
          <a:bodyPr/>
          <a:lstStyle/>
          <a:p>
            <a:fld id="{77B2808C-5113-1240-8A43-0D347F57DC6F}" type="slidenum">
              <a:rPr lang="en-US" smtClean="0"/>
              <a:pPr/>
              <a:t>16</a:t>
            </a:fld>
            <a:endParaRPr lang="en-US" dirty="0"/>
          </a:p>
        </p:txBody>
      </p:sp>
      <p:sp>
        <p:nvSpPr>
          <p:cNvPr id="7" name="TextBox 6">
            <a:extLst>
              <a:ext uri="{FF2B5EF4-FFF2-40B4-BE49-F238E27FC236}">
                <a16:creationId xmlns:a16="http://schemas.microsoft.com/office/drawing/2014/main" id="{7615E9AF-0CEB-CCB4-DEFB-74486F5A1624}"/>
              </a:ext>
            </a:extLst>
          </p:cNvPr>
          <p:cNvSpPr txBox="1"/>
          <p:nvPr/>
        </p:nvSpPr>
        <p:spPr>
          <a:xfrm>
            <a:off x="581192" y="6198691"/>
            <a:ext cx="10961915" cy="292388"/>
          </a:xfrm>
          <a:prstGeom prst="rect">
            <a:avLst/>
          </a:prstGeom>
          <a:noFill/>
        </p:spPr>
        <p:txBody>
          <a:bodyPr wrap="square" rtlCol="0">
            <a:spAutoFit/>
          </a:bodyPr>
          <a:lstStyle/>
          <a:p>
            <a:pPr algn="l"/>
            <a:r>
              <a:rPr lang="en-US" sz="1300" dirty="0">
                <a:latin typeface="Times New Roman" panose="02020603050405020304" pitchFamily="18" charset="0"/>
                <a:cs typeface="Times New Roman" panose="02020603050405020304" pitchFamily="18" charset="0"/>
              </a:rPr>
              <a:t>Please refer to the replication package for more details at </a:t>
            </a:r>
            <a:r>
              <a:rPr lang="fr-FR" sz="1300" b="0" i="0" u="none" strike="noStrike" baseline="0" dirty="0">
                <a:latin typeface="Times New Roman" panose="02020603050405020304" pitchFamily="18" charset="0"/>
                <a:cs typeface="Times New Roman" panose="02020603050405020304" pitchFamily="18" charset="0"/>
                <a:hlinkClick r:id="rId3"/>
              </a:rPr>
              <a:t>https://figshare.com/articles/conference contribution/</a:t>
            </a:r>
            <a:r>
              <a:rPr lang="en-US" sz="1300" b="0" i="0" u="none" strike="noStrike" baseline="0" dirty="0">
                <a:latin typeface="Times New Roman" panose="02020603050405020304" pitchFamily="18" charset="0"/>
                <a:cs typeface="Times New Roman" panose="02020603050405020304" pitchFamily="18" charset="0"/>
                <a:hlinkClick r:id="rId3"/>
              </a:rPr>
              <a:t>icse2023-paper908-replication-pkg/21922731</a:t>
            </a:r>
            <a:endParaRPr lang="en-US" sz="1300" b="0" i="0" u="none" strike="noStrike" baseline="0" dirty="0">
              <a:latin typeface="Times New Roman" panose="02020603050405020304" pitchFamily="18" charset="0"/>
              <a:cs typeface="Times New Roman" panose="02020603050405020304" pitchFamily="18" charset="0"/>
            </a:endParaRPr>
          </a:p>
        </p:txBody>
      </p:sp>
      <p:graphicFrame>
        <p:nvGraphicFramePr>
          <p:cNvPr id="13" name="Diagram 12">
            <a:extLst>
              <a:ext uri="{FF2B5EF4-FFF2-40B4-BE49-F238E27FC236}">
                <a16:creationId xmlns:a16="http://schemas.microsoft.com/office/drawing/2014/main" id="{172D3CEB-79B4-12E7-7C4C-F8A21AC13F8E}"/>
              </a:ext>
            </a:extLst>
          </p:cNvPr>
          <p:cNvGraphicFramePr/>
          <p:nvPr>
            <p:extLst>
              <p:ext uri="{D42A27DB-BD31-4B8C-83A1-F6EECF244321}">
                <p14:modId xmlns:p14="http://schemas.microsoft.com/office/powerpoint/2010/main" val="181738387"/>
              </p:ext>
            </p:extLst>
          </p:nvPr>
        </p:nvGraphicFramePr>
        <p:xfrm>
          <a:off x="1767466" y="4303042"/>
          <a:ext cx="8589366" cy="18348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4" name="Diagram 13">
            <a:extLst>
              <a:ext uri="{FF2B5EF4-FFF2-40B4-BE49-F238E27FC236}">
                <a16:creationId xmlns:a16="http://schemas.microsoft.com/office/drawing/2014/main" id="{257A7C98-F3C7-DB71-14CC-A9B27E0AE915}"/>
              </a:ext>
            </a:extLst>
          </p:cNvPr>
          <p:cNvGraphicFramePr/>
          <p:nvPr>
            <p:extLst>
              <p:ext uri="{D42A27DB-BD31-4B8C-83A1-F6EECF244321}">
                <p14:modId xmlns:p14="http://schemas.microsoft.com/office/powerpoint/2010/main" val="2537564672"/>
              </p:ext>
            </p:extLst>
          </p:nvPr>
        </p:nvGraphicFramePr>
        <p:xfrm>
          <a:off x="452203" y="1873765"/>
          <a:ext cx="11287594" cy="215858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20" name="Straight Arrow Connector 19">
            <a:extLst>
              <a:ext uri="{FF2B5EF4-FFF2-40B4-BE49-F238E27FC236}">
                <a16:creationId xmlns:a16="http://schemas.microsoft.com/office/drawing/2014/main" id="{6A379DEE-BCBD-7C49-0A2F-EA96DD71DA2E}"/>
              </a:ext>
            </a:extLst>
          </p:cNvPr>
          <p:cNvCxnSpPr>
            <a:cxnSpLocks/>
          </p:cNvCxnSpPr>
          <p:nvPr/>
        </p:nvCxnSpPr>
        <p:spPr>
          <a:xfrm>
            <a:off x="6047160" y="3934919"/>
            <a:ext cx="0" cy="33814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1A41896-A6E9-9A5B-6A71-6105502BF752}"/>
              </a:ext>
            </a:extLst>
          </p:cNvPr>
          <p:cNvSpPr/>
          <p:nvPr/>
        </p:nvSpPr>
        <p:spPr>
          <a:xfrm>
            <a:off x="1514007" y="4354611"/>
            <a:ext cx="9044287" cy="1783256"/>
          </a:xfrm>
          <a:prstGeom prst="rect">
            <a:avLst/>
          </a:prstGeom>
          <a:noFill/>
          <a:ln w="38100">
            <a:solidFill>
              <a:srgbClr val="F3C85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16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6290-6863-361C-DC41-41BE5594D21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missing consent withdrawal</a:t>
            </a:r>
          </a:p>
        </p:txBody>
      </p:sp>
      <p:pic>
        <p:nvPicPr>
          <p:cNvPr id="12" name="Content Placeholder 11" descr="A picture containing text, screenshot, font, number&#10;&#10;Description automatically generated">
            <a:extLst>
              <a:ext uri="{FF2B5EF4-FFF2-40B4-BE49-F238E27FC236}">
                <a16:creationId xmlns:a16="http://schemas.microsoft.com/office/drawing/2014/main" id="{FD7D8B77-D3CB-5208-E0B2-B9AC74129C2A}"/>
              </a:ext>
            </a:extLst>
          </p:cNvPr>
          <p:cNvPicPr>
            <a:picLocks noGrp="1" noChangeAspect="1"/>
          </p:cNvPicPr>
          <p:nvPr>
            <p:ph sz="half" idx="1"/>
          </p:nvPr>
        </p:nvPicPr>
        <p:blipFill>
          <a:blip r:embed="rId3"/>
          <a:stretch>
            <a:fillRect/>
          </a:stretch>
        </p:blipFill>
        <p:spPr>
          <a:xfrm>
            <a:off x="451226" y="1989138"/>
            <a:ext cx="5021606" cy="4456157"/>
          </a:xfrm>
        </p:spPr>
      </p:pic>
      <p:pic>
        <p:nvPicPr>
          <p:cNvPr id="10" name="Content Placeholder 9" descr="A screenshot of a computer program&#10;&#10;Description automatically generated with low confidence">
            <a:extLst>
              <a:ext uri="{FF2B5EF4-FFF2-40B4-BE49-F238E27FC236}">
                <a16:creationId xmlns:a16="http://schemas.microsoft.com/office/drawing/2014/main" id="{5B9F28BA-5755-574C-CF82-9699E8D5D9DD}"/>
              </a:ext>
            </a:extLst>
          </p:cNvPr>
          <p:cNvPicPr>
            <a:picLocks noGrp="1" noChangeAspect="1"/>
          </p:cNvPicPr>
          <p:nvPr>
            <p:ph sz="half" idx="2"/>
          </p:nvPr>
        </p:nvPicPr>
        <p:blipFill>
          <a:blip r:embed="rId4"/>
          <a:stretch>
            <a:fillRect/>
          </a:stretch>
        </p:blipFill>
        <p:spPr>
          <a:xfrm>
            <a:off x="5666658" y="2796673"/>
            <a:ext cx="5944317" cy="2214238"/>
          </a:xfrm>
        </p:spPr>
      </p:pic>
      <p:sp>
        <p:nvSpPr>
          <p:cNvPr id="5" name="Footer Placeholder 4">
            <a:extLst>
              <a:ext uri="{FF2B5EF4-FFF2-40B4-BE49-F238E27FC236}">
                <a16:creationId xmlns:a16="http://schemas.microsoft.com/office/drawing/2014/main" id="{5047D54C-26E6-8E60-46E9-B802657AF096}"/>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F23AA83F-5110-A33A-60B9-0692FD7686BC}"/>
              </a:ext>
            </a:extLst>
          </p:cNvPr>
          <p:cNvSpPr>
            <a:spLocks noGrp="1"/>
          </p:cNvSpPr>
          <p:nvPr>
            <p:ph type="sldNum" sz="quarter" idx="12"/>
          </p:nvPr>
        </p:nvSpPr>
        <p:spPr/>
        <p:txBody>
          <a:bodyPr/>
          <a:lstStyle/>
          <a:p>
            <a:fld id="{77B2808C-5113-1240-8A43-0D347F57DC6F}" type="slidenum">
              <a:rPr lang="en-US" smtClean="0"/>
              <a:pPr/>
              <a:t>17</a:t>
            </a:fld>
            <a:endParaRPr lang="en-US" dirty="0"/>
          </a:p>
        </p:txBody>
      </p:sp>
      <p:sp>
        <p:nvSpPr>
          <p:cNvPr id="3" name="TextBox 2">
            <a:extLst>
              <a:ext uri="{FF2B5EF4-FFF2-40B4-BE49-F238E27FC236}">
                <a16:creationId xmlns:a16="http://schemas.microsoft.com/office/drawing/2014/main" id="{10E0CF04-930C-BE65-CE9C-BA75F73C2026}"/>
              </a:ext>
            </a:extLst>
          </p:cNvPr>
          <p:cNvSpPr txBox="1"/>
          <p:nvPr/>
        </p:nvSpPr>
        <p:spPr>
          <a:xfrm>
            <a:off x="5666658" y="2031472"/>
            <a:ext cx="607411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Source: </a:t>
            </a:r>
            <a:r>
              <a:rPr lang="en-US" dirty="0">
                <a:latin typeface="Times New Roman" panose="02020603050405020304" pitchFamily="18" charset="0"/>
                <a:cs typeface="Times New Roman" panose="02020603050405020304" pitchFamily="18" charset="0"/>
              </a:rPr>
              <a:t>GitHub repository (Commit </a:t>
            </a:r>
            <a:r>
              <a:rPr lang="en-US" sz="1800" b="0" i="0" u="none" strike="noStrike" baseline="0" dirty="0">
                <a:latin typeface="Times New Roman" panose="02020603050405020304" pitchFamily="18" charset="0"/>
                <a:cs typeface="Times New Roman" panose="02020603050405020304" pitchFamily="18" charset="0"/>
              </a:rPr>
              <a:t>ad5e213)</a:t>
            </a:r>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Moodle </a:t>
            </a:r>
            <a:r>
              <a:rPr lang="en-US" sz="1800" b="0" i="0" u="none" strike="noStrike" baseline="0" dirty="0">
                <a:latin typeface="Times New Roman" panose="02020603050405020304" pitchFamily="18" charset="0"/>
                <a:cs typeface="Times New Roman" panose="02020603050405020304" pitchFamily="18" charset="0"/>
              </a:rPr>
              <a:t>(Issue MDL-62309)</a:t>
            </a:r>
          </a:p>
        </p:txBody>
      </p:sp>
      <p:sp>
        <p:nvSpPr>
          <p:cNvPr id="8" name="TextBox 7">
            <a:extLst>
              <a:ext uri="{FF2B5EF4-FFF2-40B4-BE49-F238E27FC236}">
                <a16:creationId xmlns:a16="http://schemas.microsoft.com/office/drawing/2014/main" id="{D26BC947-63BD-D739-2A1B-0FF76F7D2AAF}"/>
              </a:ext>
            </a:extLst>
          </p:cNvPr>
          <p:cNvSpPr txBox="1"/>
          <p:nvPr/>
        </p:nvSpPr>
        <p:spPr>
          <a:xfrm>
            <a:off x="5666658" y="5922076"/>
            <a:ext cx="6074116"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References: </a:t>
            </a:r>
            <a:r>
              <a:rPr lang="en-US" sz="1400" b="0" i="0" u="none" strike="noStrike" baseline="0" dirty="0">
                <a:latin typeface="Times New Roman" panose="02020603050405020304" pitchFamily="18" charset="0"/>
                <a:cs typeface="Times New Roman" panose="02020603050405020304" pitchFamily="18" charset="0"/>
                <a:hlinkClick r:id="rId5"/>
              </a:rPr>
              <a:t>https://github.com/moodle/moodle/commit/ad5e213</a:t>
            </a:r>
            <a:endParaRPr lang="en-US" sz="1400" b="0" i="0" u="none" strike="noStrike" baseline="0" dirty="0">
              <a:latin typeface="Times New Roman" panose="02020603050405020304" pitchFamily="18" charset="0"/>
              <a:cs typeface="Times New Roman" panose="02020603050405020304" pitchFamily="18" charset="0"/>
            </a:endParaRPr>
          </a:p>
          <a:p>
            <a:r>
              <a:rPr lang="en-US" sz="1400" b="0" i="0" u="none" strike="noStrike" baseline="0" dirty="0">
                <a:latin typeface="Times New Roman" panose="02020603050405020304" pitchFamily="18" charset="0"/>
                <a:cs typeface="Times New Roman" panose="02020603050405020304" pitchFamily="18" charset="0"/>
                <a:hlinkClick r:id="rId6"/>
              </a:rPr>
              <a:t>https://tracker.moodle.org/browse/MDL-62309</a:t>
            </a:r>
            <a:r>
              <a:rPr lang="en-US" sz="1400" dirty="0">
                <a:latin typeface="Times New Roman" panose="02020603050405020304" pitchFamily="18" charset="0"/>
                <a:cs typeface="Times New Roman" panose="02020603050405020304" pitchFamily="18" charset="0"/>
              </a:rPr>
              <a:t> </a:t>
            </a:r>
            <a:endParaRPr lang="en-US" sz="14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920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3CA1-2E67-10F1-58AB-3B52F41F046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D688F937-F5AC-3F37-8928-0E56A1DF2C7A}"/>
              </a:ext>
            </a:extLst>
          </p:cNvPr>
          <p:cNvSpPr>
            <a:spLocks noGrp="1"/>
          </p:cNvSpPr>
          <p:nvPr>
            <p:ph sz="half" idx="1"/>
          </p:nvPr>
        </p:nvSpPr>
        <p:spPr>
          <a:xfrm>
            <a:off x="604018" y="4947768"/>
            <a:ext cx="5058758" cy="1169234"/>
          </a:xfrm>
        </p:spPr>
        <p:txBody>
          <a:bodyPr>
            <a:normAutofit/>
          </a:bodyPr>
          <a:lstStyle/>
          <a:p>
            <a:pPr marL="0" indent="0" algn="ctr">
              <a:buNone/>
            </a:pPr>
            <a:r>
              <a:rPr lang="en-US" dirty="0"/>
              <a:t>Keywords might not result in the complete list.</a:t>
            </a:r>
          </a:p>
          <a:p>
            <a:endParaRPr lang="en-US" dirty="0"/>
          </a:p>
        </p:txBody>
      </p:sp>
      <p:sp>
        <p:nvSpPr>
          <p:cNvPr id="5" name="Footer Placeholder 4">
            <a:extLst>
              <a:ext uri="{FF2B5EF4-FFF2-40B4-BE49-F238E27FC236}">
                <a16:creationId xmlns:a16="http://schemas.microsoft.com/office/drawing/2014/main" id="{E410DAE5-718F-4F3C-D6EB-08EEC629A43C}"/>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1EA06DA7-D140-A37C-0FEC-11C2C7B5AB2C}"/>
              </a:ext>
            </a:extLst>
          </p:cNvPr>
          <p:cNvSpPr>
            <a:spLocks noGrp="1"/>
          </p:cNvSpPr>
          <p:nvPr>
            <p:ph type="sldNum" sz="quarter" idx="12"/>
          </p:nvPr>
        </p:nvSpPr>
        <p:spPr/>
        <p:txBody>
          <a:bodyPr/>
          <a:lstStyle/>
          <a:p>
            <a:fld id="{77B2808C-5113-1240-8A43-0D347F57DC6F}" type="slidenum">
              <a:rPr lang="en-US" smtClean="0"/>
              <a:pPr/>
              <a:t>18</a:t>
            </a:fld>
            <a:endParaRPr lang="en-US" dirty="0"/>
          </a:p>
        </p:txBody>
      </p:sp>
      <p:pic>
        <p:nvPicPr>
          <p:cNvPr id="11" name="Picture 10" descr="A magnifying glass over a window&#10;&#10;Description automatically generated with medium confidence">
            <a:extLst>
              <a:ext uri="{FF2B5EF4-FFF2-40B4-BE49-F238E27FC236}">
                <a16:creationId xmlns:a16="http://schemas.microsoft.com/office/drawing/2014/main" id="{982283DE-48FD-C394-6101-5CEB5F855DF6}"/>
              </a:ext>
            </a:extLst>
          </p:cNvPr>
          <p:cNvPicPr>
            <a:picLocks noChangeAspect="1"/>
          </p:cNvPicPr>
          <p:nvPr/>
        </p:nvPicPr>
        <p:blipFill>
          <a:blip r:embed="rId3"/>
          <a:stretch>
            <a:fillRect/>
          </a:stretch>
        </p:blipFill>
        <p:spPr>
          <a:xfrm>
            <a:off x="2129508" y="2331330"/>
            <a:ext cx="2007778" cy="2007778"/>
          </a:xfrm>
          <a:prstGeom prst="rect">
            <a:avLst/>
          </a:prstGeom>
        </p:spPr>
      </p:pic>
      <p:pic>
        <p:nvPicPr>
          <p:cNvPr id="13" name="Picture 12" descr="A yellow folder with a question mark&#10;&#10;Description automatically generated">
            <a:extLst>
              <a:ext uri="{FF2B5EF4-FFF2-40B4-BE49-F238E27FC236}">
                <a16:creationId xmlns:a16="http://schemas.microsoft.com/office/drawing/2014/main" id="{96670166-B27D-F8A0-3F18-E0867A3D26FB}"/>
              </a:ext>
            </a:extLst>
          </p:cNvPr>
          <p:cNvPicPr>
            <a:picLocks noChangeAspect="1"/>
          </p:cNvPicPr>
          <p:nvPr/>
        </p:nvPicPr>
        <p:blipFill>
          <a:blip r:embed="rId4"/>
          <a:stretch>
            <a:fillRect/>
          </a:stretch>
        </p:blipFill>
        <p:spPr>
          <a:xfrm>
            <a:off x="8054716" y="2270054"/>
            <a:ext cx="2130330" cy="2130330"/>
          </a:xfrm>
          <a:prstGeom prst="rect">
            <a:avLst/>
          </a:prstGeom>
        </p:spPr>
      </p:pic>
      <p:sp>
        <p:nvSpPr>
          <p:cNvPr id="14" name="Content Placeholder 2">
            <a:extLst>
              <a:ext uri="{FF2B5EF4-FFF2-40B4-BE49-F238E27FC236}">
                <a16:creationId xmlns:a16="http://schemas.microsoft.com/office/drawing/2014/main" id="{5CD92F49-46A1-792D-A3CE-6DA7C70B2EAF}"/>
              </a:ext>
            </a:extLst>
          </p:cNvPr>
          <p:cNvSpPr txBox="1">
            <a:spLocks/>
          </p:cNvSpPr>
          <p:nvPr/>
        </p:nvSpPr>
        <p:spPr>
          <a:xfrm>
            <a:off x="6242588" y="4947768"/>
            <a:ext cx="5571524" cy="1169234"/>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dirty="0">
                <a:latin typeface="Times New Roman" panose="02020603050405020304" pitchFamily="18" charset="0"/>
                <a:cs typeface="Times New Roman" panose="02020603050405020304" pitchFamily="18" charset="0"/>
              </a:rPr>
              <a:t>Other sources of privacy threats might have not been identified.</a:t>
            </a:r>
          </a:p>
        </p:txBody>
      </p:sp>
      <p:sp>
        <p:nvSpPr>
          <p:cNvPr id="15" name="TextBox 14">
            <a:extLst>
              <a:ext uri="{FF2B5EF4-FFF2-40B4-BE49-F238E27FC236}">
                <a16:creationId xmlns:a16="http://schemas.microsoft.com/office/drawing/2014/main" id="{38693524-F29B-20E1-2788-126844A54951}"/>
              </a:ext>
            </a:extLst>
          </p:cNvPr>
          <p:cNvSpPr txBox="1"/>
          <p:nvPr/>
        </p:nvSpPr>
        <p:spPr>
          <a:xfrm>
            <a:off x="8852098" y="6306453"/>
            <a:ext cx="2758710" cy="276999"/>
          </a:xfrm>
          <a:prstGeom prst="rect">
            <a:avLst/>
          </a:prstGeom>
          <a:noFill/>
        </p:spPr>
        <p:txBody>
          <a:bodyPr wrap="square">
            <a:spAutoFit/>
          </a:bodyPr>
          <a:lstStyle/>
          <a:p>
            <a:pPr algn="r"/>
            <a:r>
              <a:rPr lang="en-US" sz="1200" dirty="0">
                <a:latin typeface="Times New Roman" panose="02020603050405020304" pitchFamily="18" charset="0"/>
                <a:cs typeface="Times New Roman" panose="02020603050405020304" pitchFamily="18" charset="0"/>
              </a:rPr>
              <a:t>Icons are from </a:t>
            </a:r>
            <a:r>
              <a:rPr lang="en-US" sz="1200" dirty="0" err="1">
                <a:latin typeface="Times New Roman" panose="02020603050405020304" pitchFamily="18" charset="0"/>
                <a:cs typeface="Times New Roman" panose="02020603050405020304" pitchFamily="18" charset="0"/>
              </a:rPr>
              <a:t>Freepik</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695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D6A3-1A27-4147-5565-67E8544EF2AD}"/>
              </a:ext>
            </a:extLst>
          </p:cNvPr>
          <p:cNvSpPr>
            <a:spLocks noGrp="1"/>
          </p:cNvSpPr>
          <p:nvPr>
            <p:ph type="title"/>
          </p:nvPr>
        </p:nvSpPr>
        <p:spPr/>
        <p:txBody>
          <a:bodyPr/>
          <a:lstStyle/>
          <a:p>
            <a:r>
              <a:rPr lang="en-US" dirty="0"/>
              <a:t>Future work</a:t>
            </a:r>
          </a:p>
        </p:txBody>
      </p:sp>
      <p:sp>
        <p:nvSpPr>
          <p:cNvPr id="5" name="Footer Placeholder 4">
            <a:extLst>
              <a:ext uri="{FF2B5EF4-FFF2-40B4-BE49-F238E27FC236}">
                <a16:creationId xmlns:a16="http://schemas.microsoft.com/office/drawing/2014/main" id="{EB0DF5F7-7D44-7A9C-4D86-E072B91D5779}"/>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CEFC56C9-8584-D0B0-E5D8-D2C67989371A}"/>
              </a:ext>
            </a:extLst>
          </p:cNvPr>
          <p:cNvSpPr>
            <a:spLocks noGrp="1"/>
          </p:cNvSpPr>
          <p:nvPr>
            <p:ph type="sldNum" sz="quarter" idx="12"/>
          </p:nvPr>
        </p:nvSpPr>
        <p:spPr/>
        <p:txBody>
          <a:bodyPr/>
          <a:lstStyle/>
          <a:p>
            <a:fld id="{77B2808C-5113-1240-8A43-0D347F57DC6F}" type="slidenum">
              <a:rPr lang="en-US" smtClean="0"/>
              <a:pPr/>
              <a:t>19</a:t>
            </a:fld>
            <a:endParaRPr lang="en-US" dirty="0"/>
          </a:p>
        </p:txBody>
      </p:sp>
      <p:pic>
        <p:nvPicPr>
          <p:cNvPr id="15" name="Picture 14" descr="A picture containing screenshot, text, design&#10;&#10;Description automatically generated">
            <a:extLst>
              <a:ext uri="{FF2B5EF4-FFF2-40B4-BE49-F238E27FC236}">
                <a16:creationId xmlns:a16="http://schemas.microsoft.com/office/drawing/2014/main" id="{97F81299-57D3-932B-5FFF-393F6C1AC6C6}"/>
              </a:ext>
            </a:extLst>
          </p:cNvPr>
          <p:cNvPicPr>
            <a:picLocks noChangeAspect="1"/>
          </p:cNvPicPr>
          <p:nvPr/>
        </p:nvPicPr>
        <p:blipFill>
          <a:blip r:embed="rId3"/>
          <a:stretch>
            <a:fillRect/>
          </a:stretch>
        </p:blipFill>
        <p:spPr>
          <a:xfrm>
            <a:off x="1027660" y="4334985"/>
            <a:ext cx="1932808" cy="1932808"/>
          </a:xfrm>
          <a:prstGeom prst="rect">
            <a:avLst/>
          </a:prstGeom>
        </p:spPr>
      </p:pic>
      <p:pic>
        <p:nvPicPr>
          <p:cNvPr id="17" name="Picture 16" descr="A group of papers on a black background&#10;&#10;Description automatically generated with low confidence">
            <a:extLst>
              <a:ext uri="{FF2B5EF4-FFF2-40B4-BE49-F238E27FC236}">
                <a16:creationId xmlns:a16="http://schemas.microsoft.com/office/drawing/2014/main" id="{562DBE5F-0517-6A3B-4EC0-8FDFA1B6CADD}"/>
              </a:ext>
            </a:extLst>
          </p:cNvPr>
          <p:cNvPicPr>
            <a:picLocks noChangeAspect="1"/>
          </p:cNvPicPr>
          <p:nvPr/>
        </p:nvPicPr>
        <p:blipFill>
          <a:blip r:embed="rId4"/>
          <a:stretch>
            <a:fillRect/>
          </a:stretch>
        </p:blipFill>
        <p:spPr>
          <a:xfrm>
            <a:off x="892748" y="2137167"/>
            <a:ext cx="2209800" cy="1689100"/>
          </a:xfrm>
          <a:prstGeom prst="rect">
            <a:avLst/>
          </a:prstGeom>
        </p:spPr>
      </p:pic>
      <p:sp>
        <p:nvSpPr>
          <p:cNvPr id="18" name="TextBox 17">
            <a:extLst>
              <a:ext uri="{FF2B5EF4-FFF2-40B4-BE49-F238E27FC236}">
                <a16:creationId xmlns:a16="http://schemas.microsoft.com/office/drawing/2014/main" id="{EEF1C41E-728E-E34C-6DB6-762A0D68CA9C}"/>
              </a:ext>
            </a:extLst>
          </p:cNvPr>
          <p:cNvSpPr txBox="1">
            <a:spLocks/>
          </p:cNvSpPr>
          <p:nvPr/>
        </p:nvSpPr>
        <p:spPr>
          <a:xfrm>
            <a:off x="3657182" y="2196887"/>
            <a:ext cx="7953625" cy="1569660"/>
          </a:xfrm>
          <a:prstGeom prst="rect">
            <a:avLst/>
          </a:prstGeom>
          <a:noFill/>
        </p:spPr>
        <p:txBody>
          <a:bodyPr wrap="square" rtlCol="0">
            <a:spAutoFit/>
          </a:bodyPr>
          <a:lstStyle/>
          <a:p>
            <a:pPr lvl="0"/>
            <a:r>
              <a:rPr lang="en-US" sz="3200" dirty="0">
                <a:latin typeface="Times New Roman" panose="02020603050405020304" pitchFamily="18" charset="0"/>
                <a:cs typeface="Times New Roman" panose="02020603050405020304" pitchFamily="18" charset="0"/>
              </a:rPr>
              <a:t>Expand our explanatory study to increase the </a:t>
            </a:r>
            <a:r>
              <a:rPr lang="en-US" sz="3200" dirty="0" err="1">
                <a:latin typeface="Times New Roman" panose="02020603050405020304" pitchFamily="18" charset="0"/>
                <a:cs typeface="Times New Roman" panose="02020603050405020304" pitchFamily="18" charset="0"/>
              </a:rPr>
              <a:t>generalisability</a:t>
            </a:r>
            <a:r>
              <a:rPr lang="en-US" sz="3200" dirty="0">
                <a:latin typeface="Times New Roman" panose="02020603050405020304" pitchFamily="18" charset="0"/>
                <a:cs typeface="Times New Roman" panose="02020603050405020304" pitchFamily="18" charset="0"/>
              </a:rPr>
              <a:t> of our taxonomy for common privacy threats</a:t>
            </a:r>
            <a:endParaRPr lang="en-GB" sz="32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B154C49-3B26-D4BA-0AC6-E666794C9B1A}"/>
              </a:ext>
            </a:extLst>
          </p:cNvPr>
          <p:cNvSpPr txBox="1">
            <a:spLocks/>
          </p:cNvSpPr>
          <p:nvPr/>
        </p:nvSpPr>
        <p:spPr>
          <a:xfrm>
            <a:off x="3657182" y="4394704"/>
            <a:ext cx="7953625"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Develop new techniques and tools for automatically detecting privacy vulnerabilities in software and suggesting fixes.</a:t>
            </a:r>
          </a:p>
        </p:txBody>
      </p:sp>
      <p:sp>
        <p:nvSpPr>
          <p:cNvPr id="3" name="TextBox 2">
            <a:extLst>
              <a:ext uri="{FF2B5EF4-FFF2-40B4-BE49-F238E27FC236}">
                <a16:creationId xmlns:a16="http://schemas.microsoft.com/office/drawing/2014/main" id="{65AAC022-D3D5-A03A-51F6-74728535F65B}"/>
              </a:ext>
            </a:extLst>
          </p:cNvPr>
          <p:cNvSpPr txBox="1"/>
          <p:nvPr/>
        </p:nvSpPr>
        <p:spPr>
          <a:xfrm>
            <a:off x="8852097" y="6267793"/>
            <a:ext cx="2758710" cy="276999"/>
          </a:xfrm>
          <a:prstGeom prst="rect">
            <a:avLst/>
          </a:prstGeom>
          <a:noFill/>
        </p:spPr>
        <p:txBody>
          <a:bodyPr wrap="square">
            <a:spAutoFit/>
          </a:bodyPr>
          <a:lstStyle/>
          <a:p>
            <a:pPr algn="r"/>
            <a:r>
              <a:rPr lang="en-US" sz="1200" dirty="0">
                <a:latin typeface="Times New Roman" panose="02020603050405020304" pitchFamily="18" charset="0"/>
                <a:cs typeface="Times New Roman" panose="02020603050405020304" pitchFamily="18" charset="0"/>
              </a:rPr>
              <a:t>Icons are from </a:t>
            </a:r>
            <a:r>
              <a:rPr lang="en-US" sz="1200" dirty="0" err="1">
                <a:latin typeface="Times New Roman" panose="02020603050405020304" pitchFamily="18" charset="0"/>
                <a:cs typeface="Times New Roman" panose="02020603050405020304" pitchFamily="18" charset="0"/>
              </a:rPr>
              <a:t>Freepik</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73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AF67B-DE58-FDF0-70B0-E8221AF4A402}"/>
              </a:ext>
            </a:extLst>
          </p:cNvPr>
          <p:cNvSpPr>
            <a:spLocks noGrp="1"/>
          </p:cNvSpPr>
          <p:nvPr>
            <p:ph type="title"/>
          </p:nvPr>
        </p:nvSpPr>
        <p:spPr>
          <a:xfrm>
            <a:off x="959157" y="1113764"/>
            <a:ext cx="3269749" cy="4624327"/>
          </a:xfrm>
        </p:spPr>
        <p:txBody>
          <a:bodyPr anchor="ctr">
            <a:normAutofit/>
          </a:bodyPr>
          <a:lstStyle/>
          <a:p>
            <a:r>
              <a:rPr lang="en-US" dirty="0">
                <a:solidFill>
                  <a:srgbClr val="FFFFFF"/>
                </a:solidFill>
              </a:rPr>
              <a:t>agenda</a:t>
            </a:r>
          </a:p>
        </p:txBody>
      </p:sp>
      <p:sp>
        <p:nvSpPr>
          <p:cNvPr id="3" name="Content Placeholder 2">
            <a:extLst>
              <a:ext uri="{FF2B5EF4-FFF2-40B4-BE49-F238E27FC236}">
                <a16:creationId xmlns:a16="http://schemas.microsoft.com/office/drawing/2014/main" id="{A9F6B4B2-BAD5-786F-CC55-5A74FD5611A6}"/>
              </a:ext>
            </a:extLst>
          </p:cNvPr>
          <p:cNvSpPr>
            <a:spLocks noGrp="1"/>
          </p:cNvSpPr>
          <p:nvPr>
            <p:ph idx="1"/>
          </p:nvPr>
        </p:nvSpPr>
        <p:spPr>
          <a:xfrm>
            <a:off x="5155904" y="400825"/>
            <a:ext cx="6076939" cy="6050204"/>
          </a:xfrm>
        </p:spPr>
        <p:txBody>
          <a:bodyPr anchor="ctr">
            <a:normAutofit/>
          </a:bodyPr>
          <a:lstStyle/>
          <a:p>
            <a:pPr>
              <a:lnSpc>
                <a:spcPct val="90000"/>
              </a:lnSpc>
            </a:pPr>
            <a:r>
              <a:rPr lang="en-US" dirty="0"/>
              <a:t>Importance of privacy</a:t>
            </a:r>
          </a:p>
          <a:p>
            <a:pPr>
              <a:lnSpc>
                <a:spcPct val="90000"/>
              </a:lnSpc>
            </a:pPr>
            <a:r>
              <a:rPr lang="en-US" dirty="0"/>
              <a:t>Motivating example</a:t>
            </a:r>
          </a:p>
          <a:p>
            <a:pPr>
              <a:lnSpc>
                <a:spcPct val="90000"/>
              </a:lnSpc>
            </a:pPr>
            <a:r>
              <a:rPr lang="en-US" dirty="0"/>
              <a:t>Approach</a:t>
            </a:r>
          </a:p>
          <a:p>
            <a:pPr lvl="1">
              <a:lnSpc>
                <a:spcPct val="90000"/>
              </a:lnSpc>
            </a:pPr>
            <a:r>
              <a:rPr lang="en-US" dirty="0"/>
              <a:t>Privacy-related vulnerabilities identification</a:t>
            </a:r>
          </a:p>
          <a:p>
            <a:pPr lvl="1">
              <a:lnSpc>
                <a:spcPct val="90000"/>
              </a:lnSpc>
            </a:pPr>
            <a:r>
              <a:rPr lang="en-US" dirty="0"/>
              <a:t>Common privacy threats in software applications</a:t>
            </a:r>
          </a:p>
          <a:p>
            <a:pPr lvl="1">
              <a:lnSpc>
                <a:spcPct val="90000"/>
              </a:lnSpc>
            </a:pPr>
            <a:r>
              <a:rPr lang="en-US" dirty="0"/>
              <a:t>New common privacy weaknesses proposal</a:t>
            </a:r>
          </a:p>
          <a:p>
            <a:pPr>
              <a:lnSpc>
                <a:spcPct val="90000"/>
              </a:lnSpc>
            </a:pPr>
            <a:r>
              <a:rPr lang="en-US" dirty="0"/>
              <a:t>Limitations</a:t>
            </a:r>
          </a:p>
          <a:p>
            <a:pPr>
              <a:lnSpc>
                <a:spcPct val="90000"/>
              </a:lnSpc>
            </a:pPr>
            <a:r>
              <a:rPr lang="en-US" dirty="0"/>
              <a:t>Future work</a:t>
            </a:r>
          </a:p>
        </p:txBody>
      </p:sp>
      <p:sp>
        <p:nvSpPr>
          <p:cNvPr id="26" name="Footer Placeholder 25">
            <a:extLst>
              <a:ext uri="{FF2B5EF4-FFF2-40B4-BE49-F238E27FC236}">
                <a16:creationId xmlns:a16="http://schemas.microsoft.com/office/drawing/2014/main" id="{C5D1BE35-D5BA-51B3-4D98-080155399808}"/>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27" name="Slide Number Placeholder 26">
            <a:extLst>
              <a:ext uri="{FF2B5EF4-FFF2-40B4-BE49-F238E27FC236}">
                <a16:creationId xmlns:a16="http://schemas.microsoft.com/office/drawing/2014/main" id="{F5EDCB27-2667-6262-C2CF-52302D96E548}"/>
              </a:ext>
            </a:extLst>
          </p:cNvPr>
          <p:cNvSpPr>
            <a:spLocks noGrp="1"/>
          </p:cNvSpPr>
          <p:nvPr>
            <p:ph type="sldNum" sz="quarter" idx="12"/>
          </p:nvPr>
        </p:nvSpPr>
        <p:spPr/>
        <p:txBody>
          <a:bodyPr/>
          <a:lstStyle/>
          <a:p>
            <a:fld id="{77B2808C-5113-1240-8A43-0D347F57DC6F}" type="slidenum">
              <a:rPr lang="en-US" smtClean="0"/>
              <a:pPr/>
              <a:t>2</a:t>
            </a:fld>
            <a:endParaRPr lang="en-US" dirty="0"/>
          </a:p>
        </p:txBody>
      </p:sp>
    </p:spTree>
    <p:extLst>
      <p:ext uri="{BB962C8B-B14F-4D97-AF65-F5344CB8AC3E}">
        <p14:creationId xmlns:p14="http://schemas.microsoft.com/office/powerpoint/2010/main" val="2482958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17D382C-EDD0-5810-EFFE-30A200BCFE95}"/>
              </a:ext>
            </a:extLst>
          </p:cNvPr>
          <p:cNvSpPr>
            <a:spLocks noGrp="1"/>
          </p:cNvSpPr>
          <p:nvPr>
            <p:ph type="title"/>
          </p:nvPr>
        </p:nvSpPr>
        <p:spPr/>
        <p:txBody>
          <a:bodyPr/>
          <a:lstStyle/>
          <a:p>
            <a:r>
              <a:rPr lang="en-US" dirty="0"/>
              <a:t>Research contribution summary</a:t>
            </a:r>
          </a:p>
        </p:txBody>
      </p:sp>
      <p:sp>
        <p:nvSpPr>
          <p:cNvPr id="27" name="Content Placeholder 26">
            <a:extLst>
              <a:ext uri="{FF2B5EF4-FFF2-40B4-BE49-F238E27FC236}">
                <a16:creationId xmlns:a16="http://schemas.microsoft.com/office/drawing/2014/main" id="{00009930-8D41-8989-18EF-8FC6B751FFEB}"/>
              </a:ext>
            </a:extLst>
          </p:cNvPr>
          <p:cNvSpPr>
            <a:spLocks noGrp="1"/>
          </p:cNvSpPr>
          <p:nvPr>
            <p:ph idx="1"/>
          </p:nvPr>
        </p:nvSpPr>
        <p:spPr>
          <a:xfrm>
            <a:off x="581192" y="1891454"/>
            <a:ext cx="8709499" cy="4466092"/>
          </a:xfrm>
        </p:spPr>
        <p:txBody>
          <a:bodyPr/>
          <a:lstStyle/>
          <a:p>
            <a:pPr marL="514350" indent="-514350">
              <a:buClrTx/>
              <a:buFont typeface="+mj-lt"/>
              <a:buAutoNum type="arabicPeriod"/>
            </a:pPr>
            <a:r>
              <a:rPr lang="en-US" dirty="0">
                <a:solidFill>
                  <a:schemeClr val="tx1"/>
                </a:solidFill>
              </a:rPr>
              <a:t>Privacy-related vulnerabilities identification</a:t>
            </a:r>
          </a:p>
          <a:p>
            <a:pPr marL="514350" indent="-514350">
              <a:buClrTx/>
              <a:buFont typeface="+mj-lt"/>
              <a:buAutoNum type="arabicPeriod"/>
            </a:pPr>
            <a:r>
              <a:rPr lang="en-US" dirty="0">
                <a:solidFill>
                  <a:schemeClr val="tx1"/>
                </a:solidFill>
              </a:rPr>
              <a:t>Common privacy threats taxonomy development</a:t>
            </a:r>
          </a:p>
          <a:p>
            <a:pPr marL="514350" indent="-514350">
              <a:buClrTx/>
              <a:buFont typeface="+mj-lt"/>
              <a:buAutoNum type="arabicPeriod"/>
            </a:pPr>
            <a:r>
              <a:rPr lang="en-US" dirty="0">
                <a:solidFill>
                  <a:schemeClr val="tx1"/>
                </a:solidFill>
              </a:rPr>
              <a:t>New common privacy weaknesses proposal</a:t>
            </a:r>
          </a:p>
          <a:p>
            <a:pPr marL="514350" indent="-514350">
              <a:buFont typeface="+mj-lt"/>
              <a:buAutoNum type="arabicPeriod"/>
            </a:pPr>
            <a:endParaRPr lang="en-US" dirty="0"/>
          </a:p>
          <a:p>
            <a:pPr marL="514350" indent="-514350">
              <a:buFont typeface="+mj-lt"/>
              <a:buAutoNum type="arabicPeriod"/>
            </a:pPr>
            <a:endParaRPr lang="en-US" dirty="0"/>
          </a:p>
        </p:txBody>
      </p:sp>
      <p:sp>
        <p:nvSpPr>
          <p:cNvPr id="5" name="Footer Placeholder 4">
            <a:extLst>
              <a:ext uri="{FF2B5EF4-FFF2-40B4-BE49-F238E27FC236}">
                <a16:creationId xmlns:a16="http://schemas.microsoft.com/office/drawing/2014/main" id="{9276CD71-B18C-942B-FCE1-3497FEB12607}"/>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4C7EDF7E-775E-BE38-0116-757EE1BC87FE}"/>
              </a:ext>
            </a:extLst>
          </p:cNvPr>
          <p:cNvSpPr>
            <a:spLocks noGrp="1"/>
          </p:cNvSpPr>
          <p:nvPr>
            <p:ph type="sldNum" sz="quarter" idx="12"/>
          </p:nvPr>
        </p:nvSpPr>
        <p:spPr/>
        <p:txBody>
          <a:bodyPr/>
          <a:lstStyle/>
          <a:p>
            <a:fld id="{77B2808C-5113-1240-8A43-0D347F57DC6F}" type="slidenum">
              <a:rPr lang="en-US" smtClean="0"/>
              <a:pPr/>
              <a:t>20</a:t>
            </a:fld>
            <a:endParaRPr lang="en-US" dirty="0"/>
          </a:p>
        </p:txBody>
      </p:sp>
      <p:sp>
        <p:nvSpPr>
          <p:cNvPr id="2" name="TextBox 1">
            <a:extLst>
              <a:ext uri="{FF2B5EF4-FFF2-40B4-BE49-F238E27FC236}">
                <a16:creationId xmlns:a16="http://schemas.microsoft.com/office/drawing/2014/main" id="{9C841215-8075-B50A-01FA-93BB8A2F590E}"/>
              </a:ext>
            </a:extLst>
          </p:cNvPr>
          <p:cNvSpPr txBox="1"/>
          <p:nvPr/>
        </p:nvSpPr>
        <p:spPr>
          <a:xfrm>
            <a:off x="9590701" y="3515707"/>
            <a:ext cx="2207849" cy="400110"/>
          </a:xfrm>
          <a:prstGeom prst="rect">
            <a:avLst/>
          </a:prstGeom>
          <a:noFill/>
        </p:spPr>
        <p:txBody>
          <a:bodyPr wrap="non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Research artefacts</a:t>
            </a:r>
          </a:p>
        </p:txBody>
      </p:sp>
      <p:pic>
        <p:nvPicPr>
          <p:cNvPr id="10" name="Picture 9" descr="A picture containing pattern, square, symmetry, pixel&#10;&#10;Description automatically generated">
            <a:extLst>
              <a:ext uri="{FF2B5EF4-FFF2-40B4-BE49-F238E27FC236}">
                <a16:creationId xmlns:a16="http://schemas.microsoft.com/office/drawing/2014/main" id="{9F0B628D-4DD1-B361-EAB5-1F84969B5970}"/>
              </a:ext>
            </a:extLst>
          </p:cNvPr>
          <p:cNvPicPr>
            <a:picLocks noChangeAspect="1"/>
          </p:cNvPicPr>
          <p:nvPr/>
        </p:nvPicPr>
        <p:blipFill>
          <a:blip r:embed="rId3"/>
          <a:stretch>
            <a:fillRect/>
          </a:stretch>
        </p:blipFill>
        <p:spPr>
          <a:xfrm>
            <a:off x="9871883" y="1870220"/>
            <a:ext cx="1645487" cy="1645487"/>
          </a:xfrm>
          <a:prstGeom prst="rect">
            <a:avLst/>
          </a:prstGeom>
        </p:spPr>
      </p:pic>
      <p:pic>
        <p:nvPicPr>
          <p:cNvPr id="29" name="Content Placeholder 12">
            <a:extLst>
              <a:ext uri="{FF2B5EF4-FFF2-40B4-BE49-F238E27FC236}">
                <a16:creationId xmlns:a16="http://schemas.microsoft.com/office/drawing/2014/main" id="{8D157C9F-C3E6-F245-BBA3-FCB6599DA6B7}"/>
              </a:ext>
            </a:extLst>
          </p:cNvPr>
          <p:cNvPicPr>
            <a:picLocks noChangeAspect="1"/>
          </p:cNvPicPr>
          <p:nvPr/>
        </p:nvPicPr>
        <p:blipFill>
          <a:blip r:embed="rId4"/>
          <a:stretch>
            <a:fillRect/>
          </a:stretch>
        </p:blipFill>
        <p:spPr>
          <a:xfrm>
            <a:off x="3642982" y="4247425"/>
            <a:ext cx="4955953" cy="1944441"/>
          </a:xfrm>
          <a:prstGeom prst="rect">
            <a:avLst/>
          </a:prstGeom>
        </p:spPr>
      </p:pic>
      <p:pic>
        <p:nvPicPr>
          <p:cNvPr id="31" name="Picture 30" descr="A diagram of a keyword search&#10;&#10;Description automatically generated with medium confidence">
            <a:extLst>
              <a:ext uri="{FF2B5EF4-FFF2-40B4-BE49-F238E27FC236}">
                <a16:creationId xmlns:a16="http://schemas.microsoft.com/office/drawing/2014/main" id="{7EBA2117-05E1-2D91-0AB1-FCD442E617B4}"/>
              </a:ext>
            </a:extLst>
          </p:cNvPr>
          <p:cNvPicPr>
            <a:picLocks noChangeAspect="1"/>
          </p:cNvPicPr>
          <p:nvPr/>
        </p:nvPicPr>
        <p:blipFill>
          <a:blip r:embed="rId5"/>
          <a:stretch>
            <a:fillRect/>
          </a:stretch>
        </p:blipFill>
        <p:spPr>
          <a:xfrm>
            <a:off x="0" y="3854495"/>
            <a:ext cx="3644900" cy="2590800"/>
          </a:xfrm>
          <a:prstGeom prst="rect">
            <a:avLst/>
          </a:prstGeom>
        </p:spPr>
      </p:pic>
      <p:grpSp>
        <p:nvGrpSpPr>
          <p:cNvPr id="34" name="Group 33">
            <a:extLst>
              <a:ext uri="{FF2B5EF4-FFF2-40B4-BE49-F238E27FC236}">
                <a16:creationId xmlns:a16="http://schemas.microsoft.com/office/drawing/2014/main" id="{F1050BF4-6430-171E-5B64-1E6181545F17}"/>
              </a:ext>
            </a:extLst>
          </p:cNvPr>
          <p:cNvGrpSpPr/>
          <p:nvPr/>
        </p:nvGrpSpPr>
        <p:grpSpPr>
          <a:xfrm>
            <a:off x="8806729" y="4208335"/>
            <a:ext cx="2710641" cy="2022620"/>
            <a:chOff x="451226" y="1989139"/>
            <a:chExt cx="2710641" cy="2022620"/>
          </a:xfrm>
        </p:grpSpPr>
        <p:pic>
          <p:nvPicPr>
            <p:cNvPr id="32" name="Content Placeholder 11" descr="A picture containing text, screenshot, font, number&#10;&#10;Description automatically generated">
              <a:extLst>
                <a:ext uri="{FF2B5EF4-FFF2-40B4-BE49-F238E27FC236}">
                  <a16:creationId xmlns:a16="http://schemas.microsoft.com/office/drawing/2014/main" id="{A24A8C6E-C6F5-B750-4B46-399847DC50BA}"/>
                </a:ext>
              </a:extLst>
            </p:cNvPr>
            <p:cNvPicPr>
              <a:picLocks noChangeAspect="1"/>
            </p:cNvPicPr>
            <p:nvPr/>
          </p:nvPicPr>
          <p:blipFill>
            <a:blip r:embed="rId6"/>
            <a:stretch>
              <a:fillRect/>
            </a:stretch>
          </p:blipFill>
          <p:spPr>
            <a:xfrm>
              <a:off x="451226" y="1989139"/>
              <a:ext cx="2279274" cy="2022620"/>
            </a:xfrm>
            <a:prstGeom prst="rect">
              <a:avLst/>
            </a:prstGeom>
          </p:spPr>
        </p:pic>
        <p:pic>
          <p:nvPicPr>
            <p:cNvPr id="33" name="Content Placeholder 9" descr="A screenshot of a computer program&#10;&#10;Description automatically generated with low confidence">
              <a:extLst>
                <a:ext uri="{FF2B5EF4-FFF2-40B4-BE49-F238E27FC236}">
                  <a16:creationId xmlns:a16="http://schemas.microsoft.com/office/drawing/2014/main" id="{E444C985-899D-7DD7-8FDB-5C853791C370}"/>
                </a:ext>
              </a:extLst>
            </p:cNvPr>
            <p:cNvPicPr>
              <a:picLocks noChangeAspect="1"/>
            </p:cNvPicPr>
            <p:nvPr/>
          </p:nvPicPr>
          <p:blipFill>
            <a:blip r:embed="rId7"/>
            <a:stretch>
              <a:fillRect/>
            </a:stretch>
          </p:blipFill>
          <p:spPr>
            <a:xfrm>
              <a:off x="766252" y="2805589"/>
              <a:ext cx="2395615" cy="892358"/>
            </a:xfrm>
            <a:prstGeom prst="rect">
              <a:avLst/>
            </a:prstGeom>
          </p:spPr>
        </p:pic>
      </p:grpSp>
    </p:spTree>
    <p:extLst>
      <p:ext uri="{BB962C8B-B14F-4D97-AF65-F5344CB8AC3E}">
        <p14:creationId xmlns:p14="http://schemas.microsoft.com/office/powerpoint/2010/main" val="666732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B02A-1389-7C57-422B-8D8642DBED3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7FE9DD-362A-A731-3516-8B8B0EC7833F}"/>
              </a:ext>
            </a:extLst>
          </p:cNvPr>
          <p:cNvSpPr>
            <a:spLocks noGrp="1"/>
          </p:cNvSpPr>
          <p:nvPr>
            <p:ph idx="1"/>
          </p:nvPr>
        </p:nvSpPr>
        <p:spPr>
          <a:xfrm>
            <a:off x="348341" y="1891453"/>
            <a:ext cx="11778343" cy="4553843"/>
          </a:xfrm>
        </p:spPr>
        <p:txBody>
          <a:bodyPr>
            <a:noAutofit/>
          </a:bodyPr>
          <a:lstStyle/>
          <a:p>
            <a:pPr marL="0" indent="0">
              <a:spcAft>
                <a:spcPts val="0"/>
              </a:spcAft>
              <a:buNone/>
            </a:pPr>
            <a:r>
              <a:rPr lang="en-US" sz="1600" b="0" i="0" u="none" strike="noStrike" baseline="0" dirty="0"/>
              <a:t>[1] </a:t>
            </a:r>
            <a:r>
              <a:rPr lang="en-US" sz="1600" dirty="0">
                <a:effectLst/>
              </a:rPr>
              <a:t>Office Journal of the European Union. (2016). </a:t>
            </a:r>
            <a:r>
              <a:rPr lang="en-US" sz="1600" i="1" dirty="0">
                <a:effectLst/>
              </a:rPr>
              <a:t>General Data Protection Regulation (GDPR)</a:t>
            </a:r>
            <a:r>
              <a:rPr lang="en-US" sz="1600" dirty="0">
                <a:effectLst/>
              </a:rPr>
              <a:t>. </a:t>
            </a:r>
            <a:r>
              <a:rPr lang="en-US" sz="1600" dirty="0">
                <a:effectLst/>
                <a:hlinkClick r:id="rId3"/>
              </a:rPr>
              <a:t>https://eur-lex.europa.eu/legal-content/EN/TXT/PDF/?uri=CELEX:32016R0679</a:t>
            </a:r>
            <a:r>
              <a:rPr lang="en-US" sz="1600" dirty="0">
                <a:effectLst/>
              </a:rPr>
              <a:t> </a:t>
            </a:r>
          </a:p>
          <a:p>
            <a:pPr marL="0" indent="0" algn="l">
              <a:spcAft>
                <a:spcPts val="0"/>
              </a:spcAft>
              <a:buNone/>
            </a:pPr>
            <a:r>
              <a:rPr lang="en-US" sz="1600" b="0" i="0" u="none" strike="noStrike" baseline="0" dirty="0"/>
              <a:t>[2] </a:t>
            </a:r>
            <a:r>
              <a:rPr lang="it-IT" sz="1600" b="0" i="0" u="none" strike="noStrike" baseline="0" dirty="0"/>
              <a:t>California State Legislature, “California Consumer Privacy </a:t>
            </a:r>
            <a:r>
              <a:rPr lang="en-US" sz="1600" b="0" i="0" u="none" strike="noStrike" baseline="0" dirty="0"/>
              <a:t>Act of 2018,” 2018.</a:t>
            </a:r>
          </a:p>
          <a:p>
            <a:pPr marL="0" indent="0">
              <a:spcAft>
                <a:spcPts val="0"/>
              </a:spcAft>
              <a:buNone/>
            </a:pPr>
            <a:r>
              <a:rPr lang="en-US" sz="1600" dirty="0"/>
              <a:t>[3] Department of Health and Human Services, “HIPAA administrative simplification regulation text,” pp. 1–115, 2013. [Online]. </a:t>
            </a:r>
            <a:br>
              <a:rPr lang="en-US" sz="1600" dirty="0"/>
            </a:br>
            <a:r>
              <a:rPr lang="en-US" sz="1600" dirty="0"/>
              <a:t>Available: </a:t>
            </a:r>
            <a:r>
              <a:rPr lang="en-US" sz="1600" dirty="0">
                <a:hlinkClick r:id="rId4"/>
              </a:rPr>
              <a:t>https://www.hhs.gov/sites/default/files/hipaa-simplification-201303.pdf</a:t>
            </a:r>
            <a:endParaRPr lang="en-US" sz="1600" dirty="0"/>
          </a:p>
          <a:p>
            <a:pPr marL="0" indent="0" algn="l">
              <a:spcAft>
                <a:spcPts val="0"/>
              </a:spcAft>
              <a:buNone/>
            </a:pPr>
            <a:r>
              <a:rPr lang="en-US" sz="1600" b="0" i="0" u="none" strike="noStrike" baseline="0" dirty="0"/>
              <a:t>[4] United State Congress, “GRAMMLEACH-BLILEY ACT,” 1999. [Online]. </a:t>
            </a:r>
            <a:br>
              <a:rPr lang="en-US" sz="1600" b="0" i="0" u="none" strike="noStrike" baseline="0" dirty="0"/>
            </a:br>
            <a:r>
              <a:rPr lang="fr-FR" sz="1600" b="0" i="0" u="none" strike="noStrike" baseline="0" dirty="0" err="1"/>
              <a:t>Available</a:t>
            </a:r>
            <a:r>
              <a:rPr lang="fr-FR" sz="1600" b="0" i="0" u="none" strike="noStrike" baseline="0" dirty="0"/>
              <a:t>: </a:t>
            </a:r>
            <a:r>
              <a:rPr lang="fr-FR" sz="1600" b="0" i="0" u="none" strike="noStrike" baseline="0" dirty="0">
                <a:hlinkClick r:id="rId5"/>
              </a:rPr>
              <a:t>https://www.govinfo.gov/content/pkg/</a:t>
            </a:r>
            <a:r>
              <a:rPr lang="en-US" sz="1600" b="0" i="0" u="none" strike="noStrike" baseline="0" dirty="0">
                <a:hlinkClick r:id="rId5"/>
              </a:rPr>
              <a:t>PLAW-106publ102/pdf/PLAW-106publ102.pdf</a:t>
            </a:r>
            <a:endParaRPr lang="en-US" sz="1600" b="0" i="0" u="none" strike="noStrike" baseline="0" dirty="0"/>
          </a:p>
          <a:p>
            <a:pPr marL="0" indent="0" algn="l">
              <a:spcAft>
                <a:spcPts val="0"/>
              </a:spcAft>
              <a:buNone/>
            </a:pPr>
            <a:r>
              <a:rPr lang="en-US" sz="1600" b="0" i="0" u="none" strike="noStrike" baseline="0" dirty="0"/>
              <a:t>[5] U.S. Department of Justice, “The Privacy Act of 1974,” 1974.</a:t>
            </a:r>
          </a:p>
          <a:p>
            <a:pPr marL="0" indent="0" algn="l">
              <a:spcAft>
                <a:spcPts val="0"/>
              </a:spcAft>
              <a:buNone/>
            </a:pPr>
            <a:r>
              <a:rPr lang="en-US" sz="1600" b="0" i="0" u="none" strike="noStrike" baseline="0" dirty="0"/>
              <a:t>[6] Federal Register of Legislation, “Privacy Act 1988,” </a:t>
            </a:r>
            <a:r>
              <a:rPr lang="fr-FR" sz="1600" b="0" i="0" u="none" strike="noStrike" baseline="0" dirty="0"/>
              <a:t>2017. [Online]. </a:t>
            </a:r>
            <a:r>
              <a:rPr lang="fr-FR" sz="1600" b="0" i="0" u="none" strike="noStrike" baseline="0" dirty="0" err="1"/>
              <a:t>Available</a:t>
            </a:r>
            <a:r>
              <a:rPr lang="fr-FR" sz="1600" b="0" i="0" u="none" strike="noStrike" baseline="0" dirty="0"/>
              <a:t>: </a:t>
            </a:r>
            <a:r>
              <a:rPr lang="fr-FR" sz="1600" b="0" i="0" u="none" strike="noStrike" baseline="0" dirty="0">
                <a:hlinkClick r:id="rId6"/>
              </a:rPr>
              <a:t>https://www.legislation.gov.au/</a:t>
            </a:r>
            <a:r>
              <a:rPr lang="en-US" sz="1600" b="0" i="0" u="none" strike="noStrike" baseline="0" dirty="0">
                <a:hlinkClick r:id="rId6"/>
              </a:rPr>
              <a:t>Details/C2016C00979</a:t>
            </a:r>
            <a:endParaRPr lang="en-US" sz="1600" b="0" i="0" u="none" strike="noStrike" baseline="0" dirty="0"/>
          </a:p>
          <a:p>
            <a:pPr marL="0" indent="0" algn="l">
              <a:spcAft>
                <a:spcPts val="0"/>
              </a:spcAft>
              <a:buNone/>
            </a:pPr>
            <a:r>
              <a:rPr lang="en-US" sz="1600" b="0" i="0" u="none" strike="noStrike" baseline="0" dirty="0"/>
              <a:t>[7] ISO/IEC, “International Standard ISO/IEC 29100,” ISO/IEC, Tech. Rep., 2011.</a:t>
            </a:r>
          </a:p>
          <a:p>
            <a:pPr marL="0" indent="0" algn="l">
              <a:spcAft>
                <a:spcPts val="0"/>
              </a:spcAft>
              <a:buNone/>
            </a:pPr>
            <a:r>
              <a:rPr lang="en-US" sz="1600" b="0" i="0" u="none" strike="noStrike" baseline="0" dirty="0"/>
              <a:t>[8] The </a:t>
            </a:r>
            <a:r>
              <a:rPr lang="en-US" sz="1600" b="0" i="0" u="none" strike="noStrike" baseline="0" dirty="0">
                <a:solidFill>
                  <a:schemeClr val="tx1"/>
                </a:solidFill>
              </a:rPr>
              <a:t>OWASP Foundation</a:t>
            </a:r>
            <a:r>
              <a:rPr lang="en-US" sz="1600" b="0" i="0" u="none" strike="noStrike" baseline="0" dirty="0"/>
              <a:t>, “OWASP Top 10 Privacy Risks Survey,” 2015.</a:t>
            </a:r>
          </a:p>
          <a:p>
            <a:pPr marL="0" indent="0" algn="l">
              <a:spcAft>
                <a:spcPts val="0"/>
              </a:spcAft>
              <a:buNone/>
            </a:pPr>
            <a:r>
              <a:rPr lang="en-US" sz="1600" dirty="0"/>
              <a:t>[9] </a:t>
            </a:r>
            <a:r>
              <a:rPr lang="en-US" sz="1600" b="0" i="0" u="none" strike="noStrike" baseline="0" dirty="0"/>
              <a:t>Norton, “Why Your Online Privacy Matters,” </a:t>
            </a:r>
            <a:r>
              <a:rPr lang="fr-FR" sz="1600" b="0" i="0" u="none" strike="noStrike" baseline="0" dirty="0"/>
              <a:t>2021. [Online]. </a:t>
            </a:r>
            <a:br>
              <a:rPr lang="fr-FR" sz="1600" b="0" i="0" u="none" strike="noStrike" baseline="0" dirty="0"/>
            </a:br>
            <a:r>
              <a:rPr lang="fr-FR" sz="1600" b="0" i="0" u="none" strike="noStrike" baseline="0" dirty="0" err="1"/>
              <a:t>Available</a:t>
            </a:r>
            <a:r>
              <a:rPr lang="fr-FR" sz="1600" b="0" i="0" u="none" strike="noStrike" baseline="0" dirty="0"/>
              <a:t>: </a:t>
            </a:r>
            <a:r>
              <a:rPr lang="fr-FR" sz="1600" b="0" i="0" u="none" strike="noStrike" baseline="0" dirty="0">
                <a:hlinkClick r:id="rId7"/>
              </a:rPr>
              <a:t>https://us.norton.com/</a:t>
            </a:r>
            <a:r>
              <a:rPr lang="en-US" sz="1600" b="0" i="0" u="none" strike="noStrike" baseline="0" dirty="0">
                <a:hlinkClick r:id="rId7"/>
              </a:rPr>
              <a:t>internetsecurity-privacy-why-your-online-privacy-matters.html</a:t>
            </a:r>
            <a:r>
              <a:rPr lang="en-US" sz="1600" b="0" i="0" u="none" strike="noStrike" baseline="0" dirty="0"/>
              <a:t> </a:t>
            </a:r>
          </a:p>
          <a:p>
            <a:pPr marL="0" indent="0">
              <a:spcAft>
                <a:spcPts val="0"/>
              </a:spcAft>
              <a:buNone/>
            </a:pPr>
            <a:r>
              <a:rPr lang="en-US" sz="1600" dirty="0"/>
              <a:t>[10] Stallings, W. (2019). Information Privacy Engineering and Privacy by Design: Understanding Privacy Threats, Technology, and Regulations Based on Standards and Best Practices. Addison-Wesley.</a:t>
            </a:r>
          </a:p>
          <a:p>
            <a:pPr marL="0" indent="0">
              <a:spcAft>
                <a:spcPts val="0"/>
              </a:spcAft>
              <a:buNone/>
            </a:pPr>
            <a:r>
              <a:rPr lang="en-US" sz="1600" dirty="0"/>
              <a:t>[11] </a:t>
            </a:r>
            <a:r>
              <a:rPr lang="nl-NL" sz="1600" dirty="0"/>
              <a:t>CWE Team, “CWE - Schema Documentation -</a:t>
            </a:r>
            <a:r>
              <a:rPr lang="en-US" sz="1600" dirty="0"/>
              <a:t>Schema Version 6.5,” 2021. [Online]. Available: </a:t>
            </a:r>
            <a:r>
              <a:rPr lang="en-US" sz="1600" dirty="0">
                <a:hlinkClick r:id="rId8"/>
              </a:rPr>
              <a:t>https://cwe.mitre.org/documents/schema/</a:t>
            </a:r>
            <a:r>
              <a:rPr lang="en-US" sz="1600" dirty="0"/>
              <a:t> </a:t>
            </a:r>
          </a:p>
        </p:txBody>
      </p:sp>
      <p:sp>
        <p:nvSpPr>
          <p:cNvPr id="5" name="Footer Placeholder 4">
            <a:extLst>
              <a:ext uri="{FF2B5EF4-FFF2-40B4-BE49-F238E27FC236}">
                <a16:creationId xmlns:a16="http://schemas.microsoft.com/office/drawing/2014/main" id="{4B25A088-0961-D454-FEDC-867CC997D5EA}"/>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F0273DBC-5E54-BDF8-7D59-E5C5D36AC5BA}"/>
              </a:ext>
            </a:extLst>
          </p:cNvPr>
          <p:cNvSpPr>
            <a:spLocks noGrp="1"/>
          </p:cNvSpPr>
          <p:nvPr>
            <p:ph type="sldNum" sz="quarter" idx="12"/>
          </p:nvPr>
        </p:nvSpPr>
        <p:spPr/>
        <p:txBody>
          <a:bodyPr/>
          <a:lstStyle/>
          <a:p>
            <a:fld id="{77B2808C-5113-1240-8A43-0D347F57DC6F}" type="slidenum">
              <a:rPr lang="en-US" smtClean="0"/>
              <a:pPr/>
              <a:t>21</a:t>
            </a:fld>
            <a:endParaRPr lang="en-US" dirty="0"/>
          </a:p>
        </p:txBody>
      </p:sp>
    </p:spTree>
    <p:extLst>
      <p:ext uri="{BB962C8B-B14F-4D97-AF65-F5344CB8AC3E}">
        <p14:creationId xmlns:p14="http://schemas.microsoft.com/office/powerpoint/2010/main" val="2487711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8585-6EC5-7B4A-DB4B-104DA90C78EE}"/>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8DAAFA5A-1E79-7EC5-03AA-760D7A2CE14F}"/>
              </a:ext>
            </a:extLst>
          </p:cNvPr>
          <p:cNvSpPr>
            <a:spLocks noGrp="1"/>
          </p:cNvSpPr>
          <p:nvPr>
            <p:ph idx="1"/>
          </p:nvPr>
        </p:nvSpPr>
        <p:spPr>
          <a:xfrm>
            <a:off x="581192" y="1891454"/>
            <a:ext cx="11414865" cy="4672632"/>
          </a:xfrm>
        </p:spPr>
        <p:txBody>
          <a:bodyPr>
            <a:normAutofit/>
          </a:bodyPr>
          <a:lstStyle/>
          <a:p>
            <a:r>
              <a:rPr lang="en-US" dirty="0"/>
              <a:t>Taxonomies of privacy threats</a:t>
            </a:r>
          </a:p>
          <a:p>
            <a:pPr lvl="2">
              <a:spcAft>
                <a:spcPts val="0"/>
              </a:spcAft>
            </a:pPr>
            <a:r>
              <a:rPr lang="en-US" sz="1800" dirty="0">
                <a:effectLst/>
              </a:rPr>
              <a:t>Solove, D. J. (2006). A taxonomy of privacy. </a:t>
            </a:r>
            <a:r>
              <a:rPr lang="en-US" sz="1800" i="1" dirty="0">
                <a:effectLst/>
              </a:rPr>
              <a:t>University of Pennsylvania Law Review</a:t>
            </a:r>
            <a:r>
              <a:rPr lang="en-US" sz="1800" dirty="0">
                <a:effectLst/>
              </a:rPr>
              <a:t>, </a:t>
            </a:r>
            <a:r>
              <a:rPr lang="en-US" sz="1800" i="1" dirty="0">
                <a:effectLst/>
              </a:rPr>
              <a:t>154</a:t>
            </a:r>
            <a:r>
              <a:rPr lang="en-US" sz="1800" dirty="0">
                <a:effectLst/>
              </a:rPr>
              <a:t>(3), 477–564.</a:t>
            </a:r>
          </a:p>
          <a:p>
            <a:pPr lvl="2">
              <a:spcAft>
                <a:spcPts val="0"/>
              </a:spcAft>
            </a:pPr>
            <a:r>
              <a:rPr lang="en-US" sz="1800" dirty="0">
                <a:effectLst/>
              </a:rPr>
              <a:t>Deng, M., </a:t>
            </a:r>
            <a:r>
              <a:rPr lang="en-US" sz="1800" dirty="0" err="1">
                <a:effectLst/>
              </a:rPr>
              <a:t>Wuyts</a:t>
            </a:r>
            <a:r>
              <a:rPr lang="en-US" sz="1800" dirty="0">
                <a:effectLst/>
              </a:rPr>
              <a:t>, K., </a:t>
            </a:r>
            <a:r>
              <a:rPr lang="en-US" sz="1800" dirty="0" err="1">
                <a:effectLst/>
              </a:rPr>
              <a:t>Scandariato</a:t>
            </a:r>
            <a:r>
              <a:rPr lang="en-US" sz="1800" dirty="0">
                <a:effectLst/>
              </a:rPr>
              <a:t>, R., </a:t>
            </a:r>
            <a:r>
              <a:rPr lang="en-US" sz="1800" dirty="0" err="1">
                <a:effectLst/>
              </a:rPr>
              <a:t>Preneel</a:t>
            </a:r>
            <a:r>
              <a:rPr lang="en-US" sz="1800" dirty="0">
                <a:effectLst/>
              </a:rPr>
              <a:t>, B., &amp; </a:t>
            </a:r>
            <a:r>
              <a:rPr lang="en-US" sz="1800" dirty="0" err="1">
                <a:effectLst/>
              </a:rPr>
              <a:t>Joosen</a:t>
            </a:r>
            <a:r>
              <a:rPr lang="en-US" sz="1800" dirty="0">
                <a:effectLst/>
              </a:rPr>
              <a:t>, W. (2011). A privacy threat analysis framework: Supporting the elicitation and fulfillment of privacy requirements. </a:t>
            </a:r>
            <a:r>
              <a:rPr lang="en-US" sz="1800" i="1" dirty="0">
                <a:effectLst/>
              </a:rPr>
              <a:t>Requirements Engineering</a:t>
            </a:r>
            <a:r>
              <a:rPr lang="en-US" sz="1800" dirty="0">
                <a:effectLst/>
              </a:rPr>
              <a:t>, </a:t>
            </a:r>
            <a:r>
              <a:rPr lang="en-US" sz="1800" i="1" dirty="0">
                <a:effectLst/>
              </a:rPr>
              <a:t>16</a:t>
            </a:r>
            <a:r>
              <a:rPr lang="en-US" sz="1800" dirty="0">
                <a:effectLst/>
              </a:rPr>
              <a:t>(1), 3–32.</a:t>
            </a:r>
          </a:p>
          <a:p>
            <a:pPr lvl="2">
              <a:spcAft>
                <a:spcPts val="0"/>
              </a:spcAft>
            </a:pPr>
            <a:r>
              <a:rPr lang="en-US" sz="1800" dirty="0" err="1">
                <a:effectLst/>
              </a:rPr>
              <a:t>Wuyts</a:t>
            </a:r>
            <a:r>
              <a:rPr lang="en-US" sz="1800" dirty="0">
                <a:effectLst/>
              </a:rPr>
              <a:t>, K., </a:t>
            </a:r>
            <a:r>
              <a:rPr lang="en-US" sz="1800" dirty="0" err="1">
                <a:effectLst/>
              </a:rPr>
              <a:t>Scandariato</a:t>
            </a:r>
            <a:r>
              <a:rPr lang="en-US" sz="1800" dirty="0">
                <a:effectLst/>
              </a:rPr>
              <a:t>, R., &amp; </a:t>
            </a:r>
            <a:r>
              <a:rPr lang="en-US" sz="1800" dirty="0" err="1">
                <a:effectLst/>
              </a:rPr>
              <a:t>Joosen</a:t>
            </a:r>
            <a:r>
              <a:rPr lang="en-US" sz="1800" dirty="0">
                <a:effectLst/>
              </a:rPr>
              <a:t>, W. (2014). Empirical evaluation of a privacy-focused threat modeling methodology. </a:t>
            </a:r>
            <a:r>
              <a:rPr lang="en-US" sz="1800" i="1" dirty="0">
                <a:effectLst/>
              </a:rPr>
              <a:t>Journal of Systems and Software</a:t>
            </a:r>
            <a:r>
              <a:rPr lang="en-US" sz="1800" dirty="0">
                <a:effectLst/>
              </a:rPr>
              <a:t>, </a:t>
            </a:r>
            <a:r>
              <a:rPr lang="en-US" sz="1800" i="1" dirty="0">
                <a:effectLst/>
              </a:rPr>
              <a:t>96</a:t>
            </a:r>
            <a:r>
              <a:rPr lang="en-US" sz="1800" dirty="0">
                <a:effectLst/>
              </a:rPr>
              <a:t>, 122–138.</a:t>
            </a:r>
            <a:endParaRPr lang="en-US" sz="1800" dirty="0"/>
          </a:p>
          <a:p>
            <a:r>
              <a:rPr lang="en-US" dirty="0"/>
              <a:t>MITRE privacy threat modeling</a:t>
            </a:r>
          </a:p>
          <a:p>
            <a:pPr lvl="2"/>
            <a:r>
              <a:rPr lang="en-US" sz="1800" dirty="0">
                <a:effectLst/>
              </a:rPr>
              <a:t>Bloom, C. (2022). Privacy Threat Modeling. In </a:t>
            </a:r>
            <a:r>
              <a:rPr lang="en-US" sz="1800" i="1" dirty="0">
                <a:effectLst/>
              </a:rPr>
              <a:t>2022 USENIX Conference on Privacy Engineering Practice and Respect</a:t>
            </a:r>
            <a:r>
              <a:rPr lang="en-US" sz="1800" dirty="0">
                <a:effectLst/>
              </a:rPr>
              <a:t>. Available</a:t>
            </a:r>
            <a:r>
              <a:rPr lang="en-US" sz="1800" dirty="0"/>
              <a:t>: </a:t>
            </a:r>
            <a:r>
              <a:rPr lang="en-US" sz="1800" b="0" i="0" u="none" strike="noStrike" baseline="0" dirty="0">
                <a:latin typeface="NimbusRomNo9L-Regu"/>
                <a:hlinkClick r:id="rId3"/>
              </a:rPr>
              <a:t>https://www.usenix.org/system/files/pepr22_slides_bloom.pdf</a:t>
            </a:r>
            <a:r>
              <a:rPr lang="en-US" sz="1800" b="0" i="0" u="none" strike="noStrike" baseline="0" dirty="0">
                <a:latin typeface="NimbusRomNo9L-Regu"/>
              </a:rPr>
              <a:t> </a:t>
            </a:r>
            <a:endParaRPr lang="en-US" sz="1800" dirty="0">
              <a:effectLst/>
            </a:endParaRPr>
          </a:p>
          <a:p>
            <a:pPr lvl="2"/>
            <a:r>
              <a:rPr lang="en-US" sz="1800" dirty="0"/>
              <a:t>Identified privacy attacks from different sources (i.e., Federal Trade Commission (FTC) and Federal Communications Commission (FCC) closed cases)</a:t>
            </a:r>
          </a:p>
          <a:p>
            <a:pPr lvl="2"/>
            <a:r>
              <a:rPr lang="en-US" sz="1800" b="1" dirty="0"/>
              <a:t>Main differences: </a:t>
            </a:r>
            <a:r>
              <a:rPr lang="en-US" sz="1800" dirty="0"/>
              <a:t>scope, coverage and classification of privacy threats</a:t>
            </a:r>
          </a:p>
        </p:txBody>
      </p:sp>
      <p:sp>
        <p:nvSpPr>
          <p:cNvPr id="5" name="Footer Placeholder 4">
            <a:extLst>
              <a:ext uri="{FF2B5EF4-FFF2-40B4-BE49-F238E27FC236}">
                <a16:creationId xmlns:a16="http://schemas.microsoft.com/office/drawing/2014/main" id="{13D418A4-8E39-648D-8DF1-5CEF319B1F76}"/>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048E6254-6E35-0521-E172-98CB749F945C}"/>
              </a:ext>
            </a:extLst>
          </p:cNvPr>
          <p:cNvSpPr>
            <a:spLocks noGrp="1"/>
          </p:cNvSpPr>
          <p:nvPr>
            <p:ph type="sldNum" sz="quarter" idx="12"/>
          </p:nvPr>
        </p:nvSpPr>
        <p:spPr/>
        <p:txBody>
          <a:bodyPr/>
          <a:lstStyle/>
          <a:p>
            <a:fld id="{77B2808C-5113-1240-8A43-0D347F57DC6F}" type="slidenum">
              <a:rPr lang="en-US" smtClean="0"/>
              <a:pPr/>
              <a:t>22</a:t>
            </a:fld>
            <a:endParaRPr lang="en-US" dirty="0"/>
          </a:p>
        </p:txBody>
      </p:sp>
    </p:spTree>
    <p:extLst>
      <p:ext uri="{BB962C8B-B14F-4D97-AF65-F5344CB8AC3E}">
        <p14:creationId xmlns:p14="http://schemas.microsoft.com/office/powerpoint/2010/main" val="12198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9C04-A047-534E-0532-1189DD39D666}"/>
              </a:ext>
            </a:extLst>
          </p:cNvPr>
          <p:cNvSpPr>
            <a:spLocks noGrp="1"/>
          </p:cNvSpPr>
          <p:nvPr>
            <p:ph type="title"/>
          </p:nvPr>
        </p:nvSpPr>
        <p:spPr/>
        <p:txBody>
          <a:bodyPr/>
          <a:lstStyle/>
          <a:p>
            <a:r>
              <a:rPr lang="en-US" dirty="0"/>
              <a:t>Importance of privacy</a:t>
            </a:r>
          </a:p>
        </p:txBody>
      </p:sp>
      <p:sp>
        <p:nvSpPr>
          <p:cNvPr id="14" name="Content Placeholder 13">
            <a:extLst>
              <a:ext uri="{FF2B5EF4-FFF2-40B4-BE49-F238E27FC236}">
                <a16:creationId xmlns:a16="http://schemas.microsoft.com/office/drawing/2014/main" id="{F42BA7AC-9736-D51D-7B70-695622C35D34}"/>
              </a:ext>
            </a:extLst>
          </p:cNvPr>
          <p:cNvSpPr>
            <a:spLocks noGrp="1"/>
          </p:cNvSpPr>
          <p:nvPr>
            <p:ph idx="1"/>
          </p:nvPr>
        </p:nvSpPr>
        <p:spPr>
          <a:xfrm>
            <a:off x="8266176" y="1891454"/>
            <a:ext cx="3344632" cy="4466092"/>
          </a:xfrm>
        </p:spPr>
        <p:txBody>
          <a:bodyPr/>
          <a:lstStyle/>
          <a:p>
            <a:pPr marL="0" indent="0">
              <a:buNone/>
            </a:pPr>
            <a:r>
              <a:rPr lang="en-US" dirty="0"/>
              <a:t>Data fields:</a:t>
            </a:r>
          </a:p>
          <a:p>
            <a:pPr lvl="1"/>
            <a:r>
              <a:rPr lang="en-US" dirty="0"/>
              <a:t>Identification numbers</a:t>
            </a:r>
          </a:p>
          <a:p>
            <a:pPr lvl="1"/>
            <a:r>
              <a:rPr lang="en-US" dirty="0"/>
              <a:t>Full names</a:t>
            </a:r>
          </a:p>
          <a:p>
            <a:pPr lvl="1"/>
            <a:r>
              <a:rPr lang="en-US" dirty="0"/>
              <a:t>Birthdates</a:t>
            </a:r>
          </a:p>
          <a:p>
            <a:pPr lvl="1"/>
            <a:r>
              <a:rPr lang="en-US" dirty="0"/>
              <a:t>Addresses</a:t>
            </a:r>
          </a:p>
          <a:p>
            <a:pPr lvl="1"/>
            <a:r>
              <a:rPr lang="en-US" dirty="0"/>
              <a:t>Phone numbers</a:t>
            </a:r>
          </a:p>
        </p:txBody>
      </p:sp>
      <p:sp>
        <p:nvSpPr>
          <p:cNvPr id="5" name="Footer Placeholder 4">
            <a:extLst>
              <a:ext uri="{FF2B5EF4-FFF2-40B4-BE49-F238E27FC236}">
                <a16:creationId xmlns:a16="http://schemas.microsoft.com/office/drawing/2014/main" id="{09D1C486-3DD9-0322-9A92-041A9A01867B}"/>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E3F5E366-9033-5959-3A77-4D431F60968C}"/>
              </a:ext>
            </a:extLst>
          </p:cNvPr>
          <p:cNvSpPr>
            <a:spLocks noGrp="1"/>
          </p:cNvSpPr>
          <p:nvPr>
            <p:ph type="sldNum" sz="quarter" idx="12"/>
          </p:nvPr>
        </p:nvSpPr>
        <p:spPr/>
        <p:txBody>
          <a:bodyPr/>
          <a:lstStyle/>
          <a:p>
            <a:fld id="{77B2808C-5113-1240-8A43-0D347F57DC6F}" type="slidenum">
              <a:rPr lang="en-US" smtClean="0"/>
              <a:pPr/>
              <a:t>3</a:t>
            </a:fld>
            <a:endParaRPr lang="en-US" dirty="0"/>
          </a:p>
        </p:txBody>
      </p:sp>
      <p:pic>
        <p:nvPicPr>
          <p:cNvPr id="7" name="Picture 6" descr="A picture containing text, screenshot, font&#10;&#10;Description automatically generated">
            <a:extLst>
              <a:ext uri="{FF2B5EF4-FFF2-40B4-BE49-F238E27FC236}">
                <a16:creationId xmlns:a16="http://schemas.microsoft.com/office/drawing/2014/main" id="{150FEE49-DE05-F202-FDEB-2E7EBAE18718}"/>
              </a:ext>
            </a:extLst>
          </p:cNvPr>
          <p:cNvPicPr>
            <a:picLocks noChangeAspect="1"/>
          </p:cNvPicPr>
          <p:nvPr/>
        </p:nvPicPr>
        <p:blipFill>
          <a:blip r:embed="rId3"/>
          <a:stretch>
            <a:fillRect/>
          </a:stretch>
        </p:blipFill>
        <p:spPr>
          <a:xfrm>
            <a:off x="466725" y="2459886"/>
            <a:ext cx="7659731" cy="3157209"/>
          </a:xfrm>
          <a:prstGeom prst="rect">
            <a:avLst/>
          </a:prstGeom>
        </p:spPr>
      </p:pic>
      <p:sp>
        <p:nvSpPr>
          <p:cNvPr id="13" name="TextBox 12">
            <a:extLst>
              <a:ext uri="{FF2B5EF4-FFF2-40B4-BE49-F238E27FC236}">
                <a16:creationId xmlns:a16="http://schemas.microsoft.com/office/drawing/2014/main" id="{608DB06D-0FBA-3245-E9FC-700CF8284BE0}"/>
              </a:ext>
            </a:extLst>
          </p:cNvPr>
          <p:cNvSpPr txBox="1"/>
          <p:nvPr/>
        </p:nvSpPr>
        <p:spPr>
          <a:xfrm>
            <a:off x="581192" y="6265231"/>
            <a:ext cx="7704000" cy="276999"/>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Reference: https://thethaiger.com/news/national/hacker-threatens-to-publish-data-of-55-million-thai-citizens</a:t>
            </a:r>
          </a:p>
        </p:txBody>
      </p:sp>
    </p:spTree>
    <p:extLst>
      <p:ext uri="{BB962C8B-B14F-4D97-AF65-F5344CB8AC3E}">
        <p14:creationId xmlns:p14="http://schemas.microsoft.com/office/powerpoint/2010/main" val="255046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picture containing screenshot, clipart, cartoon, graphics&#10;&#10;Description automatically generated">
            <a:extLst>
              <a:ext uri="{FF2B5EF4-FFF2-40B4-BE49-F238E27FC236}">
                <a16:creationId xmlns:a16="http://schemas.microsoft.com/office/drawing/2014/main" id="{694008E2-DFC0-4396-2EF0-5AD083A6DF01}"/>
              </a:ext>
            </a:extLst>
          </p:cNvPr>
          <p:cNvPicPr>
            <a:picLocks noChangeAspect="1"/>
          </p:cNvPicPr>
          <p:nvPr/>
        </p:nvPicPr>
        <p:blipFill>
          <a:blip r:embed="rId3"/>
          <a:stretch>
            <a:fillRect/>
          </a:stretch>
        </p:blipFill>
        <p:spPr>
          <a:xfrm>
            <a:off x="10508610" y="2071172"/>
            <a:ext cx="1274858" cy="1274858"/>
          </a:xfrm>
          <a:prstGeom prst="rect">
            <a:avLst/>
          </a:prstGeom>
        </p:spPr>
      </p:pic>
      <p:pic>
        <p:nvPicPr>
          <p:cNvPr id="21" name="Picture 20" descr="A picture containing screenshot, mobile phone, design&#10;&#10;Description automatically generated">
            <a:extLst>
              <a:ext uri="{FF2B5EF4-FFF2-40B4-BE49-F238E27FC236}">
                <a16:creationId xmlns:a16="http://schemas.microsoft.com/office/drawing/2014/main" id="{BC03E386-DA15-AB13-C0A1-AE2FCEB4CB75}"/>
              </a:ext>
            </a:extLst>
          </p:cNvPr>
          <p:cNvPicPr>
            <a:picLocks noChangeAspect="1"/>
          </p:cNvPicPr>
          <p:nvPr/>
        </p:nvPicPr>
        <p:blipFill>
          <a:blip r:embed="rId4"/>
          <a:stretch>
            <a:fillRect/>
          </a:stretch>
        </p:blipFill>
        <p:spPr>
          <a:xfrm>
            <a:off x="4598778" y="3227183"/>
            <a:ext cx="1071961" cy="1071961"/>
          </a:xfrm>
          <a:prstGeom prst="rect">
            <a:avLst/>
          </a:prstGeom>
        </p:spPr>
      </p:pic>
      <p:sp>
        <p:nvSpPr>
          <p:cNvPr id="2" name="Title 1">
            <a:extLst>
              <a:ext uri="{FF2B5EF4-FFF2-40B4-BE49-F238E27FC236}">
                <a16:creationId xmlns:a16="http://schemas.microsoft.com/office/drawing/2014/main" id="{121D9C04-A047-534E-0532-1189DD39D666}"/>
              </a:ext>
            </a:extLst>
          </p:cNvPr>
          <p:cNvSpPr>
            <a:spLocks noGrp="1"/>
          </p:cNvSpPr>
          <p:nvPr>
            <p:ph type="title"/>
          </p:nvPr>
        </p:nvSpPr>
        <p:spPr/>
        <p:txBody>
          <a:bodyPr/>
          <a:lstStyle/>
          <a:p>
            <a:r>
              <a:rPr lang="en-US" dirty="0"/>
              <a:t>Importance of privacy (cont.)</a:t>
            </a:r>
          </a:p>
        </p:txBody>
      </p:sp>
      <p:sp>
        <p:nvSpPr>
          <p:cNvPr id="5" name="Footer Placeholder 4">
            <a:extLst>
              <a:ext uri="{FF2B5EF4-FFF2-40B4-BE49-F238E27FC236}">
                <a16:creationId xmlns:a16="http://schemas.microsoft.com/office/drawing/2014/main" id="{09D1C486-3DD9-0322-9A92-041A9A01867B}"/>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E3F5E366-9033-5959-3A77-4D431F60968C}"/>
              </a:ext>
            </a:extLst>
          </p:cNvPr>
          <p:cNvSpPr>
            <a:spLocks noGrp="1"/>
          </p:cNvSpPr>
          <p:nvPr>
            <p:ph type="sldNum" sz="quarter" idx="12"/>
          </p:nvPr>
        </p:nvSpPr>
        <p:spPr/>
        <p:txBody>
          <a:bodyPr/>
          <a:lstStyle/>
          <a:p>
            <a:fld id="{77B2808C-5113-1240-8A43-0D347F57DC6F}" type="slidenum">
              <a:rPr lang="en-US" smtClean="0"/>
              <a:pPr/>
              <a:t>4</a:t>
            </a:fld>
            <a:endParaRPr lang="en-US" dirty="0"/>
          </a:p>
        </p:txBody>
      </p:sp>
      <p:sp>
        <p:nvSpPr>
          <p:cNvPr id="11" name="Content Placeholder 10">
            <a:extLst>
              <a:ext uri="{FF2B5EF4-FFF2-40B4-BE49-F238E27FC236}">
                <a16:creationId xmlns:a16="http://schemas.microsoft.com/office/drawing/2014/main" id="{D545AD15-1006-12B5-FE4B-286133DF2E15}"/>
              </a:ext>
            </a:extLst>
          </p:cNvPr>
          <p:cNvSpPr>
            <a:spLocks noGrp="1"/>
          </p:cNvSpPr>
          <p:nvPr>
            <p:ph idx="1"/>
          </p:nvPr>
        </p:nvSpPr>
        <p:spPr>
          <a:xfrm>
            <a:off x="5603782" y="3512080"/>
            <a:ext cx="961548" cy="1033523"/>
          </a:xfrm>
        </p:spPr>
        <p:txBody>
          <a:bodyPr anchor="ctr">
            <a:normAutofit/>
          </a:bodyPr>
          <a:lstStyle/>
          <a:p>
            <a:pPr marL="0" indent="0" algn="ctr">
              <a:buNone/>
            </a:pPr>
            <a:r>
              <a:rPr lang="en-US" sz="6000" b="1" dirty="0">
                <a:solidFill>
                  <a:srgbClr val="1A3260"/>
                </a:solidFill>
              </a:rPr>
              <a:t>vs</a:t>
            </a:r>
          </a:p>
        </p:txBody>
      </p:sp>
      <p:sp>
        <p:nvSpPr>
          <p:cNvPr id="15" name="TextBox 14">
            <a:extLst>
              <a:ext uri="{FF2B5EF4-FFF2-40B4-BE49-F238E27FC236}">
                <a16:creationId xmlns:a16="http://schemas.microsoft.com/office/drawing/2014/main" id="{A44B4718-EBFF-B803-B10E-5FD6218ADFB5}"/>
              </a:ext>
            </a:extLst>
          </p:cNvPr>
          <p:cNvSpPr txBox="1"/>
          <p:nvPr/>
        </p:nvSpPr>
        <p:spPr>
          <a:xfrm>
            <a:off x="9024758" y="6253616"/>
            <a:ext cx="2758710" cy="276999"/>
          </a:xfrm>
          <a:prstGeom prst="rect">
            <a:avLst/>
          </a:prstGeom>
          <a:noFill/>
        </p:spPr>
        <p:txBody>
          <a:bodyPr wrap="square">
            <a:spAutoFit/>
          </a:bodyPr>
          <a:lstStyle/>
          <a:p>
            <a:pPr algn="r"/>
            <a:r>
              <a:rPr lang="en-US" sz="1200" dirty="0">
                <a:latin typeface="Times New Roman" panose="02020603050405020304" pitchFamily="18" charset="0"/>
                <a:cs typeface="Times New Roman" panose="02020603050405020304" pitchFamily="18" charset="0"/>
              </a:rPr>
              <a:t>Icons are from </a:t>
            </a:r>
            <a:r>
              <a:rPr lang="en-US" sz="1200" dirty="0" err="1">
                <a:latin typeface="Times New Roman" panose="02020603050405020304" pitchFamily="18" charset="0"/>
                <a:cs typeface="Times New Roman" panose="02020603050405020304" pitchFamily="18" charset="0"/>
              </a:rPr>
              <a:t>Freepik</a:t>
            </a:r>
            <a:endParaRPr lang="en-US" sz="1200" dirty="0">
              <a:latin typeface="Times New Roman" panose="02020603050405020304" pitchFamily="18" charset="0"/>
              <a:cs typeface="Times New Roman" panose="02020603050405020304" pitchFamily="18" charset="0"/>
            </a:endParaRPr>
          </a:p>
        </p:txBody>
      </p:sp>
      <p:pic>
        <p:nvPicPr>
          <p:cNvPr id="17" name="Picture 16" descr="A picture containing screenshot, graphics, clipart, design&#10;&#10;Description automatically generated">
            <a:extLst>
              <a:ext uri="{FF2B5EF4-FFF2-40B4-BE49-F238E27FC236}">
                <a16:creationId xmlns:a16="http://schemas.microsoft.com/office/drawing/2014/main" id="{93B0D1CF-B63B-DFA9-CD75-7305A2290602}"/>
              </a:ext>
            </a:extLst>
          </p:cNvPr>
          <p:cNvPicPr>
            <a:picLocks noChangeAspect="1"/>
          </p:cNvPicPr>
          <p:nvPr/>
        </p:nvPicPr>
        <p:blipFill>
          <a:blip r:embed="rId5"/>
          <a:stretch>
            <a:fillRect/>
          </a:stretch>
        </p:blipFill>
        <p:spPr>
          <a:xfrm>
            <a:off x="6445664" y="3227183"/>
            <a:ext cx="1651983" cy="1651983"/>
          </a:xfrm>
          <a:prstGeom prst="rect">
            <a:avLst/>
          </a:prstGeom>
        </p:spPr>
      </p:pic>
      <p:pic>
        <p:nvPicPr>
          <p:cNvPr id="19" name="Picture 18" descr="A person standing next to a shield and a cell phone&#10;&#10;Description automatically generated with medium confidence">
            <a:extLst>
              <a:ext uri="{FF2B5EF4-FFF2-40B4-BE49-F238E27FC236}">
                <a16:creationId xmlns:a16="http://schemas.microsoft.com/office/drawing/2014/main" id="{1D3EBEAF-F791-E281-69E4-025BE668A861}"/>
              </a:ext>
            </a:extLst>
          </p:cNvPr>
          <p:cNvPicPr>
            <a:picLocks noChangeAspect="1"/>
          </p:cNvPicPr>
          <p:nvPr/>
        </p:nvPicPr>
        <p:blipFill>
          <a:blip r:embed="rId6"/>
          <a:stretch>
            <a:fillRect/>
          </a:stretch>
        </p:blipFill>
        <p:spPr>
          <a:xfrm>
            <a:off x="3980883" y="3950013"/>
            <a:ext cx="1254109" cy="1254109"/>
          </a:xfrm>
          <a:prstGeom prst="rect">
            <a:avLst/>
          </a:prstGeom>
        </p:spPr>
      </p:pic>
      <p:sp>
        <p:nvSpPr>
          <p:cNvPr id="22" name="TextBox 21">
            <a:extLst>
              <a:ext uri="{FF2B5EF4-FFF2-40B4-BE49-F238E27FC236}">
                <a16:creationId xmlns:a16="http://schemas.microsoft.com/office/drawing/2014/main" id="{7FCD2F10-8D02-9B65-EE36-7FA055BECF0C}"/>
              </a:ext>
            </a:extLst>
          </p:cNvPr>
          <p:cNvSpPr txBox="1"/>
          <p:nvPr/>
        </p:nvSpPr>
        <p:spPr>
          <a:xfrm>
            <a:off x="87132" y="2012366"/>
            <a:ext cx="4017277"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Protecting personal data</a:t>
            </a:r>
          </a:p>
        </p:txBody>
      </p:sp>
      <p:sp>
        <p:nvSpPr>
          <p:cNvPr id="23" name="TextBox 22">
            <a:extLst>
              <a:ext uri="{FF2B5EF4-FFF2-40B4-BE49-F238E27FC236}">
                <a16:creationId xmlns:a16="http://schemas.microsoft.com/office/drawing/2014/main" id="{C27606A3-8272-D091-6E67-3F7E5454EE4E}"/>
              </a:ext>
            </a:extLst>
          </p:cNvPr>
          <p:cNvSpPr txBox="1"/>
          <p:nvPr/>
        </p:nvSpPr>
        <p:spPr>
          <a:xfrm>
            <a:off x="548316" y="2708601"/>
            <a:ext cx="4201228"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Granting data subject rights</a:t>
            </a:r>
          </a:p>
        </p:txBody>
      </p:sp>
      <p:sp>
        <p:nvSpPr>
          <p:cNvPr id="24" name="TextBox 23">
            <a:extLst>
              <a:ext uri="{FF2B5EF4-FFF2-40B4-BE49-F238E27FC236}">
                <a16:creationId xmlns:a16="http://schemas.microsoft.com/office/drawing/2014/main" id="{1F463AEC-F4D4-4D11-837B-669BC0D2E62F}"/>
              </a:ext>
            </a:extLst>
          </p:cNvPr>
          <p:cNvSpPr txBox="1"/>
          <p:nvPr/>
        </p:nvSpPr>
        <p:spPr>
          <a:xfrm>
            <a:off x="130640" y="3354250"/>
            <a:ext cx="3817905" cy="1692771"/>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Governing how personal data is processed </a:t>
            </a:r>
            <a:br>
              <a:rPr lang="en-US" sz="2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(e.g., collection, use, transfer, storage, dissemination, etc.)</a:t>
            </a:r>
            <a:endParaRPr lang="en-US" sz="2800" dirty="0">
              <a:latin typeface="Times New Roman" panose="02020603050405020304" pitchFamily="18" charset="0"/>
              <a:cs typeface="Times New Roman" panose="02020603050405020304" pitchFamily="18" charset="0"/>
            </a:endParaRPr>
          </a:p>
        </p:txBody>
      </p:sp>
      <p:pic>
        <p:nvPicPr>
          <p:cNvPr id="31" name="Picture 30" descr="A picture containing screenshot, graphics, font, text&#10;&#10;Description automatically generated">
            <a:extLst>
              <a:ext uri="{FF2B5EF4-FFF2-40B4-BE49-F238E27FC236}">
                <a16:creationId xmlns:a16="http://schemas.microsoft.com/office/drawing/2014/main" id="{30910A37-543C-1B46-9006-4E553107B2FA}"/>
              </a:ext>
            </a:extLst>
          </p:cNvPr>
          <p:cNvPicPr>
            <a:picLocks noChangeAspect="1"/>
          </p:cNvPicPr>
          <p:nvPr/>
        </p:nvPicPr>
        <p:blipFill>
          <a:blip r:embed="rId7"/>
          <a:stretch>
            <a:fillRect/>
          </a:stretch>
        </p:blipFill>
        <p:spPr>
          <a:xfrm>
            <a:off x="261550" y="5595635"/>
            <a:ext cx="849660" cy="849660"/>
          </a:xfrm>
          <a:prstGeom prst="rect">
            <a:avLst/>
          </a:prstGeom>
        </p:spPr>
      </p:pic>
      <p:sp>
        <p:nvSpPr>
          <p:cNvPr id="33" name="TextBox 32">
            <a:extLst>
              <a:ext uri="{FF2B5EF4-FFF2-40B4-BE49-F238E27FC236}">
                <a16:creationId xmlns:a16="http://schemas.microsoft.com/office/drawing/2014/main" id="{C57E1249-C5B3-17AB-5423-078DE02DF6B7}"/>
              </a:ext>
            </a:extLst>
          </p:cNvPr>
          <p:cNvSpPr txBox="1"/>
          <p:nvPr/>
        </p:nvSpPr>
        <p:spPr>
          <a:xfrm>
            <a:off x="1067757" y="5323087"/>
            <a:ext cx="4733436"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Complying with data protection laws and regulations</a:t>
            </a:r>
          </a:p>
        </p:txBody>
      </p:sp>
      <p:sp>
        <p:nvSpPr>
          <p:cNvPr id="34" name="TextBox 33">
            <a:extLst>
              <a:ext uri="{FF2B5EF4-FFF2-40B4-BE49-F238E27FC236}">
                <a16:creationId xmlns:a16="http://schemas.microsoft.com/office/drawing/2014/main" id="{6D21172F-7D95-A06E-1B6A-8D8C53F8F879}"/>
              </a:ext>
            </a:extLst>
          </p:cNvPr>
          <p:cNvSpPr txBox="1"/>
          <p:nvPr/>
        </p:nvSpPr>
        <p:spPr>
          <a:xfrm>
            <a:off x="8097647" y="1984979"/>
            <a:ext cx="2606497"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Protecting data and systems</a:t>
            </a:r>
          </a:p>
        </p:txBody>
      </p:sp>
      <p:sp>
        <p:nvSpPr>
          <p:cNvPr id="35" name="TextBox 34">
            <a:extLst>
              <a:ext uri="{FF2B5EF4-FFF2-40B4-BE49-F238E27FC236}">
                <a16:creationId xmlns:a16="http://schemas.microsoft.com/office/drawing/2014/main" id="{FC245BD4-6DA3-A97A-A8E4-058887604309}"/>
              </a:ext>
            </a:extLst>
          </p:cNvPr>
          <p:cNvSpPr txBox="1"/>
          <p:nvPr/>
        </p:nvSpPr>
        <p:spPr>
          <a:xfrm>
            <a:off x="8191413" y="3551787"/>
            <a:ext cx="3869947"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Ensuring confidentiality, integrity and availability</a:t>
            </a:r>
          </a:p>
        </p:txBody>
      </p:sp>
      <p:sp>
        <p:nvSpPr>
          <p:cNvPr id="36" name="TextBox 35">
            <a:extLst>
              <a:ext uri="{FF2B5EF4-FFF2-40B4-BE49-F238E27FC236}">
                <a16:creationId xmlns:a16="http://schemas.microsoft.com/office/drawing/2014/main" id="{BEB6FF2B-1227-6993-3473-B6FABE454E80}"/>
              </a:ext>
            </a:extLst>
          </p:cNvPr>
          <p:cNvSpPr txBox="1"/>
          <p:nvPr/>
        </p:nvSpPr>
        <p:spPr>
          <a:xfrm>
            <a:off x="7485112" y="5284519"/>
            <a:ext cx="3886999"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Applying security mechanisms and controls</a:t>
            </a:r>
          </a:p>
        </p:txBody>
      </p:sp>
      <p:pic>
        <p:nvPicPr>
          <p:cNvPr id="38" name="Picture 37" descr="A picture containing screenshot, symbol, logo, clipart&#10;&#10;Description automatically generated">
            <a:extLst>
              <a:ext uri="{FF2B5EF4-FFF2-40B4-BE49-F238E27FC236}">
                <a16:creationId xmlns:a16="http://schemas.microsoft.com/office/drawing/2014/main" id="{730DBEE4-568D-793E-F740-ED9550FC634A}"/>
              </a:ext>
            </a:extLst>
          </p:cNvPr>
          <p:cNvPicPr>
            <a:picLocks noChangeAspect="1"/>
          </p:cNvPicPr>
          <p:nvPr/>
        </p:nvPicPr>
        <p:blipFill>
          <a:blip r:embed="rId8"/>
          <a:stretch>
            <a:fillRect/>
          </a:stretch>
        </p:blipFill>
        <p:spPr>
          <a:xfrm>
            <a:off x="10926555" y="4872407"/>
            <a:ext cx="856913" cy="856913"/>
          </a:xfrm>
          <a:prstGeom prst="rect">
            <a:avLst/>
          </a:prstGeom>
        </p:spPr>
      </p:pic>
    </p:spTree>
    <p:extLst>
      <p:ext uri="{BB962C8B-B14F-4D97-AF65-F5344CB8AC3E}">
        <p14:creationId xmlns:p14="http://schemas.microsoft.com/office/powerpoint/2010/main" val="383628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C49F-722E-FBB1-B8A7-848CDF4D33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Motivating example</a:t>
            </a:r>
          </a:p>
        </p:txBody>
      </p:sp>
      <p:pic>
        <p:nvPicPr>
          <p:cNvPr id="10" name="Content Placeholder 9" descr="A picture containing text, screenshot, font&#10;&#10;Description automatically generated">
            <a:extLst>
              <a:ext uri="{FF2B5EF4-FFF2-40B4-BE49-F238E27FC236}">
                <a16:creationId xmlns:a16="http://schemas.microsoft.com/office/drawing/2014/main" id="{032D0E82-4052-9E37-5FCF-739A5E04A03C}"/>
              </a:ext>
            </a:extLst>
          </p:cNvPr>
          <p:cNvPicPr>
            <a:picLocks noGrp="1" noChangeAspect="1"/>
          </p:cNvPicPr>
          <p:nvPr>
            <p:ph sz="half" idx="1"/>
          </p:nvPr>
        </p:nvPicPr>
        <p:blipFill>
          <a:blip r:embed="rId3"/>
          <a:stretch>
            <a:fillRect/>
          </a:stretch>
        </p:blipFill>
        <p:spPr>
          <a:xfrm>
            <a:off x="458761" y="1985708"/>
            <a:ext cx="6061957" cy="4168853"/>
          </a:xfrm>
        </p:spPr>
      </p:pic>
      <p:sp>
        <p:nvSpPr>
          <p:cNvPr id="5" name="Footer Placeholder 4">
            <a:extLst>
              <a:ext uri="{FF2B5EF4-FFF2-40B4-BE49-F238E27FC236}">
                <a16:creationId xmlns:a16="http://schemas.microsoft.com/office/drawing/2014/main" id="{4B715CD3-74B6-2BBC-C9E2-9D9C85D56B98}"/>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2564D2A0-A739-AC9E-5A47-A1D4DE377C06}"/>
              </a:ext>
            </a:extLst>
          </p:cNvPr>
          <p:cNvSpPr>
            <a:spLocks noGrp="1"/>
          </p:cNvSpPr>
          <p:nvPr>
            <p:ph type="sldNum" sz="quarter" idx="12"/>
          </p:nvPr>
        </p:nvSpPr>
        <p:spPr>
          <a:xfrm>
            <a:off x="10558299" y="6445295"/>
            <a:ext cx="1052510" cy="365125"/>
          </a:xfrm>
        </p:spPr>
        <p:txBody>
          <a:bodyPr/>
          <a:lstStyle/>
          <a:p>
            <a:fld id="{77B2808C-5113-1240-8A43-0D347F57DC6F}" type="slidenum">
              <a:rPr lang="en-US" smtClean="0"/>
              <a:pPr/>
              <a:t>5</a:t>
            </a:fld>
            <a:endParaRPr lang="en-US" dirty="0"/>
          </a:p>
        </p:txBody>
      </p:sp>
      <p:sp>
        <p:nvSpPr>
          <p:cNvPr id="11" name="TextBox 10">
            <a:extLst>
              <a:ext uri="{FF2B5EF4-FFF2-40B4-BE49-F238E27FC236}">
                <a16:creationId xmlns:a16="http://schemas.microsoft.com/office/drawing/2014/main" id="{724DD392-31F0-8CFB-8EE9-290175F45B7A}"/>
              </a:ext>
            </a:extLst>
          </p:cNvPr>
          <p:cNvSpPr txBox="1"/>
          <p:nvPr/>
        </p:nvSpPr>
        <p:spPr>
          <a:xfrm>
            <a:off x="581191" y="6183685"/>
            <a:ext cx="43920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Reference: https://cwe.mitre.org/data/definitions/359.html</a:t>
            </a:r>
          </a:p>
        </p:txBody>
      </p:sp>
      <p:sp>
        <p:nvSpPr>
          <p:cNvPr id="3" name="TextBox 2">
            <a:extLst>
              <a:ext uri="{FF2B5EF4-FFF2-40B4-BE49-F238E27FC236}">
                <a16:creationId xmlns:a16="http://schemas.microsoft.com/office/drawing/2014/main" id="{333B1954-C049-995E-6359-83AF26508C6E}"/>
              </a:ext>
            </a:extLst>
          </p:cNvPr>
          <p:cNvSpPr txBox="1"/>
          <p:nvPr/>
        </p:nvSpPr>
        <p:spPr>
          <a:xfrm>
            <a:off x="5320722" y="6198147"/>
            <a:ext cx="66240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CWE = Common Weakness Enumeration, CVE = Common Vulnerabilities and Exposures</a:t>
            </a:r>
          </a:p>
        </p:txBody>
      </p:sp>
      <p:sp>
        <p:nvSpPr>
          <p:cNvPr id="15" name="Rounded Rectangle 14">
            <a:extLst>
              <a:ext uri="{FF2B5EF4-FFF2-40B4-BE49-F238E27FC236}">
                <a16:creationId xmlns:a16="http://schemas.microsoft.com/office/drawing/2014/main" id="{FE14199A-5235-8DBF-F8C0-8EF51D7F6DDD}"/>
              </a:ext>
            </a:extLst>
          </p:cNvPr>
          <p:cNvSpPr/>
          <p:nvPr/>
        </p:nvSpPr>
        <p:spPr>
          <a:xfrm>
            <a:off x="6902296" y="3072985"/>
            <a:ext cx="4400286" cy="19455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kern="1200" dirty="0">
                <a:latin typeface="+mj-lt"/>
              </a:rPr>
              <a:t>To what extent privacy concerns are covered in CWE and CVE?</a:t>
            </a:r>
            <a:endParaRPr lang="en-GB" sz="3200" kern="1200" dirty="0">
              <a:latin typeface="+mj-lt"/>
            </a:endParaRPr>
          </a:p>
        </p:txBody>
      </p:sp>
      <p:pic>
        <p:nvPicPr>
          <p:cNvPr id="17" name="Graphic 16" descr="Badge Question Mark with solid fill">
            <a:extLst>
              <a:ext uri="{FF2B5EF4-FFF2-40B4-BE49-F238E27FC236}">
                <a16:creationId xmlns:a16="http://schemas.microsoft.com/office/drawing/2014/main" id="{F8181BA6-AAE1-273A-EB01-2BC885C0A2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32722" y="2281730"/>
            <a:ext cx="791255" cy="791255"/>
          </a:xfrm>
          <a:prstGeom prst="rect">
            <a:avLst/>
          </a:prstGeom>
        </p:spPr>
      </p:pic>
    </p:spTree>
    <p:extLst>
      <p:ext uri="{BB962C8B-B14F-4D97-AF65-F5344CB8AC3E}">
        <p14:creationId xmlns:p14="http://schemas.microsoft.com/office/powerpoint/2010/main" val="355762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C24F-EE08-CA97-5BC2-9CFC5CE634A0}"/>
              </a:ext>
            </a:extLst>
          </p:cNvPr>
          <p:cNvSpPr>
            <a:spLocks noGrp="1"/>
          </p:cNvSpPr>
          <p:nvPr>
            <p:ph type="title"/>
          </p:nvPr>
        </p:nvSpPr>
        <p:spPr/>
        <p:txBody>
          <a:bodyPr>
            <a:noAutofit/>
          </a:bodyPr>
          <a:lstStyle/>
          <a:p>
            <a:r>
              <a:rPr lang="en-US" dirty="0"/>
              <a:t>Privacy-related vulnerabilities identification</a:t>
            </a:r>
          </a:p>
        </p:txBody>
      </p:sp>
      <p:pic>
        <p:nvPicPr>
          <p:cNvPr id="18" name="Content Placeholder 17">
            <a:extLst>
              <a:ext uri="{FF2B5EF4-FFF2-40B4-BE49-F238E27FC236}">
                <a16:creationId xmlns:a16="http://schemas.microsoft.com/office/drawing/2014/main" id="{5BD806C1-9AF2-9CE1-6569-3D9F8CAC952D}"/>
              </a:ext>
            </a:extLst>
          </p:cNvPr>
          <p:cNvPicPr>
            <a:picLocks noGrp="1" noChangeAspect="1"/>
          </p:cNvPicPr>
          <p:nvPr>
            <p:ph idx="1"/>
          </p:nvPr>
        </p:nvPicPr>
        <p:blipFill>
          <a:blip r:embed="rId3"/>
          <a:srcRect/>
          <a:stretch/>
        </p:blipFill>
        <p:spPr>
          <a:xfrm>
            <a:off x="252417" y="2346815"/>
            <a:ext cx="11687166" cy="3467621"/>
          </a:xfrm>
        </p:spPr>
      </p:pic>
      <p:sp>
        <p:nvSpPr>
          <p:cNvPr id="5" name="Footer Placeholder 4">
            <a:extLst>
              <a:ext uri="{FF2B5EF4-FFF2-40B4-BE49-F238E27FC236}">
                <a16:creationId xmlns:a16="http://schemas.microsoft.com/office/drawing/2014/main" id="{2E63AD35-20E6-46A5-A7EE-2E8D3E0B4646}"/>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6384DB17-BF26-1D77-34EE-B3A8053BF411}"/>
              </a:ext>
            </a:extLst>
          </p:cNvPr>
          <p:cNvSpPr>
            <a:spLocks noGrp="1"/>
          </p:cNvSpPr>
          <p:nvPr>
            <p:ph type="sldNum" sz="quarter" idx="12"/>
          </p:nvPr>
        </p:nvSpPr>
        <p:spPr/>
        <p:txBody>
          <a:bodyPr/>
          <a:lstStyle/>
          <a:p>
            <a:fld id="{77B2808C-5113-1240-8A43-0D347F57DC6F}" type="slidenum">
              <a:rPr lang="en-US" smtClean="0"/>
              <a:pPr/>
              <a:t>6</a:t>
            </a:fld>
            <a:endParaRPr lang="en-US" dirty="0"/>
          </a:p>
        </p:txBody>
      </p:sp>
    </p:spTree>
    <p:extLst>
      <p:ext uri="{BB962C8B-B14F-4D97-AF65-F5344CB8AC3E}">
        <p14:creationId xmlns:p14="http://schemas.microsoft.com/office/powerpoint/2010/main" val="1465067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C24F-EE08-CA97-5BC2-9CFC5CE634A0}"/>
              </a:ext>
            </a:extLst>
          </p:cNvPr>
          <p:cNvSpPr>
            <a:spLocks noGrp="1"/>
          </p:cNvSpPr>
          <p:nvPr>
            <p:ph type="title"/>
          </p:nvPr>
        </p:nvSpPr>
        <p:spPr/>
        <p:txBody>
          <a:bodyPr>
            <a:noAutofit/>
          </a:bodyPr>
          <a:lstStyle/>
          <a:p>
            <a:r>
              <a:rPr lang="en-US" dirty="0"/>
              <a:t>Privacy-related vulnerabilities identification</a:t>
            </a:r>
          </a:p>
        </p:txBody>
      </p:sp>
      <p:pic>
        <p:nvPicPr>
          <p:cNvPr id="18" name="Content Placeholder 17">
            <a:extLst>
              <a:ext uri="{FF2B5EF4-FFF2-40B4-BE49-F238E27FC236}">
                <a16:creationId xmlns:a16="http://schemas.microsoft.com/office/drawing/2014/main" id="{5BD806C1-9AF2-9CE1-6569-3D9F8CAC952D}"/>
              </a:ext>
            </a:extLst>
          </p:cNvPr>
          <p:cNvPicPr>
            <a:picLocks noGrp="1" noChangeAspect="1"/>
          </p:cNvPicPr>
          <p:nvPr>
            <p:ph idx="1"/>
          </p:nvPr>
        </p:nvPicPr>
        <p:blipFill>
          <a:blip r:embed="rId3"/>
          <a:srcRect/>
          <a:stretch/>
        </p:blipFill>
        <p:spPr>
          <a:xfrm>
            <a:off x="223912" y="2764268"/>
            <a:ext cx="11687166" cy="3467621"/>
          </a:xfrm>
        </p:spPr>
      </p:pic>
      <p:sp>
        <p:nvSpPr>
          <p:cNvPr id="5" name="Footer Placeholder 4">
            <a:extLst>
              <a:ext uri="{FF2B5EF4-FFF2-40B4-BE49-F238E27FC236}">
                <a16:creationId xmlns:a16="http://schemas.microsoft.com/office/drawing/2014/main" id="{2E63AD35-20E6-46A5-A7EE-2E8D3E0B4646}"/>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6384DB17-BF26-1D77-34EE-B3A8053BF411}"/>
              </a:ext>
            </a:extLst>
          </p:cNvPr>
          <p:cNvSpPr>
            <a:spLocks noGrp="1"/>
          </p:cNvSpPr>
          <p:nvPr>
            <p:ph type="sldNum" sz="quarter" idx="12"/>
          </p:nvPr>
        </p:nvSpPr>
        <p:spPr/>
        <p:txBody>
          <a:bodyPr/>
          <a:lstStyle/>
          <a:p>
            <a:fld id="{77B2808C-5113-1240-8A43-0D347F57DC6F}" type="slidenum">
              <a:rPr lang="en-US" smtClean="0"/>
              <a:pPr/>
              <a:t>7</a:t>
            </a:fld>
            <a:endParaRPr lang="en-US" dirty="0"/>
          </a:p>
        </p:txBody>
      </p:sp>
      <p:sp>
        <p:nvSpPr>
          <p:cNvPr id="35" name="Flowchart: Connector 34">
            <a:extLst>
              <a:ext uri="{FF2B5EF4-FFF2-40B4-BE49-F238E27FC236}">
                <a16:creationId xmlns:a16="http://schemas.microsoft.com/office/drawing/2014/main" id="{15E25188-B30A-9DB5-11DE-109FCB6657F1}"/>
              </a:ext>
            </a:extLst>
          </p:cNvPr>
          <p:cNvSpPr/>
          <p:nvPr/>
        </p:nvSpPr>
        <p:spPr>
          <a:xfrm>
            <a:off x="581192" y="1951916"/>
            <a:ext cx="628272" cy="62827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Montserrat" panose="02000505000000020004" pitchFamily="2" charset="0"/>
              </a:rPr>
              <a:t>1</a:t>
            </a:r>
          </a:p>
        </p:txBody>
      </p:sp>
      <p:sp>
        <p:nvSpPr>
          <p:cNvPr id="3" name="TextBox 2">
            <a:extLst>
              <a:ext uri="{FF2B5EF4-FFF2-40B4-BE49-F238E27FC236}">
                <a16:creationId xmlns:a16="http://schemas.microsoft.com/office/drawing/2014/main" id="{ED4FA1F8-166D-59A1-25B0-83A68574E385}"/>
              </a:ext>
            </a:extLst>
          </p:cNvPr>
          <p:cNvSpPr txBox="1"/>
          <p:nvPr/>
        </p:nvSpPr>
        <p:spPr>
          <a:xfrm>
            <a:off x="306809" y="2816148"/>
            <a:ext cx="1281178" cy="369332"/>
          </a:xfrm>
          <a:prstGeom prst="rect">
            <a:avLst/>
          </a:prstGeom>
          <a:noFill/>
        </p:spPr>
        <p:txBody>
          <a:bodyPr wrap="square" rtlCol="0">
            <a:spAutoFit/>
          </a:bodyPr>
          <a:lstStyle/>
          <a:p>
            <a:r>
              <a:rPr lang="en-US" dirty="0">
                <a:solidFill>
                  <a:srgbClr val="C00000"/>
                </a:solidFill>
                <a:latin typeface="+mj-lt"/>
              </a:rPr>
              <a:t>922 records</a:t>
            </a:r>
          </a:p>
        </p:txBody>
      </p:sp>
      <p:sp>
        <p:nvSpPr>
          <p:cNvPr id="7" name="TextBox 6">
            <a:extLst>
              <a:ext uri="{FF2B5EF4-FFF2-40B4-BE49-F238E27FC236}">
                <a16:creationId xmlns:a16="http://schemas.microsoft.com/office/drawing/2014/main" id="{C4E04D94-DE2A-E156-B632-D5FB6B435D9C}"/>
              </a:ext>
            </a:extLst>
          </p:cNvPr>
          <p:cNvSpPr txBox="1"/>
          <p:nvPr/>
        </p:nvSpPr>
        <p:spPr>
          <a:xfrm>
            <a:off x="98042" y="5914437"/>
            <a:ext cx="1698712" cy="369332"/>
          </a:xfrm>
          <a:prstGeom prst="rect">
            <a:avLst/>
          </a:prstGeom>
          <a:noFill/>
        </p:spPr>
        <p:txBody>
          <a:bodyPr wrap="square" rtlCol="0">
            <a:spAutoFit/>
          </a:bodyPr>
          <a:lstStyle/>
          <a:p>
            <a:r>
              <a:rPr lang="en-US" dirty="0">
                <a:solidFill>
                  <a:srgbClr val="C00000"/>
                </a:solidFill>
                <a:latin typeface="+mj-lt"/>
              </a:rPr>
              <a:t>156,537 records</a:t>
            </a:r>
          </a:p>
        </p:txBody>
      </p:sp>
    </p:spTree>
    <p:extLst>
      <p:ext uri="{BB962C8B-B14F-4D97-AF65-F5344CB8AC3E}">
        <p14:creationId xmlns:p14="http://schemas.microsoft.com/office/powerpoint/2010/main" val="161906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C24F-EE08-CA97-5BC2-9CFC5CE634A0}"/>
              </a:ext>
            </a:extLst>
          </p:cNvPr>
          <p:cNvSpPr>
            <a:spLocks noGrp="1"/>
          </p:cNvSpPr>
          <p:nvPr>
            <p:ph type="title"/>
          </p:nvPr>
        </p:nvSpPr>
        <p:spPr/>
        <p:txBody>
          <a:bodyPr>
            <a:noAutofit/>
          </a:bodyPr>
          <a:lstStyle/>
          <a:p>
            <a:r>
              <a:rPr lang="en-US" dirty="0"/>
              <a:t>Privacy-related vulnerabilities identification</a:t>
            </a:r>
          </a:p>
        </p:txBody>
      </p:sp>
      <p:pic>
        <p:nvPicPr>
          <p:cNvPr id="18" name="Content Placeholder 17">
            <a:extLst>
              <a:ext uri="{FF2B5EF4-FFF2-40B4-BE49-F238E27FC236}">
                <a16:creationId xmlns:a16="http://schemas.microsoft.com/office/drawing/2014/main" id="{5BD806C1-9AF2-9CE1-6569-3D9F8CAC952D}"/>
              </a:ext>
            </a:extLst>
          </p:cNvPr>
          <p:cNvPicPr>
            <a:picLocks noGrp="1" noChangeAspect="1"/>
          </p:cNvPicPr>
          <p:nvPr>
            <p:ph idx="1"/>
          </p:nvPr>
        </p:nvPicPr>
        <p:blipFill>
          <a:blip r:embed="rId3"/>
          <a:srcRect/>
          <a:stretch/>
        </p:blipFill>
        <p:spPr>
          <a:xfrm>
            <a:off x="223912" y="2764268"/>
            <a:ext cx="11687166" cy="3467621"/>
          </a:xfrm>
        </p:spPr>
      </p:pic>
      <p:sp>
        <p:nvSpPr>
          <p:cNvPr id="5" name="Footer Placeholder 4">
            <a:extLst>
              <a:ext uri="{FF2B5EF4-FFF2-40B4-BE49-F238E27FC236}">
                <a16:creationId xmlns:a16="http://schemas.microsoft.com/office/drawing/2014/main" id="{2E63AD35-20E6-46A5-A7EE-2E8D3E0B4646}"/>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6384DB17-BF26-1D77-34EE-B3A8053BF411}"/>
              </a:ext>
            </a:extLst>
          </p:cNvPr>
          <p:cNvSpPr>
            <a:spLocks noGrp="1"/>
          </p:cNvSpPr>
          <p:nvPr>
            <p:ph type="sldNum" sz="quarter" idx="12"/>
          </p:nvPr>
        </p:nvSpPr>
        <p:spPr/>
        <p:txBody>
          <a:bodyPr/>
          <a:lstStyle/>
          <a:p>
            <a:fld id="{77B2808C-5113-1240-8A43-0D347F57DC6F}" type="slidenum">
              <a:rPr lang="en-US" smtClean="0"/>
              <a:pPr/>
              <a:t>8</a:t>
            </a:fld>
            <a:endParaRPr lang="en-US" dirty="0"/>
          </a:p>
        </p:txBody>
      </p:sp>
      <p:sp>
        <p:nvSpPr>
          <p:cNvPr id="37" name="Flowchart: Connector 36">
            <a:extLst>
              <a:ext uri="{FF2B5EF4-FFF2-40B4-BE49-F238E27FC236}">
                <a16:creationId xmlns:a16="http://schemas.microsoft.com/office/drawing/2014/main" id="{4C0CF759-30F0-AD4A-0042-B11E67B8DB47}"/>
              </a:ext>
            </a:extLst>
          </p:cNvPr>
          <p:cNvSpPr/>
          <p:nvPr/>
        </p:nvSpPr>
        <p:spPr>
          <a:xfrm>
            <a:off x="2486193" y="1951916"/>
            <a:ext cx="628272" cy="62827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Montserrat" panose="02000505000000020004" pitchFamily="2" charset="0"/>
              </a:rPr>
              <a:t>2</a:t>
            </a:r>
          </a:p>
        </p:txBody>
      </p:sp>
    </p:spTree>
    <p:extLst>
      <p:ext uri="{BB962C8B-B14F-4D97-AF65-F5344CB8AC3E}">
        <p14:creationId xmlns:p14="http://schemas.microsoft.com/office/powerpoint/2010/main" val="99489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C24F-EE08-CA97-5BC2-9CFC5CE634A0}"/>
              </a:ext>
            </a:extLst>
          </p:cNvPr>
          <p:cNvSpPr>
            <a:spLocks noGrp="1"/>
          </p:cNvSpPr>
          <p:nvPr>
            <p:ph type="title"/>
          </p:nvPr>
        </p:nvSpPr>
        <p:spPr/>
        <p:txBody>
          <a:bodyPr>
            <a:noAutofit/>
          </a:bodyPr>
          <a:lstStyle/>
          <a:p>
            <a:r>
              <a:rPr lang="en-US" dirty="0"/>
              <a:t>Privacy-related vulnerabilities identification</a:t>
            </a:r>
          </a:p>
        </p:txBody>
      </p:sp>
      <p:pic>
        <p:nvPicPr>
          <p:cNvPr id="18" name="Content Placeholder 17">
            <a:extLst>
              <a:ext uri="{FF2B5EF4-FFF2-40B4-BE49-F238E27FC236}">
                <a16:creationId xmlns:a16="http://schemas.microsoft.com/office/drawing/2014/main" id="{5BD806C1-9AF2-9CE1-6569-3D9F8CAC952D}"/>
              </a:ext>
            </a:extLst>
          </p:cNvPr>
          <p:cNvPicPr>
            <a:picLocks noGrp="1" noChangeAspect="1"/>
          </p:cNvPicPr>
          <p:nvPr>
            <p:ph idx="1"/>
          </p:nvPr>
        </p:nvPicPr>
        <p:blipFill>
          <a:blip r:embed="rId3"/>
          <a:srcRect/>
          <a:stretch/>
        </p:blipFill>
        <p:spPr>
          <a:xfrm>
            <a:off x="223912" y="2764268"/>
            <a:ext cx="11687166" cy="3467621"/>
          </a:xfrm>
        </p:spPr>
      </p:pic>
      <p:sp>
        <p:nvSpPr>
          <p:cNvPr id="5" name="Footer Placeholder 4">
            <a:extLst>
              <a:ext uri="{FF2B5EF4-FFF2-40B4-BE49-F238E27FC236}">
                <a16:creationId xmlns:a16="http://schemas.microsoft.com/office/drawing/2014/main" id="{2E63AD35-20E6-46A5-A7EE-2E8D3E0B4646}"/>
              </a:ext>
            </a:extLst>
          </p:cNvPr>
          <p:cNvSpPr>
            <a:spLocks noGrp="1"/>
          </p:cNvSpPr>
          <p:nvPr>
            <p:ph type="ftr" sz="quarter" idx="11"/>
          </p:nvPr>
        </p:nvSpPr>
        <p:spPr/>
        <p:txBody>
          <a:bodyPr/>
          <a:lstStyle/>
          <a:p>
            <a:r>
              <a:rPr lang="en-US"/>
              <a:t>On Privacy Weaknesses and Vulnerabilities in Software Systems</a:t>
            </a:r>
            <a:endParaRPr lang="en-US" dirty="0"/>
          </a:p>
        </p:txBody>
      </p:sp>
      <p:sp>
        <p:nvSpPr>
          <p:cNvPr id="6" name="Slide Number Placeholder 5">
            <a:extLst>
              <a:ext uri="{FF2B5EF4-FFF2-40B4-BE49-F238E27FC236}">
                <a16:creationId xmlns:a16="http://schemas.microsoft.com/office/drawing/2014/main" id="{6384DB17-BF26-1D77-34EE-B3A8053BF411}"/>
              </a:ext>
            </a:extLst>
          </p:cNvPr>
          <p:cNvSpPr>
            <a:spLocks noGrp="1"/>
          </p:cNvSpPr>
          <p:nvPr>
            <p:ph type="sldNum" sz="quarter" idx="12"/>
          </p:nvPr>
        </p:nvSpPr>
        <p:spPr/>
        <p:txBody>
          <a:bodyPr/>
          <a:lstStyle/>
          <a:p>
            <a:fld id="{77B2808C-5113-1240-8A43-0D347F57DC6F}" type="slidenum">
              <a:rPr lang="en-US" smtClean="0"/>
              <a:pPr/>
              <a:t>9</a:t>
            </a:fld>
            <a:endParaRPr lang="en-US" dirty="0"/>
          </a:p>
        </p:txBody>
      </p:sp>
      <p:sp>
        <p:nvSpPr>
          <p:cNvPr id="37" name="Flowchart: Connector 36">
            <a:extLst>
              <a:ext uri="{FF2B5EF4-FFF2-40B4-BE49-F238E27FC236}">
                <a16:creationId xmlns:a16="http://schemas.microsoft.com/office/drawing/2014/main" id="{4C0CF759-30F0-AD4A-0042-B11E67B8DB47}"/>
              </a:ext>
            </a:extLst>
          </p:cNvPr>
          <p:cNvSpPr/>
          <p:nvPr/>
        </p:nvSpPr>
        <p:spPr>
          <a:xfrm>
            <a:off x="2486193" y="1951916"/>
            <a:ext cx="628272" cy="628272"/>
          </a:xfrm>
          <a:prstGeom prst="flowChartConnecto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latin typeface="Montserrat" panose="02000505000000020004" pitchFamily="2" charset="0"/>
              </a:rPr>
              <a:t>2</a:t>
            </a:r>
          </a:p>
        </p:txBody>
      </p:sp>
      <p:graphicFrame>
        <p:nvGraphicFramePr>
          <p:cNvPr id="41" name="Table 12">
            <a:extLst>
              <a:ext uri="{FF2B5EF4-FFF2-40B4-BE49-F238E27FC236}">
                <a16:creationId xmlns:a16="http://schemas.microsoft.com/office/drawing/2014/main" id="{D7015A4C-3486-540D-7430-69F805908F32}"/>
              </a:ext>
            </a:extLst>
          </p:cNvPr>
          <p:cNvGraphicFramePr>
            <a:graphicFrameLocks/>
          </p:cNvGraphicFramePr>
          <p:nvPr>
            <p:extLst>
              <p:ext uri="{D42A27DB-BD31-4B8C-83A1-F6EECF244321}">
                <p14:modId xmlns:p14="http://schemas.microsoft.com/office/powerpoint/2010/main" val="3778029674"/>
              </p:ext>
            </p:extLst>
          </p:nvPr>
        </p:nvGraphicFramePr>
        <p:xfrm>
          <a:off x="3615464" y="2044417"/>
          <a:ext cx="8170921" cy="4115754"/>
        </p:xfrm>
        <a:graphic>
          <a:graphicData uri="http://schemas.openxmlformats.org/drawingml/2006/table">
            <a:tbl>
              <a:tblPr firstRow="1" bandRow="1">
                <a:tableStyleId>{5C22544A-7EE6-4342-B048-85BDC9FD1C3A}</a:tableStyleId>
              </a:tblPr>
              <a:tblGrid>
                <a:gridCol w="995241">
                  <a:extLst>
                    <a:ext uri="{9D8B030D-6E8A-4147-A177-3AD203B41FA5}">
                      <a16:colId xmlns:a16="http://schemas.microsoft.com/office/drawing/2014/main" val="288603672"/>
                    </a:ext>
                  </a:extLst>
                </a:gridCol>
                <a:gridCol w="7175680">
                  <a:extLst>
                    <a:ext uri="{9D8B030D-6E8A-4147-A177-3AD203B41FA5}">
                      <a16:colId xmlns:a16="http://schemas.microsoft.com/office/drawing/2014/main" val="3343049222"/>
                    </a:ext>
                  </a:extLst>
                </a:gridCol>
              </a:tblGrid>
              <a:tr h="487998">
                <a:tc>
                  <a:txBody>
                    <a:bodyPr/>
                    <a:lstStyle/>
                    <a:p>
                      <a:pPr algn="ctr"/>
                      <a:r>
                        <a:rPr lang="en-US" sz="2000" dirty="0">
                          <a:latin typeface="Times New Roman" panose="02020603050405020304" pitchFamily="18" charset="0"/>
                          <a:cs typeface="Times New Roman" panose="02020603050405020304" pitchFamily="18" charset="0"/>
                        </a:rPr>
                        <a:t>Group</a:t>
                      </a:r>
                    </a:p>
                  </a:txBody>
                  <a:tcPr/>
                </a:tc>
                <a:tc>
                  <a:txBody>
                    <a:bodyPr/>
                    <a:lstStyle/>
                    <a:p>
                      <a:pPr algn="ctr"/>
                      <a:r>
                        <a:rPr lang="en-US" sz="2000" dirty="0">
                          <a:latin typeface="Times New Roman" panose="02020603050405020304" pitchFamily="18" charset="0"/>
                          <a:cs typeface="Times New Roman" panose="02020603050405020304" pitchFamily="18" charset="0"/>
                        </a:rPr>
                        <a:t>Keywords</a:t>
                      </a:r>
                    </a:p>
                  </a:txBody>
                  <a:tcPr/>
                </a:tc>
                <a:extLst>
                  <a:ext uri="{0D108BD9-81ED-4DB2-BD59-A6C34878D82A}">
                    <a16:rowId xmlns:a16="http://schemas.microsoft.com/office/drawing/2014/main" val="3995553377"/>
                  </a:ext>
                </a:extLst>
              </a:tr>
              <a:tr h="487998">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privacy, violation, leak and leakage</a:t>
                      </a:r>
                    </a:p>
                  </a:txBody>
                  <a:tcPr/>
                </a:tc>
                <a:extLst>
                  <a:ext uri="{0D108BD9-81ED-4DB2-BD59-A6C34878D82A}">
                    <a16:rowId xmlns:a16="http://schemas.microsoft.com/office/drawing/2014/main" val="174718891"/>
                  </a:ext>
                </a:extLst>
              </a:tr>
              <a:tr h="487998">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personal information, personal data, sensitive information, sensitive data, private information, private personal information, personally identifiable information, PII, protected health information, PHI, health information and health data</a:t>
                      </a:r>
                    </a:p>
                  </a:txBody>
                  <a:tcPr/>
                </a:tc>
                <a:extLst>
                  <a:ext uri="{0D108BD9-81ED-4DB2-BD59-A6C34878D82A}">
                    <a16:rowId xmlns:a16="http://schemas.microsoft.com/office/drawing/2014/main" val="335116599"/>
                  </a:ext>
                </a:extLst>
              </a:tr>
              <a:tr h="487998">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General Data Protection Regulation, GDPR, California Consumer Privacy Act, CCPA, Health Insurance Portability and Accountability Act, HIPAA, Gramm-Leach Bliley Act, GLBA, Safe Harbor Privacy Framework, ISO/IEC 29100, regulation, data protection, privacy act, privacy framework and privacy standard</a:t>
                      </a:r>
                    </a:p>
                  </a:txBody>
                  <a:tcPr/>
                </a:tc>
                <a:extLst>
                  <a:ext uri="{0D108BD9-81ED-4DB2-BD59-A6C34878D82A}">
                    <a16:rowId xmlns:a16="http://schemas.microsoft.com/office/drawing/2014/main" val="622929841"/>
                  </a:ext>
                </a:extLst>
              </a:tr>
              <a:tr h="487998">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right(s), consent, opt in/opt-in, opt out/opt-out, preference and breach</a:t>
                      </a:r>
                    </a:p>
                  </a:txBody>
                  <a:tcPr/>
                </a:tc>
                <a:extLst>
                  <a:ext uri="{0D108BD9-81ED-4DB2-BD59-A6C34878D82A}">
                    <a16:rowId xmlns:a16="http://schemas.microsoft.com/office/drawing/2014/main" val="1050814926"/>
                  </a:ext>
                </a:extLst>
              </a:tr>
            </a:tbl>
          </a:graphicData>
        </a:graphic>
      </p:graphicFrame>
    </p:spTree>
    <p:extLst>
      <p:ext uri="{BB962C8B-B14F-4D97-AF65-F5344CB8AC3E}">
        <p14:creationId xmlns:p14="http://schemas.microsoft.com/office/powerpoint/2010/main" val="388484620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5990</TotalTime>
  <Words>3164</Words>
  <Application>Microsoft Macintosh PowerPoint</Application>
  <PresentationFormat>Widescreen</PresentationFormat>
  <Paragraphs>289</Paragraphs>
  <Slides>22</Slides>
  <Notes>22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Montserrat</vt:lpstr>
      <vt:lpstr>NimbusRomNo9L-Regu</vt:lpstr>
      <vt:lpstr>Times New Roman</vt:lpstr>
      <vt:lpstr>Wingdings 2</vt:lpstr>
      <vt:lpstr>Dividend</vt:lpstr>
      <vt:lpstr>On Privacy Weaknesses and Vulnerabilities in Software Systems</vt:lpstr>
      <vt:lpstr>agenda</vt:lpstr>
      <vt:lpstr>Importance of privacy</vt:lpstr>
      <vt:lpstr>Importance of privacy (cont.)</vt:lpstr>
      <vt:lpstr>Motivating example</vt:lpstr>
      <vt:lpstr>Privacy-related vulnerabilities identification</vt:lpstr>
      <vt:lpstr>Privacy-related vulnerabilities identification</vt:lpstr>
      <vt:lpstr>Privacy-related vulnerabilities identification</vt:lpstr>
      <vt:lpstr>Privacy-related vulnerabilities identification</vt:lpstr>
      <vt:lpstr>Privacy-related vulnerabilities identification</vt:lpstr>
      <vt:lpstr>Privacy-related vulnerabilities identification</vt:lpstr>
      <vt:lpstr>Privacy-related vulnerabilities identification</vt:lpstr>
      <vt:lpstr>Privacy-related vulnerabilities identification</vt:lpstr>
      <vt:lpstr>Explanatory study</vt:lpstr>
      <vt:lpstr>Common privacy threats</vt:lpstr>
      <vt:lpstr>New common privacy weaknesses proposal</vt:lpstr>
      <vt:lpstr>Example: missing consent withdrawal</vt:lpstr>
      <vt:lpstr>limitations</vt:lpstr>
      <vt:lpstr>Future work</vt:lpstr>
      <vt:lpstr>Research contribution summary</vt:lpstr>
      <vt:lpstr>references</vt:lpstr>
      <vt:lpstr>Related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KK Kookai</dc:creator>
  <cp:lastModifiedBy>Pattaraporn Sangaroonsilp</cp:lastModifiedBy>
  <cp:revision>1002</cp:revision>
  <cp:lastPrinted>2023-05-14T06:53:38Z</cp:lastPrinted>
  <dcterms:created xsi:type="dcterms:W3CDTF">2020-05-11T11:07:33Z</dcterms:created>
  <dcterms:modified xsi:type="dcterms:W3CDTF">2023-05-17T03:59:51Z</dcterms:modified>
</cp:coreProperties>
</file>