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58309E-EDBC-47EF-BCCD-D17AF6F756B7}">
  <a:tblStyle styleId="{A958309E-EDBC-47EF-BCCD-D17AF6F75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ce555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ce555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ce5550d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ce5550d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ce5550d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ce5550d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4ce5550d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4ce5550d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ce5550d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ce5550d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ce5550d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ce5550d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4ce5550d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4ce5550d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ce5550d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ce5550d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ce5550d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ce5550d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e5550d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e5550d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ce5550d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ce5550d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ce5550d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ce5550d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ce5550d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ce5550d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ce5550d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4ce5550d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00075" y="1371575"/>
            <a:ext cx="5231700" cy="155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600">
                <a:latin typeface="Georgia"/>
                <a:ea typeface="Georgia"/>
                <a:cs typeface="Georgia"/>
                <a:sym typeface="Georgia"/>
              </a:rPr>
              <a:t>DIDI</a:t>
            </a:r>
            <a:r>
              <a:rPr lang="zh-CN" sz="4600">
                <a:latin typeface="Georgia"/>
                <a:ea typeface="Georgia"/>
                <a:cs typeface="Georgia"/>
                <a:sym typeface="Georgia"/>
              </a:rPr>
              <a:t> 2021 Stock Market Analysis</a:t>
            </a:r>
            <a:r>
              <a:rPr lang="zh-CN" sz="4600">
                <a:solidFill>
                  <a:srgbClr val="3E15A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sz="46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4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479600" y="58275"/>
            <a:ext cx="2601900" cy="66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34" y="217600"/>
            <a:ext cx="468043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462675" y="3035650"/>
            <a:ext cx="490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Risk Management Team: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Presenters: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 Jiani (Catherine)  </a:t>
            </a:r>
            <a:r>
              <a:rPr lang="zh-C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July 2021 </a:t>
            </a:r>
            <a:endParaRPr sz="20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125" y="2980912"/>
            <a:ext cx="2429900" cy="1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963500" y="672225"/>
            <a:ext cx="38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Possible outcomes: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81475" y="1516000"/>
            <a:ext cx="78333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The best scenario: The review finds no national security risks and Didi’s app will be made available for download again.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/>
              <a:t>The worst scenario: Didi could be ordered to suspend its operation for a rectification, and then as a result, loses its market dominance.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000"/>
              <a:t>But anyway, Didi’s investors are likely to bear to burnt of any financial losses caused by the prob.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9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Didi’s top competitors: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045000"/>
            <a:ext cx="8915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783100" y="537000"/>
            <a:ext cx="35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What’s next for DIDI?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819000" y="1599400"/>
            <a:ext cx="46047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Invest in technology, specifically AI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(Tech capabilities, including shared mobility, electric vehicles and autonomous driving technologies)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Global expansion began in 2018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96" y="1417650"/>
            <a:ext cx="4552704" cy="2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2990900" y="3971225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Source: Forbes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074300" y="626775"/>
            <a:ext cx="38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Advice for investors</a:t>
            </a:r>
            <a:endParaRPr b="1"/>
          </a:p>
        </p:txBody>
      </p:sp>
      <p:sp>
        <p:nvSpPr>
          <p:cNvPr id="157" name="Google Shape;157;p25"/>
          <p:cNvSpPr txBox="1"/>
          <p:nvPr/>
        </p:nvSpPr>
        <p:spPr>
          <a:xfrm>
            <a:off x="5534250" y="1517400"/>
            <a:ext cx="3498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</a:rPr>
              <a:t>Be patient and wait for a few quarters to see whether if lives up to the hype.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zh-CN" sz="2000">
                <a:solidFill>
                  <a:schemeClr val="dk2"/>
                </a:solidFill>
              </a:rPr>
              <a:t>The Cyberspace investigation has just begun.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zh-CN" sz="2000">
                <a:solidFill>
                  <a:schemeClr val="dk2"/>
                </a:solidFill>
              </a:rPr>
              <a:t>It’s a newly listed stock.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00" y="1362925"/>
            <a:ext cx="4627599" cy="3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1621099" y="1563050"/>
            <a:ext cx="6203204" cy="1136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0124D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E15A3"/>
                </a:solidFill>
                <a:latin typeface="Arial"/>
              </a:rPr>
              <a:t>Thank you !</a:t>
            </a:r>
          </a:p>
        </p:txBody>
      </p:sp>
      <p:sp>
        <p:nvSpPr>
          <p:cNvPr id="164" name="Google Shape;164;p26"/>
          <p:cNvSpPr txBox="1"/>
          <p:nvPr/>
        </p:nvSpPr>
        <p:spPr>
          <a:xfrm>
            <a:off x="2144700" y="3017025"/>
            <a:ext cx="5243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20124D"/>
                </a:solidFill>
              </a:rPr>
              <a:t>Risk Management Team:</a:t>
            </a:r>
            <a:endParaRPr sz="2300">
              <a:solidFill>
                <a:srgbClr val="20124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20124D"/>
                </a:solidFill>
              </a:rPr>
              <a:t>Risk Analyst: Jiani (Catherine) Song</a:t>
            </a:r>
            <a:endParaRPr sz="23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778400" y="1393050"/>
            <a:ext cx="57555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Company overview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Quantative analysis for the stock price of DIDI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Qualitative analysis for the risks that DIDI are currently facing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Didi’s prospect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Advice for investors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289050" y="696700"/>
            <a:ext cx="32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rgbClr val="202124"/>
                </a:solidFill>
              </a:rPr>
              <a:t>Content Catalogue: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00" y="1619438"/>
            <a:ext cx="2225950" cy="21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810850" y="423550"/>
            <a:ext cx="332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/>
              <a:t>Company Overview:</a:t>
            </a:r>
            <a:endParaRPr b="1" sz="2500"/>
          </a:p>
        </p:txBody>
      </p:sp>
      <p:sp>
        <p:nvSpPr>
          <p:cNvPr id="71" name="Google Shape;71;p15"/>
          <p:cNvSpPr txBox="1"/>
          <p:nvPr/>
        </p:nvSpPr>
        <p:spPr>
          <a:xfrm>
            <a:off x="1124900" y="992950"/>
            <a:ext cx="5575800" cy="38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600"/>
              <a:t>Founded in </a:t>
            </a: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2012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The dominant ride-hailing startup in China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Operates in nearly 4,000 cities across 15 countries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Has 493 million annual active users and 41 million average daily transactions for the 12 months ended March 31, 2021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In 2020, DiDi booked revenue of $21.6 billion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In 2021 Quarter 1, its revenue is $6.4 billion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50"/>
              <a:buChar char="●"/>
            </a:pP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Went public on June 30, 2021 under the ticker “DIDI” </a:t>
            </a:r>
            <a:r>
              <a:rPr lang="zh-CN" sz="1650">
                <a:solidFill>
                  <a:srgbClr val="1F1F1F"/>
                </a:solidFill>
                <a:highlight>
                  <a:srgbClr val="FFFFFF"/>
                </a:highlight>
              </a:rPr>
              <a:t>and raised $4.4 billion</a:t>
            </a:r>
            <a:endParaRPr sz="165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18425" y="6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Company Valuation at IPO: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858000" y="556025"/>
            <a:ext cx="21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20124D"/>
                </a:solidFill>
              </a:rPr>
              <a:t>Quantative analysis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63" y="1528713"/>
            <a:ext cx="8734324" cy="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418413" y="266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Current</a:t>
            </a:r>
            <a:r>
              <a:rPr lang="zh-CN"/>
              <a:t> Valuationon July 10, 2021: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0" y="3385400"/>
            <a:ext cx="8520599" cy="78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30350" y="347075"/>
            <a:ext cx="45285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700">
                <a:highlight>
                  <a:srgbClr val="FFFFFF"/>
                </a:highlight>
              </a:rPr>
              <a:t>Historical Stock Price:</a:t>
            </a:r>
            <a:endParaRPr b="1" sz="2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80775"/>
            <a:ext cx="4441650" cy="272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475" y="4358400"/>
            <a:ext cx="4060374" cy="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48375"/>
            <a:ext cx="4572001" cy="30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858000" y="556025"/>
            <a:ext cx="21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20124D"/>
                </a:solidFill>
              </a:rPr>
              <a:t>Quantative analysis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116275" y="1338950"/>
            <a:ext cx="413700" cy="136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11250" y="4358400"/>
            <a:ext cx="3105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CN" sz="1650">
                <a:solidFill>
                  <a:schemeClr val="dk1"/>
                </a:solidFill>
                <a:highlight>
                  <a:srgbClr val="FFFFFF"/>
                </a:highlight>
              </a:rPr>
              <a:t>Statistics from June 30, 2021 to July 9, 2021: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858000" y="556025"/>
            <a:ext cx="21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20124D"/>
                </a:solidFill>
              </a:rPr>
              <a:t>Quantative analysis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52875" y="129375"/>
            <a:ext cx="45285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700">
                <a:highlight>
                  <a:srgbClr val="FFFFFF"/>
                </a:highlight>
              </a:rPr>
              <a:t>Return Rate</a:t>
            </a:r>
            <a:endParaRPr b="1" sz="2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00" y="1017725"/>
            <a:ext cx="6189622" cy="39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982700" y="3494325"/>
            <a:ext cx="391800" cy="46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853550" y="3363675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C0000"/>
                </a:solidFill>
              </a:rPr>
              <a:t>20% decrease</a:t>
            </a:r>
            <a:endParaRPr b="1" sz="1800">
              <a:solidFill>
                <a:srgbClr val="CC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850" y="2054675"/>
            <a:ext cx="32766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455400" y="3825375"/>
            <a:ext cx="25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Here, Dividends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082100" y="2165575"/>
            <a:ext cx="5148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DIDI Global Inc was added to the FTSE All-World Index, the FTSE Global Large Cap Index, and the FTSE Emerging 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082100" y="1478050"/>
            <a:ext cx="444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500">
                <a:solidFill>
                  <a:schemeClr val="dk1"/>
                </a:solidFill>
              </a:rPr>
              <a:t>FTSE (July 8, 2021)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082100" y="3722925"/>
            <a:ext cx="4974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chemeClr val="dk1"/>
                </a:solidFill>
                <a:highlight>
                  <a:srgbClr val="FFFFFF"/>
                </a:highlight>
              </a:rPr>
              <a:t>Didi Global Inc was added to S&amp;P Dow Jones' global equity indexes on July 12 2021.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038650" y="3007000"/>
            <a:ext cx="444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CN" sz="2700">
                <a:solidFill>
                  <a:schemeClr val="dk1"/>
                </a:solidFill>
              </a:rPr>
              <a:t>S&amp;P (July 12, 2021)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686050" y="384550"/>
            <a:ext cx="3771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/>
              <a:t>Indexes: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5" y="1665525"/>
            <a:ext cx="3875374" cy="2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268600" y="412570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Source: Reuters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Qualititiy analysis: The risks that DiDi are facing  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711550" y="1152475"/>
            <a:ext cx="71451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Financial crisis that DiDi faces due to the global pandemic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1569475" y="1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{A958309E-EDBC-47EF-BCCD-D17AF6F756B7}</a:tableStyleId>
              </a:tblPr>
              <a:tblGrid>
                <a:gridCol w="1809750"/>
                <a:gridCol w="2046025"/>
                <a:gridCol w="157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Revenue in 2020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Decreased precent from previous 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Annual Loss in 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$21.6 Billion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8.4%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5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$1.6 Billion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4567325" y="30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{A958309E-EDBC-47EF-BCCD-D17AF6F756B7}</a:tableStyleId>
              </a:tblPr>
              <a:tblGrid>
                <a:gridCol w="1225775"/>
                <a:gridCol w="1205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Revenue in 2021 Q1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Net Income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$6.4 Billion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$837 Million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2208275" y="3078638"/>
            <a:ext cx="2289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Situation is getting better b/c China has almost recovered from the COVID-19: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315100" y="299700"/>
            <a:ext cx="451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/>
              <a:t>Cyberspce Security Investigation</a:t>
            </a:r>
            <a:endParaRPr b="1" sz="20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608925" y="1808975"/>
            <a:ext cx="35805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 Chinese Administration of Cyberspace security review office announced a probe into Didi on national security grounds.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DIDI was removed from the Chinese App Sore platform.</a:t>
            </a:r>
            <a:endParaRPr sz="16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38" y="1543450"/>
            <a:ext cx="5259824" cy="32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107538" y="4820400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Photo: Pixabay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87150" y="829150"/>
            <a:ext cx="776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 sz="1600">
                <a:solidFill>
                  <a:schemeClr val="dk2"/>
                </a:solidFill>
              </a:rPr>
              <a:t>Didi has been accused of violating Chinese lasws and regulations in its collection and use of personal data.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